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defaultTextStyle>
    <a:defPPr lvl="0">
      <a:defRPr lang="en-US"/>
    </a:defPPr>
    <a:lvl1pPr defTabSz="914400" eaLnBrk="1" hangingPunct="1" latinLnBrk="0" lvl="0" marL="0" rtl="1" algn="r">
      <a:defRPr kern="1200" sz="1800">
        <a:solidFill>
          <a:schemeClr val="tx1"/>
        </a:solidFill>
        <a:latin typeface="+mn-lt"/>
        <a:ea typeface="+mn-ea"/>
        <a:cs typeface="+mn-cs"/>
      </a:defRPr>
    </a:lvl1pPr>
    <a:lvl2pPr defTabSz="914400" eaLnBrk="1" hangingPunct="1" latinLnBrk="0" lvl="1" marL="457200" rtl="1" algn="r">
      <a:defRPr kern="1200" sz="1800">
        <a:solidFill>
          <a:schemeClr val="tx1"/>
        </a:solidFill>
        <a:latin typeface="+mn-lt"/>
        <a:ea typeface="+mn-ea"/>
        <a:cs typeface="+mn-cs"/>
      </a:defRPr>
    </a:lvl2pPr>
    <a:lvl3pPr defTabSz="914400" eaLnBrk="1" hangingPunct="1" latinLnBrk="0" lvl="2" marL="914400" rtl="1" algn="r">
      <a:defRPr kern="1200" sz="1800">
        <a:solidFill>
          <a:schemeClr val="tx1"/>
        </a:solidFill>
        <a:latin typeface="+mn-lt"/>
        <a:ea typeface="+mn-ea"/>
        <a:cs typeface="+mn-cs"/>
      </a:defRPr>
    </a:lvl3pPr>
    <a:lvl4pPr defTabSz="914400" eaLnBrk="1" hangingPunct="1" latinLnBrk="0" lvl="3" marL="1371600" rtl="1" algn="r">
      <a:defRPr kern="1200" sz="1800">
        <a:solidFill>
          <a:schemeClr val="tx1"/>
        </a:solidFill>
        <a:latin typeface="+mn-lt"/>
        <a:ea typeface="+mn-ea"/>
        <a:cs typeface="+mn-cs"/>
      </a:defRPr>
    </a:lvl4pPr>
    <a:lvl5pPr defTabSz="914400" eaLnBrk="1" hangingPunct="1" latinLnBrk="0" lvl="4" marL="1828800" rtl="1" algn="r">
      <a:defRPr kern="1200" sz="1800">
        <a:solidFill>
          <a:schemeClr val="tx1"/>
        </a:solidFill>
        <a:latin typeface="+mn-lt"/>
        <a:ea typeface="+mn-ea"/>
        <a:cs typeface="+mn-cs"/>
      </a:defRPr>
    </a:lvl5pPr>
    <a:lvl6pPr defTabSz="914400" eaLnBrk="1" hangingPunct="1" latinLnBrk="0" lvl="5" marL="2286000" rtl="1" algn="r">
      <a:defRPr kern="1200" sz="1800">
        <a:solidFill>
          <a:schemeClr val="tx1"/>
        </a:solidFill>
        <a:latin typeface="+mn-lt"/>
        <a:ea typeface="+mn-ea"/>
        <a:cs typeface="+mn-cs"/>
      </a:defRPr>
    </a:lvl6pPr>
    <a:lvl7pPr defTabSz="914400" eaLnBrk="1" hangingPunct="1" latinLnBrk="0" lvl="6" marL="2743200" rtl="1" algn="r">
      <a:defRPr kern="1200" sz="1800">
        <a:solidFill>
          <a:schemeClr val="tx1"/>
        </a:solidFill>
        <a:latin typeface="+mn-lt"/>
        <a:ea typeface="+mn-ea"/>
        <a:cs typeface="+mn-cs"/>
      </a:defRPr>
    </a:lvl7pPr>
    <a:lvl8pPr defTabSz="914400" eaLnBrk="1" hangingPunct="1" latinLnBrk="0" lvl="7" marL="3200400" rtl="1" algn="r">
      <a:defRPr kern="1200" sz="1800">
        <a:solidFill>
          <a:schemeClr val="tx1"/>
        </a:solidFill>
        <a:latin typeface="+mn-lt"/>
        <a:ea typeface="+mn-ea"/>
        <a:cs typeface="+mn-cs"/>
      </a:defRPr>
    </a:lvl8pPr>
    <a:lvl9pPr defTabSz="914400" eaLnBrk="1" hangingPunct="1" latinLnBrk="0" lvl="8" marL="3657600" rtl="1" algn="r">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5940675A-B579-460E-94D1-54222C63F5DA}" styleName="بلا نمط، شبكة جدول">
    <a:wholeTbl>
      <a:tcTxStyle>
        <a:fontRef idx="minor">
          <a:scrgbClr b="0" g="0" r="0"/>
        </a:fontRef>
        <a:schemeClr val="tx1"/>
      </a:tcTxStyle>
      <a:tcStyle>
        <a:tcBdr>
          <a:left>
            <a:ln cmpd="sng" w="12700">
              <a:solidFill>
                <a:schemeClr val="tx1"/>
              </a:solidFill>
            </a:ln>
          </a:left>
          <a:right>
            <a:ln cmpd="sng" w="12700">
              <a:solidFill>
                <a:schemeClr val="tx1"/>
              </a:solidFill>
            </a:ln>
          </a:right>
          <a:top>
            <a:ln cmpd="sng" w="12700">
              <a:solidFill>
                <a:schemeClr val="tx1"/>
              </a:solidFill>
            </a:ln>
          </a:top>
          <a:bottom>
            <a:ln cmpd="sng" w="12700">
              <a:solidFill>
                <a:schemeClr val="tx1"/>
              </a:solidFill>
            </a:ln>
          </a:bottom>
          <a:insideH>
            <a:ln cmpd="sng" w="12700">
              <a:solidFill>
                <a:schemeClr val="tx1"/>
              </a:solidFill>
            </a:ln>
          </a:insideH>
          <a:insideV>
            <a:ln cmpd="sng" w="12700">
              <a:solidFill>
                <a:schemeClr val="tx1"/>
              </a:solidFill>
            </a:ln>
          </a:insideV>
        </a:tcBdr>
        <a:fill>
          <a:noFill/>
        </a:fill>
      </a:tcStyle>
    </a:wholeTb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tableStyles" Target="tableStyles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3CDCC1E-2D0F-6519-91ED-4CEFCF4A354D}"/>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66E99A62-BC68-8334-3F9D-192ED77AD1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D8950BF9-0FD8-5E32-397A-1783A82C6D56}"/>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8F44EBFD-FBC9-F6D4-74D1-E141E73830F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B341350-B546-7A22-4823-E8164E0B82A5}"/>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3844773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1FDC5B4-EB7F-4D45-65D1-56788AE00155}"/>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4466C6B5-F127-CFAA-D2F9-BD27EBC61E11}"/>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18BD46EB-D284-ABB5-B6D9-C3CEA4CFB2D1}"/>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316AF95A-03ED-9B1A-E52A-6A48E2F1C04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AC65040-F806-0D6D-11F3-321CECC1CA79}"/>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340604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D36B3A2-FA25-826E-048D-CB02BD485799}"/>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5F36BAB-0A30-DB97-7D43-1F9CC567EA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61F69C5E-158A-F7EE-38EE-729A93B956D4}"/>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B6DFA27B-D293-5C15-9E52-CCF3C1427B8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9648D017-D894-2587-B612-5A4A0F6067DB}"/>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876550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B1EA4F4-17AE-BB57-D9BB-42A64278419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E1DD020-F5F4-7F42-3C7A-86726470C06A}"/>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A3DD1775-F971-1FDC-5138-7780F7963D49}"/>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C8332499-4C73-3F89-97D2-67C91C360039}"/>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6" name="عنصر نائب للتذييل 5">
            <a:extLst>
              <a:ext uri="{FF2B5EF4-FFF2-40B4-BE49-F238E27FC236}">
                <a16:creationId xmlns:a16="http://schemas.microsoft.com/office/drawing/2014/main" id="{CA736BFC-9A67-B865-4AA9-50BA0F8E096A}"/>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73DF887-213A-6337-3288-3F6963D17DA4}"/>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51518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A84CDDE-6559-0067-A238-9F3C8C8CAC43}"/>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8DA08337-7271-E25A-3342-4E6D33A06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7A4B4D11-5E64-F39F-56AF-8132AAC9A027}"/>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D00A317D-C6AA-7D68-434F-94464C4A90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1075E2D-E933-F016-6230-C745CE29B83B}"/>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9001DC71-A3FF-7DB2-7D18-528DDAA62E78}"/>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8" name="عنصر نائب للتذييل 7">
            <a:extLst>
              <a:ext uri="{FF2B5EF4-FFF2-40B4-BE49-F238E27FC236}">
                <a16:creationId xmlns:a16="http://schemas.microsoft.com/office/drawing/2014/main" id="{B954F896-CD21-44DF-659E-DA4D4E5E3DD5}"/>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EAE8C523-5710-177A-58BC-263906DAB501}"/>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355935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9649DC8-010C-1630-6426-68F9CE52D95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D18AE199-56D4-ECA1-7DCC-266DE59678EB}"/>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4" name="عنصر نائب للتذييل 3">
            <a:extLst>
              <a:ext uri="{FF2B5EF4-FFF2-40B4-BE49-F238E27FC236}">
                <a16:creationId xmlns:a16="http://schemas.microsoft.com/office/drawing/2014/main" id="{69C73A70-A365-BA01-59E4-974FB3B0628C}"/>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413E5BF9-D9AD-EF90-EC18-C5E22845FA0B}"/>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557093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FE3A281D-10F6-C2CE-E6DB-B4108F4DFDD9}"/>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3" name="عنصر نائب للتذييل 2">
            <a:extLst>
              <a:ext uri="{FF2B5EF4-FFF2-40B4-BE49-F238E27FC236}">
                <a16:creationId xmlns:a16="http://schemas.microsoft.com/office/drawing/2014/main" id="{40000D43-1892-15F6-0AEC-BC05C4E1CAD5}"/>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BB6B128-7268-FD4A-17D9-DB44C64F2576}"/>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1942703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F7E9363-27CB-4AA7-F721-4ED92103483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FBBE45B-8B4D-515F-01B4-0D37D394FE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05EDC862-4395-F982-24FA-D672B16381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B171F016-70FB-3354-9714-50FA9E526A42}"/>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6" name="عنصر نائب للتذييل 5">
            <a:extLst>
              <a:ext uri="{FF2B5EF4-FFF2-40B4-BE49-F238E27FC236}">
                <a16:creationId xmlns:a16="http://schemas.microsoft.com/office/drawing/2014/main" id="{E9308AEC-C04B-20AB-7FE0-E0D45DBC19A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59A69F3-AA6B-DEC1-2A1E-7BA39A0B71D0}"/>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138920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54DB4C-90FC-072F-94EE-94AEAA088DC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52FA0EB9-B1B4-7CD6-463F-E11AD69A7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1890F90B-A7DE-2044-06DC-7891F3166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921D7DA-F826-E62F-C33B-6D027141C662}"/>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6" name="عنصر نائب للتذييل 5">
            <a:extLst>
              <a:ext uri="{FF2B5EF4-FFF2-40B4-BE49-F238E27FC236}">
                <a16:creationId xmlns:a16="http://schemas.microsoft.com/office/drawing/2014/main" id="{424B32A4-37A9-3E2E-DE8D-3B8EB95E7E15}"/>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5F21ADBF-476D-9DF4-7A0C-BDA551343CF6}"/>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1680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A4AFB4-E66E-B830-9ABE-D170828D45C8}"/>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451959C-477C-61E2-8975-F2E325A9CFD9}"/>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CD5EAAB-F2B6-83AC-0653-4AC444A3ABC2}"/>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477E2AAC-B103-80D7-3A36-477B089AFBA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A007E30-68D9-17E6-D579-4D6162DC62B9}"/>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209981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B85B425-EB7E-A374-BCDB-7E655C236FAC}"/>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48B761B2-60EB-1738-0CDA-A17BFD12CA62}"/>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1CE1FCC7-3441-27BD-FD72-850153856D58}"/>
              </a:ext>
            </a:extLst>
          </p:cNvPr>
          <p:cNvSpPr>
            <a:spLocks noGrp="1"/>
          </p:cNvSpPr>
          <p:nvPr>
            <p:ph type="dt" sz="half" idx="10"/>
          </p:nvPr>
        </p:nvSpPr>
        <p:spPr/>
        <p:txBody>
          <a:body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C7BCAC52-D417-8C88-CF79-148EC5A2528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E6C79C-01FC-5A3E-ACC7-5CEB8C5515FB}"/>
              </a:ext>
            </a:extLst>
          </p:cNvPr>
          <p:cNvSpPr>
            <a:spLocks noGrp="1"/>
          </p:cNvSpPr>
          <p:nvPr>
            <p:ph type="sldNum" sz="quarter" idx="12"/>
          </p:nvPr>
        </p:nvSpPr>
        <p:spPr/>
        <p:txBody>
          <a:bodyPr/>
          <a:lstStyle/>
          <a:p>
            <a:fld id="{42CC4922-6194-455F-981C-F34A99398E5C}" type="slidenum">
              <a:rPr lang="en-US" smtClean="0"/>
              <a:t>‹#›</a:t>
            </a:fld>
            <a:endParaRPr lang="en-US"/>
          </a:p>
        </p:txBody>
      </p:sp>
    </p:spTree>
    <p:extLst>
      <p:ext uri="{BB962C8B-B14F-4D97-AF65-F5344CB8AC3E}">
        <p14:creationId xmlns:p14="http://schemas.microsoft.com/office/powerpoint/2010/main" val="354395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8A39092D-737A-B0B1-E7A9-EE4336986FC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C24D3616-C75C-E45E-BDDE-3CE6C4BBDCD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8FD87121-D266-907C-A2D9-E968432F646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3E893AC-27AE-49CE-B85F-D62167FCF3F5}" type="datetimeFigureOut">
              <a:rPr lang="en-US" smtClean="0"/>
              <a:t>11/25/2023</a:t>
            </a:fld>
            <a:endParaRPr lang="en-US"/>
          </a:p>
        </p:txBody>
      </p:sp>
      <p:sp>
        <p:nvSpPr>
          <p:cNvPr id="5" name="عنصر نائب للتذييل 4">
            <a:extLst>
              <a:ext uri="{FF2B5EF4-FFF2-40B4-BE49-F238E27FC236}">
                <a16:creationId xmlns:a16="http://schemas.microsoft.com/office/drawing/2014/main" id="{3DA92ABC-6F61-D8CE-3119-768A6E66CA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6BBFA959-E72C-D67E-3873-1BC654D8B94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CC4922-6194-455F-981C-F34A99398E5C}" type="slidenum">
              <a:rPr lang="en-US" smtClean="0"/>
              <a:t>‹#›</a:t>
            </a:fld>
            <a:endParaRPr lang="en-US"/>
          </a:p>
        </p:txBody>
      </p:sp>
    </p:spTree>
    <p:extLst>
      <p:ext uri="{BB962C8B-B14F-4D97-AF65-F5344CB8AC3E}">
        <p14:creationId xmlns:p14="http://schemas.microsoft.com/office/powerpoint/2010/main" val="3219760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C16A522F-5DE5-AA90-E128-62264DEE6584}"/>
              </a:ext>
            </a:extLst>
          </p:cNvPr>
          <p:cNvSpPr>
            <a:spLocks noGrp="1"/>
          </p:cNvSpPr>
          <p:nvPr>
            <p:ph type="ctrTitle"/>
          </p:nvPr>
        </p:nvSpPr>
        <p:spPr>
          <a:xfrm>
            <a:off x="5093520" y="2744662"/>
            <a:ext cx="6589707" cy="2387600"/>
          </a:xfrm>
        </p:spPr>
        <p:txBody>
          <a:bodyPr>
            <a:normAutofit/>
          </a:bodyPr>
          <a:lstStyle/>
          <a:p>
            <a:pPr algn="r"/>
            <a:r>
              <a:rPr lang="ar-OM" b="1" dirty="0">
                <a:solidFill>
                  <a:srgbClr val="FFFFFF"/>
                </a:solidFill>
              </a:rPr>
              <a:t>الرابطة الهيدروجينية</a:t>
            </a:r>
            <a:endParaRPr lang="en-US" b="1" dirty="0">
              <a:solidFill>
                <a:srgbClr val="FFFFFF"/>
              </a:solidFill>
            </a:endParaRPr>
          </a:p>
        </p:txBody>
      </p:sp>
      <p:cxnSp>
        <p:nvCxnSpPr>
          <p:cNvPr id="12" name="Straight Connector 1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364547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نص, لقطة شاشة, رسالة, الخط&#10;&#10;تم إنشاء الوصف تلقائياً">
            <a:extLst>
              <a:ext uri="{FF2B5EF4-FFF2-40B4-BE49-F238E27FC236}">
                <a16:creationId xmlns:a16="http://schemas.microsoft.com/office/drawing/2014/main" id="{E5F2CF27-B908-F2DC-1514-0F192CB37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705" y="52363"/>
            <a:ext cx="8772589" cy="6753274"/>
          </a:xfrm>
          <a:prstGeom prst="rect">
            <a:avLst/>
          </a:prstGeom>
        </p:spPr>
      </p:pic>
    </p:spTree>
    <p:extLst>
      <p:ext uri="{BB962C8B-B14F-4D97-AF65-F5344CB8AC3E}">
        <p14:creationId xmlns:p14="http://schemas.microsoft.com/office/powerpoint/2010/main" val="1596136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5EC09F04-2AAD-62C0-5172-E814A9523F23}"/>
              </a:ext>
            </a:extLst>
          </p:cNvPr>
          <p:cNvSpPr/>
          <p:nvPr/>
        </p:nvSpPr>
        <p:spPr>
          <a:xfrm>
            <a:off x="7738420" y="48785"/>
            <a:ext cx="4359349"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1- كيف تنشأ الرابطة الهيدروجينية؟؟</a:t>
            </a:r>
            <a:endParaRPr lang="en-US" sz="2400" b="1" dirty="0"/>
          </a:p>
        </p:txBody>
      </p:sp>
      <p:pic>
        <p:nvPicPr>
          <p:cNvPr id="6" name="صورة 5" descr="صورة تحتوي على رسم بياني, الخط, نص, خط&#10;&#10;تم إنشاء الوصف تلقائياً">
            <a:extLst>
              <a:ext uri="{FF2B5EF4-FFF2-40B4-BE49-F238E27FC236}">
                <a16:creationId xmlns:a16="http://schemas.microsoft.com/office/drawing/2014/main" id="{E54D57B8-A5C9-0F25-B619-BF86F69BF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979" y="123212"/>
            <a:ext cx="2813524" cy="4826243"/>
          </a:xfrm>
          <a:prstGeom prst="rect">
            <a:avLst/>
          </a:prstGeom>
        </p:spPr>
      </p:pic>
      <p:pic>
        <p:nvPicPr>
          <p:cNvPr id="8" name="صورة 7" descr="صورة تحتوي على دائرة, قرص مدمج, التلون, رسم بياني&#10;&#10;تم إنشاء الوصف تلقائياً">
            <a:extLst>
              <a:ext uri="{FF2B5EF4-FFF2-40B4-BE49-F238E27FC236}">
                <a16:creationId xmlns:a16="http://schemas.microsoft.com/office/drawing/2014/main" id="{04BF0616-B673-36E7-53A9-EF1BA9653D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1943" y="4389518"/>
            <a:ext cx="3533716" cy="2367473"/>
          </a:xfrm>
          <a:prstGeom prst="rect">
            <a:avLst/>
          </a:prstGeom>
        </p:spPr>
      </p:pic>
      <p:pic>
        <p:nvPicPr>
          <p:cNvPr id="10" name="صورة 9">
            <a:extLst>
              <a:ext uri="{FF2B5EF4-FFF2-40B4-BE49-F238E27FC236}">
                <a16:creationId xmlns:a16="http://schemas.microsoft.com/office/drawing/2014/main" id="{169F0D63-CCB9-8332-11EC-649468754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3805" y="1963458"/>
            <a:ext cx="8043709" cy="774081"/>
          </a:xfrm>
          <a:prstGeom prst="rect">
            <a:avLst/>
          </a:prstGeom>
        </p:spPr>
      </p:pic>
      <p:pic>
        <p:nvPicPr>
          <p:cNvPr id="12" name="صورة 11">
            <a:extLst>
              <a:ext uri="{FF2B5EF4-FFF2-40B4-BE49-F238E27FC236}">
                <a16:creationId xmlns:a16="http://schemas.microsoft.com/office/drawing/2014/main" id="{933C00C7-58C3-C767-22C4-704B21A159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5902" y="1242321"/>
            <a:ext cx="8201867" cy="723694"/>
          </a:xfrm>
          <a:prstGeom prst="rect">
            <a:avLst/>
          </a:prstGeom>
        </p:spPr>
      </p:pic>
      <p:sp>
        <p:nvSpPr>
          <p:cNvPr id="13" name="مربع نص 12">
            <a:extLst>
              <a:ext uri="{FF2B5EF4-FFF2-40B4-BE49-F238E27FC236}">
                <a16:creationId xmlns:a16="http://schemas.microsoft.com/office/drawing/2014/main" id="{801189D0-F3F7-C60E-03EC-EB8FBFA4B823}"/>
              </a:ext>
            </a:extLst>
          </p:cNvPr>
          <p:cNvSpPr txBox="1"/>
          <p:nvPr/>
        </p:nvSpPr>
        <p:spPr>
          <a:xfrm>
            <a:off x="3971260" y="2860865"/>
            <a:ext cx="8108478" cy="1631216"/>
          </a:xfrm>
          <a:prstGeom prst="rect">
            <a:avLst/>
          </a:prstGeom>
          <a:noFill/>
        </p:spPr>
        <p:txBody>
          <a:bodyPr wrap="square" rtlCol="0">
            <a:spAutoFit/>
          </a:bodyPr>
          <a:lstStyle/>
          <a:p>
            <a:r>
              <a:rPr lang="ar-OM" sz="2400" b="1" dirty="0"/>
              <a:t>عندما تكون ذرة الهيدروجين مرتبطة تساهميا في ذرة ذات سالبية كهربائية مرتفعة تكون </a:t>
            </a:r>
            <a:r>
              <a:rPr lang="ar-OM" sz="2800" b="1" u="sng" dirty="0">
                <a:solidFill>
                  <a:srgbClr val="FF0000"/>
                </a:solidFill>
              </a:rPr>
              <a:t>الرابطة شديدة الاستقطاب . </a:t>
            </a:r>
            <a:r>
              <a:rPr lang="ar-OM" sz="2400" b="1" dirty="0"/>
              <a:t>حيث تكون الشحنة      الموجودة على ذرة الهيدروجين مرتفعة بشكل كاف لكي تتكون رابطة هيدروجينية مع زوج إلكترونات منفرد موجود على                         في الجزيء المجاور .</a:t>
            </a:r>
            <a:endParaRPr lang="en-US" sz="2400" b="1" dirty="0"/>
          </a:p>
        </p:txBody>
      </p:sp>
      <p:pic>
        <p:nvPicPr>
          <p:cNvPr id="15" name="صورة 14" descr="صورة تحتوي على الخط, خط, رسم بياني, التصميم&#10;&#10;تم إنشاء الوصف تلقائياً">
            <a:extLst>
              <a:ext uri="{FF2B5EF4-FFF2-40B4-BE49-F238E27FC236}">
                <a16:creationId xmlns:a16="http://schemas.microsoft.com/office/drawing/2014/main" id="{12640361-3644-B36C-C86F-4FDF2850F5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8" y="5247642"/>
            <a:ext cx="4479918" cy="1291756"/>
          </a:xfrm>
          <a:prstGeom prst="rect">
            <a:avLst/>
          </a:prstGeom>
        </p:spPr>
      </p:pic>
      <p:sp>
        <p:nvSpPr>
          <p:cNvPr id="2" name="مربع نص 1">
            <a:extLst>
              <a:ext uri="{FF2B5EF4-FFF2-40B4-BE49-F238E27FC236}">
                <a16:creationId xmlns:a16="http://schemas.microsoft.com/office/drawing/2014/main" id="{F7217618-B533-A88B-F59D-6E3ACC687EC5}"/>
              </a:ext>
            </a:extLst>
          </p:cNvPr>
          <p:cNvSpPr txBox="1"/>
          <p:nvPr/>
        </p:nvSpPr>
        <p:spPr>
          <a:xfrm>
            <a:off x="4704907" y="719101"/>
            <a:ext cx="7302485" cy="523220"/>
          </a:xfrm>
          <a:prstGeom prst="rect">
            <a:avLst/>
          </a:prstGeom>
          <a:noFill/>
        </p:spPr>
        <p:txBody>
          <a:bodyPr wrap="square" rtlCol="0">
            <a:spAutoFit/>
          </a:bodyPr>
          <a:lstStyle/>
          <a:p>
            <a:r>
              <a:rPr lang="ar-OM" sz="2800" b="1" dirty="0">
                <a:solidFill>
                  <a:srgbClr val="FF0000"/>
                </a:solidFill>
              </a:rPr>
              <a:t>لكي يحدث الترابط الهيدروجيني بين جزيئين نحتاج إلى: </a:t>
            </a:r>
            <a:endParaRPr lang="en-US" sz="2800" b="1" dirty="0">
              <a:solidFill>
                <a:srgbClr val="FF0000"/>
              </a:solidFill>
            </a:endParaRPr>
          </a:p>
        </p:txBody>
      </p:sp>
      <p:pic>
        <p:nvPicPr>
          <p:cNvPr id="7" name="صورة 6" descr="صورة تحتوي على الخط, الطباعة, فن الخط, نص&#10;&#10;تم إنشاء الوصف تلقائياً">
            <a:extLst>
              <a:ext uri="{FF2B5EF4-FFF2-40B4-BE49-F238E27FC236}">
                <a16:creationId xmlns:a16="http://schemas.microsoft.com/office/drawing/2014/main" id="{4783A1EA-02E6-5DFD-9725-27D2D0DD69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2670" y="4095568"/>
            <a:ext cx="1776218" cy="391191"/>
          </a:xfrm>
          <a:prstGeom prst="rect">
            <a:avLst/>
          </a:prstGeom>
        </p:spPr>
      </p:pic>
      <p:pic>
        <p:nvPicPr>
          <p:cNvPr id="11" name="صورة 10" descr="صورة تحتوي على رمز, شعار, الخط, الطباعة&#10;&#10;تم إنشاء الوصف تلقائياً">
            <a:extLst>
              <a:ext uri="{FF2B5EF4-FFF2-40B4-BE49-F238E27FC236}">
                <a16:creationId xmlns:a16="http://schemas.microsoft.com/office/drawing/2014/main" id="{193CD43E-D324-878C-0F7A-D5D24FD9CB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2879" y="3346637"/>
            <a:ext cx="333377" cy="285752"/>
          </a:xfrm>
          <a:prstGeom prst="rect">
            <a:avLst/>
          </a:prstGeom>
        </p:spPr>
      </p:pic>
      <p:sp>
        <p:nvSpPr>
          <p:cNvPr id="14" name="مستطيل 13">
            <a:extLst>
              <a:ext uri="{FF2B5EF4-FFF2-40B4-BE49-F238E27FC236}">
                <a16:creationId xmlns:a16="http://schemas.microsoft.com/office/drawing/2014/main" id="{3A25371F-5226-B188-BAC2-D705E99C651F}"/>
              </a:ext>
            </a:extLst>
          </p:cNvPr>
          <p:cNvSpPr/>
          <p:nvPr/>
        </p:nvSpPr>
        <p:spPr>
          <a:xfrm>
            <a:off x="7955659" y="4906926"/>
            <a:ext cx="3851797" cy="123197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OM" sz="3200" b="1" dirty="0">
                <a:solidFill>
                  <a:srgbClr val="FF0000"/>
                </a:solidFill>
              </a:rPr>
              <a:t>حيث تمثل الرابطة الهيدروجينية بخط متقطع </a:t>
            </a:r>
            <a:endParaRPr lang="en-US" sz="3200" b="1" dirty="0">
              <a:solidFill>
                <a:srgbClr val="FF0000"/>
              </a:solidFill>
            </a:endParaRPr>
          </a:p>
        </p:txBody>
      </p:sp>
    </p:spTree>
    <p:extLst>
      <p:ext uri="{BB962C8B-B14F-4D97-AF65-F5344CB8AC3E}">
        <p14:creationId xmlns:p14="http://schemas.microsoft.com/office/powerpoint/2010/main" val="134884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مستطيل 3">
            <a:extLst>
              <a:ext uri="{FF2B5EF4-FFF2-40B4-BE49-F238E27FC236}">
                <a16:creationId xmlns:a16="http://schemas.microsoft.com/office/drawing/2014/main" id="{EBF7ECB7-D726-3875-0777-C56D8158723B}"/>
              </a:ext>
            </a:extLst>
          </p:cNvPr>
          <p:cNvSpPr/>
          <p:nvPr/>
        </p:nvSpPr>
        <p:spPr>
          <a:xfrm>
            <a:off x="257785" y="2169042"/>
            <a:ext cx="3341822" cy="843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a:lnSpc>
                <a:spcPct val="90000"/>
              </a:lnSpc>
              <a:spcBef>
                <a:spcPct val="0"/>
              </a:spcBef>
              <a:spcAft>
                <a:spcPts val="600"/>
              </a:spcAft>
            </a:pPr>
            <a:r>
              <a:rPr lang="ar-OM" sz="4600" b="1" dirty="0">
                <a:solidFill>
                  <a:schemeClr val="bg1"/>
                </a:solidFill>
                <a:latin typeface="+mj-lt"/>
                <a:ea typeface="+mj-ea"/>
                <a:cs typeface="+mj-cs"/>
              </a:rPr>
              <a:t>2- </a:t>
            </a:r>
            <a:r>
              <a:rPr lang="en-US" sz="4600" b="1" dirty="0">
                <a:solidFill>
                  <a:schemeClr val="bg1"/>
                </a:solidFill>
                <a:latin typeface="+mj-lt"/>
                <a:ea typeface="+mj-ea"/>
                <a:cs typeface="+mj-cs"/>
              </a:rPr>
              <a:t> أهم المفاهيم</a:t>
            </a:r>
          </a:p>
        </p:txBody>
      </p:sp>
      <p:grpSp>
        <p:nvGrpSpPr>
          <p:cNvPr id="15" name="Group 14">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6" name="Straight Connector 15">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صورة 5" descr="صورة تحتوي على نص, الخط, خط يد, لقطة شاشة&#10;&#10;تم إنشاء الوصف تلقائياً">
            <a:extLst>
              <a:ext uri="{FF2B5EF4-FFF2-40B4-BE49-F238E27FC236}">
                <a16:creationId xmlns:a16="http://schemas.microsoft.com/office/drawing/2014/main" id="{AA3035A3-B610-AABA-33EE-7DA9A768A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0018" y="1080190"/>
            <a:ext cx="3028639" cy="5047735"/>
          </a:xfrm>
          <a:prstGeom prst="rect">
            <a:avLst/>
          </a:prstGeom>
        </p:spPr>
      </p:pic>
      <p:pic>
        <p:nvPicPr>
          <p:cNvPr id="8" name="صورة 7" descr="صورة تحتوي على نص, الخط, لقطة شاشة, خط يد&#10;&#10;تم إنشاء الوصف تلقائياً">
            <a:extLst>
              <a:ext uri="{FF2B5EF4-FFF2-40B4-BE49-F238E27FC236}">
                <a16:creationId xmlns:a16="http://schemas.microsoft.com/office/drawing/2014/main" id="{654534C6-7F6B-8FAC-6F0B-12DFCB30CB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4039" y="1130534"/>
            <a:ext cx="3041260" cy="5047735"/>
          </a:xfrm>
          <a:prstGeom prst="rect">
            <a:avLst/>
          </a:prstGeom>
        </p:spPr>
      </p:pic>
    </p:spTree>
    <p:extLst>
      <p:ext uri="{BB962C8B-B14F-4D97-AF65-F5344CB8AC3E}">
        <p14:creationId xmlns:p14="http://schemas.microsoft.com/office/powerpoint/2010/main" val="302388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97F9F987-1B66-F96B-1BAB-7459C4BC4FAD}"/>
              </a:ext>
            </a:extLst>
          </p:cNvPr>
          <p:cNvSpPr/>
          <p:nvPr/>
        </p:nvSpPr>
        <p:spPr>
          <a:xfrm>
            <a:off x="7602279" y="361507"/>
            <a:ext cx="4359349"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3- أهم خصائصها الرابطة الهيدروجينية؟؟</a:t>
            </a:r>
            <a:endParaRPr lang="en-US" sz="2400" b="1" dirty="0"/>
          </a:p>
        </p:txBody>
      </p:sp>
      <p:pic>
        <p:nvPicPr>
          <p:cNvPr id="6" name="صورة 5" descr="صورة تحتوي على الخط, خط يد, نص, فن الخط&#10;&#10;تم إنشاء الوصف تلقائياً">
            <a:extLst>
              <a:ext uri="{FF2B5EF4-FFF2-40B4-BE49-F238E27FC236}">
                <a16:creationId xmlns:a16="http://schemas.microsoft.com/office/drawing/2014/main" id="{A52FA897-6F36-F044-230D-43F9601F9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04" y="1027488"/>
            <a:ext cx="6222435" cy="954107"/>
          </a:xfrm>
          <a:prstGeom prst="rect">
            <a:avLst/>
          </a:prstGeom>
        </p:spPr>
      </p:pic>
      <p:pic>
        <p:nvPicPr>
          <p:cNvPr id="8" name="صورة 7" descr="صورة تحتوي على نص, الخط, خط يد, أبيض&#10;&#10;تم إنشاء الوصف تلقائياً">
            <a:extLst>
              <a:ext uri="{FF2B5EF4-FFF2-40B4-BE49-F238E27FC236}">
                <a16:creationId xmlns:a16="http://schemas.microsoft.com/office/drawing/2014/main" id="{F615E199-F5E5-075C-BEC2-440421B04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6639" y="1027488"/>
            <a:ext cx="5732199" cy="1174216"/>
          </a:xfrm>
          <a:prstGeom prst="rect">
            <a:avLst/>
          </a:prstGeom>
        </p:spPr>
      </p:pic>
      <p:sp>
        <p:nvSpPr>
          <p:cNvPr id="9" name="مربع نص 8">
            <a:extLst>
              <a:ext uri="{FF2B5EF4-FFF2-40B4-BE49-F238E27FC236}">
                <a16:creationId xmlns:a16="http://schemas.microsoft.com/office/drawing/2014/main" id="{65C909E9-023E-626E-6DF2-AD6231D39814}"/>
              </a:ext>
            </a:extLst>
          </p:cNvPr>
          <p:cNvSpPr txBox="1"/>
          <p:nvPr/>
        </p:nvSpPr>
        <p:spPr>
          <a:xfrm>
            <a:off x="6448646" y="2345363"/>
            <a:ext cx="5512981" cy="954107"/>
          </a:xfrm>
          <a:prstGeom prst="rect">
            <a:avLst/>
          </a:prstGeom>
          <a:solidFill>
            <a:schemeClr val="accent4"/>
          </a:solidFill>
        </p:spPr>
        <p:txBody>
          <a:bodyPr wrap="square" rtlCol="0">
            <a:spAutoFit/>
          </a:bodyPr>
          <a:lstStyle/>
          <a:p>
            <a:r>
              <a:rPr lang="ar-OM" sz="2800" dirty="0">
                <a:latin typeface="Utsaah" panose="020B0502040204020203" pitchFamily="34" charset="0"/>
              </a:rPr>
              <a:t>تبلغ قوة الجذب في الرابطة الهيدروجينية حوالي  من قوة           الرابطة التساهمية العادية</a:t>
            </a:r>
            <a:endParaRPr lang="en-US" sz="2800" dirty="0">
              <a:latin typeface="Utsaah" panose="020B0502040204020203" pitchFamily="34" charset="0"/>
            </a:endParaRPr>
          </a:p>
        </p:txBody>
      </p:sp>
      <p:pic>
        <p:nvPicPr>
          <p:cNvPr id="13" name="صورة 12" descr="صورة تحتوي على الخط, التصميم, الطباعة&#10;&#10;تم إنشاء الوصف تلقائياً">
            <a:extLst>
              <a:ext uri="{FF2B5EF4-FFF2-40B4-BE49-F238E27FC236}">
                <a16:creationId xmlns:a16="http://schemas.microsoft.com/office/drawing/2014/main" id="{4FFCB7A3-54EF-6D37-37AC-BF678941F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911" y="2741036"/>
            <a:ext cx="604615" cy="548492"/>
          </a:xfrm>
          <a:prstGeom prst="rect">
            <a:avLst/>
          </a:prstGeom>
        </p:spPr>
      </p:pic>
      <p:sp>
        <p:nvSpPr>
          <p:cNvPr id="14" name="مربع نص 13">
            <a:extLst>
              <a:ext uri="{FF2B5EF4-FFF2-40B4-BE49-F238E27FC236}">
                <a16:creationId xmlns:a16="http://schemas.microsoft.com/office/drawing/2014/main" id="{35905F97-670C-756F-BB9D-9DFB0A57CE4C}"/>
              </a:ext>
            </a:extLst>
          </p:cNvPr>
          <p:cNvSpPr txBox="1"/>
          <p:nvPr/>
        </p:nvSpPr>
        <p:spPr>
          <a:xfrm>
            <a:off x="431978" y="2438316"/>
            <a:ext cx="5686885" cy="830997"/>
          </a:xfrm>
          <a:prstGeom prst="rect">
            <a:avLst/>
          </a:prstGeom>
          <a:solidFill>
            <a:schemeClr val="accent3">
              <a:lumMod val="40000"/>
              <a:lumOff val="60000"/>
            </a:schemeClr>
          </a:solidFill>
        </p:spPr>
        <p:txBody>
          <a:bodyPr wrap="square" rtlCol="0">
            <a:spAutoFit/>
          </a:bodyPr>
          <a:lstStyle/>
          <a:p>
            <a:r>
              <a:rPr lang="ar-OM" sz="2400" b="1" dirty="0"/>
              <a:t>تبلغ الزاوية بين الرابطة التساهمية لذرة الهيدروجين والرابطة الهيدروجينية تساوي</a:t>
            </a:r>
            <a:endParaRPr lang="en-US" sz="2400" b="1" dirty="0"/>
          </a:p>
        </p:txBody>
      </p:sp>
      <p:pic>
        <p:nvPicPr>
          <p:cNvPr id="11" name="صورة 10">
            <a:extLst>
              <a:ext uri="{FF2B5EF4-FFF2-40B4-BE49-F238E27FC236}">
                <a16:creationId xmlns:a16="http://schemas.microsoft.com/office/drawing/2014/main" id="{785EF8EF-DE83-C474-3591-582019C1A3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074" y="2920542"/>
            <a:ext cx="652049" cy="348771"/>
          </a:xfrm>
          <a:prstGeom prst="rect">
            <a:avLst/>
          </a:prstGeom>
        </p:spPr>
      </p:pic>
      <p:sp>
        <p:nvSpPr>
          <p:cNvPr id="2" name="مستطيل 1">
            <a:extLst>
              <a:ext uri="{FF2B5EF4-FFF2-40B4-BE49-F238E27FC236}">
                <a16:creationId xmlns:a16="http://schemas.microsoft.com/office/drawing/2014/main" id="{53AD6A63-F493-830F-5183-6ED7D18635D0}"/>
              </a:ext>
            </a:extLst>
          </p:cNvPr>
          <p:cNvSpPr/>
          <p:nvPr/>
        </p:nvSpPr>
        <p:spPr>
          <a:xfrm rot="10800000" flipV="1">
            <a:off x="5406655" y="3726034"/>
            <a:ext cx="6554972" cy="677295"/>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solidFill>
                  <a:schemeClr val="tx1"/>
                </a:solidFill>
              </a:rPr>
              <a:t>هي أحد أنواع الترابط ثنائي القطب الدائم – ثنائي القطب الدائم </a:t>
            </a:r>
            <a:endParaRPr lang="en-US" sz="2400" b="1" dirty="0">
              <a:solidFill>
                <a:schemeClr val="tx1"/>
              </a:solidFill>
            </a:endParaRPr>
          </a:p>
        </p:txBody>
      </p:sp>
    </p:spTree>
    <p:extLst>
      <p:ext uri="{BB962C8B-B14F-4D97-AF65-F5344CB8AC3E}">
        <p14:creationId xmlns:p14="http://schemas.microsoft.com/office/powerpoint/2010/main" val="3772536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FFDADDAB-5D9E-9D3A-DD71-2441013F42A2}"/>
              </a:ext>
            </a:extLst>
          </p:cNvPr>
          <p:cNvSpPr/>
          <p:nvPr/>
        </p:nvSpPr>
        <p:spPr>
          <a:xfrm>
            <a:off x="5370236" y="382772"/>
            <a:ext cx="6262577"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4- كم عدد الروابط الهيدروجينية التي يكونها الجزيء؟؟</a:t>
            </a:r>
            <a:endParaRPr lang="en-US" sz="2400" b="1" dirty="0"/>
          </a:p>
        </p:txBody>
      </p:sp>
      <p:pic>
        <p:nvPicPr>
          <p:cNvPr id="12" name="صورة 11" descr="صورة تحتوي على نص, الخط, أرجواني, خط يد&#10;&#10;تم إنشاء الوصف تلقائياً">
            <a:extLst>
              <a:ext uri="{FF2B5EF4-FFF2-40B4-BE49-F238E27FC236}">
                <a16:creationId xmlns:a16="http://schemas.microsoft.com/office/drawing/2014/main" id="{BD989736-3DCE-F0FB-6D9D-B6A3EBBD49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7940" y="3262659"/>
            <a:ext cx="7125807" cy="1729327"/>
          </a:xfrm>
          <a:prstGeom prst="rect">
            <a:avLst/>
          </a:prstGeom>
        </p:spPr>
      </p:pic>
      <p:sp>
        <p:nvSpPr>
          <p:cNvPr id="2" name="مربع نص 1">
            <a:extLst>
              <a:ext uri="{FF2B5EF4-FFF2-40B4-BE49-F238E27FC236}">
                <a16:creationId xmlns:a16="http://schemas.microsoft.com/office/drawing/2014/main" id="{CA50CCC6-BD55-FF16-29C7-D7374E320E0B}"/>
              </a:ext>
            </a:extLst>
          </p:cNvPr>
          <p:cNvSpPr txBox="1"/>
          <p:nvPr/>
        </p:nvSpPr>
        <p:spPr>
          <a:xfrm>
            <a:off x="2025502" y="1355651"/>
            <a:ext cx="8670852" cy="1323439"/>
          </a:xfrm>
          <a:prstGeom prst="rect">
            <a:avLst/>
          </a:prstGeom>
          <a:noFill/>
        </p:spPr>
        <p:txBody>
          <a:bodyPr wrap="square" rtlCol="0">
            <a:spAutoFit/>
          </a:bodyPr>
          <a:lstStyle/>
          <a:p>
            <a:r>
              <a:rPr lang="ar-OM" sz="4000" b="1" dirty="0">
                <a:solidFill>
                  <a:schemeClr val="accent2">
                    <a:lumMod val="50000"/>
                  </a:schemeClr>
                </a:solidFill>
              </a:rPr>
              <a:t>يعتمد متوسط عدد الروابط الهيدروجينية المتكونة لكل جزيء على :</a:t>
            </a:r>
            <a:endParaRPr lang="en-US" sz="4000" b="1" dirty="0">
              <a:solidFill>
                <a:schemeClr val="accent2">
                  <a:lumMod val="50000"/>
                </a:schemeClr>
              </a:solidFill>
            </a:endParaRPr>
          </a:p>
        </p:txBody>
      </p:sp>
    </p:spTree>
    <p:extLst>
      <p:ext uri="{BB962C8B-B14F-4D97-AF65-F5344CB8AC3E}">
        <p14:creationId xmlns:p14="http://schemas.microsoft.com/office/powerpoint/2010/main" val="3838455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a:extLst>
              <a:ext uri="{FF2B5EF4-FFF2-40B4-BE49-F238E27FC236}">
                <a16:creationId xmlns:a16="http://schemas.microsoft.com/office/drawing/2014/main" id="{C892E3C3-EB5A-C95F-86E8-7809EA9D7FCF}"/>
              </a:ext>
            </a:extLst>
          </p:cNvPr>
          <p:cNvGraphicFramePr>
            <a:graphicFrameLocks noGrp="1"/>
          </p:cNvGraphicFramePr>
          <p:nvPr>
            <p:extLst>
              <p:ext uri="{D42A27DB-BD31-4B8C-83A1-F6EECF244321}">
                <p14:modId xmlns:p14="http://schemas.microsoft.com/office/powerpoint/2010/main" val="4214184682"/>
              </p:ext>
            </p:extLst>
          </p:nvPr>
        </p:nvGraphicFramePr>
        <p:xfrm>
          <a:off x="451884" y="209301"/>
          <a:ext cx="11578856" cy="6644640"/>
        </p:xfrm>
        <a:graphic>
          <a:graphicData uri="http://schemas.openxmlformats.org/drawingml/2006/table">
            <a:tbl>
              <a:tblPr firstRow="1" bandRow="1">
                <a:tableStyleId>{5940675A-B579-460E-94D1-54222C63F5DA}</a:tableStyleId>
              </a:tblPr>
              <a:tblGrid>
                <a:gridCol w="3514060">
                  <a:extLst>
                    <a:ext uri="{9D8B030D-6E8A-4147-A177-3AD203B41FA5}">
                      <a16:colId xmlns:a16="http://schemas.microsoft.com/office/drawing/2014/main" val="3102920286"/>
                    </a:ext>
                  </a:extLst>
                </a:gridCol>
                <a:gridCol w="3184451">
                  <a:extLst>
                    <a:ext uri="{9D8B030D-6E8A-4147-A177-3AD203B41FA5}">
                      <a16:colId xmlns:a16="http://schemas.microsoft.com/office/drawing/2014/main" val="3001662017"/>
                    </a:ext>
                  </a:extLst>
                </a:gridCol>
                <a:gridCol w="2827671">
                  <a:extLst>
                    <a:ext uri="{9D8B030D-6E8A-4147-A177-3AD203B41FA5}">
                      <a16:colId xmlns:a16="http://schemas.microsoft.com/office/drawing/2014/main" val="1086453758"/>
                    </a:ext>
                  </a:extLst>
                </a:gridCol>
                <a:gridCol w="2052674">
                  <a:extLst>
                    <a:ext uri="{9D8B030D-6E8A-4147-A177-3AD203B41FA5}">
                      <a16:colId xmlns:a16="http://schemas.microsoft.com/office/drawing/2014/main" val="3063996247"/>
                    </a:ext>
                  </a:extLst>
                </a:gridCol>
              </a:tblGrid>
              <a:tr h="370840">
                <a:tc>
                  <a:txBody>
                    <a:bodyPr/>
                    <a:lstStyle/>
                    <a:p>
                      <a:endParaRPr lang="en-US" dirty="0"/>
                    </a:p>
                  </a:txBody>
                  <a:tcPr/>
                </a:tc>
                <a:tc>
                  <a:txBody>
                    <a:bodyPr/>
                    <a:lstStyle/>
                    <a:p>
                      <a:endParaRPr lang="en-US" dirty="0"/>
                    </a:p>
                  </a:txBody>
                  <a:tcPr/>
                </a:tc>
                <a:tc>
                  <a:txBody>
                    <a:bodyPr/>
                    <a:lstStyle/>
                    <a:p>
                      <a:endParaRPr lang="ar-OM" dirty="0"/>
                    </a:p>
                    <a:p>
                      <a:endParaRPr lang="ar-OM" dirty="0"/>
                    </a:p>
                    <a:p>
                      <a:endParaRPr lang="ar-OM" dirty="0"/>
                    </a:p>
                    <a:p>
                      <a:endParaRPr lang="ar-OM" dirty="0"/>
                    </a:p>
                    <a:p>
                      <a:endParaRPr lang="ar-OM" dirty="0"/>
                    </a:p>
                    <a:p>
                      <a:endParaRPr lang="en-US" dirty="0"/>
                    </a:p>
                  </a:txBody>
                  <a:tcPr/>
                </a:tc>
                <a:tc>
                  <a:txBody>
                    <a:bodyPr/>
                    <a:lstStyle/>
                    <a:p>
                      <a:r>
                        <a:rPr lang="ar-OM" b="1" dirty="0">
                          <a:solidFill>
                            <a:schemeClr val="accent6">
                              <a:lumMod val="75000"/>
                            </a:schemeClr>
                          </a:solidFill>
                        </a:rPr>
                        <a:t>الجزيء</a:t>
                      </a:r>
                    </a:p>
                    <a:p>
                      <a:endParaRPr lang="ar-OM" b="1" dirty="0">
                        <a:solidFill>
                          <a:schemeClr val="accent6">
                            <a:lumMod val="75000"/>
                          </a:schemeClr>
                        </a:solidFill>
                      </a:endParaRPr>
                    </a:p>
                    <a:p>
                      <a:endParaRPr lang="ar-OM" b="1" dirty="0">
                        <a:solidFill>
                          <a:schemeClr val="accent6">
                            <a:lumMod val="75000"/>
                          </a:schemeClr>
                        </a:solidFill>
                      </a:endParaRPr>
                    </a:p>
                    <a:p>
                      <a:endParaRPr lang="ar-OM" b="1" dirty="0">
                        <a:solidFill>
                          <a:schemeClr val="accent6">
                            <a:lumMod val="75000"/>
                          </a:schemeClr>
                        </a:solidFill>
                      </a:endParaRPr>
                    </a:p>
                    <a:p>
                      <a:endParaRPr lang="ar-OM" b="1" dirty="0">
                        <a:solidFill>
                          <a:schemeClr val="accent6">
                            <a:lumMod val="75000"/>
                          </a:schemeClr>
                        </a:solidFill>
                      </a:endParaRPr>
                    </a:p>
                    <a:p>
                      <a:endParaRPr lang="ar-OM" b="1" dirty="0">
                        <a:solidFill>
                          <a:schemeClr val="accent6">
                            <a:lumMod val="75000"/>
                          </a:schemeClr>
                        </a:solidFill>
                      </a:endParaRPr>
                    </a:p>
                    <a:p>
                      <a:endParaRPr lang="ar-OM" b="1" dirty="0">
                        <a:solidFill>
                          <a:schemeClr val="accent6">
                            <a:lumMod val="75000"/>
                          </a:schemeClr>
                        </a:solidFill>
                      </a:endParaRPr>
                    </a:p>
                    <a:p>
                      <a:endParaRPr lang="en-US" b="1" dirty="0">
                        <a:solidFill>
                          <a:schemeClr val="accent6">
                            <a:lumMod val="75000"/>
                          </a:schemeClr>
                        </a:solidFill>
                      </a:endParaRPr>
                    </a:p>
                  </a:txBody>
                  <a:tcPr/>
                </a:tc>
                <a:extLst>
                  <a:ext uri="{0D108BD9-81ED-4DB2-BD59-A6C34878D82A}">
                    <a16:rowId xmlns:a16="http://schemas.microsoft.com/office/drawing/2014/main" val="972806340"/>
                  </a:ext>
                </a:extLst>
              </a:tr>
              <a:tr h="370840">
                <a:tc>
                  <a:txBody>
                    <a:bodyPr/>
                    <a:lstStyle/>
                    <a:p>
                      <a:pPr algn="ctr"/>
                      <a:r>
                        <a:rPr lang="en-US" sz="2000" b="1" dirty="0">
                          <a:solidFill>
                            <a:schemeClr val="accent5">
                              <a:lumMod val="50000"/>
                            </a:schemeClr>
                          </a:solidFill>
                        </a:rPr>
                        <a:t>1</a:t>
                      </a:r>
                    </a:p>
                  </a:txBody>
                  <a:tcPr/>
                </a:tc>
                <a:tc>
                  <a:txBody>
                    <a:bodyPr/>
                    <a:lstStyle/>
                    <a:p>
                      <a:pPr algn="ctr"/>
                      <a:r>
                        <a:rPr lang="en-US" sz="2000" b="1" dirty="0">
                          <a:solidFill>
                            <a:schemeClr val="accent5">
                              <a:lumMod val="50000"/>
                            </a:schemeClr>
                          </a:solidFill>
                        </a:rPr>
                        <a:t>3</a:t>
                      </a:r>
                    </a:p>
                  </a:txBody>
                  <a:tcPr/>
                </a:tc>
                <a:tc>
                  <a:txBody>
                    <a:bodyPr/>
                    <a:lstStyle/>
                    <a:p>
                      <a:pPr algn="ctr"/>
                      <a:r>
                        <a:rPr lang="en-US" sz="2000" b="1" dirty="0">
                          <a:solidFill>
                            <a:schemeClr val="accent5">
                              <a:lumMod val="50000"/>
                            </a:schemeClr>
                          </a:solidFill>
                        </a:rPr>
                        <a:t>2</a:t>
                      </a:r>
                    </a:p>
                  </a:txBody>
                  <a:tcPr/>
                </a:tc>
                <a:tc>
                  <a:txBody>
                    <a:bodyPr/>
                    <a:lstStyle/>
                    <a:p>
                      <a:r>
                        <a:rPr lang="ar-OM" b="1" dirty="0">
                          <a:solidFill>
                            <a:schemeClr val="accent6">
                              <a:lumMod val="75000"/>
                            </a:schemeClr>
                          </a:solidFill>
                        </a:rPr>
                        <a:t>عدد ذرات الهيدروجين</a:t>
                      </a:r>
                      <a:endParaRPr lang="en-US" b="1" dirty="0">
                        <a:solidFill>
                          <a:schemeClr val="accent6">
                            <a:lumMod val="75000"/>
                          </a:schemeClr>
                        </a:solidFill>
                      </a:endParaRPr>
                    </a:p>
                  </a:txBody>
                  <a:tcPr/>
                </a:tc>
                <a:extLst>
                  <a:ext uri="{0D108BD9-81ED-4DB2-BD59-A6C34878D82A}">
                    <a16:rowId xmlns:a16="http://schemas.microsoft.com/office/drawing/2014/main" val="3022427149"/>
                  </a:ext>
                </a:extLst>
              </a:tr>
              <a:tr h="370840">
                <a:tc>
                  <a:txBody>
                    <a:bodyPr/>
                    <a:lstStyle/>
                    <a:p>
                      <a:pPr algn="ctr"/>
                      <a:r>
                        <a:rPr lang="en-US" sz="2000" b="1" dirty="0">
                          <a:solidFill>
                            <a:schemeClr val="accent5">
                              <a:lumMod val="50000"/>
                            </a:schemeClr>
                          </a:solidFill>
                        </a:rPr>
                        <a:t>3</a:t>
                      </a:r>
                    </a:p>
                  </a:txBody>
                  <a:tcPr/>
                </a:tc>
                <a:tc>
                  <a:txBody>
                    <a:bodyPr/>
                    <a:lstStyle/>
                    <a:p>
                      <a:pPr algn="ctr"/>
                      <a:r>
                        <a:rPr lang="en-US" sz="2000" b="1" dirty="0">
                          <a:solidFill>
                            <a:schemeClr val="accent5">
                              <a:lumMod val="50000"/>
                            </a:schemeClr>
                          </a:solidFill>
                        </a:rPr>
                        <a:t>1</a:t>
                      </a:r>
                    </a:p>
                  </a:txBody>
                  <a:tcPr/>
                </a:tc>
                <a:tc>
                  <a:txBody>
                    <a:bodyPr/>
                    <a:lstStyle/>
                    <a:p>
                      <a:pPr algn="ctr"/>
                      <a:r>
                        <a:rPr lang="en-US" sz="2000" b="1" dirty="0">
                          <a:solidFill>
                            <a:schemeClr val="accent5">
                              <a:lumMod val="50000"/>
                            </a:schemeClr>
                          </a:solidFill>
                        </a:rPr>
                        <a:t>2</a:t>
                      </a:r>
                    </a:p>
                  </a:txBody>
                  <a:tcPr/>
                </a:tc>
                <a:tc>
                  <a:txBody>
                    <a:bodyPr/>
                    <a:lstStyle/>
                    <a:p>
                      <a:r>
                        <a:rPr lang="ar-OM" b="1" dirty="0">
                          <a:solidFill>
                            <a:schemeClr val="accent6">
                              <a:lumMod val="75000"/>
                            </a:schemeClr>
                          </a:solidFill>
                        </a:rPr>
                        <a:t>عدد أزواج الكترونات المنفردة </a:t>
                      </a:r>
                      <a:endParaRPr lang="en-US" b="1" dirty="0">
                        <a:solidFill>
                          <a:schemeClr val="accent6">
                            <a:lumMod val="75000"/>
                          </a:schemeClr>
                        </a:solidFill>
                      </a:endParaRPr>
                    </a:p>
                  </a:txBody>
                  <a:tcPr/>
                </a:tc>
                <a:extLst>
                  <a:ext uri="{0D108BD9-81ED-4DB2-BD59-A6C34878D82A}">
                    <a16:rowId xmlns:a16="http://schemas.microsoft.com/office/drawing/2014/main" val="3026041325"/>
                  </a:ext>
                </a:extLst>
              </a:tr>
              <a:tr h="206905">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2000" b="1" dirty="0">
                          <a:solidFill>
                            <a:schemeClr val="accent2"/>
                          </a:solidFill>
                        </a:rPr>
                        <a:t>رابطة هيدروجينية واحدة ( يحدد العدد الأقل  هو الهيدروجين )</a:t>
                      </a:r>
                      <a:endParaRPr lang="en-US" sz="2000" b="1" dirty="0">
                        <a:solidFill>
                          <a:schemeClr val="accent2"/>
                        </a:solidFill>
                      </a:endParaRPr>
                    </a:p>
                    <a:p>
                      <a:endParaRPr lang="en-US" sz="2000" b="1" dirty="0">
                        <a:solidFill>
                          <a:schemeClr val="accent2"/>
                        </a:solidFill>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2000" b="1" dirty="0">
                          <a:solidFill>
                            <a:schemeClr val="accent2"/>
                          </a:solidFill>
                        </a:rPr>
                        <a:t>رابطة هيدروجينية واحدة ( يحدد العدد الأقل  هو زوج الالكتروني المنفرد )</a:t>
                      </a:r>
                      <a:endParaRPr lang="en-US" sz="2000" b="1" dirty="0">
                        <a:solidFill>
                          <a:schemeClr val="accent2"/>
                        </a:solidFill>
                      </a:endParaRPr>
                    </a:p>
                    <a:p>
                      <a:endParaRPr lang="en-US" sz="2000" b="1" dirty="0">
                        <a:solidFill>
                          <a:schemeClr val="accent2"/>
                        </a:solidFill>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sz="2000" b="1" dirty="0">
                          <a:solidFill>
                            <a:schemeClr val="accent2"/>
                          </a:solidFill>
                        </a:rPr>
                        <a:t>رابطتين هيدروجين</a:t>
                      </a:r>
                    </a:p>
                    <a:p>
                      <a:endParaRPr lang="en-US" sz="2000" b="1" dirty="0">
                        <a:solidFill>
                          <a:schemeClr val="accent2"/>
                        </a:solidFill>
                      </a:endParaRPr>
                    </a:p>
                  </a:txBody>
                  <a:tcPr/>
                </a:tc>
                <a:tc>
                  <a:txBody>
                    <a:bodyPr/>
                    <a:lstStyle/>
                    <a:p>
                      <a:r>
                        <a:rPr lang="ar-OM" b="1" dirty="0">
                          <a:solidFill>
                            <a:schemeClr val="accent6">
                              <a:lumMod val="75000"/>
                            </a:schemeClr>
                          </a:solidFill>
                        </a:rPr>
                        <a:t>عدد الروابط الهيدروجينية ( العدد الأقل)</a:t>
                      </a:r>
                      <a:endParaRPr lang="en-US" b="1" dirty="0">
                        <a:solidFill>
                          <a:schemeClr val="accent6">
                            <a:lumMod val="75000"/>
                          </a:schemeClr>
                        </a:solidFill>
                      </a:endParaRPr>
                    </a:p>
                  </a:txBody>
                  <a:tcPr/>
                </a:tc>
                <a:extLst>
                  <a:ext uri="{0D108BD9-81ED-4DB2-BD59-A6C34878D82A}">
                    <a16:rowId xmlns:a16="http://schemas.microsoft.com/office/drawing/2014/main" val="3077924369"/>
                  </a:ext>
                </a:extLst>
              </a:tr>
              <a:tr h="370840">
                <a:tc>
                  <a:txBody>
                    <a:bodyPr/>
                    <a:lstStyle/>
                    <a:p>
                      <a:endParaRPr lang="en-US"/>
                    </a:p>
                  </a:txBody>
                  <a:tcPr/>
                </a:tc>
                <a:tc>
                  <a:txBody>
                    <a:bodyPr/>
                    <a:lstStyle/>
                    <a:p>
                      <a:endParaRPr lang="en-US" dirty="0"/>
                    </a:p>
                  </a:txBody>
                  <a:tcPr/>
                </a:tc>
                <a:tc>
                  <a:txBody>
                    <a:bodyPr/>
                    <a:lstStyle/>
                    <a:p>
                      <a:endParaRPr lang="ar-SA" dirty="0"/>
                    </a:p>
                    <a:p>
                      <a:endParaRPr lang="ar-SA" dirty="0"/>
                    </a:p>
                    <a:p>
                      <a:endParaRPr lang="ar-SA" dirty="0"/>
                    </a:p>
                    <a:p>
                      <a:endParaRPr lang="ar-SA" dirty="0"/>
                    </a:p>
                    <a:p>
                      <a:endParaRPr lang="ar-SA" dirty="0"/>
                    </a:p>
                    <a:p>
                      <a:endParaRPr lang="ar-SA" dirty="0"/>
                    </a:p>
                    <a:p>
                      <a:endParaRPr lang="en-US"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b="1" dirty="0">
                          <a:solidFill>
                            <a:schemeClr val="accent6">
                              <a:lumMod val="75000"/>
                            </a:schemeClr>
                          </a:solidFill>
                        </a:rPr>
                        <a:t>الروابط الهيدروجينية في الجزيء </a:t>
                      </a:r>
                      <a:endParaRPr lang="en-US" b="1" dirty="0">
                        <a:solidFill>
                          <a:schemeClr val="accent6">
                            <a:lumMod val="75000"/>
                          </a:schemeClr>
                        </a:solidFill>
                      </a:endParaRPr>
                    </a:p>
                    <a:p>
                      <a:endParaRPr lang="en-US" b="1" dirty="0">
                        <a:solidFill>
                          <a:schemeClr val="accent6">
                            <a:lumMod val="75000"/>
                          </a:schemeClr>
                        </a:solidFill>
                      </a:endParaRPr>
                    </a:p>
                  </a:txBody>
                  <a:tcPr/>
                </a:tc>
                <a:extLst>
                  <a:ext uri="{0D108BD9-81ED-4DB2-BD59-A6C34878D82A}">
                    <a16:rowId xmlns:a16="http://schemas.microsoft.com/office/drawing/2014/main" val="574829121"/>
                  </a:ext>
                </a:extLst>
              </a:tr>
            </a:tbl>
          </a:graphicData>
        </a:graphic>
      </p:graphicFrame>
      <p:pic>
        <p:nvPicPr>
          <p:cNvPr id="6" name="صورة 5" descr="صورة تحتوي على رسم بياني, خط, دائرة, الخط&#10;&#10;تم إنشاء الوصف تلقائياً">
            <a:extLst>
              <a:ext uri="{FF2B5EF4-FFF2-40B4-BE49-F238E27FC236}">
                <a16:creationId xmlns:a16="http://schemas.microsoft.com/office/drawing/2014/main" id="{BB10E3AB-35DF-4F59-B7B3-12ECC093B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0890" y="467542"/>
            <a:ext cx="2019315" cy="1943114"/>
          </a:xfrm>
          <a:prstGeom prst="rect">
            <a:avLst/>
          </a:prstGeom>
        </p:spPr>
      </p:pic>
      <p:pic>
        <p:nvPicPr>
          <p:cNvPr id="7" name="صورة 6" descr="صورة تحتوي على رسم بياني, خط, التصميم&#10;&#10;تم إنشاء الوصف تلقائياً">
            <a:extLst>
              <a:ext uri="{FF2B5EF4-FFF2-40B4-BE49-F238E27FC236}">
                <a16:creationId xmlns:a16="http://schemas.microsoft.com/office/drawing/2014/main" id="{B379D1BB-4CA8-60CF-6C81-9ACB8C851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4667" y="443947"/>
            <a:ext cx="2212548" cy="1966709"/>
          </a:xfrm>
          <a:prstGeom prst="rect">
            <a:avLst/>
          </a:prstGeom>
        </p:spPr>
      </p:pic>
      <p:pic>
        <p:nvPicPr>
          <p:cNvPr id="8" name="صورة 7" descr="صورة تحتوي على رمز, رسم بياني, الخط, خط&#10;&#10;تم إنشاء الوصف تلقائياً">
            <a:extLst>
              <a:ext uri="{FF2B5EF4-FFF2-40B4-BE49-F238E27FC236}">
                <a16:creationId xmlns:a16="http://schemas.microsoft.com/office/drawing/2014/main" id="{29C7FA21-6FAC-F93C-8C20-E379669A35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075" y="769261"/>
            <a:ext cx="2672154" cy="1133483"/>
          </a:xfrm>
          <a:prstGeom prst="rect">
            <a:avLst/>
          </a:prstGeom>
        </p:spPr>
      </p:pic>
      <p:pic>
        <p:nvPicPr>
          <p:cNvPr id="10" name="صورة 9" descr="صورة تحتوي على خط, رسم بياني, الخط, تخطيط&#10;&#10;تم إنشاء الوصف تلقائياً">
            <a:extLst>
              <a:ext uri="{FF2B5EF4-FFF2-40B4-BE49-F238E27FC236}">
                <a16:creationId xmlns:a16="http://schemas.microsoft.com/office/drawing/2014/main" id="{BE238381-EC0D-F35A-5563-21C9276E9E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968" y="5108944"/>
            <a:ext cx="3565452" cy="1366285"/>
          </a:xfrm>
          <a:prstGeom prst="rect">
            <a:avLst/>
          </a:prstGeom>
        </p:spPr>
      </p:pic>
      <p:pic>
        <p:nvPicPr>
          <p:cNvPr id="12" name="صورة 11" descr="صورة تحتوي على رسم بياني, لقطة شاشة, خط, تخطيط&#10;&#10;تم إنشاء الوصف تلقائياً">
            <a:extLst>
              <a:ext uri="{FF2B5EF4-FFF2-40B4-BE49-F238E27FC236}">
                <a16:creationId xmlns:a16="http://schemas.microsoft.com/office/drawing/2014/main" id="{D74E918E-09F0-CEDE-7E52-7C0313CB3E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1921" y="4880345"/>
            <a:ext cx="2693572" cy="1823484"/>
          </a:xfrm>
          <a:prstGeom prst="rect">
            <a:avLst/>
          </a:prstGeom>
        </p:spPr>
      </p:pic>
      <p:pic>
        <p:nvPicPr>
          <p:cNvPr id="13" name="صورة 12" descr="صورة تحتوي على الخط, خط, رسم بياني, التصميم&#10;&#10;تم إنشاء الوصف تلقائياً">
            <a:extLst>
              <a:ext uri="{FF2B5EF4-FFF2-40B4-BE49-F238E27FC236}">
                <a16:creationId xmlns:a16="http://schemas.microsoft.com/office/drawing/2014/main" id="{15E05E34-2F84-FD0B-6374-DB7DB3CD37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7076" y="5241789"/>
            <a:ext cx="3159533" cy="1316471"/>
          </a:xfrm>
          <a:prstGeom prst="rect">
            <a:avLst/>
          </a:prstGeom>
        </p:spPr>
      </p:pic>
    </p:spTree>
    <p:extLst>
      <p:ext uri="{BB962C8B-B14F-4D97-AF65-F5344CB8AC3E}">
        <p14:creationId xmlns:p14="http://schemas.microsoft.com/office/powerpoint/2010/main" val="1022835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نص, لقطة شاشة, رسم بياني, الخط&#10;&#10;تم إنشاء الوصف تلقائياً">
            <a:extLst>
              <a:ext uri="{FF2B5EF4-FFF2-40B4-BE49-F238E27FC236}">
                <a16:creationId xmlns:a16="http://schemas.microsoft.com/office/drawing/2014/main" id="{3502934A-E58A-FF9F-C355-E7ACADC3D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850" y="361507"/>
            <a:ext cx="4363851" cy="6235995"/>
          </a:xfrm>
          <a:prstGeom prst="rect">
            <a:avLst/>
          </a:prstGeom>
        </p:spPr>
      </p:pic>
      <p:sp>
        <p:nvSpPr>
          <p:cNvPr id="6" name="مستطيل 5">
            <a:extLst>
              <a:ext uri="{FF2B5EF4-FFF2-40B4-BE49-F238E27FC236}">
                <a16:creationId xmlns:a16="http://schemas.microsoft.com/office/drawing/2014/main" id="{34AD44C5-7E0C-EE2E-E04E-B1C872B9F122}"/>
              </a:ext>
            </a:extLst>
          </p:cNvPr>
          <p:cNvSpPr/>
          <p:nvPr/>
        </p:nvSpPr>
        <p:spPr>
          <a:xfrm>
            <a:off x="5773479" y="90377"/>
            <a:ext cx="6262577"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5- تأثير الرابطة الهيدروجينية على خصائص الجزيئات ؟؟</a:t>
            </a:r>
            <a:endParaRPr lang="en-US" sz="2400" b="1" dirty="0"/>
          </a:p>
        </p:txBody>
      </p:sp>
      <p:sp>
        <p:nvSpPr>
          <p:cNvPr id="7" name="مربع نص 6">
            <a:extLst>
              <a:ext uri="{FF2B5EF4-FFF2-40B4-BE49-F238E27FC236}">
                <a16:creationId xmlns:a16="http://schemas.microsoft.com/office/drawing/2014/main" id="{FA87DF1B-5069-A240-B8FD-EE712B222594}"/>
              </a:ext>
            </a:extLst>
          </p:cNvPr>
          <p:cNvSpPr txBox="1"/>
          <p:nvPr/>
        </p:nvSpPr>
        <p:spPr>
          <a:xfrm>
            <a:off x="4788701" y="739813"/>
            <a:ext cx="7325832" cy="461665"/>
          </a:xfrm>
          <a:prstGeom prst="rect">
            <a:avLst/>
          </a:prstGeom>
          <a:noFill/>
        </p:spPr>
        <p:txBody>
          <a:bodyPr wrap="square" rtlCol="0">
            <a:spAutoFit/>
          </a:bodyPr>
          <a:lstStyle/>
          <a:p>
            <a:r>
              <a:rPr lang="ar-OM" sz="2400" b="1" dirty="0"/>
              <a:t>أ) درجات الغليان لجزيئات تحتوي على نفس عناصر المجموعة الواحدة</a:t>
            </a:r>
            <a:endParaRPr lang="en-US" sz="2400" b="1" dirty="0"/>
          </a:p>
        </p:txBody>
      </p:sp>
      <p:sp>
        <p:nvSpPr>
          <p:cNvPr id="8" name="مربع نص 7">
            <a:extLst>
              <a:ext uri="{FF2B5EF4-FFF2-40B4-BE49-F238E27FC236}">
                <a16:creationId xmlns:a16="http://schemas.microsoft.com/office/drawing/2014/main" id="{CBFC90AB-D4AB-B5A2-BE6D-44D5FE0435D7}"/>
              </a:ext>
            </a:extLst>
          </p:cNvPr>
          <p:cNvSpPr txBox="1"/>
          <p:nvPr/>
        </p:nvSpPr>
        <p:spPr>
          <a:xfrm>
            <a:off x="4863129" y="1398181"/>
            <a:ext cx="7172927" cy="5324535"/>
          </a:xfrm>
          <a:prstGeom prst="rect">
            <a:avLst/>
          </a:prstGeom>
          <a:noFill/>
        </p:spPr>
        <p:txBody>
          <a:bodyPr wrap="square" rtlCol="0">
            <a:spAutoFit/>
          </a:bodyPr>
          <a:lstStyle/>
          <a:p>
            <a:r>
              <a:rPr lang="ar-OM" sz="3200" u="sng" dirty="0">
                <a:solidFill>
                  <a:schemeClr val="accent1">
                    <a:lumMod val="75000"/>
                  </a:schemeClr>
                </a:solidFill>
              </a:rPr>
              <a:t>الملاحظات والتفسير : </a:t>
            </a:r>
          </a:p>
          <a:p>
            <a:r>
              <a:rPr lang="ar-OM" sz="2800" b="1" dirty="0"/>
              <a:t>1- </a:t>
            </a:r>
            <a:r>
              <a:rPr lang="ar-OM" sz="2800" b="1" dirty="0">
                <a:solidFill>
                  <a:schemeClr val="accent6">
                    <a:lumMod val="75000"/>
                  </a:schemeClr>
                </a:solidFill>
              </a:rPr>
              <a:t>فلوريد الهيدروجين يمتلك أعلى درجات الغليان تقريبا +20 س</a:t>
            </a:r>
            <a:r>
              <a:rPr lang="ar-OM" sz="2800" b="1" dirty="0"/>
              <a:t> </a:t>
            </a:r>
            <a:r>
              <a:rPr lang="ar-OM" sz="2800" b="1" dirty="0">
                <a:solidFill>
                  <a:srgbClr val="C00000"/>
                </a:solidFill>
              </a:rPr>
              <a:t>لأنه يمتلك رابطة هيدروجينية بين جزيئاته وهي الأقوى من بين الروابط بين الجزيئات .</a:t>
            </a:r>
          </a:p>
          <a:p>
            <a:r>
              <a:rPr lang="ar-OM" sz="2800" b="1" dirty="0"/>
              <a:t>2- </a:t>
            </a:r>
            <a:r>
              <a:rPr lang="ar-OM" sz="2800" b="1" dirty="0">
                <a:solidFill>
                  <a:schemeClr val="accent6">
                    <a:lumMod val="75000"/>
                  </a:schemeClr>
                </a:solidFill>
              </a:rPr>
              <a:t>ارتفاع في درجات الغليان من كلوريد الهيدروجين إلى يوديد الهيدروجين </a:t>
            </a:r>
            <a:r>
              <a:rPr lang="ar-OM" sz="2800" b="1" dirty="0">
                <a:solidFill>
                  <a:srgbClr val="C00000"/>
                </a:solidFill>
              </a:rPr>
              <a:t>لأنه بسبب ازدياد عدد الالكترونات في ذرات الهالوجين عندما نتحرك من أعلى إلى أسفل المجموعة الواحدة وهذا يؤدي إلى ازدياد قوى ثنائي القطب اللحظي – ثنائي القطب المستحث بين جزيئاته بازدياد حجم الجزيء ، فلو كان فلوريد الهيدروجين يمتلك فقط قوى ثنائي القطب اللحظي – ثنائي القطب المستحث بين جزيئاته نتوقع درجة غليانه نحو -90س.</a:t>
            </a:r>
            <a:endParaRPr lang="en-US" sz="2800" b="1" dirty="0">
              <a:solidFill>
                <a:srgbClr val="C00000"/>
              </a:solidFill>
            </a:endParaRPr>
          </a:p>
        </p:txBody>
      </p:sp>
    </p:spTree>
    <p:extLst>
      <p:ext uri="{BB962C8B-B14F-4D97-AF65-F5344CB8AC3E}">
        <p14:creationId xmlns:p14="http://schemas.microsoft.com/office/powerpoint/2010/main" val="324612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F0A1C4B1-6D6A-3ECA-E944-EAE741655B3D}"/>
              </a:ext>
            </a:extLst>
          </p:cNvPr>
          <p:cNvSpPr/>
          <p:nvPr/>
        </p:nvSpPr>
        <p:spPr>
          <a:xfrm>
            <a:off x="5699051" y="361507"/>
            <a:ext cx="6262577"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5- تأثير الرابطة الهيدروجينية على خصائص الجزيئات ؟؟</a:t>
            </a:r>
            <a:endParaRPr lang="en-US" sz="2400" b="1" dirty="0"/>
          </a:p>
        </p:txBody>
      </p:sp>
      <p:pic>
        <p:nvPicPr>
          <p:cNvPr id="7" name="صورة 6" descr="صورة تحتوي على نص, لقطة شاشة, خط, رسم بياني&#10;&#10;تم إنشاء الوصف تلقائياً">
            <a:extLst>
              <a:ext uri="{FF2B5EF4-FFF2-40B4-BE49-F238E27FC236}">
                <a16:creationId xmlns:a16="http://schemas.microsoft.com/office/drawing/2014/main" id="{241BECC5-DC05-A834-85CE-808516A08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29" y="1286539"/>
            <a:ext cx="6901205" cy="5209954"/>
          </a:xfrm>
          <a:prstGeom prst="rect">
            <a:avLst/>
          </a:prstGeom>
        </p:spPr>
      </p:pic>
      <p:sp>
        <p:nvSpPr>
          <p:cNvPr id="2" name="مستطيل 1">
            <a:extLst>
              <a:ext uri="{FF2B5EF4-FFF2-40B4-BE49-F238E27FC236}">
                <a16:creationId xmlns:a16="http://schemas.microsoft.com/office/drawing/2014/main" id="{5429F8E8-5493-FA78-48D3-3DF6DA02764C}"/>
              </a:ext>
            </a:extLst>
          </p:cNvPr>
          <p:cNvSpPr/>
          <p:nvPr/>
        </p:nvSpPr>
        <p:spPr>
          <a:xfrm>
            <a:off x="7054703" y="1286539"/>
            <a:ext cx="4941268" cy="5326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OM" sz="2400" b="1" u="sng" dirty="0">
                <a:solidFill>
                  <a:srgbClr val="C00000"/>
                </a:solidFill>
              </a:rPr>
              <a:t>نلاحظ : </a:t>
            </a:r>
            <a:r>
              <a:rPr lang="ar-OM" sz="2400" b="1" dirty="0">
                <a:solidFill>
                  <a:schemeClr val="accent3">
                    <a:lumMod val="50000"/>
                  </a:schemeClr>
                </a:solidFill>
              </a:rPr>
              <a:t>أن الماء يمتلك أعلى درجات غليان ومن ثم فلوريد الهيدروجين وثم الأمونيا </a:t>
            </a:r>
          </a:p>
          <a:p>
            <a:pPr algn="ctr"/>
            <a:r>
              <a:rPr lang="ar-OM" sz="2400" b="1" u="sng" dirty="0">
                <a:solidFill>
                  <a:srgbClr val="C00000"/>
                </a:solidFill>
              </a:rPr>
              <a:t>التفسير : </a:t>
            </a:r>
            <a:r>
              <a:rPr lang="ar-OM" sz="2400" b="1" dirty="0">
                <a:solidFill>
                  <a:schemeClr val="accent2"/>
                </a:solidFill>
              </a:rPr>
              <a:t>لأنه جزيء الماء يمتلك رابطتين هيدروجينيتين مقارنة ب فلوريد الهيدروجين والأمونيا كل منهما يمتلك رابطة واحدة  .</a:t>
            </a:r>
          </a:p>
          <a:p>
            <a:pPr algn="ctr"/>
            <a:endParaRPr lang="ar-OM" sz="2400" b="1" dirty="0">
              <a:solidFill>
                <a:schemeClr val="accent2"/>
              </a:solidFill>
            </a:endParaRPr>
          </a:p>
          <a:p>
            <a:pPr algn="ctr"/>
            <a:r>
              <a:rPr lang="ar-OM" sz="2400" b="1" u="sng" dirty="0">
                <a:solidFill>
                  <a:srgbClr val="C00000"/>
                </a:solidFill>
              </a:rPr>
              <a:t>نلاحظ : </a:t>
            </a:r>
            <a:r>
              <a:rPr lang="ar-OM" sz="2400" b="1" dirty="0">
                <a:solidFill>
                  <a:schemeClr val="accent3">
                    <a:lumMod val="50000"/>
                  </a:schemeClr>
                </a:solidFill>
              </a:rPr>
              <a:t>أن فلوريد الهيدروجين يمتلك أعلى درجة غليان من الامونيا.</a:t>
            </a:r>
          </a:p>
          <a:p>
            <a:pPr algn="ctr"/>
            <a:r>
              <a:rPr lang="ar-OM" sz="2400" b="1" u="sng" dirty="0">
                <a:solidFill>
                  <a:srgbClr val="C00000"/>
                </a:solidFill>
              </a:rPr>
              <a:t>التفسير: </a:t>
            </a:r>
            <a:r>
              <a:rPr lang="ar-OM" sz="2400" b="1" dirty="0">
                <a:solidFill>
                  <a:schemeClr val="accent2"/>
                </a:solidFill>
              </a:rPr>
              <a:t>لأنه فرق السالبية بين ذرتي الفلور والهيدروجين أكبر من فرق السالبية بين ذرتي النيتروجين والهيدروجين ، كلما ازداد فرق السالبية ازداد قطبية الرابطة.</a:t>
            </a:r>
            <a:endParaRPr lang="en-US" sz="2400" b="1" dirty="0">
              <a:solidFill>
                <a:schemeClr val="accent2"/>
              </a:solidFill>
            </a:endParaRPr>
          </a:p>
        </p:txBody>
      </p:sp>
    </p:spTree>
    <p:extLst>
      <p:ext uri="{BB962C8B-B14F-4D97-AF65-F5344CB8AC3E}">
        <p14:creationId xmlns:p14="http://schemas.microsoft.com/office/powerpoint/2010/main" val="3769291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75D0B52E-BFF2-EA6B-1AF5-35B3DADE1B66}"/>
              </a:ext>
            </a:extLst>
          </p:cNvPr>
          <p:cNvSpPr txBox="1"/>
          <p:nvPr/>
        </p:nvSpPr>
        <p:spPr>
          <a:xfrm>
            <a:off x="3099391" y="633899"/>
            <a:ext cx="9202478" cy="584775"/>
          </a:xfrm>
          <a:prstGeom prst="rect">
            <a:avLst/>
          </a:prstGeom>
          <a:noFill/>
        </p:spPr>
        <p:txBody>
          <a:bodyPr wrap="square" rtlCol="0">
            <a:spAutoFit/>
          </a:bodyPr>
          <a:lstStyle/>
          <a:p>
            <a:r>
              <a:rPr lang="ar-OM" sz="3200" b="1" dirty="0">
                <a:solidFill>
                  <a:schemeClr val="accent4">
                    <a:lumMod val="50000"/>
                  </a:schemeClr>
                </a:solidFill>
              </a:rPr>
              <a:t>ب) الرابطة الهيدروجينية تكسب المادة خصائص مميزة مثل الماء </a:t>
            </a:r>
            <a:endParaRPr lang="en-US" sz="3200" b="1" dirty="0">
              <a:solidFill>
                <a:schemeClr val="accent4">
                  <a:lumMod val="50000"/>
                </a:schemeClr>
              </a:solidFill>
            </a:endParaRPr>
          </a:p>
        </p:txBody>
      </p:sp>
      <p:sp>
        <p:nvSpPr>
          <p:cNvPr id="5" name="مستطيل: زوايا مستديرة 4">
            <a:extLst>
              <a:ext uri="{FF2B5EF4-FFF2-40B4-BE49-F238E27FC236}">
                <a16:creationId xmlns:a16="http://schemas.microsoft.com/office/drawing/2014/main" id="{A74F673B-D3F1-7B7B-F538-9468F93EAFDB}"/>
              </a:ext>
            </a:extLst>
          </p:cNvPr>
          <p:cNvSpPr/>
          <p:nvPr/>
        </p:nvSpPr>
        <p:spPr>
          <a:xfrm>
            <a:off x="898451" y="296315"/>
            <a:ext cx="2200940" cy="675167"/>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ar-OM" sz="3200" b="1" dirty="0"/>
          </a:p>
          <a:p>
            <a:pPr algn="ctr"/>
            <a:r>
              <a:rPr lang="ar-OM" sz="3200" b="1" dirty="0"/>
              <a:t>درجة الغليان </a:t>
            </a:r>
          </a:p>
          <a:p>
            <a:pPr algn="ctr"/>
            <a:endParaRPr lang="en-US" dirty="0"/>
          </a:p>
        </p:txBody>
      </p:sp>
      <p:sp>
        <p:nvSpPr>
          <p:cNvPr id="2" name="مستطيل 1">
            <a:extLst>
              <a:ext uri="{FF2B5EF4-FFF2-40B4-BE49-F238E27FC236}">
                <a16:creationId xmlns:a16="http://schemas.microsoft.com/office/drawing/2014/main" id="{E959D963-A22B-229D-E8AA-F81EA2448B0F}"/>
              </a:ext>
            </a:extLst>
          </p:cNvPr>
          <p:cNvSpPr/>
          <p:nvPr/>
        </p:nvSpPr>
        <p:spPr>
          <a:xfrm>
            <a:off x="7786267" y="81000"/>
            <a:ext cx="4359349" cy="542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OM" sz="2400" b="1" dirty="0"/>
              <a:t>6- الخصائص المميزة للماء</a:t>
            </a:r>
            <a:endParaRPr lang="en-US" sz="2400" b="1" dirty="0"/>
          </a:p>
        </p:txBody>
      </p:sp>
      <p:sp>
        <p:nvSpPr>
          <p:cNvPr id="3" name="مربع نص 2">
            <a:extLst>
              <a:ext uri="{FF2B5EF4-FFF2-40B4-BE49-F238E27FC236}">
                <a16:creationId xmlns:a16="http://schemas.microsoft.com/office/drawing/2014/main" id="{C291B2F2-3DD8-B88F-4365-8969B8932305}"/>
              </a:ext>
            </a:extLst>
          </p:cNvPr>
          <p:cNvSpPr txBox="1"/>
          <p:nvPr/>
        </p:nvSpPr>
        <p:spPr>
          <a:xfrm>
            <a:off x="4972689" y="1406151"/>
            <a:ext cx="7172927" cy="5324535"/>
          </a:xfrm>
          <a:prstGeom prst="rect">
            <a:avLst/>
          </a:prstGeom>
          <a:noFill/>
        </p:spPr>
        <p:txBody>
          <a:bodyPr wrap="square" rtlCol="0">
            <a:spAutoFit/>
          </a:bodyPr>
          <a:lstStyle/>
          <a:p>
            <a:r>
              <a:rPr lang="ar-OM" sz="3200" u="sng" dirty="0">
                <a:solidFill>
                  <a:schemeClr val="accent1">
                    <a:lumMod val="75000"/>
                  </a:schemeClr>
                </a:solidFill>
              </a:rPr>
              <a:t>الملاحظات والتفسير : </a:t>
            </a:r>
          </a:p>
          <a:p>
            <a:r>
              <a:rPr lang="ar-OM" sz="2800" b="1" dirty="0"/>
              <a:t>1- </a:t>
            </a:r>
            <a:r>
              <a:rPr lang="ar-OM" sz="2800" b="1" dirty="0">
                <a:solidFill>
                  <a:schemeClr val="accent6">
                    <a:lumMod val="75000"/>
                  </a:schemeClr>
                </a:solidFill>
              </a:rPr>
              <a:t>الماء يمتلك أعلى درجات الغليان تقريبا +100 س</a:t>
            </a:r>
            <a:r>
              <a:rPr lang="ar-OM" sz="2800" b="1" dirty="0"/>
              <a:t> </a:t>
            </a:r>
            <a:r>
              <a:rPr lang="ar-OM" sz="2800" b="1" dirty="0">
                <a:solidFill>
                  <a:srgbClr val="C00000"/>
                </a:solidFill>
              </a:rPr>
              <a:t>لأنه يمتلك رابطتين هيدروجينيتين  بين جزيئاته وهي الأقوى من بين الروابط بين الجزيئات .</a:t>
            </a:r>
          </a:p>
          <a:p>
            <a:r>
              <a:rPr lang="ar-OM" sz="2800" b="1" dirty="0"/>
              <a:t>2- </a:t>
            </a:r>
            <a:r>
              <a:rPr lang="ar-OM" sz="2800" b="1" dirty="0">
                <a:solidFill>
                  <a:schemeClr val="accent6">
                    <a:lumMod val="75000"/>
                  </a:schemeClr>
                </a:solidFill>
              </a:rPr>
              <a:t>ارتفاع في درجات الغليان من كبريتيد الهيدروجين إلى </a:t>
            </a:r>
            <a:r>
              <a:rPr lang="ar-OM" sz="2800" b="1" dirty="0" err="1">
                <a:solidFill>
                  <a:schemeClr val="accent6">
                    <a:lumMod val="75000"/>
                  </a:schemeClr>
                </a:solidFill>
              </a:rPr>
              <a:t>تيلوريوم</a:t>
            </a:r>
            <a:r>
              <a:rPr lang="ar-OM" sz="2800" b="1" dirty="0">
                <a:solidFill>
                  <a:schemeClr val="accent6">
                    <a:lumMod val="75000"/>
                  </a:schemeClr>
                </a:solidFill>
              </a:rPr>
              <a:t> الهيدروجين </a:t>
            </a:r>
            <a:r>
              <a:rPr lang="ar-OM" sz="2800" b="1" dirty="0">
                <a:solidFill>
                  <a:srgbClr val="C00000"/>
                </a:solidFill>
              </a:rPr>
              <a:t>لأنه بسبب ازدياد عدد الالكترونات في ذرات الهالوجين عندما نتحرك من أعلى إلى أسفل المجموعة الواحدة وهذا يؤدي إلى ازدياد قوى ثنائي القطب اللحظي – ثنائي القطب المستحث بين جزيئاته بازدياد حجم الجزيء ، فلو كان الماء يمتلك فقط قوى ثنائي القطب اللحظي – ثنائي القطب المستحث بين جزيئاته نتوقع درجة غليانه نحو</a:t>
            </a:r>
          </a:p>
          <a:p>
            <a:r>
              <a:rPr lang="ar-OM" sz="2800" b="1" dirty="0">
                <a:solidFill>
                  <a:srgbClr val="C00000"/>
                </a:solidFill>
              </a:rPr>
              <a:t> -70س.</a:t>
            </a:r>
            <a:endParaRPr lang="en-US" sz="2800" b="1" dirty="0">
              <a:solidFill>
                <a:srgbClr val="C00000"/>
              </a:solidFill>
            </a:endParaRPr>
          </a:p>
        </p:txBody>
      </p:sp>
      <p:pic>
        <p:nvPicPr>
          <p:cNvPr id="7" name="صورة 6" descr="صورة تحتوي على نص, رسم بياني, لقطة شاشة, خط&#10;&#10;تم إنشاء الوصف تلقائياً">
            <a:extLst>
              <a:ext uri="{FF2B5EF4-FFF2-40B4-BE49-F238E27FC236}">
                <a16:creationId xmlns:a16="http://schemas.microsoft.com/office/drawing/2014/main" id="{AE9B8F0D-0B5C-52F9-A9EE-AF514A4C4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855" y="1634753"/>
            <a:ext cx="5017672" cy="4643772"/>
          </a:xfrm>
          <a:prstGeom prst="rect">
            <a:avLst/>
          </a:prstGeom>
        </p:spPr>
      </p:pic>
    </p:spTree>
    <p:extLst>
      <p:ext uri="{BB962C8B-B14F-4D97-AF65-F5344CB8AC3E}">
        <p14:creationId xmlns:p14="http://schemas.microsoft.com/office/powerpoint/2010/main" val="1635308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صورة 16" descr="صورة تحتوي على مشروب غازي, نص, رذاذ, زجاج&#10;&#10;تم إنشاء الوصف تلقائياً">
            <a:extLst>
              <a:ext uri="{FF2B5EF4-FFF2-40B4-BE49-F238E27FC236}">
                <a16:creationId xmlns:a16="http://schemas.microsoft.com/office/drawing/2014/main" id="{ADB61415-262D-EC79-23E9-5B531BCAA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135"/>
            <a:ext cx="11343964" cy="6287729"/>
          </a:xfrm>
          <a:prstGeom prst="rect">
            <a:avLst/>
          </a:prstGeom>
        </p:spPr>
      </p:pic>
      <p:sp>
        <p:nvSpPr>
          <p:cNvPr id="4" name="مستطيل: زوايا مستديرة 3">
            <a:extLst>
              <a:ext uri="{FF2B5EF4-FFF2-40B4-BE49-F238E27FC236}">
                <a16:creationId xmlns:a16="http://schemas.microsoft.com/office/drawing/2014/main" id="{FADFD4BF-E737-C343-8788-D0007D6317B7}"/>
              </a:ext>
            </a:extLst>
          </p:cNvPr>
          <p:cNvSpPr/>
          <p:nvPr/>
        </p:nvSpPr>
        <p:spPr>
          <a:xfrm>
            <a:off x="5671982" y="754912"/>
            <a:ext cx="5619308" cy="707065"/>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OM" sz="3600" dirty="0"/>
              <a:t>اللزوجة</a:t>
            </a:r>
          </a:p>
          <a:p>
            <a:pPr algn="ctr"/>
            <a:endParaRPr lang="en-US" dirty="0"/>
          </a:p>
        </p:txBody>
      </p:sp>
      <p:sp>
        <p:nvSpPr>
          <p:cNvPr id="2" name="مربع نص 1">
            <a:extLst>
              <a:ext uri="{FF2B5EF4-FFF2-40B4-BE49-F238E27FC236}">
                <a16:creationId xmlns:a16="http://schemas.microsoft.com/office/drawing/2014/main" id="{8CC6D36D-E5BB-2270-2F40-F8A05C15353D}"/>
              </a:ext>
            </a:extLst>
          </p:cNvPr>
          <p:cNvSpPr txBox="1"/>
          <p:nvPr/>
        </p:nvSpPr>
        <p:spPr>
          <a:xfrm>
            <a:off x="8559209" y="1931754"/>
            <a:ext cx="3391786" cy="3539430"/>
          </a:xfrm>
          <a:prstGeom prst="rect">
            <a:avLst/>
          </a:prstGeom>
          <a:noFill/>
        </p:spPr>
        <p:txBody>
          <a:bodyPr wrap="square" rtlCol="0">
            <a:spAutoFit/>
          </a:bodyPr>
          <a:lstStyle/>
          <a:p>
            <a:pPr algn="ctr"/>
            <a:r>
              <a:rPr lang="ar-OM" sz="3200" u="sng" dirty="0">
                <a:solidFill>
                  <a:srgbClr val="C00000"/>
                </a:solidFill>
              </a:rPr>
              <a:t>التفسير: </a:t>
            </a:r>
            <a:r>
              <a:rPr lang="ar-OM" sz="3200" dirty="0">
                <a:solidFill>
                  <a:srgbClr val="7030A0"/>
                </a:solidFill>
              </a:rPr>
              <a:t>لأنه تعمل الرابطة الهيدروجينية على تقليل قدرة جزيئات الماء على الانزلاق بعضها فوق بعض وهذا السبب يجعل لزوجة الماء مرتفعة .</a:t>
            </a:r>
            <a:endParaRPr lang="en-US" sz="3200" dirty="0">
              <a:solidFill>
                <a:srgbClr val="7030A0"/>
              </a:solidFill>
            </a:endParaRPr>
          </a:p>
        </p:txBody>
      </p:sp>
    </p:spTree>
    <p:extLst>
      <p:ext uri="{BB962C8B-B14F-4D97-AF65-F5344CB8AC3E}">
        <p14:creationId xmlns:p14="http://schemas.microsoft.com/office/powerpoint/2010/main" val="4212979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ساعة, رسالة, نص, التصميم&#10;&#10;تم إنشاء الوصف تلقائياً">
            <a:extLst>
              <a:ext uri="{FF2B5EF4-FFF2-40B4-BE49-F238E27FC236}">
                <a16:creationId xmlns:a16="http://schemas.microsoft.com/office/drawing/2014/main" id="{FC37A05A-1191-F3DD-9486-4A2AEF4C30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50" y="186069"/>
            <a:ext cx="10343737" cy="6544339"/>
          </a:xfrm>
          <a:prstGeom prst="rect">
            <a:avLst/>
          </a:prstGeom>
        </p:spPr>
      </p:pic>
      <p:sp>
        <p:nvSpPr>
          <p:cNvPr id="4" name="مستطيل: زوايا مستديرة 3">
            <a:extLst>
              <a:ext uri="{FF2B5EF4-FFF2-40B4-BE49-F238E27FC236}">
                <a16:creationId xmlns:a16="http://schemas.microsoft.com/office/drawing/2014/main" id="{DD313A01-D13A-7FD3-72F5-645FF433CE51}"/>
              </a:ext>
            </a:extLst>
          </p:cNvPr>
          <p:cNvSpPr/>
          <p:nvPr/>
        </p:nvSpPr>
        <p:spPr>
          <a:xfrm>
            <a:off x="9819168" y="186069"/>
            <a:ext cx="2200940" cy="797442"/>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OM" sz="2400" b="1" dirty="0"/>
              <a:t>التوتر السطحي</a:t>
            </a:r>
          </a:p>
          <a:p>
            <a:pPr algn="ctr"/>
            <a:endParaRPr lang="en-US" sz="2400" b="1" dirty="0"/>
          </a:p>
        </p:txBody>
      </p:sp>
      <p:sp>
        <p:nvSpPr>
          <p:cNvPr id="2" name="مربع نص 1">
            <a:extLst>
              <a:ext uri="{FF2B5EF4-FFF2-40B4-BE49-F238E27FC236}">
                <a16:creationId xmlns:a16="http://schemas.microsoft.com/office/drawing/2014/main" id="{355A2651-E1EB-1940-F2E6-160671DC93DF}"/>
              </a:ext>
            </a:extLst>
          </p:cNvPr>
          <p:cNvSpPr txBox="1"/>
          <p:nvPr/>
        </p:nvSpPr>
        <p:spPr>
          <a:xfrm>
            <a:off x="8415671" y="2018132"/>
            <a:ext cx="3561908" cy="3539430"/>
          </a:xfrm>
          <a:prstGeom prst="rect">
            <a:avLst/>
          </a:prstGeom>
          <a:noFill/>
        </p:spPr>
        <p:txBody>
          <a:bodyPr wrap="square" rtlCol="0">
            <a:spAutoFit/>
          </a:bodyPr>
          <a:lstStyle/>
          <a:p>
            <a:pPr algn="ctr"/>
            <a:r>
              <a:rPr lang="ar-OM" sz="3200" u="sng" dirty="0">
                <a:solidFill>
                  <a:srgbClr val="C00000"/>
                </a:solidFill>
              </a:rPr>
              <a:t>التفسير: </a:t>
            </a:r>
            <a:r>
              <a:rPr lang="ar-OM" sz="3200" dirty="0">
                <a:solidFill>
                  <a:srgbClr val="7030A0"/>
                </a:solidFill>
              </a:rPr>
              <a:t>لأنه الرابطة الهيدروجينية تعمل على تقليص حجم قطرات الماء لتصبح كروية مما يجعل للماء خاصية التوتر السطحي أكبر من العديد من السوائل .</a:t>
            </a:r>
            <a:endParaRPr lang="en-US" sz="3200" dirty="0">
              <a:solidFill>
                <a:srgbClr val="7030A0"/>
              </a:solidFill>
            </a:endParaRPr>
          </a:p>
        </p:txBody>
      </p:sp>
    </p:spTree>
    <p:extLst>
      <p:ext uri="{BB962C8B-B14F-4D97-AF65-F5344CB8AC3E}">
        <p14:creationId xmlns:p14="http://schemas.microsoft.com/office/powerpoint/2010/main" val="253263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a:extLst>
              <a:ext uri="{FF2B5EF4-FFF2-40B4-BE49-F238E27FC236}">
                <a16:creationId xmlns:a16="http://schemas.microsoft.com/office/drawing/2014/main" id="{2FE9C0A2-6405-D98E-2A56-E59D6A5342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93322" y="2320039"/>
            <a:ext cx="7147475" cy="4351338"/>
          </a:xfrm>
          <a:prstGeom prst="rect">
            <a:avLst/>
          </a:prstGeom>
        </p:spPr>
      </p:pic>
      <p:sp>
        <p:nvSpPr>
          <p:cNvPr id="3" name="مستطيل: زوايا مستديرة 2">
            <a:extLst>
              <a:ext uri="{FF2B5EF4-FFF2-40B4-BE49-F238E27FC236}">
                <a16:creationId xmlns:a16="http://schemas.microsoft.com/office/drawing/2014/main" id="{95A2427A-5EB8-D76C-C8A4-434A602A82BA}"/>
              </a:ext>
            </a:extLst>
          </p:cNvPr>
          <p:cNvSpPr/>
          <p:nvPr/>
        </p:nvSpPr>
        <p:spPr>
          <a:xfrm>
            <a:off x="9276907" y="239786"/>
            <a:ext cx="2532112" cy="717144"/>
          </a:xfrm>
          <a:prstGeom prst="roundRect">
            <a:avLst/>
          </a:prstGeom>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fontScale="25000" lnSpcReduction="20000"/>
          </a:bodyPr>
          <a:lstStyle/>
          <a:p>
            <a:pPr algn="ctr" rtl="0">
              <a:lnSpc>
                <a:spcPct val="90000"/>
              </a:lnSpc>
              <a:spcBef>
                <a:spcPct val="0"/>
              </a:spcBef>
              <a:spcAft>
                <a:spcPts val="600"/>
              </a:spcAft>
            </a:pPr>
            <a:endParaRPr lang="en-US" sz="5600" dirty="0">
              <a:solidFill>
                <a:schemeClr val="tx1"/>
              </a:solidFill>
              <a:latin typeface="+mj-lt"/>
              <a:ea typeface="+mj-ea"/>
              <a:cs typeface="+mj-cs"/>
            </a:endParaRPr>
          </a:p>
          <a:p>
            <a:pPr algn="ctr" rtl="0">
              <a:lnSpc>
                <a:spcPct val="90000"/>
              </a:lnSpc>
              <a:spcBef>
                <a:spcPct val="0"/>
              </a:spcBef>
              <a:spcAft>
                <a:spcPts val="600"/>
              </a:spcAft>
            </a:pPr>
            <a:r>
              <a:rPr lang="ar-OM" sz="16000" b="1" dirty="0">
                <a:solidFill>
                  <a:schemeClr val="bg1"/>
                </a:solidFill>
                <a:latin typeface="+mj-lt"/>
                <a:ea typeface="+mj-ea"/>
                <a:cs typeface="+mj-cs"/>
              </a:rPr>
              <a:t>كثافة الماء </a:t>
            </a:r>
            <a:endParaRPr lang="en-US" sz="16000" b="1" dirty="0">
              <a:solidFill>
                <a:schemeClr val="bg1"/>
              </a:solidFill>
              <a:latin typeface="+mj-lt"/>
              <a:ea typeface="+mj-ea"/>
              <a:cs typeface="+mj-cs"/>
            </a:endParaRPr>
          </a:p>
        </p:txBody>
      </p:sp>
      <p:sp>
        <p:nvSpPr>
          <p:cNvPr id="5" name="مربع نص 4">
            <a:extLst>
              <a:ext uri="{FF2B5EF4-FFF2-40B4-BE49-F238E27FC236}">
                <a16:creationId xmlns:a16="http://schemas.microsoft.com/office/drawing/2014/main" id="{EF6BF14F-88CF-E936-43E3-1CFC196E260A}"/>
              </a:ext>
            </a:extLst>
          </p:cNvPr>
          <p:cNvSpPr txBox="1"/>
          <p:nvPr/>
        </p:nvSpPr>
        <p:spPr>
          <a:xfrm>
            <a:off x="473149" y="398721"/>
            <a:ext cx="6974958" cy="1200329"/>
          </a:xfrm>
          <a:prstGeom prst="rect">
            <a:avLst/>
          </a:prstGeom>
          <a:noFill/>
        </p:spPr>
        <p:txBody>
          <a:bodyPr wrap="square" rtlCol="0">
            <a:spAutoFit/>
          </a:bodyPr>
          <a:lstStyle/>
          <a:p>
            <a:r>
              <a:rPr lang="ar-OM" sz="2400" b="1" dirty="0">
                <a:solidFill>
                  <a:schemeClr val="accent2">
                    <a:lumMod val="50000"/>
                  </a:schemeClr>
                </a:solidFill>
              </a:rPr>
              <a:t>معظم المواد الصلبة أكثر كثافة من سوائلها ؟؟؟</a:t>
            </a:r>
          </a:p>
          <a:p>
            <a:r>
              <a:rPr lang="ar-OM" sz="2400" b="1" dirty="0">
                <a:solidFill>
                  <a:schemeClr val="accent2">
                    <a:lumMod val="50000"/>
                  </a:schemeClr>
                </a:solidFill>
              </a:rPr>
              <a:t> </a:t>
            </a:r>
            <a:r>
              <a:rPr lang="ar-OM" sz="2400" b="1" dirty="0">
                <a:solidFill>
                  <a:schemeClr val="accent5">
                    <a:lumMod val="75000"/>
                  </a:schemeClr>
                </a:solidFill>
              </a:rPr>
              <a:t>لأنه جزيئاتها تكون متراصة وأكثر تقاربا بعضها من بعض في الحالة الصلبة </a:t>
            </a:r>
            <a:r>
              <a:rPr lang="ar-OM" sz="2400" b="1" dirty="0"/>
              <a:t>. بخلاف الماء كثافة الجليد أقل من الماء السائل .</a:t>
            </a:r>
            <a:endParaRPr lang="en-US" sz="2400" b="1" dirty="0"/>
          </a:p>
        </p:txBody>
      </p:sp>
      <p:pic>
        <p:nvPicPr>
          <p:cNvPr id="8" name="صورة 7" descr="صورة تحتوي على الطبيعة, ثلج, ماء, الغطاء الجليدي القطبي&#10;&#10;تم إنشاء الوصف تلقائياً">
            <a:extLst>
              <a:ext uri="{FF2B5EF4-FFF2-40B4-BE49-F238E27FC236}">
                <a16:creationId xmlns:a16="http://schemas.microsoft.com/office/drawing/2014/main" id="{13692CAA-9896-B53E-151E-710089417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447" y="2118020"/>
            <a:ext cx="5902954" cy="3464073"/>
          </a:xfrm>
          <a:prstGeom prst="rect">
            <a:avLst/>
          </a:prstGeom>
        </p:spPr>
      </p:pic>
      <p:sp>
        <p:nvSpPr>
          <p:cNvPr id="9" name="مربع نص 8">
            <a:extLst>
              <a:ext uri="{FF2B5EF4-FFF2-40B4-BE49-F238E27FC236}">
                <a16:creationId xmlns:a16="http://schemas.microsoft.com/office/drawing/2014/main" id="{526AB28D-C4B0-CB7C-5899-4C01A7DCB52B}"/>
              </a:ext>
            </a:extLst>
          </p:cNvPr>
          <p:cNvSpPr txBox="1"/>
          <p:nvPr/>
        </p:nvSpPr>
        <p:spPr>
          <a:xfrm>
            <a:off x="2349795" y="1539459"/>
            <a:ext cx="3508744" cy="523220"/>
          </a:xfrm>
          <a:prstGeom prst="rect">
            <a:avLst/>
          </a:prstGeom>
          <a:noFill/>
        </p:spPr>
        <p:txBody>
          <a:bodyPr wrap="square" rtlCol="0">
            <a:spAutoFit/>
          </a:bodyPr>
          <a:lstStyle/>
          <a:p>
            <a:r>
              <a:rPr lang="ar-OM" sz="2800" b="1" u="sng" dirty="0">
                <a:solidFill>
                  <a:srgbClr val="7030A0"/>
                </a:solidFill>
              </a:rPr>
              <a:t>لذلك الجليد يطفو فوق الماء </a:t>
            </a:r>
            <a:endParaRPr lang="en-US" sz="2800" b="1" u="sng" dirty="0">
              <a:solidFill>
                <a:srgbClr val="7030A0"/>
              </a:solidFill>
            </a:endParaRPr>
          </a:p>
        </p:txBody>
      </p:sp>
    </p:spTree>
    <p:extLst>
      <p:ext uri="{BB962C8B-B14F-4D97-AF65-F5344CB8AC3E}">
        <p14:creationId xmlns:p14="http://schemas.microsoft.com/office/powerpoint/2010/main" val="244210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صورة 20" descr="صورة تحتوي على دائرة, رسوم متحركة&#10;&#10;تم إنشاء الوصف تلقائياً">
            <a:extLst>
              <a:ext uri="{FF2B5EF4-FFF2-40B4-BE49-F238E27FC236}">
                <a16:creationId xmlns:a16="http://schemas.microsoft.com/office/drawing/2014/main" id="{DFD373D9-699E-3B2C-B03B-3BE057448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2405" y="2455845"/>
            <a:ext cx="3141036" cy="3600041"/>
          </a:xfrm>
          <a:prstGeom prst="rect">
            <a:avLst/>
          </a:prstGeom>
        </p:spPr>
      </p:pic>
      <p:pic>
        <p:nvPicPr>
          <p:cNvPr id="19" name="صورة 18" descr="صورة تحتوي على دائرة, حبة خرز&#10;&#10;تم إنشاء الوصف تلقائياً">
            <a:extLst>
              <a:ext uri="{FF2B5EF4-FFF2-40B4-BE49-F238E27FC236}">
                <a16:creationId xmlns:a16="http://schemas.microsoft.com/office/drawing/2014/main" id="{1039DC20-8CBA-AADC-897A-E2DDD7293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559" y="2497006"/>
            <a:ext cx="3375039" cy="3600041"/>
          </a:xfrm>
          <a:prstGeom prst="rect">
            <a:avLst/>
          </a:prstGeom>
        </p:spPr>
      </p:pic>
      <p:pic>
        <p:nvPicPr>
          <p:cNvPr id="23" name="صورة 22" descr="صورة تحتوي على دائرة, فن&#10;&#10;تم إنشاء الوصف تلقائياً">
            <a:extLst>
              <a:ext uri="{FF2B5EF4-FFF2-40B4-BE49-F238E27FC236}">
                <a16:creationId xmlns:a16="http://schemas.microsoft.com/office/drawing/2014/main" id="{916C5665-81AF-1DF6-AD39-47ED80D19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985" y="2406272"/>
            <a:ext cx="3429039" cy="3600041"/>
          </a:xfrm>
          <a:prstGeom prst="rect">
            <a:avLst/>
          </a:prstGeom>
        </p:spPr>
      </p:pic>
      <p:sp>
        <p:nvSpPr>
          <p:cNvPr id="2" name="مربع نص 1">
            <a:extLst>
              <a:ext uri="{FF2B5EF4-FFF2-40B4-BE49-F238E27FC236}">
                <a16:creationId xmlns:a16="http://schemas.microsoft.com/office/drawing/2014/main" id="{DCBC6346-E444-BDB3-8EED-226CA7CB2421}"/>
              </a:ext>
            </a:extLst>
          </p:cNvPr>
          <p:cNvSpPr txBox="1"/>
          <p:nvPr/>
        </p:nvSpPr>
        <p:spPr>
          <a:xfrm>
            <a:off x="462517" y="430780"/>
            <a:ext cx="11313042" cy="1877437"/>
          </a:xfrm>
          <a:prstGeom prst="rect">
            <a:avLst/>
          </a:prstGeom>
          <a:noFill/>
        </p:spPr>
        <p:txBody>
          <a:bodyPr wrap="square" rtlCol="0">
            <a:spAutoFit/>
          </a:bodyPr>
          <a:lstStyle/>
          <a:p>
            <a:r>
              <a:rPr lang="ar-OM" sz="3200" b="1" u="sng" dirty="0"/>
              <a:t>التفسير : </a:t>
            </a:r>
            <a:r>
              <a:rPr lang="ar-OM" sz="2800" dirty="0">
                <a:solidFill>
                  <a:srgbClr val="7030A0"/>
                </a:solidFill>
              </a:rPr>
              <a:t>بسبب ترتيب الجزيئات الماء  حول بعضها البعض ، حيث أن  الروابط الهيدروجينية عندما يبرد الماء ويتحول إلى ثلج تصبح أطول مما هي عليه عندما كانت سائل لذلك تتباعد الجزيئات الماء عن بعضها البعض وتترك فراغات مما يجعلها أكثر خفه و أقل كثافة . </a:t>
            </a:r>
            <a:r>
              <a:rPr lang="ar-OM" sz="2800" b="1" dirty="0">
                <a:solidFill>
                  <a:schemeClr val="accent6">
                    <a:lumMod val="50000"/>
                  </a:schemeClr>
                </a:solidFill>
              </a:rPr>
              <a:t>وينتج شبكة ثلاثية الابعاد صلبة قاسية تكون فيها كل ذرة أكسجين محاطة برباعي أوجه من ذرات هيدروجين    </a:t>
            </a:r>
            <a:endParaRPr lang="en-US" sz="2800" b="1" dirty="0">
              <a:solidFill>
                <a:schemeClr val="accent6">
                  <a:lumMod val="50000"/>
                </a:schemeClr>
              </a:solidFill>
            </a:endParaRPr>
          </a:p>
        </p:txBody>
      </p:sp>
      <p:cxnSp>
        <p:nvCxnSpPr>
          <p:cNvPr id="5" name="رابط كسهم مستقيم 4">
            <a:extLst>
              <a:ext uri="{FF2B5EF4-FFF2-40B4-BE49-F238E27FC236}">
                <a16:creationId xmlns:a16="http://schemas.microsoft.com/office/drawing/2014/main" id="{EAD3D237-039A-D527-8D21-5665971BA29D}"/>
              </a:ext>
            </a:extLst>
          </p:cNvPr>
          <p:cNvCxnSpPr/>
          <p:nvPr/>
        </p:nvCxnSpPr>
        <p:spPr>
          <a:xfrm flipH="1">
            <a:off x="4710223" y="4630479"/>
            <a:ext cx="1222744" cy="8984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 name="مربع نص 5">
            <a:extLst>
              <a:ext uri="{FF2B5EF4-FFF2-40B4-BE49-F238E27FC236}">
                <a16:creationId xmlns:a16="http://schemas.microsoft.com/office/drawing/2014/main" id="{A6478CA0-736D-A528-60A5-CAE666297274}"/>
              </a:ext>
            </a:extLst>
          </p:cNvPr>
          <p:cNvSpPr txBox="1"/>
          <p:nvPr/>
        </p:nvSpPr>
        <p:spPr>
          <a:xfrm>
            <a:off x="2844209" y="5895753"/>
            <a:ext cx="2578396" cy="677108"/>
          </a:xfrm>
          <a:prstGeom prst="rect">
            <a:avLst/>
          </a:prstGeom>
          <a:noFill/>
        </p:spPr>
        <p:txBody>
          <a:bodyPr wrap="square" rtlCol="0">
            <a:spAutoFit/>
          </a:bodyPr>
          <a:lstStyle/>
          <a:p>
            <a:r>
              <a:rPr lang="ar-OM" sz="2000" b="1" dirty="0"/>
              <a:t>رابطة هيدروجينية أطول </a:t>
            </a:r>
            <a:r>
              <a:rPr lang="ar-OM" dirty="0">
                <a:solidFill>
                  <a:srgbClr val="7030A0"/>
                </a:solidFill>
              </a:rPr>
              <a:t>عندما تنخفض درجة حرارة الماء </a:t>
            </a:r>
            <a:endParaRPr lang="en-US" dirty="0">
              <a:solidFill>
                <a:srgbClr val="7030A0"/>
              </a:solidFill>
            </a:endParaRPr>
          </a:p>
        </p:txBody>
      </p:sp>
      <p:sp>
        <p:nvSpPr>
          <p:cNvPr id="7" name="مربع نص 6">
            <a:extLst>
              <a:ext uri="{FF2B5EF4-FFF2-40B4-BE49-F238E27FC236}">
                <a16:creationId xmlns:a16="http://schemas.microsoft.com/office/drawing/2014/main" id="{4FDF4C9A-4DAD-A471-E3E9-0CFDEED7282F}"/>
              </a:ext>
            </a:extLst>
          </p:cNvPr>
          <p:cNvSpPr txBox="1"/>
          <p:nvPr/>
        </p:nvSpPr>
        <p:spPr>
          <a:xfrm>
            <a:off x="7463207" y="5895753"/>
            <a:ext cx="2578396" cy="677108"/>
          </a:xfrm>
          <a:prstGeom prst="rect">
            <a:avLst/>
          </a:prstGeom>
          <a:noFill/>
        </p:spPr>
        <p:txBody>
          <a:bodyPr wrap="square" rtlCol="0">
            <a:spAutoFit/>
          </a:bodyPr>
          <a:lstStyle/>
          <a:p>
            <a:r>
              <a:rPr lang="ar-OM" sz="2000" b="1" dirty="0"/>
              <a:t>رابطة هيدروجينية أقصر   </a:t>
            </a:r>
            <a:r>
              <a:rPr lang="ar-OM" dirty="0">
                <a:solidFill>
                  <a:srgbClr val="7030A0"/>
                </a:solidFill>
              </a:rPr>
              <a:t>عند درجة حرارة  العادية للماء </a:t>
            </a:r>
            <a:endParaRPr lang="en-US" dirty="0">
              <a:solidFill>
                <a:srgbClr val="7030A0"/>
              </a:solidFill>
            </a:endParaRPr>
          </a:p>
        </p:txBody>
      </p:sp>
      <p:cxnSp>
        <p:nvCxnSpPr>
          <p:cNvPr id="9" name="رابط كسهم مستقيم 8">
            <a:extLst>
              <a:ext uri="{FF2B5EF4-FFF2-40B4-BE49-F238E27FC236}">
                <a16:creationId xmlns:a16="http://schemas.microsoft.com/office/drawing/2014/main" id="{4F668514-0CE7-CE61-4B9C-695491BE035E}"/>
              </a:ext>
            </a:extLst>
          </p:cNvPr>
          <p:cNvCxnSpPr/>
          <p:nvPr/>
        </p:nvCxnSpPr>
        <p:spPr>
          <a:xfrm flipH="1">
            <a:off x="9617149" y="5039625"/>
            <a:ext cx="249865" cy="85612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9108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صورة 4" descr="صورة تحتوي على لقطة شاشة, عيد الميلاد, فن&#10;&#10;تم إنشاء الوصف تلقائياً">
            <a:extLst>
              <a:ext uri="{FF2B5EF4-FFF2-40B4-BE49-F238E27FC236}">
                <a16:creationId xmlns:a16="http://schemas.microsoft.com/office/drawing/2014/main" id="{64B34D69-A2AA-5BA4-390B-DA509201D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143" y="0"/>
            <a:ext cx="5287556" cy="6693109"/>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مربع نص 5">
            <a:extLst>
              <a:ext uri="{FF2B5EF4-FFF2-40B4-BE49-F238E27FC236}">
                <a16:creationId xmlns:a16="http://schemas.microsoft.com/office/drawing/2014/main" id="{B6F06F7F-CBFC-4336-84C4-E332222B0700}"/>
              </a:ext>
            </a:extLst>
          </p:cNvPr>
          <p:cNvSpPr txBox="1"/>
          <p:nvPr/>
        </p:nvSpPr>
        <p:spPr>
          <a:xfrm>
            <a:off x="7729869" y="3023388"/>
            <a:ext cx="3391216" cy="646331"/>
          </a:xfrm>
          <a:prstGeom prst="rect">
            <a:avLst/>
          </a:prstGeom>
          <a:noFill/>
        </p:spPr>
        <p:txBody>
          <a:bodyPr wrap="square" rtlCol="0">
            <a:spAutoFit/>
          </a:bodyPr>
          <a:lstStyle/>
          <a:p>
            <a:r>
              <a:rPr lang="ar-OM" sz="3600" b="1" dirty="0">
                <a:solidFill>
                  <a:schemeClr val="accent6">
                    <a:lumMod val="50000"/>
                  </a:schemeClr>
                </a:solidFill>
              </a:rPr>
              <a:t>نموذج جزيئي للجليد </a:t>
            </a:r>
            <a:endParaRPr lang="en-US" sz="3600" b="1" dirty="0">
              <a:solidFill>
                <a:schemeClr val="accent6">
                  <a:lumMod val="50000"/>
                </a:schemeClr>
              </a:solidFill>
            </a:endParaRPr>
          </a:p>
        </p:txBody>
      </p:sp>
    </p:spTree>
    <p:extLst>
      <p:ext uri="{BB962C8B-B14F-4D97-AF65-F5344CB8AC3E}">
        <p14:creationId xmlns:p14="http://schemas.microsoft.com/office/powerpoint/2010/main" val="2609051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descr="صورة تحتوي على نص, الخط, لقطة شاشة, خط يد&#10;&#10;تم إنشاء الوصف تلقائياً">
            <a:extLst>
              <a:ext uri="{FF2B5EF4-FFF2-40B4-BE49-F238E27FC236}">
                <a16:creationId xmlns:a16="http://schemas.microsoft.com/office/drawing/2014/main" id="{4EBB73B6-422F-09CD-A25C-BA870C528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503" y="238711"/>
            <a:ext cx="10961753" cy="2663242"/>
          </a:xfrm>
          <a:prstGeom prst="rect">
            <a:avLst/>
          </a:prstGeom>
        </p:spPr>
      </p:pic>
      <p:pic>
        <p:nvPicPr>
          <p:cNvPr id="12" name="صورة 11" descr="صورة تحتوي على نص, رسم بياني, خط, الخط&#10;&#10;تم إنشاء الوصف تلقائياً">
            <a:extLst>
              <a:ext uri="{FF2B5EF4-FFF2-40B4-BE49-F238E27FC236}">
                <a16:creationId xmlns:a16="http://schemas.microsoft.com/office/drawing/2014/main" id="{EC6FB036-45D5-2094-5C4D-BF208FAD9B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1" y="1398395"/>
            <a:ext cx="5515423" cy="5380074"/>
          </a:xfrm>
          <a:prstGeom prst="rect">
            <a:avLst/>
          </a:prstGeom>
        </p:spPr>
      </p:pic>
      <p:sp>
        <p:nvSpPr>
          <p:cNvPr id="13" name="مستطيل 12">
            <a:extLst>
              <a:ext uri="{FF2B5EF4-FFF2-40B4-BE49-F238E27FC236}">
                <a16:creationId xmlns:a16="http://schemas.microsoft.com/office/drawing/2014/main" id="{35FF8B0C-A0C2-EF29-0E5E-7F6E46FD0B09}"/>
              </a:ext>
            </a:extLst>
          </p:cNvPr>
          <p:cNvSpPr/>
          <p:nvPr/>
        </p:nvSpPr>
        <p:spPr>
          <a:xfrm>
            <a:off x="148856" y="132907"/>
            <a:ext cx="2737884" cy="74427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108</a:t>
            </a:r>
            <a:endParaRPr lang="en-US" sz="2400" b="1" dirty="0"/>
          </a:p>
        </p:txBody>
      </p:sp>
    </p:spTree>
    <p:extLst>
      <p:ext uri="{BB962C8B-B14F-4D97-AF65-F5344CB8AC3E}">
        <p14:creationId xmlns:p14="http://schemas.microsoft.com/office/powerpoint/2010/main" val="325263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نص, لقطة شاشة, الخط, رقم&#10;&#10;تم إنشاء الوصف تلقائياً">
            <a:extLst>
              <a:ext uri="{FF2B5EF4-FFF2-40B4-BE49-F238E27FC236}">
                <a16:creationId xmlns:a16="http://schemas.microsoft.com/office/drawing/2014/main" id="{AFA1F612-FF96-692F-4D26-553A8AE48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7257" y="380433"/>
            <a:ext cx="5803232" cy="4861418"/>
          </a:xfrm>
          <a:prstGeom prst="rect">
            <a:avLst/>
          </a:prstGeom>
        </p:spPr>
      </p:pic>
      <p:pic>
        <p:nvPicPr>
          <p:cNvPr id="2" name="صورة 1" descr="صورة تحتوي على نص, الخط, لقطة شاشة, خط يد&#10;&#10;تم إنشاء الوصف تلقائياً">
            <a:extLst>
              <a:ext uri="{FF2B5EF4-FFF2-40B4-BE49-F238E27FC236}">
                <a16:creationId xmlns:a16="http://schemas.microsoft.com/office/drawing/2014/main" id="{2469C671-C859-9788-1349-457FEAC06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758" y="761659"/>
            <a:ext cx="4819530" cy="5334681"/>
          </a:xfrm>
          <a:prstGeom prst="rect">
            <a:avLst/>
          </a:prstGeom>
        </p:spPr>
      </p:pic>
      <p:sp>
        <p:nvSpPr>
          <p:cNvPr id="3" name="مستطيل 2">
            <a:extLst>
              <a:ext uri="{FF2B5EF4-FFF2-40B4-BE49-F238E27FC236}">
                <a16:creationId xmlns:a16="http://schemas.microsoft.com/office/drawing/2014/main" id="{293EB810-D758-1BBD-B536-84359CF1CE92}"/>
              </a:ext>
            </a:extLst>
          </p:cNvPr>
          <p:cNvSpPr/>
          <p:nvPr/>
        </p:nvSpPr>
        <p:spPr>
          <a:xfrm>
            <a:off x="148856" y="132907"/>
            <a:ext cx="2700670" cy="4784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109</a:t>
            </a:r>
            <a:endParaRPr lang="en-US" sz="2400" b="1" dirty="0"/>
          </a:p>
        </p:txBody>
      </p:sp>
    </p:spTree>
    <p:extLst>
      <p:ext uri="{BB962C8B-B14F-4D97-AF65-F5344CB8AC3E}">
        <p14:creationId xmlns:p14="http://schemas.microsoft.com/office/powerpoint/2010/main" val="3337631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ورة تحتوي على نص, لقطة شاشة, الخط, رقم&#10;&#10;تم إنشاء الوصف تلقائياً">
            <a:extLst>
              <a:ext uri="{FF2B5EF4-FFF2-40B4-BE49-F238E27FC236}">
                <a16:creationId xmlns:a16="http://schemas.microsoft.com/office/drawing/2014/main" id="{3634885C-10A7-63F6-7EFC-B41D2A6D4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235" y="349974"/>
            <a:ext cx="5292340" cy="5109845"/>
          </a:xfrm>
          <a:prstGeom prst="rect">
            <a:avLst/>
          </a:prstGeom>
        </p:spPr>
      </p:pic>
      <p:pic>
        <p:nvPicPr>
          <p:cNvPr id="3" name="صورة 2" descr="صورة تحتوي على نص, الخط, لقطة شاشة, رقم&#10;&#10;تم إنشاء الوصف تلقائياً">
            <a:extLst>
              <a:ext uri="{FF2B5EF4-FFF2-40B4-BE49-F238E27FC236}">
                <a16:creationId xmlns:a16="http://schemas.microsoft.com/office/drawing/2014/main" id="{F8C16D39-5744-EF36-9DDD-84D53F9FE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09" y="778381"/>
            <a:ext cx="4496952" cy="3194914"/>
          </a:xfrm>
          <a:prstGeom prst="rect">
            <a:avLst/>
          </a:prstGeom>
        </p:spPr>
      </p:pic>
      <p:pic>
        <p:nvPicPr>
          <p:cNvPr id="4" name="صورة 3" descr="صورة تحتوي على نص, الخط, خط يد, أبيض&#10;&#10;تم إنشاء الوصف تلقائياً">
            <a:extLst>
              <a:ext uri="{FF2B5EF4-FFF2-40B4-BE49-F238E27FC236}">
                <a16:creationId xmlns:a16="http://schemas.microsoft.com/office/drawing/2014/main" id="{35069613-3778-C00C-F9FE-DFE04EE18E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29" y="3973295"/>
            <a:ext cx="3914804" cy="2101407"/>
          </a:xfrm>
          <a:prstGeom prst="rect">
            <a:avLst/>
          </a:prstGeom>
        </p:spPr>
      </p:pic>
      <p:sp>
        <p:nvSpPr>
          <p:cNvPr id="5" name="مستطيل 4">
            <a:extLst>
              <a:ext uri="{FF2B5EF4-FFF2-40B4-BE49-F238E27FC236}">
                <a16:creationId xmlns:a16="http://schemas.microsoft.com/office/drawing/2014/main" id="{0ADBFBBB-6C88-7305-A41E-F42A31F64784}"/>
              </a:ext>
            </a:extLst>
          </p:cNvPr>
          <p:cNvSpPr/>
          <p:nvPr/>
        </p:nvSpPr>
        <p:spPr>
          <a:xfrm>
            <a:off x="148855" y="132907"/>
            <a:ext cx="2812311" cy="4784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109</a:t>
            </a:r>
            <a:endParaRPr lang="en-US" sz="2400" b="1" dirty="0"/>
          </a:p>
        </p:txBody>
      </p:sp>
    </p:spTree>
    <p:extLst>
      <p:ext uri="{BB962C8B-B14F-4D97-AF65-F5344CB8AC3E}">
        <p14:creationId xmlns:p14="http://schemas.microsoft.com/office/powerpoint/2010/main" val="151817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ورة تحتوي على نص, الخط, خط يد, لقطة شاشة&#10;&#10;تم إنشاء الوصف تلقائياً">
            <a:extLst>
              <a:ext uri="{FF2B5EF4-FFF2-40B4-BE49-F238E27FC236}">
                <a16:creationId xmlns:a16="http://schemas.microsoft.com/office/drawing/2014/main" id="{20585538-D14D-6FA6-00C1-2C42010A9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251" y="335691"/>
            <a:ext cx="9925110" cy="2965717"/>
          </a:xfrm>
          <a:prstGeom prst="rect">
            <a:avLst/>
          </a:prstGeom>
        </p:spPr>
      </p:pic>
      <p:pic>
        <p:nvPicPr>
          <p:cNvPr id="3" name="صورة 2">
            <a:extLst>
              <a:ext uri="{FF2B5EF4-FFF2-40B4-BE49-F238E27FC236}">
                <a16:creationId xmlns:a16="http://schemas.microsoft.com/office/drawing/2014/main" id="{535E11FC-9748-D648-BEB0-70898860C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175" y="3890406"/>
            <a:ext cx="6278686" cy="709630"/>
          </a:xfrm>
          <a:prstGeom prst="rect">
            <a:avLst/>
          </a:prstGeom>
        </p:spPr>
      </p:pic>
      <p:sp>
        <p:nvSpPr>
          <p:cNvPr id="4" name="مستطيل 3">
            <a:extLst>
              <a:ext uri="{FF2B5EF4-FFF2-40B4-BE49-F238E27FC236}">
                <a16:creationId xmlns:a16="http://schemas.microsoft.com/office/drawing/2014/main" id="{D20A5371-F362-7D05-F97C-96541DE7BFCE}"/>
              </a:ext>
            </a:extLst>
          </p:cNvPr>
          <p:cNvSpPr/>
          <p:nvPr/>
        </p:nvSpPr>
        <p:spPr>
          <a:xfrm>
            <a:off x="148856" y="132907"/>
            <a:ext cx="2737884" cy="74427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110</a:t>
            </a:r>
            <a:endParaRPr lang="en-US" sz="2400" b="1" dirty="0"/>
          </a:p>
        </p:txBody>
      </p:sp>
    </p:spTree>
    <p:extLst>
      <p:ext uri="{BB962C8B-B14F-4D97-AF65-F5344CB8AC3E}">
        <p14:creationId xmlns:p14="http://schemas.microsoft.com/office/powerpoint/2010/main" val="3725028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الخط, خط, خط يد&#10;&#10;تم إنشاء الوصف تلقائياً">
            <a:extLst>
              <a:ext uri="{FF2B5EF4-FFF2-40B4-BE49-F238E27FC236}">
                <a16:creationId xmlns:a16="http://schemas.microsoft.com/office/drawing/2014/main" id="{49873857-7D94-0CFD-A3DC-F0D5BAFDD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254" y="795321"/>
            <a:ext cx="10246603" cy="1403281"/>
          </a:xfrm>
          <a:prstGeom prst="rect">
            <a:avLst/>
          </a:prstGeom>
        </p:spPr>
      </p:pic>
      <p:pic>
        <p:nvPicPr>
          <p:cNvPr id="5" name="صورة 4" descr="صورة تحتوي على نص, الخط, لقطة شاشة, رقم&#10;&#10;تم إنشاء الوصف تلقائياً">
            <a:extLst>
              <a:ext uri="{FF2B5EF4-FFF2-40B4-BE49-F238E27FC236}">
                <a16:creationId xmlns:a16="http://schemas.microsoft.com/office/drawing/2014/main" id="{447DFE81-3E1D-479D-A2FF-E0755C509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91" y="2374039"/>
            <a:ext cx="4593167" cy="4231499"/>
          </a:xfrm>
          <a:prstGeom prst="rect">
            <a:avLst/>
          </a:prstGeom>
        </p:spPr>
      </p:pic>
      <p:sp>
        <p:nvSpPr>
          <p:cNvPr id="10" name="مستطيل 9">
            <a:extLst>
              <a:ext uri="{FF2B5EF4-FFF2-40B4-BE49-F238E27FC236}">
                <a16:creationId xmlns:a16="http://schemas.microsoft.com/office/drawing/2014/main" id="{37A0C959-1568-02F0-3B7E-EC78318C4EB6}"/>
              </a:ext>
            </a:extLst>
          </p:cNvPr>
          <p:cNvSpPr/>
          <p:nvPr/>
        </p:nvSpPr>
        <p:spPr>
          <a:xfrm>
            <a:off x="217967" y="111642"/>
            <a:ext cx="3200401" cy="7283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117 </a:t>
            </a:r>
          </a:p>
          <a:p>
            <a:pPr algn="ctr"/>
            <a:r>
              <a:rPr lang="ar-OM" sz="2400" b="1" dirty="0"/>
              <a:t>سؤال 7</a:t>
            </a:r>
            <a:endParaRPr lang="en-US" sz="2400" b="1" dirty="0"/>
          </a:p>
        </p:txBody>
      </p:sp>
    </p:spTree>
    <p:extLst>
      <p:ext uri="{BB962C8B-B14F-4D97-AF65-F5344CB8AC3E}">
        <p14:creationId xmlns:p14="http://schemas.microsoft.com/office/powerpoint/2010/main" val="1073975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خط يد, الخط, فن الخط&#10;&#10;تم إنشاء الوصف تلقائياً">
            <a:extLst>
              <a:ext uri="{FF2B5EF4-FFF2-40B4-BE49-F238E27FC236}">
                <a16:creationId xmlns:a16="http://schemas.microsoft.com/office/drawing/2014/main" id="{BBFC321A-9B1D-7624-F7FB-FBB49C3DE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927" y="839848"/>
            <a:ext cx="9686382" cy="4386053"/>
          </a:xfrm>
          <a:prstGeom prst="rect">
            <a:avLst/>
          </a:prstGeom>
        </p:spPr>
      </p:pic>
      <p:sp>
        <p:nvSpPr>
          <p:cNvPr id="6" name="مستطيل 5">
            <a:extLst>
              <a:ext uri="{FF2B5EF4-FFF2-40B4-BE49-F238E27FC236}">
                <a16:creationId xmlns:a16="http://schemas.microsoft.com/office/drawing/2014/main" id="{BBE5E7E6-DFD6-9223-0FDC-20499EFF960E}"/>
              </a:ext>
            </a:extLst>
          </p:cNvPr>
          <p:cNvSpPr/>
          <p:nvPr/>
        </p:nvSpPr>
        <p:spPr>
          <a:xfrm>
            <a:off x="148856" y="132907"/>
            <a:ext cx="2737884" cy="74427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الطالب صفحة 117</a:t>
            </a:r>
            <a:endParaRPr lang="en-US" sz="2400" b="1" dirty="0"/>
          </a:p>
        </p:txBody>
      </p:sp>
    </p:spTree>
    <p:extLst>
      <p:ext uri="{BB962C8B-B14F-4D97-AF65-F5344CB8AC3E}">
        <p14:creationId xmlns:p14="http://schemas.microsoft.com/office/powerpoint/2010/main" val="3667546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نص, الخط, لقطة شاشة, خط يد&#10;&#10;تم إنشاء الوصف تلقائياً">
            <a:extLst>
              <a:ext uri="{FF2B5EF4-FFF2-40B4-BE49-F238E27FC236}">
                <a16:creationId xmlns:a16="http://schemas.microsoft.com/office/drawing/2014/main" id="{252C91E9-3E48-CEC2-6771-9A700C474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53" y="866207"/>
            <a:ext cx="4866432" cy="4891324"/>
          </a:xfrm>
          <a:prstGeom prst="rect">
            <a:avLst/>
          </a:prstGeom>
        </p:spPr>
      </p:pic>
      <p:pic>
        <p:nvPicPr>
          <p:cNvPr id="7" name="صورة 6" descr="صورة تحتوي على نص, الخط, خط يد, رقم&#10;&#10;تم إنشاء الوصف تلقائياً">
            <a:extLst>
              <a:ext uri="{FF2B5EF4-FFF2-40B4-BE49-F238E27FC236}">
                <a16:creationId xmlns:a16="http://schemas.microsoft.com/office/drawing/2014/main" id="{C5A00F6E-80C2-B24A-B78A-348C85433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014" y="640703"/>
            <a:ext cx="5224033" cy="5856482"/>
          </a:xfrm>
          <a:prstGeom prst="rect">
            <a:avLst/>
          </a:prstGeom>
        </p:spPr>
      </p:pic>
    </p:spTree>
    <p:extLst>
      <p:ext uri="{BB962C8B-B14F-4D97-AF65-F5344CB8AC3E}">
        <p14:creationId xmlns:p14="http://schemas.microsoft.com/office/powerpoint/2010/main" val="144847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الخط, لقطة شاشة, أبيض&#10;&#10;تم إنشاء الوصف تلقائياً">
            <a:extLst>
              <a:ext uri="{FF2B5EF4-FFF2-40B4-BE49-F238E27FC236}">
                <a16:creationId xmlns:a16="http://schemas.microsoft.com/office/drawing/2014/main" id="{7D63A7D3-3BFC-A047-B9EF-EFCDBAB0A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221" y="598841"/>
            <a:ext cx="7770552" cy="2986913"/>
          </a:xfrm>
          <a:prstGeom prst="rect">
            <a:avLst/>
          </a:prstGeom>
        </p:spPr>
      </p:pic>
      <p:pic>
        <p:nvPicPr>
          <p:cNvPr id="11" name="صورة 10" descr="صورة تحتوي على نص, الخط, لقطة شاشة, رقم&#10;&#10;تم إنشاء الوصف تلقائياً">
            <a:extLst>
              <a:ext uri="{FF2B5EF4-FFF2-40B4-BE49-F238E27FC236}">
                <a16:creationId xmlns:a16="http://schemas.microsoft.com/office/drawing/2014/main" id="{570EDEDE-7C3E-9316-BC69-0470D8972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89" y="2365588"/>
            <a:ext cx="4755406" cy="4035212"/>
          </a:xfrm>
          <a:prstGeom prst="rect">
            <a:avLst/>
          </a:prstGeom>
        </p:spPr>
      </p:pic>
      <p:sp>
        <p:nvSpPr>
          <p:cNvPr id="12" name="مستطيل 11">
            <a:extLst>
              <a:ext uri="{FF2B5EF4-FFF2-40B4-BE49-F238E27FC236}">
                <a16:creationId xmlns:a16="http://schemas.microsoft.com/office/drawing/2014/main" id="{B8AC3C6B-3CEA-8B03-FAD3-65D23C481372}"/>
              </a:ext>
            </a:extLst>
          </p:cNvPr>
          <p:cNvSpPr/>
          <p:nvPr/>
        </p:nvSpPr>
        <p:spPr>
          <a:xfrm>
            <a:off x="148855" y="132908"/>
            <a:ext cx="4534787" cy="46593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النشاط  ( النشاط 3-4) صفحة  59</a:t>
            </a:r>
            <a:endParaRPr lang="en-US" sz="2400" b="1" dirty="0"/>
          </a:p>
        </p:txBody>
      </p:sp>
    </p:spTree>
    <p:extLst>
      <p:ext uri="{BB962C8B-B14F-4D97-AF65-F5344CB8AC3E}">
        <p14:creationId xmlns:p14="http://schemas.microsoft.com/office/powerpoint/2010/main" val="410598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الخط, إيصال, أبيض&#10;&#10;تم إنشاء الوصف تلقائياً">
            <a:extLst>
              <a:ext uri="{FF2B5EF4-FFF2-40B4-BE49-F238E27FC236}">
                <a16:creationId xmlns:a16="http://schemas.microsoft.com/office/drawing/2014/main" id="{129AA5D7-8CBA-696F-3C00-67FB20233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756" y="600183"/>
            <a:ext cx="8457365" cy="1587846"/>
          </a:xfrm>
          <a:prstGeom prst="rect">
            <a:avLst/>
          </a:prstGeom>
        </p:spPr>
      </p:pic>
      <p:sp>
        <p:nvSpPr>
          <p:cNvPr id="4" name="مستطيل 3">
            <a:extLst>
              <a:ext uri="{FF2B5EF4-FFF2-40B4-BE49-F238E27FC236}">
                <a16:creationId xmlns:a16="http://schemas.microsoft.com/office/drawing/2014/main" id="{A4A95C9F-7A0F-10E1-96BC-AAEFA300D469}"/>
              </a:ext>
            </a:extLst>
          </p:cNvPr>
          <p:cNvSpPr/>
          <p:nvPr/>
        </p:nvSpPr>
        <p:spPr>
          <a:xfrm>
            <a:off x="148855" y="132908"/>
            <a:ext cx="4534787" cy="46593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OM" sz="2400" b="1" dirty="0"/>
              <a:t>كتاب النشاط  1(د3) صفحة  67</a:t>
            </a:r>
            <a:endParaRPr lang="en-US" sz="2400" b="1" dirty="0"/>
          </a:p>
        </p:txBody>
      </p:sp>
      <p:pic>
        <p:nvPicPr>
          <p:cNvPr id="6" name="صورة 5" descr="صورة تحتوي على نص, الخط, خط يد, فن الخط&#10;&#10;تم إنشاء الوصف تلقائياً">
            <a:extLst>
              <a:ext uri="{FF2B5EF4-FFF2-40B4-BE49-F238E27FC236}">
                <a16:creationId xmlns:a16="http://schemas.microsoft.com/office/drawing/2014/main" id="{B62538B6-DA61-640E-5E94-D1D5896A2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475" y="2676925"/>
            <a:ext cx="6152808" cy="3645497"/>
          </a:xfrm>
          <a:prstGeom prst="rect">
            <a:avLst/>
          </a:prstGeom>
        </p:spPr>
      </p:pic>
    </p:spTree>
    <p:extLst>
      <p:ext uri="{BB962C8B-B14F-4D97-AF65-F5344CB8AC3E}">
        <p14:creationId xmlns:p14="http://schemas.microsoft.com/office/powerpoint/2010/main" val="311827172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