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udio/x-wav" Extension="wav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1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>
      <a:defRPr lang="ar-OM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1.xml><?xml version="1.0" encoding="utf-8"?>
<a:tblStyleLst xmlns:a="http://schemas.openxmlformats.org/drawingml/2006/main" xmlns:r="http://schemas.openxmlformats.org/officeDocument/2006/relationships" def="{90651C3A-4460-11DB-9652-00E08161165F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نمط فاتح 1 - تمييز 4">
    <a:wholeTbl>
      <a:tcTxStyle>
        <a:fontRef idx="minor">
          <a:scrgbClr b="0" g="0" r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cmpd="sng" w="12700">
              <a:solidFill>
                <a:schemeClr val="accent4"/>
              </a:solidFill>
            </a:ln>
          </a:top>
          <a:bottom>
            <a:ln cmpd="sng" w="12700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cmpd="sng" w="12700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cmpd="sng" w="12700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tableStyles" Target="tableStyle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F55A919-EB61-4850-A9AF-5BA32EEB139F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OM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OM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974EFF-9742-4DAD-A689-67542BA77CE9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82619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/>
              <a:t>اضغط مرة لإظهار الدائرة (</a:t>
            </a:r>
            <a:r>
              <a:rPr lang="en-US" dirty="0"/>
              <a:t>o</a:t>
            </a:r>
            <a:r>
              <a:rPr lang="ar-SA" dirty="0"/>
              <a:t>).</a:t>
            </a:r>
            <a:endParaRPr lang="en-GB" baseline="0" dirty="0"/>
          </a:p>
          <a:p>
            <a:pPr algn="r" rtl="1"/>
            <a:r>
              <a:rPr lang="ar-SA" baseline="0" dirty="0"/>
              <a:t>اضغط مرّة أخرى لإظهار علامة (</a:t>
            </a:r>
            <a:r>
              <a:rPr lang="en-K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×</a:t>
            </a:r>
            <a:r>
              <a:rPr lang="ar-SA" baseline="0" dirty="0"/>
              <a:t>).</a:t>
            </a:r>
            <a:endParaRPr lang="en-US" baseline="0" dirty="0"/>
          </a:p>
          <a:p>
            <a:pPr algn="r" rtl="1"/>
            <a:r>
              <a:rPr lang="ar-SA" baseline="0" dirty="0"/>
              <a:t>اضغط مرة أخرى لإظهار النص أو السؤال مرة أخرى.</a:t>
            </a:r>
          </a:p>
          <a:p>
            <a:pPr algn="r" rtl="1"/>
            <a:r>
              <a:rPr lang="ar-SA" baseline="0" dirty="0"/>
              <a:t>اضغط على (إعادة اللعبة) لاستعادة رقعة اللعبة.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71F05-0490-482D-B1B7-C662037F3B6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78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FA5BCA-9ED8-44B2-84FC-2152769DC2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04ABC0-C90D-4718-A81E-56A6AE08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FD186BA-7EE2-4C8C-9286-7545F4CFF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C36CA8-2FD0-44F2-9316-B13EAA4F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6B2BDF-4AF1-40CC-8DAC-159FBB01C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149382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9D25F30-4FC4-4BFA-AA59-423F4184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41D1D30-3A63-431F-AE77-E707E5BDB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FC09F5-3427-4F9B-86CB-0BB33208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759DA9-B95F-4B31-8DA4-FA06ECD1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C687A3-7CFF-4756-BD6A-9A66277F8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51365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F39761A-9ED5-4F1E-B5D8-CDCD829E5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217733-2D59-475A-A159-D6A45E89D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26FA35-8421-424F-8540-FB7331DF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EEDA4C-0D29-4579-A8EC-D6A2CCEF2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77AD00-C004-4033-9CC7-B73AD819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73232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9CEFAC-544C-434D-98AD-994DAAA85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645A67D-C4E3-47E2-B0AB-34DB0E146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0EEA411-0205-49E6-B90E-74A3CFB03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9E2B90-1820-4EC2-8401-7E98FE7E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68691C-3D5F-431F-9F98-BBEAD5C84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58144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9989D2-B0CC-4E29-BDF3-CD28472B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A2B986F-2A56-4DE4-9F79-1F0C89F1E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030812-D874-4172-BD18-0A151C2E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305816-23F8-4EC5-8A95-2ADD3D7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7FDC85-19AD-4EA2-9A8B-48C4F13A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15790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E44E8F-A7F0-4DC4-BA6F-50C067CF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5DEEC52-FB4B-466C-86EC-DA12C611B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BE6F837-50D4-4081-8BE4-F8B347B53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15E1EBB-E82D-4FD4-91FC-79A84422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AD3D418-6D50-4FBA-8980-274939F5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82C0AA-76B5-4946-A29D-B50B6CB0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361058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009C93-C8F2-4753-AAF9-C62CE93A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FC3CE44-24C7-4FD0-837E-4F666BD5B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1B2639-70A6-45E2-A6EA-EB634DD31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E5C2C46-F7EF-4042-8352-173FD4CF2D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326CBB3-820B-496E-9748-B2D27E6B3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89C660-E73D-487F-9CE1-E8CEFEEC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974017D-189A-48F7-B07E-49374627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166E5C6-7FA1-4072-B806-1968BFF88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45614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772E71-6D31-4C00-B56A-068F97AC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0C9E05B-4013-4EAA-AC3F-CB69FC0D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B6FFC2-B6C2-40C2-9AF1-471775882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E4C0C4F-3667-40F7-9635-A01060DD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64895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C4663F5-1ABD-43EC-A09F-E93B8D4B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94E0983-F797-4A80-9B7E-D0C4DCD2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9F08D7F-A372-4C70-B40C-8682F6E6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270701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192FE8-14F5-4BD3-A648-8C37647F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838018-B13A-448A-AEE2-4D90F7925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C301FBB-304D-404B-BC81-E71824979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B7A9C90-9A38-43D7-8F51-4E94E8B0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8C8DE3-89FA-4215-93F8-059FB346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CD0BA31-4A98-4F11-AB4D-477CC21C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65126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36FAEF-393E-407A-9D60-6D85591C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B2FC03F-9911-4C35-9801-3AD5FD3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OM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AB344F-76ED-4912-BC33-84B3776F9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C1627E0-CAF2-4D37-8474-3ACDCF96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13BB7B-7385-4C46-84EC-F1A04401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OM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5EF23E0-646B-4BF9-B9B4-DDF00F293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51271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C2A594E-4ED8-4C65-85F5-11636759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OM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2246C65-AFB7-4658-A112-1D6F1E493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OM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13EE2A-C132-4B51-9D70-7A96F9459D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0718-7744-43B7-A894-5007E4AA3EBD}" type="datetimeFigureOut">
              <a:rPr lang="ar-OM" smtClean="0"/>
              <a:t>29/03/1446</a:t>
            </a:fld>
            <a:endParaRPr lang="ar-OM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8B50D8-408B-4A24-B66D-93E39D4AE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OM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49055F-9289-4B7E-AACA-A6FFE873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D1278-FF4F-4AFA-A85A-41722F6D9F02}" type="slidenum">
              <a:rPr lang="ar-OM" smtClean="0"/>
              <a:t>‹#›</a:t>
            </a:fld>
            <a:endParaRPr lang="ar-OM"/>
          </a:p>
        </p:txBody>
      </p:sp>
    </p:spTree>
    <p:extLst>
      <p:ext uri="{BB962C8B-B14F-4D97-AF65-F5344CB8AC3E}">
        <p14:creationId xmlns:p14="http://schemas.microsoft.com/office/powerpoint/2010/main" val="2379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OM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10.png"/><Relationship Id="rId4" Type="http://schemas.openxmlformats.org/officeDocument/2006/relationships/slide" Target="slide23.xml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slide" Target="slide8.xml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hyperlink" Target="https://commons.wikimedia.org/wiki/File:Symbol_OK.svg" TargetMode="External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1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hyperlink" Target="http://commons.wikimedia.org/wiki/File:Gnome-home.png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3.wav"/><Relationship Id="rId7" Type="http://schemas.openxmlformats.org/officeDocument/2006/relationships/hyperlink" Target="https://commons.wikimedia.org/wiki/File:Symbol_OK.svg" TargetMode="External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hyperlink" Target="http://commons.wikimedia.org/wiki/File:Gnome-home.png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hyperlink" Target="https://commons.wikimedia.org/wiki/File:Symbol_OK.svg" TargetMode="External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9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hyperlink" Target="http://commons.wikimedia.org/wiki/File:Gnome-home.png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audio" Target="../media/audio1.wav"/><Relationship Id="rId7" Type="http://schemas.openxmlformats.org/officeDocument/2006/relationships/hyperlink" Target="https://commons.wikimedia.org/wiki/File:Symbol_OK.svg" TargetMode="External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2.png"/><Relationship Id="rId5" Type="http://schemas.openxmlformats.org/officeDocument/2006/relationships/hyperlink" Target="http://commons.wikimedia.org/wiki/File:Crystal_Clear_action_button_cancel.svg" TargetMode="External"/><Relationship Id="rId10" Type="http://schemas.openxmlformats.org/officeDocument/2006/relationships/hyperlink" Target="http://commons.wikimedia.org/wiki/File:Gnome-home.png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.png"/><Relationship Id="rId7" Type="http://schemas.openxmlformats.org/officeDocument/2006/relationships/slide" Target="slide18.xml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21.xml"/><Relationship Id="rId4" Type="http://schemas.openxmlformats.org/officeDocument/2006/relationships/slide" Target="slide16.xml"/><Relationship Id="rId9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7A0D25-0D18-6309-34D9-2D4BFFFC2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3942" y="2138055"/>
            <a:ext cx="4876801" cy="1154306"/>
          </a:xfrm>
        </p:spPr>
        <p:txBody>
          <a:bodyPr>
            <a:normAutofit fontScale="90000"/>
          </a:bodyPr>
          <a:lstStyle/>
          <a:p>
            <a:r>
              <a:rPr lang="ar-OM" b="1" u="sng" dirty="0">
                <a:solidFill>
                  <a:srgbClr val="C00000"/>
                </a:solidFill>
              </a:rPr>
              <a:t>مما أعجبني في قولهم عن الاحترام : </a:t>
            </a:r>
            <a:br>
              <a:rPr lang="ar-OM" dirty="0"/>
            </a:br>
            <a:endParaRPr lang="ar-OM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F3658C-A9CB-7FD7-3314-AED71BA89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6" y="3429000"/>
            <a:ext cx="11790784" cy="3167743"/>
          </a:xfrm>
        </p:spPr>
        <p:txBody>
          <a:bodyPr>
            <a:normAutofit lnSpcReduction="10000"/>
          </a:bodyPr>
          <a:lstStyle/>
          <a:p>
            <a:r>
              <a:rPr lang="ar-OM" sz="6000" dirty="0"/>
              <a:t>احترامك للناس لا يعني أنك بحاجة إليهم ولكنه مبدأ تتعلمه من دينك وتربيتك. </a:t>
            </a:r>
          </a:p>
          <a:p>
            <a:r>
              <a:rPr lang="ar-OM" sz="6000" u="sng" dirty="0">
                <a:solidFill>
                  <a:srgbClr val="C00000"/>
                </a:solidFill>
              </a:rPr>
              <a:t>احترم تُحترم </a:t>
            </a:r>
            <a:r>
              <a:rPr lang="ar-OM" sz="6000" dirty="0"/>
              <a:t>، فكن ثريا بأخلاقك غنيا بقناعاتك كبيرا بتواضعك.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55FB6C7-99CF-72D5-2D1A-8601E26C5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617862"/>
            <a:ext cx="6419462" cy="24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6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43E689F-E396-4AA0-914C-7A622B2D83E6}"/>
              </a:ext>
            </a:extLst>
          </p:cNvPr>
          <p:cNvGrpSpPr/>
          <p:nvPr/>
        </p:nvGrpSpPr>
        <p:grpSpPr>
          <a:xfrm>
            <a:off x="2991774" y="172743"/>
            <a:ext cx="8947293" cy="658457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FDA6BFEC-787F-4B86-929A-6C86BB1AFDCE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ar-SA" sz="28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/النحو: </a:t>
              </a:r>
              <a:r>
                <a:rPr lang="ar-SA" sz="2800" b="1" dirty="0">
                  <a:solidFill>
                    <a:srgbClr val="C00000"/>
                  </a:solidFill>
                  <a:latin typeface="Aref Ruqaa" panose="02000503000000000000" pitchFamily="2" charset="-78"/>
                  <a:cs typeface="Aref Ruqaa" panose="02000503000000000000" pitchFamily="2" charset="-78"/>
                </a:rPr>
                <a:t>الحال :أنواعها و صاحبها </a:t>
              </a:r>
              <a:endParaRPr lang="ar-OM" sz="2800" b="1" dirty="0">
                <a:solidFill>
                  <a:srgbClr val="C00000"/>
                </a:solidFill>
                <a:latin typeface="Aref Ruqaa" panose="02000503000000000000" pitchFamily="2" charset="-78"/>
                <a:cs typeface="Aref Ruqaa" panose="02000503000000000000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C3F07B8D-33BF-4BCD-A975-584DB7DC2EDF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B0F389-F777-4701-842F-98F31F29C8C9}"/>
              </a:ext>
            </a:extLst>
          </p:cNvPr>
          <p:cNvSpPr txBox="1"/>
          <p:nvPr/>
        </p:nvSpPr>
        <p:spPr>
          <a:xfrm rot="20990712">
            <a:off x="8848602" y="1119334"/>
            <a:ext cx="3614491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تقويم ختامي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B272C98-FEF5-4D34-9CD5-D520DC337E46}"/>
              </a:ext>
            </a:extLst>
          </p:cNvPr>
          <p:cNvSpPr txBox="1"/>
          <p:nvPr/>
        </p:nvSpPr>
        <p:spPr>
          <a:xfrm>
            <a:off x="-130748" y="1140491"/>
            <a:ext cx="894729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2800" b="1" dirty="0"/>
              <a:t>س/ عين صاحب الحال وبين موقعه الإعرابي في الجمل الآتية :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B7ACDD7-82E3-4A37-8FCA-E85CE649FBE9}"/>
              </a:ext>
            </a:extLst>
          </p:cNvPr>
          <p:cNvSpPr txBox="1"/>
          <p:nvPr/>
        </p:nvSpPr>
        <p:spPr>
          <a:xfrm>
            <a:off x="7743980" y="3006773"/>
            <a:ext cx="4347936" cy="3270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2800" b="1" dirty="0"/>
              <a:t>1/ وقفت الشاعرةُ منشدةً .    </a:t>
            </a:r>
          </a:p>
          <a:p>
            <a:r>
              <a:rPr lang="ar-OM" sz="2800" b="1" dirty="0"/>
              <a:t> 2/ يرسل اللهُ الرسلَ مبشرين ومنذرين . </a:t>
            </a:r>
          </a:p>
          <a:p>
            <a:r>
              <a:rPr lang="ar-OM" sz="2800" b="1" dirty="0"/>
              <a:t>3/ سررت بالزهرة متفتحةً .     </a:t>
            </a:r>
          </a:p>
          <a:p>
            <a:r>
              <a:rPr lang="ar-OM" sz="2800" b="1" dirty="0"/>
              <a:t>4/ </a:t>
            </a:r>
            <a:r>
              <a:rPr lang="ar-OM" sz="2800" b="1" dirty="0" err="1"/>
              <a:t>ساءني</a:t>
            </a:r>
            <a:r>
              <a:rPr lang="ar-OM" sz="2800" b="1" dirty="0"/>
              <a:t> قطعُ الأشجارِ مثمرةً . 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59F56208-A269-4C4F-A3D3-E2358665F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419637"/>
              </p:ext>
            </p:extLst>
          </p:nvPr>
        </p:nvGraphicFramePr>
        <p:xfrm>
          <a:off x="656644" y="2236582"/>
          <a:ext cx="7292955" cy="4300694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171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3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4658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صاحب الحال 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إعراب صاحب الحال 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00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00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00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900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EC448FE-5E52-48C3-A155-DD58A6E5CFFD}"/>
              </a:ext>
            </a:extLst>
          </p:cNvPr>
          <p:cNvSpPr txBox="1"/>
          <p:nvPr/>
        </p:nvSpPr>
        <p:spPr>
          <a:xfrm>
            <a:off x="6297035" y="3243679"/>
            <a:ext cx="127465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الشاعرة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B4E1373-F2DD-42C5-9EB2-3D48E9403308}"/>
              </a:ext>
            </a:extLst>
          </p:cNvPr>
          <p:cNvSpPr txBox="1"/>
          <p:nvPr/>
        </p:nvSpPr>
        <p:spPr>
          <a:xfrm>
            <a:off x="1576489" y="3243679"/>
            <a:ext cx="449298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فاعل مرفوع وعلامة رفعه الضمة </a:t>
            </a:r>
            <a:endParaRPr lang="ar-SA" sz="12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4B3C0B1-D534-43F4-A6EA-1CF377887F36}"/>
              </a:ext>
            </a:extLst>
          </p:cNvPr>
          <p:cNvSpPr txBox="1"/>
          <p:nvPr/>
        </p:nvSpPr>
        <p:spPr>
          <a:xfrm>
            <a:off x="6069469" y="3956533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الرسلَ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53A7437-95D6-4190-BCE8-D7E11248C861}"/>
              </a:ext>
            </a:extLst>
          </p:cNvPr>
          <p:cNvSpPr txBox="1"/>
          <p:nvPr/>
        </p:nvSpPr>
        <p:spPr>
          <a:xfrm>
            <a:off x="701336" y="4013121"/>
            <a:ext cx="520381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lnSpc>
                <a:spcPct val="150000"/>
              </a:lnSpc>
              <a:defRPr sz="2400" b="1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dirty="0"/>
              <a:t>مفعول به منصوب وعلامة نصبه الفتحة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0F26B53-0E91-4994-B60E-461AC4BF1C31}"/>
              </a:ext>
            </a:extLst>
          </p:cNvPr>
          <p:cNvSpPr txBox="1"/>
          <p:nvPr/>
        </p:nvSpPr>
        <p:spPr>
          <a:xfrm>
            <a:off x="6125523" y="4776378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الزهرة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5BCB286-852B-4909-A7E8-8B0382ACF748}"/>
              </a:ext>
            </a:extLst>
          </p:cNvPr>
          <p:cNvSpPr txBox="1"/>
          <p:nvPr/>
        </p:nvSpPr>
        <p:spPr>
          <a:xfrm>
            <a:off x="810318" y="4810614"/>
            <a:ext cx="509483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اسم مجرور وعلامة جره الكسرة </a:t>
            </a:r>
            <a:endParaRPr lang="ar-SA" sz="1200" b="1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326DE9B-FA3D-4753-9EDC-26B7B9ADFA0C}"/>
              </a:ext>
            </a:extLst>
          </p:cNvPr>
          <p:cNvSpPr txBox="1"/>
          <p:nvPr/>
        </p:nvSpPr>
        <p:spPr>
          <a:xfrm>
            <a:off x="6245066" y="5750827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الأشجار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6FBF889-3790-4FAB-A4A6-328157172B51}"/>
              </a:ext>
            </a:extLst>
          </p:cNvPr>
          <p:cNvSpPr txBox="1"/>
          <p:nvPr/>
        </p:nvSpPr>
        <p:spPr>
          <a:xfrm>
            <a:off x="820677" y="5703177"/>
            <a:ext cx="509483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مضاف إليه مجرور وعلامة جره الكسرة 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9751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y Again Button"/>
          <p:cNvSpPr/>
          <p:nvPr/>
        </p:nvSpPr>
        <p:spPr>
          <a:xfrm>
            <a:off x="1775129" y="6115077"/>
            <a:ext cx="1800000" cy="540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chemeClr val="bg1"/>
                </a:solidFill>
                <a:latin typeface="A Jannat LT" pitchFamily="2" charset="-78"/>
              </a:rPr>
              <a:t>إعادة اللعبة</a:t>
            </a:r>
            <a:endParaRPr lang="en-GB" sz="2000" b="1" dirty="0">
              <a:solidFill>
                <a:schemeClr val="bg1"/>
              </a:solidFill>
              <a:latin typeface="A Jannat LT" pitchFamily="2" charset="-78"/>
            </a:endParaRPr>
          </a:p>
        </p:txBody>
      </p:sp>
      <p:sp>
        <p:nvSpPr>
          <p:cNvPr id="4" name="X1"/>
          <p:cNvSpPr/>
          <p:nvPr/>
        </p:nvSpPr>
        <p:spPr>
          <a:xfrm>
            <a:off x="232007" y="74292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5" name="X2"/>
          <p:cNvSpPr/>
          <p:nvPr/>
        </p:nvSpPr>
        <p:spPr>
          <a:xfrm>
            <a:off x="1988280" y="752429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</a:rPr>
              <a:t>X</a:t>
            </a:r>
            <a:endParaRPr lang="en-GB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6" name="X3"/>
          <p:cNvSpPr/>
          <p:nvPr/>
        </p:nvSpPr>
        <p:spPr>
          <a:xfrm>
            <a:off x="3744553" y="74292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</a:rPr>
              <a:t>X</a:t>
            </a:r>
            <a:endParaRPr lang="en-GB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7" name="X4"/>
          <p:cNvSpPr/>
          <p:nvPr/>
        </p:nvSpPr>
        <p:spPr>
          <a:xfrm>
            <a:off x="232007" y="251397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</a:rPr>
              <a:t>X</a:t>
            </a:r>
            <a:endParaRPr lang="en-GB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8" name="X5"/>
          <p:cNvSpPr/>
          <p:nvPr/>
        </p:nvSpPr>
        <p:spPr>
          <a:xfrm>
            <a:off x="1988280" y="251397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</a:rPr>
              <a:t>X</a:t>
            </a:r>
            <a:endParaRPr lang="en-GB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9" name="X6"/>
          <p:cNvSpPr/>
          <p:nvPr/>
        </p:nvSpPr>
        <p:spPr>
          <a:xfrm>
            <a:off x="3744553" y="250446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</a:rPr>
              <a:t>X</a:t>
            </a:r>
            <a:endParaRPr lang="en-GB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0" name="X7"/>
          <p:cNvSpPr/>
          <p:nvPr/>
        </p:nvSpPr>
        <p:spPr>
          <a:xfrm>
            <a:off x="223935" y="427551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</a:rPr>
              <a:t>X</a:t>
            </a:r>
            <a:endParaRPr lang="en-GB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1" name="X8"/>
          <p:cNvSpPr/>
          <p:nvPr/>
        </p:nvSpPr>
        <p:spPr>
          <a:xfrm>
            <a:off x="1980208" y="427551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</a:rPr>
              <a:t>X</a:t>
            </a:r>
            <a:endParaRPr lang="en-GB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2" name="X9"/>
          <p:cNvSpPr/>
          <p:nvPr/>
        </p:nvSpPr>
        <p:spPr>
          <a:xfrm>
            <a:off x="3736481" y="427551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FF0066"/>
                </a:solidFill>
                <a:latin typeface="Arial" panose="020B0604020202020204" pitchFamily="34" charset="0"/>
              </a:rPr>
              <a:t>X</a:t>
            </a:r>
            <a:endParaRPr lang="en-GB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4" name="O1"/>
          <p:cNvSpPr/>
          <p:nvPr/>
        </p:nvSpPr>
        <p:spPr>
          <a:xfrm>
            <a:off x="232007" y="74292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15" name="O2"/>
          <p:cNvSpPr/>
          <p:nvPr/>
        </p:nvSpPr>
        <p:spPr>
          <a:xfrm>
            <a:off x="1988280" y="752429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</a:rPr>
              <a:t>O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3"/>
          <p:cNvSpPr/>
          <p:nvPr/>
        </p:nvSpPr>
        <p:spPr>
          <a:xfrm>
            <a:off x="3744553" y="74292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</a:rPr>
              <a:t>O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O4"/>
          <p:cNvSpPr/>
          <p:nvPr/>
        </p:nvSpPr>
        <p:spPr>
          <a:xfrm>
            <a:off x="232007" y="251397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</a:rPr>
              <a:t>O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O5"/>
          <p:cNvSpPr/>
          <p:nvPr/>
        </p:nvSpPr>
        <p:spPr>
          <a:xfrm>
            <a:off x="1988280" y="251397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</a:rPr>
              <a:t>O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O6"/>
          <p:cNvSpPr/>
          <p:nvPr/>
        </p:nvSpPr>
        <p:spPr>
          <a:xfrm>
            <a:off x="3744553" y="250446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</a:rPr>
              <a:t>O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O7"/>
          <p:cNvSpPr/>
          <p:nvPr/>
        </p:nvSpPr>
        <p:spPr>
          <a:xfrm>
            <a:off x="223935" y="427551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</a:rPr>
              <a:t>O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O8"/>
          <p:cNvSpPr/>
          <p:nvPr/>
        </p:nvSpPr>
        <p:spPr>
          <a:xfrm>
            <a:off x="1980208" y="427551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</a:rPr>
              <a:t>O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O9"/>
          <p:cNvSpPr/>
          <p:nvPr/>
        </p:nvSpPr>
        <p:spPr>
          <a:xfrm>
            <a:off x="3736481" y="427551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anose="020B0604020202020204" pitchFamily="34" charset="0"/>
              </a:rPr>
              <a:t>O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1"/>
          <p:cNvSpPr/>
          <p:nvPr/>
        </p:nvSpPr>
        <p:spPr>
          <a:xfrm>
            <a:off x="232007" y="74292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ar-SA" sz="16600" b="1" dirty="0">
                <a:solidFill>
                  <a:schemeClr val="tx1"/>
                </a:solidFill>
                <a:latin typeface="A Jannat LT" pitchFamily="2" charset="-78"/>
              </a:rPr>
              <a:t>3</a:t>
            </a:r>
            <a:endParaRPr lang="en-GB" sz="16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24" name="Text2"/>
          <p:cNvSpPr/>
          <p:nvPr/>
        </p:nvSpPr>
        <p:spPr>
          <a:xfrm>
            <a:off x="1988280" y="752429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ar-SA" sz="16600" b="1" dirty="0">
                <a:solidFill>
                  <a:schemeClr val="tx1"/>
                </a:solidFill>
                <a:latin typeface="A Jannat LT" pitchFamily="2" charset="-78"/>
              </a:rPr>
              <a:t>2</a:t>
            </a:r>
            <a:endParaRPr lang="en-GB" sz="16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25" name="Text3"/>
          <p:cNvSpPr/>
          <p:nvPr/>
        </p:nvSpPr>
        <p:spPr>
          <a:xfrm>
            <a:off x="3744553" y="74292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ar-SA" sz="16600" b="1" dirty="0">
                <a:solidFill>
                  <a:schemeClr val="tx1"/>
                </a:solidFill>
                <a:latin typeface="A Jannat LT" pitchFamily="2" charset="-78"/>
              </a:rPr>
              <a:t>1</a:t>
            </a:r>
            <a:endParaRPr lang="en-GB" sz="16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26" name="Text4"/>
          <p:cNvSpPr/>
          <p:nvPr/>
        </p:nvSpPr>
        <p:spPr>
          <a:xfrm>
            <a:off x="232007" y="251397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ar-SA" sz="16600" b="1" dirty="0">
                <a:solidFill>
                  <a:schemeClr val="tx1"/>
                </a:solidFill>
                <a:latin typeface="A Jannat LT" pitchFamily="2" charset="-78"/>
              </a:rPr>
              <a:t>6</a:t>
            </a:r>
            <a:endParaRPr lang="en-GB" sz="16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27" name="Text5"/>
          <p:cNvSpPr/>
          <p:nvPr/>
        </p:nvSpPr>
        <p:spPr>
          <a:xfrm>
            <a:off x="1988280" y="2513973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ar-SA" sz="16600" b="1" dirty="0">
                <a:solidFill>
                  <a:schemeClr val="tx1"/>
                </a:solidFill>
                <a:latin typeface="A Jannat LT" pitchFamily="2" charset="-78"/>
              </a:rPr>
              <a:t>5</a:t>
            </a:r>
            <a:endParaRPr lang="en-GB" sz="16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28" name="Text6"/>
          <p:cNvSpPr/>
          <p:nvPr/>
        </p:nvSpPr>
        <p:spPr>
          <a:xfrm>
            <a:off x="3744553" y="250446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ar-SA" sz="16600" b="1" dirty="0">
                <a:solidFill>
                  <a:schemeClr val="tx1"/>
                </a:solidFill>
                <a:latin typeface="A Jannat LT" pitchFamily="2" charset="-78"/>
              </a:rPr>
              <a:t>4</a:t>
            </a:r>
            <a:endParaRPr lang="en-GB" sz="16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29" name="Text7"/>
          <p:cNvSpPr/>
          <p:nvPr/>
        </p:nvSpPr>
        <p:spPr>
          <a:xfrm>
            <a:off x="223935" y="427551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ar-SA" sz="16600" b="1" dirty="0">
                <a:solidFill>
                  <a:schemeClr val="tx1"/>
                </a:solidFill>
                <a:latin typeface="A Jannat LT" pitchFamily="2" charset="-78"/>
              </a:rPr>
              <a:t>9</a:t>
            </a:r>
            <a:endParaRPr lang="en-GB" sz="16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30" name="Text8"/>
          <p:cNvSpPr/>
          <p:nvPr/>
        </p:nvSpPr>
        <p:spPr>
          <a:xfrm>
            <a:off x="1980208" y="427551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ar-SA" sz="16600" b="1" dirty="0">
                <a:solidFill>
                  <a:schemeClr val="tx1"/>
                </a:solidFill>
                <a:latin typeface="A Jannat LT" pitchFamily="2" charset="-78"/>
              </a:rPr>
              <a:t>8</a:t>
            </a:r>
            <a:endParaRPr lang="en-GB" sz="16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31" name="Text9"/>
          <p:cNvSpPr/>
          <p:nvPr/>
        </p:nvSpPr>
        <p:spPr>
          <a:xfrm>
            <a:off x="3736481" y="4275517"/>
            <a:ext cx="1741125" cy="1742728"/>
          </a:xfrm>
          <a:prstGeom prst="rect">
            <a:avLst/>
          </a:prstGeom>
          <a:solidFill>
            <a:schemeClr val="bg1">
              <a:alpha val="65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r>
              <a:rPr lang="ar-SA" sz="16600" b="1" dirty="0">
                <a:solidFill>
                  <a:schemeClr val="tx1"/>
                </a:solidFill>
                <a:latin typeface="A Jannat LT" pitchFamily="2" charset="-78"/>
              </a:rPr>
              <a:t>7</a:t>
            </a:r>
            <a:endParaRPr lang="en-GB" sz="16600" b="1" dirty="0">
              <a:solidFill>
                <a:schemeClr val="tx1"/>
              </a:solidFill>
              <a:latin typeface="A Jannat LT" pitchFamily="2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8490F3B0-4526-9AE0-0522-B3D5A7711A6A}"/>
              </a:ext>
            </a:extLst>
          </p:cNvPr>
          <p:cNvSpPr/>
          <p:nvPr/>
        </p:nvSpPr>
        <p:spPr>
          <a:xfrm>
            <a:off x="5831633" y="1219704"/>
            <a:ext cx="596293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ef_Menna" panose="02000000000000000000" pitchFamily="2" charset="-78"/>
                <a:cs typeface="Aref_Menna" panose="02000000000000000000" pitchFamily="2" charset="-78"/>
              </a:rPr>
              <a:t>هيا نلعب ونتعلم مع </a:t>
            </a:r>
          </a:p>
          <a:p>
            <a:pPr algn="ctr"/>
            <a:r>
              <a:rPr lang="ar-SA" sz="8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ef_Menna" panose="02000000000000000000" pitchFamily="2" charset="-78"/>
                <a:cs typeface="Aref_Menna" panose="02000000000000000000" pitchFamily="2" charset="-78"/>
              </a:rPr>
              <a:t>×</a:t>
            </a:r>
            <a:r>
              <a:rPr lang="ar-SA" sz="8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ef_Menna" panose="02000000000000000000" pitchFamily="2" charset="-78"/>
                <a:cs typeface="Aref_Menna" panose="02000000000000000000" pitchFamily="2" charset="-78"/>
              </a:rPr>
              <a:t> ، </a:t>
            </a:r>
            <a:r>
              <a:rPr lang="en-US" sz="8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ef_Menna" panose="02000000000000000000" pitchFamily="2" charset="-78"/>
                <a:cs typeface="Aref_Menna" panose="02000000000000000000" pitchFamily="2" charset="-78"/>
              </a:rPr>
              <a:t>o</a:t>
            </a:r>
            <a:endParaRPr lang="ar-SA" sz="88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ef_Menna" panose="02000000000000000000" pitchFamily="2" charset="-78"/>
              <a:cs typeface="Aref_Menn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2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D4A740-8F50-4738-5618-DFB95E510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8000" dirty="0"/>
              <a:t>مرَّ الطفلُ باكيا </a:t>
            </a:r>
            <a:r>
              <a:rPr lang="ar-SA" dirty="0"/>
              <a:t>. </a:t>
            </a:r>
            <a:endParaRPr lang="ar-OM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944316-892D-16CA-B813-CEBAE8645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6441" y="2624477"/>
            <a:ext cx="6007359" cy="28366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sz="5400" dirty="0"/>
              <a:t>س / الأصل في صاحب الحال أن يأتي معرفة</a:t>
            </a:r>
            <a:r>
              <a:rPr lang="ar-OM" sz="5400" dirty="0"/>
              <a:t>، </a:t>
            </a:r>
            <a:r>
              <a:rPr lang="ar-SA" sz="5400" dirty="0"/>
              <a:t>ولكن هل </a:t>
            </a:r>
            <a:r>
              <a:rPr lang="ar-OM" sz="5400"/>
              <a:t>س</a:t>
            </a:r>
            <a:r>
              <a:rPr lang="ar-SA" sz="5400"/>
              <a:t>يأتي </a:t>
            </a:r>
            <a:r>
              <a:rPr lang="ar-SA" sz="5400" dirty="0"/>
              <a:t>صاحب الحال نكرة؟ </a:t>
            </a:r>
            <a:endParaRPr lang="ar-OM" sz="54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B853022-7D95-1010-9C93-7999C81EE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9" y="1951945"/>
            <a:ext cx="4181669" cy="418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30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5FBF3ECF-36DE-447A-B736-1F518F62D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17118"/>
              </p:ext>
            </p:extLst>
          </p:nvPr>
        </p:nvGraphicFramePr>
        <p:xfrm>
          <a:off x="3185146" y="2362112"/>
          <a:ext cx="8854793" cy="42785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85984">
                  <a:extLst>
                    <a:ext uri="{9D8B030D-6E8A-4147-A177-3AD203B41FA5}">
                      <a16:colId xmlns:a16="http://schemas.microsoft.com/office/drawing/2014/main" val="2306309248"/>
                    </a:ext>
                  </a:extLst>
                </a:gridCol>
                <a:gridCol w="1566368">
                  <a:extLst>
                    <a:ext uri="{9D8B030D-6E8A-4147-A177-3AD203B41FA5}">
                      <a16:colId xmlns:a16="http://schemas.microsoft.com/office/drawing/2014/main" val="3853488838"/>
                    </a:ext>
                  </a:extLst>
                </a:gridCol>
                <a:gridCol w="1047613">
                  <a:extLst>
                    <a:ext uri="{9D8B030D-6E8A-4147-A177-3AD203B41FA5}">
                      <a16:colId xmlns:a16="http://schemas.microsoft.com/office/drawing/2014/main" val="4088436665"/>
                    </a:ext>
                  </a:extLst>
                </a:gridCol>
                <a:gridCol w="4054828">
                  <a:extLst>
                    <a:ext uri="{9D8B030D-6E8A-4147-A177-3AD203B41FA5}">
                      <a16:colId xmlns:a16="http://schemas.microsoft.com/office/drawing/2014/main" val="1953035425"/>
                    </a:ext>
                  </a:extLst>
                </a:gridCol>
              </a:tblGrid>
              <a:tr h="713092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130387"/>
                  </a:ext>
                </a:extLst>
              </a:tr>
              <a:tr h="713092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88486"/>
                  </a:ext>
                </a:extLst>
              </a:tr>
              <a:tr h="713092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471926"/>
                  </a:ext>
                </a:extLst>
              </a:tr>
              <a:tr h="713092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92011"/>
                  </a:ext>
                </a:extLst>
              </a:tr>
              <a:tr h="713092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38338"/>
                  </a:ext>
                </a:extLst>
              </a:tr>
              <a:tr h="713092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637546"/>
                  </a:ext>
                </a:extLst>
              </a:tr>
            </a:tbl>
          </a:graphicData>
        </a:graphic>
      </p:graphicFrame>
      <p:sp>
        <p:nvSpPr>
          <p:cNvPr id="4" name="مربع نص 3">
            <a:extLst>
              <a:ext uri="{FF2B5EF4-FFF2-40B4-BE49-F238E27FC236}">
                <a16:creationId xmlns:a16="http://schemas.microsoft.com/office/drawing/2014/main" id="{FFE17443-DDF5-4F0E-B33E-FE0E02DD0E2F}"/>
              </a:ext>
            </a:extLst>
          </p:cNvPr>
          <p:cNvSpPr txBox="1"/>
          <p:nvPr/>
        </p:nvSpPr>
        <p:spPr>
          <a:xfrm>
            <a:off x="9075560" y="787911"/>
            <a:ext cx="2842856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2800" b="1" u="sng" dirty="0">
                <a:solidFill>
                  <a:srgbClr val="C00000"/>
                </a:solidFill>
              </a:rPr>
              <a:t>الأمثلة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9" name="عنصر نائب للمحتوى 2">
            <a:extLst>
              <a:ext uri="{FF2B5EF4-FFF2-40B4-BE49-F238E27FC236}">
                <a16:creationId xmlns:a16="http://schemas.microsoft.com/office/drawing/2014/main" id="{C8B61553-CAD4-45C0-8F94-76260F2A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935" y="638243"/>
            <a:ext cx="9863009" cy="1183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OM" sz="2800" b="1" dirty="0"/>
              <a:t>1</a:t>
            </a:r>
            <a:r>
              <a:rPr lang="ar-SA" sz="2800" b="1" dirty="0"/>
              <a:t>/  مرَّ مبتسمًا طفلٌ .                                       2/  رأيت طائرةً كبيرةً محلقة. </a:t>
            </a:r>
          </a:p>
          <a:p>
            <a:pPr marL="0" indent="0">
              <a:buNone/>
            </a:pPr>
            <a:r>
              <a:rPr lang="ar-SA" sz="2800" b="1" dirty="0"/>
              <a:t>3/  مرت علينا ستةُ أيامٍ شديدةً .                       4 / هل حضر الحفلَ رجلٌ واقفا ؟ </a:t>
            </a:r>
          </a:p>
          <a:p>
            <a:pPr marL="0" indent="0">
              <a:buNone/>
            </a:pPr>
            <a:r>
              <a:rPr lang="ar-SA" sz="2800" b="1" dirty="0"/>
              <a:t>5/ لا يبغِ قويٌ على ضعيفٍ مستشعرا قوتَه .         6/ زرْتُ صديقا وهو متوقعٌ زيارتي .</a:t>
            </a:r>
          </a:p>
          <a:p>
            <a:pPr marL="0" indent="0">
              <a:buNone/>
            </a:pPr>
            <a:endParaRPr lang="ar-SA" sz="28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512CBF7-AFB6-49B4-B19D-D5A499E6AB0A}"/>
              </a:ext>
            </a:extLst>
          </p:cNvPr>
          <p:cNvSpPr txBox="1"/>
          <p:nvPr/>
        </p:nvSpPr>
        <p:spPr>
          <a:xfrm>
            <a:off x="64989" y="2135423"/>
            <a:ext cx="281722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2400" b="1" dirty="0">
                <a:solidFill>
                  <a:schemeClr val="accent1">
                    <a:lumMod val="75000"/>
                  </a:schemeClr>
                </a:solidFill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مسوغات مجيء صاحب  الحال نكرة :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9E9C703-B837-46F5-88BB-5221D06C0419}"/>
              </a:ext>
            </a:extLst>
          </p:cNvPr>
          <p:cNvSpPr txBox="1"/>
          <p:nvPr/>
        </p:nvSpPr>
        <p:spPr>
          <a:xfrm>
            <a:off x="64989" y="3082037"/>
            <a:ext cx="2817224" cy="3381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1800" b="1" dirty="0"/>
              <a:t>يأتي صاحب الحال نكرة إذا 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sz="1800" b="1" dirty="0"/>
              <a:t>تقدمت الحال على صاحبها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sz="1800" b="1" dirty="0"/>
              <a:t>سبقت النكرة بنفي أو نهي أو استفهام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sz="1800" b="1" dirty="0"/>
              <a:t>خصصت النكرة بوصف أو إضافة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sz="1800" b="1" dirty="0"/>
              <a:t>كانت الحال جملة مقترنة بالواو .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0ED8C50-0DC5-4B5A-A861-CB0877D16627}"/>
              </a:ext>
            </a:extLst>
          </p:cNvPr>
          <p:cNvSpPr txBox="1"/>
          <p:nvPr/>
        </p:nvSpPr>
        <p:spPr>
          <a:xfrm>
            <a:off x="10292268" y="2558190"/>
            <a:ext cx="1281355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/>
              <a:t>مبتسما</a:t>
            </a:r>
            <a:endParaRPr lang="ar-SA" sz="2800" b="1" dirty="0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967F2D0-3CB3-4AD4-9A3E-ECA3DA3CF713}"/>
              </a:ext>
            </a:extLst>
          </p:cNvPr>
          <p:cNvSpPr txBox="1"/>
          <p:nvPr/>
        </p:nvSpPr>
        <p:spPr>
          <a:xfrm>
            <a:off x="8441701" y="2548791"/>
            <a:ext cx="1274653" cy="684803"/>
          </a:xfrm>
          <a:prstGeom prst="rect">
            <a:avLst/>
          </a:prstGeom>
          <a:solidFill>
            <a:srgbClr val="CCCCFF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طفلٌ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8AF23C1-8C46-4152-A80B-9A96B16B8C67}"/>
              </a:ext>
            </a:extLst>
          </p:cNvPr>
          <p:cNvSpPr txBox="1"/>
          <p:nvPr/>
        </p:nvSpPr>
        <p:spPr>
          <a:xfrm>
            <a:off x="2962656" y="2548791"/>
            <a:ext cx="449298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تقدمت الحال صاحبها النكرة</a:t>
            </a:r>
            <a:endParaRPr lang="ar-SA" sz="1200" b="1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0593309-AA8C-4EB2-85BD-10B8D165B938}"/>
              </a:ext>
            </a:extLst>
          </p:cNvPr>
          <p:cNvSpPr txBox="1"/>
          <p:nvPr/>
        </p:nvSpPr>
        <p:spPr>
          <a:xfrm>
            <a:off x="10260533" y="3204836"/>
            <a:ext cx="1475819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محلقةً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070E521-4ECF-42E0-998D-2F7BC27AFDD9}"/>
              </a:ext>
            </a:extLst>
          </p:cNvPr>
          <p:cNvSpPr txBox="1"/>
          <p:nvPr/>
        </p:nvSpPr>
        <p:spPr>
          <a:xfrm>
            <a:off x="8420797" y="3188129"/>
            <a:ext cx="1295557" cy="684803"/>
          </a:xfrm>
          <a:prstGeom prst="rect">
            <a:avLst/>
          </a:prstGeom>
          <a:solidFill>
            <a:srgbClr val="CCCCFF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طائرةً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F76FDEF-0417-4091-8AE7-3F6498AFAEAD}"/>
              </a:ext>
            </a:extLst>
          </p:cNvPr>
          <p:cNvSpPr txBox="1"/>
          <p:nvPr/>
        </p:nvSpPr>
        <p:spPr>
          <a:xfrm>
            <a:off x="3331222" y="3260760"/>
            <a:ext cx="3844031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lnSpc>
                <a:spcPct val="150000"/>
              </a:lnSpc>
              <a:defRPr sz="2400" b="1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dirty="0"/>
              <a:t>خصصت النكرة بوصف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96A9B60-902D-421B-9DD4-0DF2E5197DEA}"/>
              </a:ext>
            </a:extLst>
          </p:cNvPr>
          <p:cNvSpPr txBox="1"/>
          <p:nvPr/>
        </p:nvSpPr>
        <p:spPr>
          <a:xfrm>
            <a:off x="10151098" y="4569271"/>
            <a:ext cx="1641749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واقفا 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D58C2B8-F55E-4F28-BAF7-BE1AFD900476}"/>
              </a:ext>
            </a:extLst>
          </p:cNvPr>
          <p:cNvSpPr txBox="1"/>
          <p:nvPr/>
        </p:nvSpPr>
        <p:spPr>
          <a:xfrm>
            <a:off x="8457550" y="4542237"/>
            <a:ext cx="1274653" cy="684803"/>
          </a:xfrm>
          <a:prstGeom prst="rect">
            <a:avLst/>
          </a:prstGeom>
          <a:solidFill>
            <a:srgbClr val="CCCCFF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رجلٌ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8805A0F-C6AA-45AA-A7B7-50630323E55D}"/>
              </a:ext>
            </a:extLst>
          </p:cNvPr>
          <p:cNvSpPr txBox="1"/>
          <p:nvPr/>
        </p:nvSpPr>
        <p:spPr>
          <a:xfrm>
            <a:off x="3169297" y="4574161"/>
            <a:ext cx="4048989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سبقت النكرة باستفهام </a:t>
            </a:r>
            <a:endParaRPr lang="ar-SA" sz="1200" b="1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B4EAB3A-2BC2-49A8-86E8-A1307FB23AD8}"/>
              </a:ext>
            </a:extLst>
          </p:cNvPr>
          <p:cNvSpPr txBox="1"/>
          <p:nvPr/>
        </p:nvSpPr>
        <p:spPr>
          <a:xfrm>
            <a:off x="9898550" y="5287390"/>
            <a:ext cx="214684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مستشعرا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D1F0FE4-02B4-47E3-BC47-7B3941DC53DF}"/>
              </a:ext>
            </a:extLst>
          </p:cNvPr>
          <p:cNvSpPr txBox="1"/>
          <p:nvPr/>
        </p:nvSpPr>
        <p:spPr>
          <a:xfrm>
            <a:off x="8457549" y="5230112"/>
            <a:ext cx="1258805" cy="684803"/>
          </a:xfrm>
          <a:prstGeom prst="rect">
            <a:avLst/>
          </a:prstGeom>
          <a:solidFill>
            <a:srgbClr val="CCCCFF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قويٌ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60408C4-0D43-4FE5-A150-6CBE97E1674E}"/>
              </a:ext>
            </a:extLst>
          </p:cNvPr>
          <p:cNvSpPr txBox="1"/>
          <p:nvPr/>
        </p:nvSpPr>
        <p:spPr>
          <a:xfrm>
            <a:off x="3041539" y="5251485"/>
            <a:ext cx="449298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سبقت النكرة بنهي</a:t>
            </a:r>
            <a:endParaRPr lang="ar-SA" sz="1200" b="1" dirty="0"/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81A85DE8-4A47-4E04-9C3E-B9FF8CB20D76}"/>
              </a:ext>
            </a:extLst>
          </p:cNvPr>
          <p:cNvCxnSpPr>
            <a:cxnSpLocks/>
          </p:cNvCxnSpPr>
          <p:nvPr/>
        </p:nvCxnSpPr>
        <p:spPr>
          <a:xfrm flipV="1">
            <a:off x="3012389" y="2148720"/>
            <a:ext cx="1" cy="458055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225FF3E-E932-4890-A93D-711EC289DBC3}"/>
              </a:ext>
            </a:extLst>
          </p:cNvPr>
          <p:cNvSpPr txBox="1"/>
          <p:nvPr/>
        </p:nvSpPr>
        <p:spPr>
          <a:xfrm>
            <a:off x="9811524" y="5973883"/>
            <a:ext cx="214684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وهو متوقع زيارتي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EFE2374-7F33-408A-98CC-2F441E57DCE2}"/>
              </a:ext>
            </a:extLst>
          </p:cNvPr>
          <p:cNvSpPr txBox="1"/>
          <p:nvPr/>
        </p:nvSpPr>
        <p:spPr>
          <a:xfrm>
            <a:off x="8420797" y="5914915"/>
            <a:ext cx="1299276" cy="684803"/>
          </a:xfrm>
          <a:prstGeom prst="rect">
            <a:avLst/>
          </a:prstGeom>
          <a:solidFill>
            <a:srgbClr val="CCCCFF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صديقًا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7B30AA2-30AE-438F-BB5F-F9A8D5159464}"/>
              </a:ext>
            </a:extLst>
          </p:cNvPr>
          <p:cNvSpPr txBox="1"/>
          <p:nvPr/>
        </p:nvSpPr>
        <p:spPr>
          <a:xfrm>
            <a:off x="2967390" y="5928810"/>
            <a:ext cx="449298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جاءت الحال جملة مقترنة بالواو</a:t>
            </a:r>
            <a:endParaRPr lang="ar-SA" sz="1200" b="1" dirty="0"/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EE277118-3A03-4491-99F1-76EB964A22B6}"/>
              </a:ext>
            </a:extLst>
          </p:cNvPr>
          <p:cNvSpPr txBox="1"/>
          <p:nvPr/>
        </p:nvSpPr>
        <p:spPr>
          <a:xfrm>
            <a:off x="10152797" y="3832433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شديدةً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F01DEEA9-38FD-45A4-96B5-244CBF6B3308}"/>
              </a:ext>
            </a:extLst>
          </p:cNvPr>
          <p:cNvSpPr txBox="1"/>
          <p:nvPr/>
        </p:nvSpPr>
        <p:spPr>
          <a:xfrm>
            <a:off x="8441701" y="3865862"/>
            <a:ext cx="1274653" cy="684803"/>
          </a:xfrm>
          <a:prstGeom prst="rect">
            <a:avLst/>
          </a:prstGeom>
          <a:solidFill>
            <a:srgbClr val="CCCCFF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ستة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5FF0CC2F-043E-457F-B0A7-8B4A82FEA2D2}"/>
              </a:ext>
            </a:extLst>
          </p:cNvPr>
          <p:cNvSpPr txBox="1"/>
          <p:nvPr/>
        </p:nvSpPr>
        <p:spPr>
          <a:xfrm>
            <a:off x="3247666" y="3865862"/>
            <a:ext cx="392758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lnSpc>
                <a:spcPct val="150000"/>
              </a:lnSpc>
              <a:defRPr sz="2400" b="1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dirty="0"/>
              <a:t>خصصت النكرة بالإضافة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7CD19F0-E3CD-46C1-8272-FB8587A44D48}"/>
              </a:ext>
            </a:extLst>
          </p:cNvPr>
          <p:cNvSpPr txBox="1"/>
          <p:nvPr/>
        </p:nvSpPr>
        <p:spPr>
          <a:xfrm rot="16200000">
            <a:off x="5857376" y="4311467"/>
            <a:ext cx="3711389" cy="684803"/>
          </a:xfrm>
          <a:prstGeom prst="rect">
            <a:avLst/>
          </a:prstGeom>
          <a:solidFill>
            <a:srgbClr val="CCCCFF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نـــــــــــــــــــــــــــكــــــــــــــــــــــــــــــــــــــــــــــــــــــــــــــــــــــــــــرة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690D7306-3DC6-476B-8CFF-DA3531588EF3}"/>
              </a:ext>
            </a:extLst>
          </p:cNvPr>
          <p:cNvSpPr txBox="1"/>
          <p:nvPr/>
        </p:nvSpPr>
        <p:spPr>
          <a:xfrm>
            <a:off x="10599012" y="2013134"/>
            <a:ext cx="1373152" cy="515526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000" b="1" dirty="0"/>
              <a:t>الحال</a:t>
            </a:r>
            <a:endParaRPr lang="ar-SA" sz="2800" b="1" dirty="0"/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5BEAD0BB-8457-4CAD-A847-6E60C9CDE1AF}"/>
              </a:ext>
            </a:extLst>
          </p:cNvPr>
          <p:cNvSpPr txBox="1"/>
          <p:nvPr/>
        </p:nvSpPr>
        <p:spPr>
          <a:xfrm>
            <a:off x="8338919" y="1953971"/>
            <a:ext cx="1472605" cy="515526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lnSpc>
                <a:spcPct val="150000"/>
              </a:lnSpc>
              <a:defRPr sz="2000" b="1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dirty="0"/>
              <a:t>صاحب الحال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B59CFBD4-C4A9-4B12-ADC7-3F347E0E7938}"/>
              </a:ext>
            </a:extLst>
          </p:cNvPr>
          <p:cNvSpPr txBox="1"/>
          <p:nvPr/>
        </p:nvSpPr>
        <p:spPr>
          <a:xfrm>
            <a:off x="7294416" y="2220166"/>
            <a:ext cx="914435" cy="515526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lnSpc>
                <a:spcPct val="150000"/>
              </a:lnSpc>
              <a:defRPr sz="2000" b="1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dirty="0"/>
              <a:t>نوعه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C8D0717-E718-4174-899F-DDE27CB7635D}"/>
              </a:ext>
            </a:extLst>
          </p:cNvPr>
          <p:cNvSpPr txBox="1"/>
          <p:nvPr/>
        </p:nvSpPr>
        <p:spPr>
          <a:xfrm>
            <a:off x="3495123" y="1926952"/>
            <a:ext cx="3301328" cy="515526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 algn="ctr">
              <a:lnSpc>
                <a:spcPct val="150000"/>
              </a:lnSpc>
              <a:defRPr sz="2000" b="1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dirty="0"/>
              <a:t>مسوغ مجيء صاحب الحال نكرة</a:t>
            </a:r>
          </a:p>
        </p:txBody>
      </p:sp>
    </p:spTree>
    <p:extLst>
      <p:ext uri="{BB962C8B-B14F-4D97-AF65-F5344CB8AC3E}">
        <p14:creationId xmlns:p14="http://schemas.microsoft.com/office/powerpoint/2010/main" val="175481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5" grpId="0"/>
      <p:bldP spid="26" grpId="0"/>
      <p:bldP spid="27" grpId="0" animBg="1"/>
      <p:bldP spid="28" grpId="0"/>
      <p:bldP spid="29" grpId="0"/>
      <p:bldP spid="30" grpId="0" animBg="1"/>
      <p:bldP spid="31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43E689F-E396-4AA0-914C-7A622B2D83E6}"/>
              </a:ext>
            </a:extLst>
          </p:cNvPr>
          <p:cNvGrpSpPr/>
          <p:nvPr/>
        </p:nvGrpSpPr>
        <p:grpSpPr>
          <a:xfrm>
            <a:off x="2991774" y="172743"/>
            <a:ext cx="8947293" cy="658457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FDA6BFEC-787F-4B86-929A-6C86BB1AFDCE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ar-SA" sz="28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/النحو: </a:t>
              </a:r>
              <a:r>
                <a:rPr lang="ar-SA" sz="2800" b="1" dirty="0">
                  <a:solidFill>
                    <a:srgbClr val="C00000"/>
                  </a:solidFill>
                  <a:latin typeface="Aref Ruqaa" panose="02000503000000000000" pitchFamily="2" charset="-78"/>
                  <a:cs typeface="Aref Ruqaa" panose="02000503000000000000" pitchFamily="2" charset="-78"/>
                </a:rPr>
                <a:t>الحال :أنواعها وصاحبها </a:t>
              </a:r>
              <a:endParaRPr lang="ar-OM" sz="2800" b="1" dirty="0">
                <a:solidFill>
                  <a:srgbClr val="C00000"/>
                </a:solidFill>
                <a:latin typeface="Aref Ruqaa" panose="02000503000000000000" pitchFamily="2" charset="-78"/>
                <a:cs typeface="Aref Ruqaa" panose="02000503000000000000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C3F07B8D-33BF-4BCD-A975-584DB7DC2EDF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B0F389-F777-4701-842F-98F31F29C8C9}"/>
              </a:ext>
            </a:extLst>
          </p:cNvPr>
          <p:cNvSpPr txBox="1"/>
          <p:nvPr/>
        </p:nvSpPr>
        <p:spPr>
          <a:xfrm rot="20990712">
            <a:off x="8848602" y="1119334"/>
            <a:ext cx="3614491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تقويم ختامي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B272C98-FEF5-4D34-9CD5-D520DC337E46}"/>
              </a:ext>
            </a:extLst>
          </p:cNvPr>
          <p:cNvSpPr txBox="1"/>
          <p:nvPr/>
        </p:nvSpPr>
        <p:spPr>
          <a:xfrm>
            <a:off x="703753" y="1110516"/>
            <a:ext cx="894729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2800" b="1" dirty="0"/>
              <a:t>س/ عين صاحب الحال واذكر مسوغ مجيء صاحب الحال نكرة :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B7ACDD7-82E3-4A37-8FCA-E85CE649FBE9}"/>
              </a:ext>
            </a:extLst>
          </p:cNvPr>
          <p:cNvSpPr txBox="1"/>
          <p:nvPr/>
        </p:nvSpPr>
        <p:spPr>
          <a:xfrm>
            <a:off x="7325714" y="2884538"/>
            <a:ext cx="4588963" cy="34317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>
              <a:lnSpc>
                <a:spcPct val="200000"/>
              </a:lnSpc>
            </a:pPr>
            <a:r>
              <a:rPr lang="ar-OM" sz="2800" b="1" dirty="0"/>
              <a:t>1/ جاء تلميذٌ مهذبٌ سائلًا.    </a:t>
            </a:r>
          </a:p>
          <a:p>
            <a:pPr>
              <a:lnSpc>
                <a:spcPct val="200000"/>
              </a:lnSpc>
            </a:pPr>
            <a:r>
              <a:rPr lang="ar-OM" sz="2800" b="1" dirty="0"/>
              <a:t> 2/ أجاءك رجلٌ ماشيا . </a:t>
            </a:r>
          </a:p>
          <a:p>
            <a:pPr>
              <a:lnSpc>
                <a:spcPct val="200000"/>
              </a:lnSpc>
            </a:pPr>
            <a:r>
              <a:rPr lang="ar-OM" sz="2800" b="1" dirty="0"/>
              <a:t>3/ تكلم خطيب وهو جالسٌ.     </a:t>
            </a:r>
          </a:p>
          <a:p>
            <a:pPr>
              <a:lnSpc>
                <a:spcPct val="200000"/>
              </a:lnSpc>
            </a:pPr>
            <a:r>
              <a:rPr lang="ar-OM" sz="2800" b="1" dirty="0"/>
              <a:t>4/ أتاني سائلا تلميذٌ . 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59F56208-A269-4C4F-A3D3-E2358665F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9222"/>
              </p:ext>
            </p:extLst>
          </p:nvPr>
        </p:nvGraphicFramePr>
        <p:xfrm>
          <a:off x="440957" y="2460857"/>
          <a:ext cx="6670058" cy="3756405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236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85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058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صاحب الحال 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OM" sz="2800" b="1" dirty="0"/>
                        <a:t>مسوغ مجيء صاحب الحال نكرة 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45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145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145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45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EC448FE-5E52-48C3-A155-DD58A6E5CFFD}"/>
              </a:ext>
            </a:extLst>
          </p:cNvPr>
          <p:cNvSpPr txBox="1"/>
          <p:nvPr/>
        </p:nvSpPr>
        <p:spPr>
          <a:xfrm>
            <a:off x="5011953" y="3136688"/>
            <a:ext cx="127465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تلميذٌ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B4E1373-F2DD-42C5-9EB2-3D48E9403308}"/>
              </a:ext>
            </a:extLst>
          </p:cNvPr>
          <p:cNvSpPr txBox="1"/>
          <p:nvPr/>
        </p:nvSpPr>
        <p:spPr>
          <a:xfrm>
            <a:off x="1576489" y="3243679"/>
            <a:ext cx="2835713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خصصت النكرة  بوصف </a:t>
            </a:r>
            <a:endParaRPr lang="ar-SA" sz="12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4B3C0B1-D534-43F4-A6EA-1CF377887F36}"/>
              </a:ext>
            </a:extLst>
          </p:cNvPr>
          <p:cNvSpPr txBox="1"/>
          <p:nvPr/>
        </p:nvSpPr>
        <p:spPr>
          <a:xfrm>
            <a:off x="5114422" y="3977410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رجلٌ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53A7437-95D6-4190-BCE8-D7E11248C861}"/>
              </a:ext>
            </a:extLst>
          </p:cNvPr>
          <p:cNvSpPr txBox="1"/>
          <p:nvPr/>
        </p:nvSpPr>
        <p:spPr>
          <a:xfrm>
            <a:off x="1225117" y="4013121"/>
            <a:ext cx="307167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سبقت النكرة  باستفهام </a:t>
            </a:r>
            <a:endParaRPr lang="ar-SA" sz="12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0F26B53-0E91-4994-B60E-461AC4BF1C31}"/>
              </a:ext>
            </a:extLst>
          </p:cNvPr>
          <p:cNvSpPr txBox="1"/>
          <p:nvPr/>
        </p:nvSpPr>
        <p:spPr>
          <a:xfrm>
            <a:off x="5032264" y="4754934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خطيبٌ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5BCB286-852B-4909-A7E8-8B0382ACF748}"/>
              </a:ext>
            </a:extLst>
          </p:cNvPr>
          <p:cNvSpPr txBox="1"/>
          <p:nvPr/>
        </p:nvSpPr>
        <p:spPr>
          <a:xfrm>
            <a:off x="440957" y="4810614"/>
            <a:ext cx="397124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جاءت الحال جملة مقترنة بالواو</a:t>
            </a:r>
            <a:endParaRPr lang="ar-SA" sz="1200" b="1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326DE9B-FA3D-4753-9EDC-26B7B9ADFA0C}"/>
              </a:ext>
            </a:extLst>
          </p:cNvPr>
          <p:cNvSpPr txBox="1"/>
          <p:nvPr/>
        </p:nvSpPr>
        <p:spPr>
          <a:xfrm>
            <a:off x="5032264" y="5495418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تلميذٌ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6FBF889-3790-4FAB-A4A6-328157172B51}"/>
              </a:ext>
            </a:extLst>
          </p:cNvPr>
          <p:cNvSpPr txBox="1"/>
          <p:nvPr/>
        </p:nvSpPr>
        <p:spPr>
          <a:xfrm>
            <a:off x="703753" y="5495418"/>
            <a:ext cx="386824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تقدمت الحال على صاحبها النكرة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37532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833DBA10-6366-4F44-A8A4-6AA7107C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09" y="1326382"/>
            <a:ext cx="6181293" cy="439897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تخيرإحدى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الشخصيات</a:t>
            </a:r>
            <a:r>
              <a:rPr lang="ar-OM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ar-OM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وا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جب</a:t>
            </a:r>
            <a:r>
              <a:rPr lang="ar-OM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عن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السؤال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الذي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أعد</a:t>
            </a:r>
            <a:r>
              <a:rPr lang="ar-OM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د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ته</a:t>
            </a:r>
            <a:r>
              <a:rPr lang="en-US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 </a:t>
            </a:r>
            <a:r>
              <a:rPr lang="en-US" sz="8000" dirty="0" err="1">
                <a:latin typeface="A Rezvan-fat" panose="01000500000000020002" pitchFamily="2" charset="-78"/>
                <a:cs typeface="A Rezvan-fat" panose="01000500000000020002" pitchFamily="2" charset="-78"/>
              </a:rPr>
              <a:t>لك</a:t>
            </a:r>
            <a:r>
              <a:rPr lang="ar-SA" sz="8000" dirty="0">
                <a:latin typeface="A Rezvan-fat" panose="01000500000000020002" pitchFamily="2" charset="-78"/>
                <a:cs typeface="A Rezvan-fat" panose="01000500000000020002" pitchFamily="2" charset="-78"/>
              </a:rPr>
              <a:t>.</a:t>
            </a:r>
            <a:endParaRPr lang="en-US" sz="80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8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صورة 10">
            <a:hlinkClick r:id="rId2" action="ppaction://hlinksldjump"/>
            <a:extLst>
              <a:ext uri="{FF2B5EF4-FFF2-40B4-BE49-F238E27FC236}">
                <a16:creationId xmlns:a16="http://schemas.microsoft.com/office/drawing/2014/main" id="{862D3104-5EA9-4C5C-BC7D-0FE751178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88" y="484509"/>
            <a:ext cx="2752211" cy="1659017"/>
          </a:xfrm>
          <a:prstGeom prst="rect">
            <a:avLst/>
          </a:prstGeom>
        </p:spPr>
      </p:pic>
      <p:pic>
        <p:nvPicPr>
          <p:cNvPr id="7" name="صورة 6">
            <a:hlinkClick r:id="rId4" action="ppaction://hlinksldjump"/>
            <a:extLst>
              <a:ext uri="{FF2B5EF4-FFF2-40B4-BE49-F238E27FC236}">
                <a16:creationId xmlns:a16="http://schemas.microsoft.com/office/drawing/2014/main" id="{CB545038-E850-4109-9935-34DFEB692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88" y="2043117"/>
            <a:ext cx="2752211" cy="1659017"/>
          </a:xfrm>
          <a:prstGeom prst="rect">
            <a:avLst/>
          </a:prstGeom>
        </p:spPr>
      </p:pic>
      <p:pic>
        <p:nvPicPr>
          <p:cNvPr id="5" name="صورة 4">
            <a:hlinkClick r:id="rId6" action="ppaction://hlinksldjump"/>
            <a:extLst>
              <a:ext uri="{FF2B5EF4-FFF2-40B4-BE49-F238E27FC236}">
                <a16:creationId xmlns:a16="http://schemas.microsoft.com/office/drawing/2014/main" id="{CF95C469-7439-419F-8E37-64DB99778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88" y="3605340"/>
            <a:ext cx="2752211" cy="1659017"/>
          </a:xfrm>
          <a:prstGeom prst="rect">
            <a:avLst/>
          </a:prstGeom>
        </p:spPr>
      </p:pic>
      <p:pic>
        <p:nvPicPr>
          <p:cNvPr id="9" name="صورة 8">
            <a:hlinkClick r:id="rId8" action="ppaction://hlinksldjump"/>
            <a:extLst>
              <a:ext uri="{FF2B5EF4-FFF2-40B4-BE49-F238E27FC236}">
                <a16:creationId xmlns:a16="http://schemas.microsoft.com/office/drawing/2014/main" id="{47DFE6F1-B9D5-49B0-8F24-DF8694E546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088" y="5260742"/>
            <a:ext cx="2752211" cy="149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90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81498" y="480259"/>
              <a:ext cx="1332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b="1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جملة اسمية </a:t>
              </a:r>
              <a:endParaRPr lang="en-US" sz="4000" b="1" dirty="0"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43626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397935" y="552027"/>
              <a:ext cx="1332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جملة فعلية 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390521" y="718501"/>
              <a:ext cx="1797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sz="3600" dirty="0"/>
                <a:t>شبه جملة ظرفية </a:t>
              </a:r>
              <a:endParaRPr lang="en-US" sz="36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318051" y="83219"/>
            <a:ext cx="11469757" cy="2289337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196226" y="920844"/>
              <a:ext cx="7572562" cy="71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800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1-سافر محمد ونقوده في جيبه . </a:t>
              </a:r>
            </a:p>
            <a:p>
              <a:pPr algn="ctr"/>
              <a:r>
                <a:rPr lang="ar-SA" sz="4800" dirty="0">
                  <a:latin typeface="A Rezvan-fat" panose="01000500000000020002" pitchFamily="2" charset="-78"/>
                  <a:cs typeface="A Rezvan-fat" panose="01000500000000020002" pitchFamily="2" charset="-78"/>
                </a:rPr>
                <a:t>جاء الحال في الجملة السابقة نوعه : .... </a:t>
              </a:r>
              <a:endParaRPr lang="en-US" sz="4800" dirty="0">
                <a:latin typeface="A Rezvan-fat" panose="01000500000000020002" pitchFamily="2" charset="-78"/>
                <a:cs typeface="A Rezvan-fat" panose="01000500000000020002" pitchFamily="2" charset="-78"/>
              </a:endParaRPr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0078" b="53839"/>
          <a:stretch/>
        </p:blipFill>
        <p:spPr>
          <a:xfrm>
            <a:off x="8357926" y="479048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1" r="80078" b="67"/>
          <a:stretch/>
        </p:blipFill>
        <p:spPr>
          <a:xfrm>
            <a:off x="5608621" y="4710772"/>
            <a:ext cx="1010736" cy="111055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1" r="80078" b="67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  <p:pic>
        <p:nvPicPr>
          <p:cNvPr id="2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5A8EFECA-B045-5F99-70EF-885747483C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51715" y="608258"/>
              <a:ext cx="14853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الضمير فقط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093306" y="287017"/>
              <a:ext cx="179055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الواو</a:t>
              </a:r>
              <a:endParaRPr lang="ar-OM" dirty="0"/>
            </a:p>
            <a:p>
              <a:r>
                <a:rPr lang="ar-SA" dirty="0"/>
                <a:t>و</a:t>
              </a:r>
              <a:endParaRPr lang="ar-OM" dirty="0"/>
            </a:p>
            <a:p>
              <a:r>
                <a:rPr lang="ar-SA" dirty="0"/>
                <a:t>الضمير 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36605" y="528456"/>
              <a:ext cx="1332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الواو فقط 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211233" y="110515"/>
            <a:ext cx="11550467" cy="2262023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  <a:noFill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467131" y="993189"/>
              <a:ext cx="7257738" cy="665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sz="4400" dirty="0"/>
                <a:t>2-خرجنا من الحديقة والجو ممطر . </a:t>
              </a:r>
            </a:p>
            <a:p>
              <a:r>
                <a:rPr lang="ar-SA" sz="4400" dirty="0"/>
                <a:t>الرابط الذي ربط الحال بصاحبها هو : ....</a:t>
              </a:r>
              <a:endParaRPr lang="en-US" sz="44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5624663" y="4710772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4" b="114"/>
          <a:stretch/>
        </p:blipFill>
        <p:spPr>
          <a:xfrm>
            <a:off x="2825286" y="4762210"/>
            <a:ext cx="1010736" cy="1110551"/>
          </a:xfrm>
          <a:prstGeom prst="rect">
            <a:avLst/>
          </a:prstGeom>
        </p:spPr>
      </p:pic>
      <p:pic>
        <p:nvPicPr>
          <p:cNvPr id="2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AD06EACF-C144-EA91-BC3E-C543599D006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37073"/>
            <a:ext cx="2713204" cy="2356381"/>
            <a:chOff x="7510163" y="112003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0163" y="112003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98603" y="933916"/>
              <a:ext cx="133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جملة 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45411" y="935441"/>
              <a:ext cx="133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مفردة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64368" y="532149"/>
              <a:ext cx="1332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شبه جملة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278296" y="162732"/>
            <a:ext cx="11589026" cy="2431380"/>
            <a:chOff x="876300" y="876293"/>
            <a:chExt cx="10439400" cy="15106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300" y="876293"/>
              <a:ext cx="10439400" cy="151064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273720" y="1123703"/>
              <a:ext cx="7257738" cy="975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sz="4800" dirty="0"/>
                <a:t>3-( ولا تعثوا في الأرض مفسدين ) .جاءت الحال في الآية السابقة نوعه :...</a:t>
              </a:r>
              <a:endParaRPr lang="en-US" sz="4800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14" b="114"/>
          <a:stretch/>
        </p:blipFill>
        <p:spPr>
          <a:xfrm>
            <a:off x="5624663" y="4758898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2" r="512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  <p:pic>
        <p:nvPicPr>
          <p:cNvPr id="2" name="Picture 4">
            <a:hlinkClick r:id="rId8" action="ppaction://hlinksldjump"/>
            <a:extLst>
              <a:ext uri="{FF2B5EF4-FFF2-40B4-BE49-F238E27FC236}">
                <a16:creationId xmlns:a16="http://schemas.microsoft.com/office/drawing/2014/main" id="{499BBB37-530A-4810-AEF5-8CF6076EFA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267429" y="875664"/>
              <a:ext cx="133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لحم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04383" y="749099"/>
              <a:ext cx="133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أخيه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64368" y="874551"/>
              <a:ext cx="13328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ميتا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334296" y="255639"/>
            <a:ext cx="11562735" cy="2196431"/>
            <a:chOff x="876300" y="785948"/>
            <a:chExt cx="10439400" cy="219643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300" y="785948"/>
              <a:ext cx="10439400" cy="219643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1787556" y="1123703"/>
              <a:ext cx="801551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OM" dirty="0"/>
                <a:t>4-(أَيُحِبُّ أَحَدُكُمْ أَن يَأْكُلَ لَحْمَ أَخِيهِ مَيْتًا ) الكلمة التي تعرب حالا هي : ...</a:t>
              </a:r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771" r="80078" b="67"/>
          <a:stretch/>
        </p:blipFill>
        <p:spPr>
          <a:xfrm>
            <a:off x="5624663" y="4710772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14" b="114"/>
          <a:stretch/>
        </p:blipFill>
        <p:spPr>
          <a:xfrm>
            <a:off x="2825286" y="4762210"/>
            <a:ext cx="1010736" cy="1110551"/>
          </a:xfrm>
          <a:prstGeom prst="rect">
            <a:avLst/>
          </a:prstGeom>
        </p:spPr>
      </p:pic>
      <p:pic>
        <p:nvPicPr>
          <p:cNvPr id="2" name="Picture 4">
            <a:hlinkClick r:id="rId9" action="ppaction://hlinksldjump"/>
            <a:extLst>
              <a:ext uri="{FF2B5EF4-FFF2-40B4-BE49-F238E27FC236}">
                <a16:creationId xmlns:a16="http://schemas.microsoft.com/office/drawing/2014/main" id="{4E771AF0-5C4D-7EF8-2344-C825B63FE3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6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جدول 42">
            <a:extLst>
              <a:ext uri="{FF2B5EF4-FFF2-40B4-BE49-F238E27FC236}">
                <a16:creationId xmlns:a16="http://schemas.microsoft.com/office/drawing/2014/main" id="{54B1CEDE-FFB4-47EA-BD6F-97219292C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11007"/>
              </p:ext>
            </p:extLst>
          </p:nvPr>
        </p:nvGraphicFramePr>
        <p:xfrm>
          <a:off x="252933" y="1953668"/>
          <a:ext cx="5560846" cy="27841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56942">
                  <a:extLst>
                    <a:ext uri="{9D8B030D-6E8A-4147-A177-3AD203B41FA5}">
                      <a16:colId xmlns:a16="http://schemas.microsoft.com/office/drawing/2014/main" val="4204481525"/>
                    </a:ext>
                  </a:extLst>
                </a:gridCol>
                <a:gridCol w="3803904">
                  <a:extLst>
                    <a:ext uri="{9D8B030D-6E8A-4147-A177-3AD203B41FA5}">
                      <a16:colId xmlns:a16="http://schemas.microsoft.com/office/drawing/2014/main" val="2530754018"/>
                    </a:ext>
                  </a:extLst>
                </a:gridCol>
              </a:tblGrid>
              <a:tr h="72076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الحال الجامدة 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موضع مجيء الحال جامدة 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73986"/>
                  </a:ext>
                </a:extLst>
              </a:tr>
              <a:tr h="51584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74501"/>
                  </a:ext>
                </a:extLst>
              </a:tr>
              <a:tr h="51584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185571"/>
                  </a:ext>
                </a:extLst>
              </a:tr>
              <a:tr h="51584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96753"/>
                  </a:ext>
                </a:extLst>
              </a:tr>
              <a:tr h="51584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17244"/>
                  </a:ext>
                </a:extLst>
              </a:tr>
            </a:tbl>
          </a:graphicData>
        </a:graphic>
      </p:graphicFrame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43E689F-E396-4AA0-914C-7A622B2D83E6}"/>
              </a:ext>
            </a:extLst>
          </p:cNvPr>
          <p:cNvGrpSpPr/>
          <p:nvPr/>
        </p:nvGrpSpPr>
        <p:grpSpPr>
          <a:xfrm>
            <a:off x="2991774" y="172743"/>
            <a:ext cx="8947293" cy="658457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FDA6BFEC-787F-4B86-929A-6C86BB1AFDCE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ar-SA" sz="28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/النحو: </a:t>
              </a:r>
              <a:r>
                <a:rPr lang="ar-SA" sz="2800" b="1" dirty="0">
                  <a:solidFill>
                    <a:srgbClr val="C00000"/>
                  </a:solidFill>
                  <a:latin typeface="Aref Ruqaa" panose="02000503000000000000" pitchFamily="2" charset="-78"/>
                  <a:cs typeface="Aref Ruqaa" panose="02000503000000000000" pitchFamily="2" charset="-78"/>
                </a:rPr>
                <a:t>الحال :أنواعها وصاحبها </a:t>
              </a:r>
              <a:endParaRPr lang="ar-OM" sz="2800" b="1" dirty="0">
                <a:solidFill>
                  <a:srgbClr val="C00000"/>
                </a:solidFill>
                <a:latin typeface="Aref Ruqaa" panose="02000503000000000000" pitchFamily="2" charset="-78"/>
                <a:cs typeface="Aref Ruqaa" panose="02000503000000000000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C3F07B8D-33BF-4BCD-A975-584DB7DC2EDF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B0F389-F777-4701-842F-98F31F29C8C9}"/>
              </a:ext>
            </a:extLst>
          </p:cNvPr>
          <p:cNvSpPr txBox="1"/>
          <p:nvPr/>
        </p:nvSpPr>
        <p:spPr>
          <a:xfrm rot="20990712">
            <a:off x="8930349" y="1062683"/>
            <a:ext cx="2716827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التعلم القبلي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B272C98-FEF5-4D34-9CD5-D520DC337E46}"/>
              </a:ext>
            </a:extLst>
          </p:cNvPr>
          <p:cNvSpPr txBox="1"/>
          <p:nvPr/>
        </p:nvSpPr>
        <p:spPr>
          <a:xfrm>
            <a:off x="6081828" y="2231457"/>
            <a:ext cx="5857239" cy="29854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3200" b="1" dirty="0"/>
              <a:t>1/ اخترت الحارس رجلا أمينا</a:t>
            </a:r>
            <a:r>
              <a:rPr lang="ar-OM" sz="3200" b="1" dirty="0"/>
              <a:t> .  </a:t>
            </a:r>
          </a:p>
          <a:p>
            <a:r>
              <a:rPr lang="ar-OM" sz="3200" b="1" dirty="0"/>
              <a:t>2/ خرج الطلاب من الفصل ثلاثة </a:t>
            </a:r>
            <a:r>
              <a:rPr lang="ar-OM" sz="3200" b="1" dirty="0" err="1"/>
              <a:t>ثلاثة</a:t>
            </a:r>
            <a:r>
              <a:rPr lang="ar-OM" sz="3200" b="1" dirty="0"/>
              <a:t> . </a:t>
            </a:r>
          </a:p>
          <a:p>
            <a:r>
              <a:rPr lang="ar-OM" sz="3200" b="1" dirty="0"/>
              <a:t>3/ يعمل المزارعون في الحقل نحلا .  </a:t>
            </a:r>
          </a:p>
          <a:p>
            <a:r>
              <a:rPr lang="ar-OM" sz="3200" b="1" dirty="0"/>
              <a:t>4/ سلمتك النقود يدا بيد .      </a:t>
            </a: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F26C5F4C-5160-4B09-B622-2BA1A6645421}"/>
              </a:ext>
            </a:extLst>
          </p:cNvPr>
          <p:cNvCxnSpPr>
            <a:cxnSpLocks/>
          </p:cNvCxnSpPr>
          <p:nvPr/>
        </p:nvCxnSpPr>
        <p:spPr>
          <a:xfrm flipV="1">
            <a:off x="2022889" y="5592758"/>
            <a:ext cx="8694491" cy="1347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EA1C540-B719-4EE7-9625-A3A4A05B1F0A}"/>
              </a:ext>
            </a:extLst>
          </p:cNvPr>
          <p:cNvSpPr txBox="1"/>
          <p:nvPr/>
        </p:nvSpPr>
        <p:spPr>
          <a:xfrm>
            <a:off x="4307365" y="2654704"/>
            <a:ext cx="10802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solidFill>
                  <a:srgbClr val="FF0000"/>
                </a:solidFill>
              </a:rPr>
              <a:t>رجلا</a:t>
            </a:r>
            <a:r>
              <a:rPr lang="ar-SA" sz="2800" b="1" dirty="0"/>
              <a:t> 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DC7F95E-4910-466B-AA29-28BE0A3340A2}"/>
              </a:ext>
            </a:extLst>
          </p:cNvPr>
          <p:cNvSpPr txBox="1"/>
          <p:nvPr/>
        </p:nvSpPr>
        <p:spPr>
          <a:xfrm>
            <a:off x="252933" y="2654703"/>
            <a:ext cx="3766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وصفت بمشتق 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3960E64F-F17C-406B-8141-919C02BB207A}"/>
              </a:ext>
            </a:extLst>
          </p:cNvPr>
          <p:cNvSpPr txBox="1"/>
          <p:nvPr/>
        </p:nvSpPr>
        <p:spPr>
          <a:xfrm>
            <a:off x="4100389" y="3191152"/>
            <a:ext cx="1713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solidFill>
                  <a:srgbClr val="FF0000"/>
                </a:solidFill>
              </a:rPr>
              <a:t>ثلاثة</a:t>
            </a:r>
            <a:r>
              <a:rPr lang="ar-SA" sz="2800" b="1" dirty="0"/>
              <a:t> </a:t>
            </a:r>
            <a:r>
              <a:rPr lang="ar-SA" sz="2800" b="1" dirty="0" err="1"/>
              <a:t>ثلاثة</a:t>
            </a:r>
            <a:endParaRPr lang="ar-SA" sz="2800" b="1" dirty="0"/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C86803E-8B68-4983-8CE1-E8BF411A93E6}"/>
              </a:ext>
            </a:extLst>
          </p:cNvPr>
          <p:cNvSpPr txBox="1"/>
          <p:nvPr/>
        </p:nvSpPr>
        <p:spPr>
          <a:xfrm>
            <a:off x="231597" y="3191151"/>
            <a:ext cx="3766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دلت على ترتيب 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867F22A-C43B-411B-9CC9-AD9781DD50DE}"/>
              </a:ext>
            </a:extLst>
          </p:cNvPr>
          <p:cNvSpPr txBox="1"/>
          <p:nvPr/>
        </p:nvSpPr>
        <p:spPr>
          <a:xfrm>
            <a:off x="4039912" y="3666372"/>
            <a:ext cx="1713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solidFill>
                  <a:srgbClr val="FF0000"/>
                </a:solidFill>
              </a:rPr>
              <a:t>نحلا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28234F0B-EBAB-4FA4-9121-7DEAD3E6FE15}"/>
              </a:ext>
            </a:extLst>
          </p:cNvPr>
          <p:cNvSpPr txBox="1"/>
          <p:nvPr/>
        </p:nvSpPr>
        <p:spPr>
          <a:xfrm>
            <a:off x="274170" y="3709817"/>
            <a:ext cx="3766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دلت على تشبيه 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5FACCDB8-F942-4CA5-BCE1-0B43B2672724}"/>
              </a:ext>
            </a:extLst>
          </p:cNvPr>
          <p:cNvSpPr txBox="1"/>
          <p:nvPr/>
        </p:nvSpPr>
        <p:spPr>
          <a:xfrm>
            <a:off x="4034065" y="4221739"/>
            <a:ext cx="1713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u="sng" dirty="0">
                <a:solidFill>
                  <a:srgbClr val="FF0000"/>
                </a:solidFill>
              </a:rPr>
              <a:t>يدا</a:t>
            </a:r>
            <a:r>
              <a:rPr lang="ar-SA" sz="2800" b="1" dirty="0"/>
              <a:t> بيد 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F3F1B7A6-D459-4138-85A1-B6EB2762BE9E}"/>
              </a:ext>
            </a:extLst>
          </p:cNvPr>
          <p:cNvSpPr txBox="1"/>
          <p:nvPr/>
        </p:nvSpPr>
        <p:spPr>
          <a:xfrm>
            <a:off x="165273" y="4221738"/>
            <a:ext cx="3766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دلت على مفاعلة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2755A2F-6F0B-A0C4-A4DB-9DA44F5EE575}"/>
              </a:ext>
            </a:extLst>
          </p:cNvPr>
          <p:cNvSpPr txBox="1"/>
          <p:nvPr/>
        </p:nvSpPr>
        <p:spPr>
          <a:xfrm>
            <a:off x="815624" y="1127410"/>
            <a:ext cx="7204846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حدد الحال وعلل سبب مجيئها جامدة فيما يلي : </a:t>
            </a:r>
            <a:endParaRPr lang="ar-SA" sz="28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62502" y="549604"/>
              <a:ext cx="1555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وهم خائفون</a:t>
              </a:r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43626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461136" y="510803"/>
              <a:ext cx="13328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وهم خائفين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613960" y="818579"/>
              <a:ext cx="13328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sz="3600" dirty="0"/>
                <a:t>خائفون</a:t>
              </a:r>
              <a:endParaRPr lang="en-US" sz="36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275303" y="162732"/>
            <a:ext cx="11513573" cy="2162311"/>
            <a:chOff x="876300" y="876293"/>
            <a:chExt cx="10439400" cy="10414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6300" y="876293"/>
              <a:ext cx="10439400" cy="1041400"/>
            </a:xfrm>
            <a:prstGeom prst="rect">
              <a:avLst/>
            </a:prstGeom>
            <a:noFill/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442814" y="996831"/>
              <a:ext cx="7257738" cy="844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OM" b="0" i="0" dirty="0">
                  <a:solidFill>
                    <a:srgbClr val="333333"/>
                  </a:solidFill>
                  <a:effectLst/>
                  <a:latin typeface="Tahoma" panose="020B0604030504040204" pitchFamily="34" charset="0"/>
                </a:rPr>
                <a:t>5- فر المجرمون من السجن ….</a:t>
              </a:r>
              <a:endParaRPr lang="ar-SA" b="0" i="0" dirty="0">
                <a:solidFill>
                  <a:srgbClr val="333333"/>
                </a:solidFill>
                <a:effectLst/>
                <a:latin typeface="Tahoma" panose="020B0604030504040204" pitchFamily="34" charset="0"/>
              </a:endParaRPr>
            </a:p>
            <a:p>
              <a:r>
                <a:rPr lang="ar-SA" dirty="0">
                  <a:solidFill>
                    <a:srgbClr val="333333"/>
                  </a:solidFill>
                  <a:latin typeface="Tahoma" panose="020B0604030504040204" pitchFamily="34" charset="0"/>
                </a:rPr>
                <a:t>الحال المناسب هو :.... </a:t>
              </a:r>
              <a:endParaRPr lang="en-US" dirty="0"/>
            </a:p>
          </p:txBody>
        </p:sp>
      </p:grp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0078" b="53839"/>
          <a:stretch/>
        </p:blipFill>
        <p:spPr>
          <a:xfrm>
            <a:off x="8357926" y="4790488"/>
            <a:ext cx="1010735" cy="111055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1" r="80078" b="67"/>
          <a:stretch/>
        </p:blipFill>
        <p:spPr>
          <a:xfrm>
            <a:off x="5608621" y="4710772"/>
            <a:ext cx="1010736" cy="1110551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771" r="80078" b="67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  <p:pic>
        <p:nvPicPr>
          <p:cNvPr id="2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CE160C81-D4F9-CB32-FEF3-E54E4E4D93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9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2E2502-B6D1-1740-A1B3-FCE73559F976}"/>
              </a:ext>
            </a:extLst>
          </p:cNvPr>
          <p:cNvGrpSpPr/>
          <p:nvPr/>
        </p:nvGrpSpPr>
        <p:grpSpPr>
          <a:xfrm>
            <a:off x="77490" y="139485"/>
            <a:ext cx="11916927" cy="6687519"/>
            <a:chOff x="77490" y="139485"/>
            <a:chExt cx="11916927" cy="6687519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8D1D118-E2B4-914A-8CE0-9F433C3B7B21}"/>
                </a:ext>
              </a:extLst>
            </p:cNvPr>
            <p:cNvGrpSpPr/>
            <p:nvPr/>
          </p:nvGrpSpPr>
          <p:grpSpPr>
            <a:xfrm>
              <a:off x="77490" y="139485"/>
              <a:ext cx="11916927" cy="6687519"/>
              <a:chOff x="77490" y="139485"/>
              <a:chExt cx="11916927" cy="6687519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D6CD3D-5F81-9E49-A369-D88037896888}"/>
                  </a:ext>
                </a:extLst>
              </p:cNvPr>
              <p:cNvSpPr/>
              <p:nvPr/>
            </p:nvSpPr>
            <p:spPr>
              <a:xfrm>
                <a:off x="197585" y="139485"/>
                <a:ext cx="11796832" cy="6555783"/>
              </a:xfrm>
              <a:custGeom>
                <a:avLst/>
                <a:gdLst>
                  <a:gd name="connsiteX0" fmla="*/ 0 w 11796832"/>
                  <a:gd name="connsiteY0" fmla="*/ 0 h 6555783"/>
                  <a:gd name="connsiteX1" fmla="*/ 11796832 w 11796832"/>
                  <a:gd name="connsiteY1" fmla="*/ 0 h 6555783"/>
                  <a:gd name="connsiteX2" fmla="*/ 11796832 w 11796832"/>
                  <a:gd name="connsiteY2" fmla="*/ 6555783 h 6555783"/>
                  <a:gd name="connsiteX3" fmla="*/ 0 w 11796832"/>
                  <a:gd name="connsiteY3" fmla="*/ 6555783 h 6555783"/>
                  <a:gd name="connsiteX4" fmla="*/ 0 w 11796832"/>
                  <a:gd name="connsiteY4" fmla="*/ 0 h 6555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6832" h="6555783" extrusionOk="0">
                    <a:moveTo>
                      <a:pt x="0" y="0"/>
                    </a:moveTo>
                    <a:cubicBezTo>
                      <a:pt x="5432557" y="118645"/>
                      <a:pt x="7803924" y="116012"/>
                      <a:pt x="11796832" y="0"/>
                    </a:cubicBezTo>
                    <a:cubicBezTo>
                      <a:pt x="11663950" y="3257858"/>
                      <a:pt x="11881783" y="4918110"/>
                      <a:pt x="11796832" y="6555783"/>
                    </a:cubicBezTo>
                    <a:cubicBezTo>
                      <a:pt x="7977142" y="6690383"/>
                      <a:pt x="3707597" y="6398587"/>
                      <a:pt x="0" y="6555783"/>
                    </a:cubicBezTo>
                    <a:cubicBezTo>
                      <a:pt x="-20187" y="4623071"/>
                      <a:pt x="-152480" y="2147383"/>
                      <a:pt x="0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552608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4CF227-6EF1-CC45-BAEF-B46092FC7FB7}"/>
                  </a:ext>
                </a:extLst>
              </p:cNvPr>
              <p:cNvSpPr/>
              <p:nvPr/>
            </p:nvSpPr>
            <p:spPr>
              <a:xfrm>
                <a:off x="77490" y="5377912"/>
                <a:ext cx="2231298" cy="144909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lang="en-US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7374B2F-BB62-0E4F-A507-F0150CFCA482}"/>
                </a:ext>
              </a:extLst>
            </p:cNvPr>
            <p:cNvSpPr/>
            <p:nvPr/>
          </p:nvSpPr>
          <p:spPr>
            <a:xfrm>
              <a:off x="2118733" y="6554225"/>
              <a:ext cx="154986" cy="168429"/>
            </a:xfrm>
            <a:prstGeom prst="ellipse">
              <a:avLst/>
            </a:prstGeom>
            <a:solidFill>
              <a:srgbClr val="5526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ADBFC222-ADB3-9B4E-8E4E-72F33CE031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96" b="61543"/>
          <a:stretch/>
        </p:blipFill>
        <p:spPr>
          <a:xfrm>
            <a:off x="-46678" y="4745021"/>
            <a:ext cx="2231298" cy="195024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4381B4C-B89A-D340-B0F1-D64F5BB94AFD}"/>
              </a:ext>
            </a:extLst>
          </p:cNvPr>
          <p:cNvGrpSpPr/>
          <p:nvPr/>
        </p:nvGrpSpPr>
        <p:grpSpPr>
          <a:xfrm>
            <a:off x="7508427" y="2452070"/>
            <a:ext cx="2713204" cy="2356381"/>
            <a:chOff x="7510163" y="127000"/>
            <a:chExt cx="2713204" cy="2356381"/>
          </a:xfrm>
        </p:grpSpPr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BF2AB64-6465-3141-8164-727DBCCD6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10163" y="127000"/>
              <a:ext cx="2713204" cy="235638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17F1D8-8145-E245-A21A-EE1452DA4F9C}"/>
                </a:ext>
              </a:extLst>
            </p:cNvPr>
            <p:cNvSpPr txBox="1"/>
            <p:nvPr/>
          </p:nvSpPr>
          <p:spPr>
            <a:xfrm>
              <a:off x="8133014" y="888023"/>
              <a:ext cx="16639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sz="3600" dirty="0"/>
                <a:t>منتصرَينِ</a:t>
              </a:r>
              <a:endParaRPr lang="en-US" sz="36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0DAF5B3-AE10-9B42-9B90-B9C1D26B1054}"/>
              </a:ext>
            </a:extLst>
          </p:cNvPr>
          <p:cNvGrpSpPr/>
          <p:nvPr/>
        </p:nvGrpSpPr>
        <p:grpSpPr>
          <a:xfrm>
            <a:off x="4759668" y="2452070"/>
            <a:ext cx="2713204" cy="2356381"/>
            <a:chOff x="4721416" y="125887"/>
            <a:chExt cx="2713204" cy="2356381"/>
          </a:xfrm>
        </p:grpSpPr>
        <p:pic>
          <p:nvPicPr>
            <p:cNvPr id="38" name="Picture 3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D03E5C7-88B3-8C45-8F47-3D76EBF0F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1416" y="125887"/>
              <a:ext cx="2713204" cy="2356381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5012460-FB24-ED45-9563-DF25AEBBBD29}"/>
                </a:ext>
              </a:extLst>
            </p:cNvPr>
            <p:cNvSpPr txBox="1"/>
            <p:nvPr/>
          </p:nvSpPr>
          <p:spPr>
            <a:xfrm>
              <a:off x="5225962" y="805455"/>
              <a:ext cx="1704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منتصرِينَ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ABCE60-B012-5C46-90A5-5A90C3DD573A}"/>
              </a:ext>
            </a:extLst>
          </p:cNvPr>
          <p:cNvGrpSpPr/>
          <p:nvPr/>
        </p:nvGrpSpPr>
        <p:grpSpPr>
          <a:xfrm>
            <a:off x="2003005" y="2452070"/>
            <a:ext cx="2713204" cy="2356381"/>
            <a:chOff x="1932669" y="125887"/>
            <a:chExt cx="2713204" cy="2356381"/>
          </a:xfrm>
        </p:grpSpPr>
        <p:pic>
          <p:nvPicPr>
            <p:cNvPr id="57" name="Picture 5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F64B9531-D65B-8C42-A08A-34F6C589CE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2669" y="125887"/>
              <a:ext cx="2713204" cy="235638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B67F4F3-04DA-F448-93B8-D6D9B5EF997A}"/>
                </a:ext>
              </a:extLst>
            </p:cNvPr>
            <p:cNvSpPr txBox="1"/>
            <p:nvPr/>
          </p:nvSpPr>
          <p:spPr>
            <a:xfrm>
              <a:off x="2503452" y="897788"/>
              <a:ext cx="1642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000" b="1">
                  <a:latin typeface="A Rezvan-fat" panose="01000500000000020002" pitchFamily="2" charset="-78"/>
                  <a:cs typeface="A Rezvan-fat" panose="01000500000000020002" pitchFamily="2" charset="-78"/>
                </a:defRPr>
              </a:lvl1pPr>
            </a:lstStyle>
            <a:p>
              <a:r>
                <a:rPr lang="ar-SA" sz="3600" dirty="0"/>
                <a:t>منتصرون</a:t>
              </a:r>
              <a:endParaRPr lang="en-US" sz="36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C39B1B-AEE4-6A45-9663-B4551CC22EC8}"/>
              </a:ext>
            </a:extLst>
          </p:cNvPr>
          <p:cNvGrpSpPr/>
          <p:nvPr/>
        </p:nvGrpSpPr>
        <p:grpSpPr>
          <a:xfrm>
            <a:off x="324465" y="373627"/>
            <a:ext cx="11415251" cy="2045638"/>
            <a:chOff x="876300" y="876293"/>
            <a:chExt cx="10439400" cy="17373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5DE99-0ECF-1040-9958-E0C8F2700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6300" y="876293"/>
              <a:ext cx="10439400" cy="173734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D674-3CAA-A44B-8A8E-F41993C45F9A}"/>
                </a:ext>
              </a:extLst>
            </p:cNvPr>
            <p:cNvSpPr txBox="1"/>
            <p:nvPr/>
          </p:nvSpPr>
          <p:spPr>
            <a:xfrm>
              <a:off x="2075902" y="995434"/>
              <a:ext cx="8412558" cy="1489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5400" b="0" i="0">
                  <a:solidFill>
                    <a:srgbClr val="333333"/>
                  </a:solidFill>
                  <a:effectLst/>
                  <a:latin typeface="Tahoma" panose="020B0604030504040204" pitchFamily="34" charset="0"/>
                  <a:cs typeface="A Rezvan-fat" panose="01000500000000020002" pitchFamily="2" charset="-78"/>
                </a:defRPr>
              </a:lvl1pPr>
            </a:lstStyle>
            <a:p>
              <a:r>
                <a:rPr lang="ar-SA" dirty="0"/>
                <a:t>6- عاد الجنود من المعركة .... </a:t>
              </a:r>
            </a:p>
            <a:p>
              <a:r>
                <a:rPr lang="ar-SA" dirty="0"/>
                <a:t>الحال المناسبة للجملة السابقة هو : ....</a:t>
              </a:r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3BFE3D0-E418-374C-952C-86A4CF7CC71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12" r="512"/>
          <a:stretch/>
        </p:blipFill>
        <p:spPr>
          <a:xfrm>
            <a:off x="8357926" y="4710278"/>
            <a:ext cx="1010735" cy="11105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65A5DE-E31F-3B49-89BD-0E7F036CC5D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14" b="114"/>
          <a:stretch/>
        </p:blipFill>
        <p:spPr>
          <a:xfrm>
            <a:off x="5624663" y="4758898"/>
            <a:ext cx="1010736" cy="11105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11F9E-EC49-DB4B-9138-B3F804EC5B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12" r="512"/>
          <a:stretch/>
        </p:blipFill>
        <p:spPr>
          <a:xfrm>
            <a:off x="2825286" y="4730126"/>
            <a:ext cx="1010736" cy="11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l-trombone-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66D41F-73E7-4E30-A72B-AA2CADE6A307}"/>
              </a:ext>
            </a:extLst>
          </p:cNvPr>
          <p:cNvSpPr/>
          <p:nvPr/>
        </p:nvSpPr>
        <p:spPr>
          <a:xfrm>
            <a:off x="5900465" y="3198264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خصصت النكرة بنفي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47991CD-C8CB-4756-A98A-22B64C6A33D8}"/>
              </a:ext>
            </a:extLst>
          </p:cNvPr>
          <p:cNvSpPr/>
          <p:nvPr/>
        </p:nvSpPr>
        <p:spPr>
          <a:xfrm>
            <a:off x="5900465" y="4107046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تقدمت الحال على صاحبها النكرة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D3FE71F-DCB2-4A35-B5BD-1527A3EF3983}"/>
              </a:ext>
            </a:extLst>
          </p:cNvPr>
          <p:cNvSpPr/>
          <p:nvPr/>
        </p:nvSpPr>
        <p:spPr>
          <a:xfrm>
            <a:off x="5900465" y="5041914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الحال جملة مقترنة بالواو</a:t>
            </a:r>
            <a:endParaRPr lang="en-GB" sz="3600" b="1" dirty="0">
              <a:solidFill>
                <a:schemeClr val="tx1"/>
              </a:solidFill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CF7B7AAF-3A06-485D-9FFA-948C3D930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918993" y="3206607"/>
            <a:ext cx="721714" cy="721714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D6F5F3C8-9F75-48D7-A987-A54993EC5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918993" y="4107046"/>
            <a:ext cx="721714" cy="721714"/>
          </a:xfrm>
          <a:prstGeom prst="rect">
            <a:avLst/>
          </a:prstGeom>
        </p:spPr>
      </p:pic>
      <p:pic>
        <p:nvPicPr>
          <p:cNvPr id="28" name="Picture 27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678BB45-2CD9-492E-A4DF-FE18A8456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918993" y="4939327"/>
            <a:ext cx="741487" cy="72171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DAFA9D8-34AA-4961-935F-025119A1FE3E}"/>
              </a:ext>
            </a:extLst>
          </p:cNvPr>
          <p:cNvSpPr txBox="1"/>
          <p:nvPr/>
        </p:nvSpPr>
        <p:spPr>
          <a:xfrm>
            <a:off x="962025" y="3472253"/>
            <a:ext cx="395884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3200" b="1" dirty="0"/>
              <a:t>( حضر طالبٌ وهوَ سعيدٌ ) جاء صاحب الحال في الجملة السابقة نكرة لأنه: </a:t>
            </a:r>
          </a:p>
        </p:txBody>
      </p:sp>
      <p:pic>
        <p:nvPicPr>
          <p:cNvPr id="35" name="Picture 34" descr="A picture containing text, clipar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680FA9B3-E3CD-4BDE-8A00-456A05B2C2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420F95C-69A7-4DAE-83D6-C90172C710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0" y="932775"/>
            <a:ext cx="3703320" cy="2663373"/>
          </a:xfrm>
          <a:prstGeom prst="rect">
            <a:avLst/>
          </a:prstGeom>
        </p:spPr>
      </p:pic>
      <p:pic>
        <p:nvPicPr>
          <p:cNvPr id="17" name="Picture 6" descr="صبي يجلس على الطاولة بينما يفكر في التوضيح, الطفل, اليد png">
            <a:extLst>
              <a:ext uri="{FF2B5EF4-FFF2-40B4-BE49-F238E27FC236}">
                <a16:creationId xmlns:a16="http://schemas.microsoft.com/office/drawing/2014/main" id="{4C0CD529-4F1C-4DF0-8A7D-F9E15857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58" y="74776"/>
            <a:ext cx="3146117" cy="28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4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F569D6-A9FC-4197-92D9-93072C265317}"/>
              </a:ext>
            </a:extLst>
          </p:cNvPr>
          <p:cNvSpPr/>
          <p:nvPr/>
        </p:nvSpPr>
        <p:spPr>
          <a:xfrm>
            <a:off x="5900465" y="311139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تقدمت الحال على صاحبها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0C4FB3C-3F1F-4C48-AE8B-8D7B22429D63}"/>
              </a:ext>
            </a:extLst>
          </p:cNvPr>
          <p:cNvSpPr/>
          <p:nvPr/>
        </p:nvSpPr>
        <p:spPr>
          <a:xfrm>
            <a:off x="5921730" y="4857576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سبقت بنفي أو شبهه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9C3230-4ACC-4994-A6F8-9F6F13E34943}"/>
              </a:ext>
            </a:extLst>
          </p:cNvPr>
          <p:cNvSpPr/>
          <p:nvPr/>
        </p:nvSpPr>
        <p:spPr>
          <a:xfrm>
            <a:off x="5935745" y="4007095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خصصت بوصف</a:t>
            </a:r>
            <a:endParaRPr lang="en-GB" sz="4400" dirty="0">
              <a:solidFill>
                <a:schemeClr val="tx1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B3EAE09A-8FD3-4351-A3F8-96BE5B5F5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895454" y="3111397"/>
            <a:ext cx="721714" cy="72171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68BF47C-7F12-49AA-BE40-5952C71A8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916719" y="4894189"/>
            <a:ext cx="721714" cy="721714"/>
          </a:xfrm>
          <a:prstGeom prst="rect">
            <a:avLst/>
          </a:prstGeom>
        </p:spPr>
      </p:pic>
      <p:pic>
        <p:nvPicPr>
          <p:cNvPr id="14" name="Picture 13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117D400-E7F7-410A-8F40-C8C01A58B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954273" y="3954227"/>
            <a:ext cx="741487" cy="721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BE0F58-EBE4-4B8B-AEEC-27251D222952}"/>
              </a:ext>
            </a:extLst>
          </p:cNvPr>
          <p:cNvSpPr txBox="1"/>
          <p:nvPr/>
        </p:nvSpPr>
        <p:spPr>
          <a:xfrm>
            <a:off x="971550" y="3656242"/>
            <a:ext cx="419473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3200" b="1" dirty="0"/>
              <a:t>( أقبل طالبٌ ناجحٌ فرحًا) جاء صاحب الحال في الجملة السابقة نكرة لأنه: </a:t>
            </a:r>
          </a:p>
        </p:txBody>
      </p:sp>
      <p:pic>
        <p:nvPicPr>
          <p:cNvPr id="18" name="Picture 17" descr="A picture containing text, clipar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E7A2E581-8169-4A0F-8128-EF7861EA68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D78D3FC-D530-4026-852E-5E132F28F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27" y="1331906"/>
            <a:ext cx="3703320" cy="2663373"/>
          </a:xfrm>
          <a:prstGeom prst="rect">
            <a:avLst/>
          </a:prstGeom>
        </p:spPr>
      </p:pic>
      <p:pic>
        <p:nvPicPr>
          <p:cNvPr id="1030" name="Picture 6" descr="صبي يجلس على الطاولة بينما يفكر في التوضيح, الطفل, اليد png">
            <a:extLst>
              <a:ext uri="{FF2B5EF4-FFF2-40B4-BE49-F238E27FC236}">
                <a16:creationId xmlns:a16="http://schemas.microsoft.com/office/drawing/2014/main" id="{129D1CA9-9166-4EB9-A630-D2C671951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37" y="88471"/>
            <a:ext cx="3146117" cy="28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F71D91E-59F2-4AAF-B951-3C5CB609E7AA}"/>
              </a:ext>
            </a:extLst>
          </p:cNvPr>
          <p:cNvSpPr/>
          <p:nvPr/>
        </p:nvSpPr>
        <p:spPr>
          <a:xfrm>
            <a:off x="5900465" y="311139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تقدمت الحال صاحبها النكرة 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99D083-ABC7-45A0-BAA3-53C9EA304977}"/>
              </a:ext>
            </a:extLst>
          </p:cNvPr>
          <p:cNvSpPr/>
          <p:nvPr/>
        </p:nvSpPr>
        <p:spPr>
          <a:xfrm>
            <a:off x="5900465" y="395422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خصصت بإضافة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60600E-FE65-4514-AD66-85BDA1AD0CF3}"/>
              </a:ext>
            </a:extLst>
          </p:cNvPr>
          <p:cNvSpPr/>
          <p:nvPr/>
        </p:nvSpPr>
        <p:spPr>
          <a:xfrm>
            <a:off x="5900465" y="4928707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chemeClr val="tx1"/>
                </a:solidFill>
              </a:rPr>
              <a:t>سبقت باستفهام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CCAE93C-86FC-4F71-8132-93BBF2210A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895454" y="3111397"/>
            <a:ext cx="721714" cy="721714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748002D8-BDB0-40A4-91F4-699528125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895454" y="3990840"/>
            <a:ext cx="721714" cy="721714"/>
          </a:xfrm>
          <a:prstGeom prst="rect">
            <a:avLst/>
          </a:prstGeom>
        </p:spPr>
      </p:pic>
      <p:pic>
        <p:nvPicPr>
          <p:cNvPr id="15" name="Picture 14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F139977-AF6D-438F-9615-93C7F257D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918993" y="4773073"/>
            <a:ext cx="741487" cy="7217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164059-5ABF-463F-9255-4BC0085E7DAE}"/>
              </a:ext>
            </a:extLst>
          </p:cNvPr>
          <p:cNvSpPr txBox="1"/>
          <p:nvPr/>
        </p:nvSpPr>
        <p:spPr>
          <a:xfrm>
            <a:off x="775038" y="3429000"/>
            <a:ext cx="418970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3600" b="1" dirty="0"/>
              <a:t>( هل أتاك كتابٌ مبشرًا بنجاحك) جاء صاحب الحال في الجملة السابقة نكرة لأنه: </a:t>
            </a:r>
          </a:p>
        </p:txBody>
      </p:sp>
      <p:pic>
        <p:nvPicPr>
          <p:cNvPr id="18" name="Picture 17" descr="A picture containing text, clipar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DDABF218-B4DC-49A5-A402-F6A7C9B1EF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ED49581-DCDC-4D26-9DED-B26B95969B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61" y="1088652"/>
            <a:ext cx="3703320" cy="2663373"/>
          </a:xfrm>
          <a:prstGeom prst="rect">
            <a:avLst/>
          </a:prstGeom>
        </p:spPr>
      </p:pic>
      <p:pic>
        <p:nvPicPr>
          <p:cNvPr id="19" name="Picture 6" descr="صبي يجلس على الطاولة بينما يفكر في التوضيح, الطفل, اليد png">
            <a:extLst>
              <a:ext uri="{FF2B5EF4-FFF2-40B4-BE49-F238E27FC236}">
                <a16:creationId xmlns:a16="http://schemas.microsoft.com/office/drawing/2014/main" id="{670D4428-3810-4FCF-9A27-2BF061F3C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37" y="88471"/>
            <a:ext cx="3146117" cy="28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04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56CECF5-EDB4-468F-871A-B038B4B5C7C4}"/>
              </a:ext>
            </a:extLst>
          </p:cNvPr>
          <p:cNvSpPr/>
          <p:nvPr/>
        </p:nvSpPr>
        <p:spPr>
          <a:xfrm>
            <a:off x="5843253" y="4134394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سبقت النكرة بنفي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01979AF-6D52-4A0A-8BE5-F8987B602CBF}"/>
              </a:ext>
            </a:extLst>
          </p:cNvPr>
          <p:cNvSpPr/>
          <p:nvPr/>
        </p:nvSpPr>
        <p:spPr>
          <a:xfrm>
            <a:off x="5843253" y="5071133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خصصت النكرة  بوصف 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B6D6F2-0025-404E-9B84-9A95AD9DBF73}"/>
              </a:ext>
            </a:extLst>
          </p:cNvPr>
          <p:cNvSpPr/>
          <p:nvPr/>
        </p:nvSpPr>
        <p:spPr>
          <a:xfrm>
            <a:off x="5843253" y="3197655"/>
            <a:ext cx="4857750" cy="72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chemeClr val="tx1"/>
                </a:solidFill>
              </a:rPr>
              <a:t>تقدمت الحال صاحبها النكرة 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304A1D9-EE02-4BC1-8B78-1B7C374D9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783590" y="4228398"/>
            <a:ext cx="721714" cy="72171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94D4549-61A9-4EE2-A506-F156A92FE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0846684" y="5121139"/>
            <a:ext cx="721714" cy="721714"/>
          </a:xfrm>
          <a:prstGeom prst="rect">
            <a:avLst/>
          </a:prstGeom>
        </p:spPr>
      </p:pic>
      <p:pic>
        <p:nvPicPr>
          <p:cNvPr id="14" name="Picture 13" descr="A green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C845325-0378-4977-84E6-59E7F7093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846684" y="3153657"/>
            <a:ext cx="741487" cy="721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E6E1BD-E947-4F67-BA2E-F3C8D609E3AB}"/>
              </a:ext>
            </a:extLst>
          </p:cNvPr>
          <p:cNvSpPr txBox="1"/>
          <p:nvPr/>
        </p:nvSpPr>
        <p:spPr>
          <a:xfrm>
            <a:off x="3509817" y="1358120"/>
            <a:ext cx="15291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وضح الحق شمسا . جاءت الحال في الجملة السابقة جامدة لأنها :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7" name="Picture 16" descr="A picture containing text, clipart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4569D509-3A64-476C-97B8-FD3D8E2AC3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23825" y="184709"/>
            <a:ext cx="838200" cy="78581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5F6DEEB7-BA7C-4720-8B3C-576EBAEB94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1" y="1358120"/>
            <a:ext cx="3703320" cy="2663373"/>
          </a:xfrm>
          <a:prstGeom prst="rect">
            <a:avLst/>
          </a:prstGeom>
        </p:spPr>
      </p:pic>
      <p:pic>
        <p:nvPicPr>
          <p:cNvPr id="19" name="Picture 6" descr="صبي يجلس على الطاولة بينما يفكر في التوضيح, الطفل, اليد png">
            <a:extLst>
              <a:ext uri="{FF2B5EF4-FFF2-40B4-BE49-F238E27FC236}">
                <a16:creationId xmlns:a16="http://schemas.microsoft.com/office/drawing/2014/main" id="{90BA8E35-58E9-4163-A155-4D1B1AD93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037" y="88471"/>
            <a:ext cx="3146117" cy="28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CB4957F5-64A4-4681-90BC-1459474F127F}"/>
              </a:ext>
            </a:extLst>
          </p:cNvPr>
          <p:cNvSpPr txBox="1"/>
          <p:nvPr/>
        </p:nvSpPr>
        <p:spPr>
          <a:xfrm>
            <a:off x="881570" y="3535238"/>
            <a:ext cx="418970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ar-SA" sz="3600" b="1" dirty="0"/>
              <a:t>( نجح مثابرًا تلميذٌ ) جاء صاحب الحال في الجملة السابقة نكرة لأنه: </a:t>
            </a:r>
          </a:p>
        </p:txBody>
      </p:sp>
    </p:spTree>
    <p:extLst>
      <p:ext uri="{BB962C8B-B14F-4D97-AF65-F5344CB8AC3E}">
        <p14:creationId xmlns:p14="http://schemas.microsoft.com/office/powerpoint/2010/main" val="8949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8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1EC847-2C95-66D6-AF76-234C9D399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5381"/>
            <a:ext cx="10515600" cy="1325563"/>
          </a:xfrm>
        </p:spPr>
        <p:txBody>
          <a:bodyPr/>
          <a:lstStyle/>
          <a:p>
            <a:pPr algn="ctr"/>
            <a:r>
              <a:rPr lang="ar-OM" dirty="0">
                <a:solidFill>
                  <a:srgbClr val="FF0000"/>
                </a:solidFill>
              </a:rPr>
              <a:t>طريقة تحويل الحال: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708F803-EF32-221C-68B1-3BBDA530E4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OM" dirty="0">
                <a:solidFill>
                  <a:schemeClr val="accent6">
                    <a:lumMod val="75000"/>
                  </a:schemeClr>
                </a:solidFill>
              </a:rPr>
              <a:t>حول الحال الجملة إلى المفرد.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39AADBE-512A-8ADF-037D-4E035284D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5581"/>
            <a:ext cx="5157787" cy="3684588"/>
          </a:xfrm>
        </p:spPr>
        <p:txBody>
          <a:bodyPr/>
          <a:lstStyle/>
          <a:p>
            <a:r>
              <a:rPr lang="ar-OM" dirty="0"/>
              <a:t>انطلق الطلاب إلى الامتحان وهم مستعدون.</a:t>
            </a:r>
          </a:p>
          <a:p>
            <a:endParaRPr lang="ar-OM" dirty="0"/>
          </a:p>
          <a:p>
            <a:r>
              <a:rPr lang="ar-OM" dirty="0"/>
              <a:t>نحذف: و + هم ، نغير في بنية الحال: مستعدين.</a:t>
            </a:r>
            <a:endParaRPr lang="en-US" dirty="0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A869748-4DC8-4E9C-3AD1-19927123F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ar-OM" dirty="0">
                <a:solidFill>
                  <a:schemeClr val="accent6">
                    <a:lumMod val="75000"/>
                  </a:schemeClr>
                </a:solidFill>
              </a:rPr>
              <a:t>حول الحال المفرد إلى حال جملة.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7DB0BC8-998A-D3DA-D0AF-6052750A5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69103"/>
            <a:ext cx="5183188" cy="3684588"/>
          </a:xfrm>
        </p:spPr>
        <p:txBody>
          <a:bodyPr/>
          <a:lstStyle/>
          <a:p>
            <a:r>
              <a:rPr lang="ar-OM" dirty="0"/>
              <a:t>عاد الحجاج سالمين.</a:t>
            </a:r>
          </a:p>
          <a:p>
            <a:endParaRPr lang="ar-OM" dirty="0"/>
          </a:p>
          <a:p>
            <a:r>
              <a:rPr lang="ar-OM" dirty="0"/>
              <a:t>نضيف: وهم سالمون.</a:t>
            </a:r>
          </a:p>
        </p:txBody>
      </p:sp>
    </p:spTree>
    <p:extLst>
      <p:ext uri="{BB962C8B-B14F-4D97-AF65-F5344CB8AC3E}">
        <p14:creationId xmlns:p14="http://schemas.microsoft.com/office/powerpoint/2010/main" val="1528285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4424AC-04C8-9DD3-E24D-9A712E20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OM" sz="6000" b="1" dirty="0">
                <a:solidFill>
                  <a:srgbClr val="C00000"/>
                </a:solidFill>
                <a:cs typeface="DecoType Thuluth" panose="02010000000000000000" pitchFamily="2" charset="-78"/>
              </a:rPr>
              <a:t>مثل في جملة مفيدة من إنشائك لكل ما يأتي:</a:t>
            </a:r>
            <a:endParaRPr lang="en-US" sz="6000" b="1" dirty="0">
              <a:solidFill>
                <a:srgbClr val="C00000"/>
              </a:solidFill>
              <a:cs typeface="DecoType Thuluth" panose="02010000000000000000" pitchFamily="2" charset="-78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8570F9-CE09-9DA7-06A1-9510EFD0B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3433"/>
            <a:ext cx="10515600" cy="4351338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ar-OM" dirty="0">
                <a:solidFill>
                  <a:srgbClr val="00B050"/>
                </a:solidFill>
              </a:rPr>
              <a:t>حال مفردة: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ar-OM" dirty="0">
                <a:solidFill>
                  <a:srgbClr val="00B050"/>
                </a:solidFill>
              </a:rPr>
              <a:t>حال جملة اسمية: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ar-OM" dirty="0">
                <a:solidFill>
                  <a:srgbClr val="00B050"/>
                </a:solidFill>
              </a:rPr>
              <a:t>حال جملة فعلية: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ar-OM" dirty="0">
                <a:solidFill>
                  <a:srgbClr val="00B050"/>
                </a:solidFill>
              </a:rPr>
              <a:t>حال شبه جملة: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0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E60439-0056-441E-98A8-9E06BBA42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4872" y="4072043"/>
            <a:ext cx="7781543" cy="1556875"/>
          </a:xfrm>
        </p:spPr>
        <p:txBody>
          <a:bodyPr>
            <a:normAutofit fontScale="90000"/>
          </a:bodyPr>
          <a:lstStyle/>
          <a:p>
            <a:r>
              <a:rPr lang="ar-SA" sz="8800" dirty="0">
                <a:latin typeface="Aref Ruqaa" panose="02000503000000000000" pitchFamily="2" charset="-78"/>
                <a:cs typeface="Aref Ruqaa" panose="02000503000000000000" pitchFamily="2" charset="-78"/>
              </a:rPr>
              <a:t>الحال </a:t>
            </a:r>
            <a:br>
              <a:rPr lang="ar-SA" sz="8800" dirty="0">
                <a:latin typeface="Aref Ruqaa" panose="02000503000000000000" pitchFamily="2" charset="-78"/>
                <a:cs typeface="Aref Ruqaa" panose="02000503000000000000" pitchFamily="2" charset="-78"/>
              </a:rPr>
            </a:br>
            <a:r>
              <a:rPr lang="ar-SA" sz="8800" dirty="0">
                <a:latin typeface="Aref Ruqaa" panose="02000503000000000000" pitchFamily="2" charset="-78"/>
                <a:cs typeface="Aref Ruqaa" panose="02000503000000000000" pitchFamily="2" charset="-78"/>
              </a:rPr>
              <a:t>( أنواعها وصاحبها )</a:t>
            </a:r>
            <a:endParaRPr lang="ar-OM" sz="8800" dirty="0">
              <a:latin typeface="Aref Ruqaa" panose="02000503000000000000" pitchFamily="2" charset="-78"/>
              <a:cs typeface="Aref Ruqaa" panose="02000503000000000000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4811E78-3E66-4ABA-BEB4-F2D426035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6773" y="1564687"/>
            <a:ext cx="9144000" cy="730264"/>
          </a:xfrm>
        </p:spPr>
        <p:txBody>
          <a:bodyPr>
            <a:normAutofit/>
          </a:bodyPr>
          <a:lstStyle/>
          <a:p>
            <a:r>
              <a:rPr lang="ar-S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دروس النحو للصف العاشر الأساسي</a:t>
            </a:r>
            <a:r>
              <a:rPr lang="ar-OM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ar-S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OM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508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43E689F-E396-4AA0-914C-7A622B2D83E6}"/>
              </a:ext>
            </a:extLst>
          </p:cNvPr>
          <p:cNvGrpSpPr/>
          <p:nvPr/>
        </p:nvGrpSpPr>
        <p:grpSpPr>
          <a:xfrm>
            <a:off x="2991774" y="172743"/>
            <a:ext cx="8947293" cy="658457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FDA6BFEC-787F-4B86-929A-6C86BB1AFDCE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ar-SA" sz="28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/النحو: </a:t>
              </a:r>
              <a:r>
                <a:rPr lang="ar-SA" sz="2800" b="1" dirty="0">
                  <a:solidFill>
                    <a:srgbClr val="C00000"/>
                  </a:solidFill>
                  <a:latin typeface="Aref Ruqaa" panose="02000503000000000000" pitchFamily="2" charset="-78"/>
                  <a:cs typeface="Aref Ruqaa" panose="02000503000000000000" pitchFamily="2" charset="-78"/>
                </a:rPr>
                <a:t>الحال :أنواعها وصاحبها </a:t>
              </a:r>
              <a:endParaRPr lang="ar-OM" sz="2800" b="1" dirty="0">
                <a:solidFill>
                  <a:srgbClr val="C00000"/>
                </a:solidFill>
                <a:latin typeface="Aref Ruqaa" panose="02000503000000000000" pitchFamily="2" charset="-78"/>
                <a:cs typeface="Aref Ruqaa" panose="02000503000000000000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C3F07B8D-33BF-4BCD-A975-584DB7DC2EDF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B0F389-F777-4701-842F-98F31F29C8C9}"/>
              </a:ext>
            </a:extLst>
          </p:cNvPr>
          <p:cNvSpPr txBox="1"/>
          <p:nvPr/>
        </p:nvSpPr>
        <p:spPr>
          <a:xfrm>
            <a:off x="8039716" y="1455717"/>
            <a:ext cx="3614491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أهداف الدرس</a:t>
            </a:r>
            <a:r>
              <a:rPr lang="ar-OM" sz="2800" b="1" u="sng" dirty="0">
                <a:solidFill>
                  <a:srgbClr val="C00000"/>
                </a:solidFill>
              </a:rPr>
              <a:t>: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B272C98-FEF5-4D34-9CD5-D520DC337E46}"/>
              </a:ext>
            </a:extLst>
          </p:cNvPr>
          <p:cNvSpPr txBox="1"/>
          <p:nvPr/>
        </p:nvSpPr>
        <p:spPr>
          <a:xfrm>
            <a:off x="3861787" y="2373408"/>
            <a:ext cx="7760102" cy="39164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2800" b="1" dirty="0"/>
              <a:t>يتوقع من الطالب أن :</a:t>
            </a:r>
          </a:p>
          <a:p>
            <a:r>
              <a:rPr lang="ar-OM" sz="2800" b="1" dirty="0"/>
              <a:t>1/ يعدد أنواع الحال .</a:t>
            </a:r>
          </a:p>
          <a:p>
            <a:r>
              <a:rPr lang="ar-OM" sz="2800" b="1" dirty="0"/>
              <a:t>2/ يحدد الأصل في صاحب الحال . </a:t>
            </a:r>
          </a:p>
          <a:p>
            <a:r>
              <a:rPr lang="ar-OM" sz="2800" b="1" dirty="0"/>
              <a:t>3/ يعدد مسوغات مجيء صاحب الحال نكرة .</a:t>
            </a:r>
          </a:p>
          <a:p>
            <a:r>
              <a:rPr lang="ar-OM" sz="2800" b="1" dirty="0"/>
              <a:t>5/ يطبق القواعد المدروسة تطبيقا سليما من خلال التدريبات .  </a:t>
            </a:r>
          </a:p>
        </p:txBody>
      </p:sp>
    </p:spTree>
    <p:extLst>
      <p:ext uri="{BB962C8B-B14F-4D97-AF65-F5344CB8AC3E}">
        <p14:creationId xmlns:p14="http://schemas.microsoft.com/office/powerpoint/2010/main" val="112790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جدول 42">
            <a:extLst>
              <a:ext uri="{FF2B5EF4-FFF2-40B4-BE49-F238E27FC236}">
                <a16:creationId xmlns:a16="http://schemas.microsoft.com/office/drawing/2014/main" id="{54B1CEDE-FFB4-47EA-BD6F-97219292C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850353"/>
              </p:ext>
            </p:extLst>
          </p:nvPr>
        </p:nvGraphicFramePr>
        <p:xfrm>
          <a:off x="137160" y="1068757"/>
          <a:ext cx="5560846" cy="329999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756942">
                  <a:extLst>
                    <a:ext uri="{9D8B030D-6E8A-4147-A177-3AD203B41FA5}">
                      <a16:colId xmlns:a16="http://schemas.microsoft.com/office/drawing/2014/main" val="4204481525"/>
                    </a:ext>
                  </a:extLst>
                </a:gridCol>
                <a:gridCol w="3803904">
                  <a:extLst>
                    <a:ext uri="{9D8B030D-6E8A-4147-A177-3AD203B41FA5}">
                      <a16:colId xmlns:a16="http://schemas.microsoft.com/office/drawing/2014/main" val="2530754018"/>
                    </a:ext>
                  </a:extLst>
                </a:gridCol>
              </a:tblGrid>
              <a:tr h="72076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نوع الحال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إعرابه </a:t>
                      </a:r>
                      <a:endParaRPr lang="ar-OM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73986"/>
                  </a:ext>
                </a:extLst>
              </a:tr>
              <a:tr h="51584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74501"/>
                  </a:ext>
                </a:extLst>
              </a:tr>
              <a:tr h="51584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185571"/>
                  </a:ext>
                </a:extLst>
              </a:tr>
              <a:tr h="51584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96753"/>
                  </a:ext>
                </a:extLst>
              </a:tr>
              <a:tr h="51584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817244"/>
                  </a:ext>
                </a:extLst>
              </a:tr>
              <a:tr h="515845"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665569"/>
                  </a:ext>
                </a:extLst>
              </a:tr>
            </a:tbl>
          </a:graphicData>
        </a:graphic>
      </p:graphicFrame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43E689F-E396-4AA0-914C-7A622B2D83E6}"/>
              </a:ext>
            </a:extLst>
          </p:cNvPr>
          <p:cNvGrpSpPr/>
          <p:nvPr/>
        </p:nvGrpSpPr>
        <p:grpSpPr>
          <a:xfrm>
            <a:off x="2991774" y="172743"/>
            <a:ext cx="8947293" cy="658457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FDA6BFEC-787F-4B86-929A-6C86BB1AFDCE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ar-SA" sz="28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/النحو: </a:t>
              </a:r>
              <a:r>
                <a:rPr lang="ar-SA" sz="2800" b="1" dirty="0">
                  <a:solidFill>
                    <a:srgbClr val="C00000"/>
                  </a:solidFill>
                  <a:latin typeface="Aref Ruqaa" panose="02000503000000000000" pitchFamily="2" charset="-78"/>
                  <a:cs typeface="Aref Ruqaa" panose="02000503000000000000" pitchFamily="2" charset="-78"/>
                </a:rPr>
                <a:t>الحال :أنواعها وصاحبها </a:t>
              </a:r>
              <a:endParaRPr lang="ar-OM" sz="2800" b="1" dirty="0">
                <a:solidFill>
                  <a:srgbClr val="C00000"/>
                </a:solidFill>
                <a:latin typeface="Aref Ruqaa" panose="02000503000000000000" pitchFamily="2" charset="-78"/>
                <a:cs typeface="Aref Ruqaa" panose="02000503000000000000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C3F07B8D-33BF-4BCD-A975-584DB7DC2EDF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B0F389-F777-4701-842F-98F31F29C8C9}"/>
              </a:ext>
            </a:extLst>
          </p:cNvPr>
          <p:cNvSpPr txBox="1"/>
          <p:nvPr/>
        </p:nvSpPr>
        <p:spPr>
          <a:xfrm rot="20990712">
            <a:off x="10122412" y="956769"/>
            <a:ext cx="151535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الأمثلة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B272C98-FEF5-4D34-9CD5-D520DC337E46}"/>
              </a:ext>
            </a:extLst>
          </p:cNvPr>
          <p:cNvSpPr txBox="1"/>
          <p:nvPr/>
        </p:nvSpPr>
        <p:spPr>
          <a:xfrm>
            <a:off x="5326602" y="1015125"/>
            <a:ext cx="4937004" cy="3270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2800" b="1" dirty="0"/>
              <a:t>1/ ع</a:t>
            </a:r>
            <a:r>
              <a:rPr lang="ar-OM" sz="2800" b="1" dirty="0"/>
              <a:t>ادَ أحمدُ إلى بيتِه مبتسمًا .         </a:t>
            </a:r>
          </a:p>
          <a:p>
            <a:r>
              <a:rPr lang="ar-OM" sz="2800" b="1" dirty="0"/>
              <a:t>2/ </a:t>
            </a:r>
            <a:r>
              <a:rPr lang="ar-SA" sz="2800" b="1" dirty="0"/>
              <a:t>ع</a:t>
            </a:r>
            <a:r>
              <a:rPr lang="ar-OM" sz="2800" b="1" dirty="0"/>
              <a:t>ادَ أحمدُ إلى بيتِه و هو مبتسمٌ .</a:t>
            </a:r>
          </a:p>
          <a:p>
            <a:r>
              <a:rPr lang="ar-OM" sz="2800" b="1" dirty="0"/>
              <a:t>3/ </a:t>
            </a:r>
            <a:r>
              <a:rPr lang="ar-SA" sz="2800" b="1" dirty="0"/>
              <a:t>ع</a:t>
            </a:r>
            <a:r>
              <a:rPr lang="ar-OM" sz="2800" b="1" dirty="0"/>
              <a:t>ادَ أحمدُ إلى بيتِه يبتسمُ . </a:t>
            </a:r>
          </a:p>
          <a:p>
            <a:r>
              <a:rPr lang="ar-OM" sz="2800" b="1" dirty="0"/>
              <a:t>4/ عاد محمد في سيارة . </a:t>
            </a:r>
          </a:p>
          <a:p>
            <a:r>
              <a:rPr lang="ar-OM" sz="2800" b="1" dirty="0"/>
              <a:t>5/ رأيت القط أمام الدار .</a:t>
            </a: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468F0C3C-0DAD-4735-AF11-89666B6F8E9E}"/>
              </a:ext>
            </a:extLst>
          </p:cNvPr>
          <p:cNvCxnSpPr>
            <a:cxnSpLocks/>
          </p:cNvCxnSpPr>
          <p:nvPr/>
        </p:nvCxnSpPr>
        <p:spPr>
          <a:xfrm flipH="1">
            <a:off x="6391922" y="1695635"/>
            <a:ext cx="107419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20D74E3F-492D-42CD-A35D-108049E0A7CA}"/>
              </a:ext>
            </a:extLst>
          </p:cNvPr>
          <p:cNvCxnSpPr>
            <a:cxnSpLocks/>
          </p:cNvCxnSpPr>
          <p:nvPr/>
        </p:nvCxnSpPr>
        <p:spPr>
          <a:xfrm flipH="1">
            <a:off x="5752730" y="2354062"/>
            <a:ext cx="171339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B87F5480-7036-40DD-B7D3-A25C90BC2DE9}"/>
              </a:ext>
            </a:extLst>
          </p:cNvPr>
          <p:cNvCxnSpPr>
            <a:cxnSpLocks/>
          </p:cNvCxnSpPr>
          <p:nvPr/>
        </p:nvCxnSpPr>
        <p:spPr>
          <a:xfrm flipH="1">
            <a:off x="6462944" y="3010344"/>
            <a:ext cx="10031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F26C5F4C-5160-4B09-B622-2BA1A6645421}"/>
              </a:ext>
            </a:extLst>
          </p:cNvPr>
          <p:cNvCxnSpPr>
            <a:cxnSpLocks/>
          </p:cNvCxnSpPr>
          <p:nvPr/>
        </p:nvCxnSpPr>
        <p:spPr>
          <a:xfrm flipV="1">
            <a:off x="3016891" y="4526409"/>
            <a:ext cx="8694491" cy="1347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0719D9D-FC4E-4DBE-BF96-890637E3FE82}"/>
              </a:ext>
            </a:extLst>
          </p:cNvPr>
          <p:cNvSpPr txBox="1"/>
          <p:nvPr/>
        </p:nvSpPr>
        <p:spPr>
          <a:xfrm>
            <a:off x="10058949" y="5367384"/>
            <a:ext cx="192191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3600" b="1" dirty="0">
                <a:solidFill>
                  <a:schemeClr val="accent1">
                    <a:lumMod val="75000"/>
                  </a:schemeClr>
                </a:solidFill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أنواع  الحال : </a:t>
            </a:r>
          </a:p>
        </p:txBody>
      </p: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436AF4E2-C4C5-4C0E-B87C-582F4BE6CD06}"/>
              </a:ext>
            </a:extLst>
          </p:cNvPr>
          <p:cNvCxnSpPr>
            <a:cxnSpLocks/>
          </p:cNvCxnSpPr>
          <p:nvPr/>
        </p:nvCxnSpPr>
        <p:spPr>
          <a:xfrm flipH="1" flipV="1">
            <a:off x="7039992" y="3638920"/>
            <a:ext cx="1429304" cy="200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267C407-CFAB-48A4-945B-FDE3B9B2E799}"/>
              </a:ext>
            </a:extLst>
          </p:cNvPr>
          <p:cNvSpPr txBox="1"/>
          <p:nvPr/>
        </p:nvSpPr>
        <p:spPr>
          <a:xfrm>
            <a:off x="6044690" y="6125053"/>
            <a:ext cx="3754609" cy="600164"/>
          </a:xfrm>
          <a:prstGeom prst="rect">
            <a:avLst/>
          </a:prstGeom>
          <a:solidFill>
            <a:srgbClr val="CCCCFF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b="1" dirty="0"/>
              <a:t>شبه جملة ( </a:t>
            </a:r>
            <a:r>
              <a:rPr lang="ar-SA" sz="1600" b="1" dirty="0"/>
              <a:t>ظرفية ، جار ومجرور)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DEA1C540-B719-4EE7-9625-A3A4A05B1F0A}"/>
              </a:ext>
            </a:extLst>
          </p:cNvPr>
          <p:cNvSpPr txBox="1"/>
          <p:nvPr/>
        </p:nvSpPr>
        <p:spPr>
          <a:xfrm>
            <a:off x="4191592" y="1769793"/>
            <a:ext cx="108028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مفردة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FDC7F95E-4910-466B-AA29-28BE0A3340A2}"/>
              </a:ext>
            </a:extLst>
          </p:cNvPr>
          <p:cNvSpPr txBox="1"/>
          <p:nvPr/>
        </p:nvSpPr>
        <p:spPr>
          <a:xfrm>
            <a:off x="137160" y="1769792"/>
            <a:ext cx="3766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حال منصوبة وعلامة نصبه الفتحة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3960E64F-F17C-406B-8141-919C02BB207A}"/>
              </a:ext>
            </a:extLst>
          </p:cNvPr>
          <p:cNvSpPr txBox="1"/>
          <p:nvPr/>
        </p:nvSpPr>
        <p:spPr>
          <a:xfrm>
            <a:off x="3984616" y="2306241"/>
            <a:ext cx="1713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جملة اسمية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7C86803E-8B68-4983-8CE1-E8BF411A93E6}"/>
              </a:ext>
            </a:extLst>
          </p:cNvPr>
          <p:cNvSpPr txBox="1"/>
          <p:nvPr/>
        </p:nvSpPr>
        <p:spPr>
          <a:xfrm>
            <a:off x="115824" y="2306240"/>
            <a:ext cx="3766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الجملة الاسمية في محل نصب حال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867F22A-C43B-411B-9CC9-AD9781DD50DE}"/>
              </a:ext>
            </a:extLst>
          </p:cNvPr>
          <p:cNvSpPr txBox="1"/>
          <p:nvPr/>
        </p:nvSpPr>
        <p:spPr>
          <a:xfrm>
            <a:off x="3924139" y="2781461"/>
            <a:ext cx="1713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جملة فعلية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28234F0B-EBAB-4FA4-9121-7DEAD3E6FE15}"/>
              </a:ext>
            </a:extLst>
          </p:cNvPr>
          <p:cNvSpPr txBox="1"/>
          <p:nvPr/>
        </p:nvSpPr>
        <p:spPr>
          <a:xfrm>
            <a:off x="158397" y="2824906"/>
            <a:ext cx="3766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الجملة الفعلية في محل نصب حال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5FACCDB8-F942-4CA5-BCE1-0B43B2672724}"/>
              </a:ext>
            </a:extLst>
          </p:cNvPr>
          <p:cNvSpPr txBox="1"/>
          <p:nvPr/>
        </p:nvSpPr>
        <p:spPr>
          <a:xfrm>
            <a:off x="3918292" y="3336828"/>
            <a:ext cx="1713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شبه جملة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F3F1B7A6-D459-4138-85A1-B6EB2762BE9E}"/>
              </a:ext>
            </a:extLst>
          </p:cNvPr>
          <p:cNvSpPr txBox="1"/>
          <p:nvPr/>
        </p:nvSpPr>
        <p:spPr>
          <a:xfrm>
            <a:off x="49500" y="3336827"/>
            <a:ext cx="3766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شبه الجملة في محل نصب حال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E524ABD-925D-4C45-8453-DE94DC26A00B}"/>
              </a:ext>
            </a:extLst>
          </p:cNvPr>
          <p:cNvSpPr txBox="1"/>
          <p:nvPr/>
        </p:nvSpPr>
        <p:spPr>
          <a:xfrm>
            <a:off x="3851968" y="3822011"/>
            <a:ext cx="17133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شبه الجملة 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ED3FC52-3261-47E5-BFBC-AA7EC8E188A1}"/>
              </a:ext>
            </a:extLst>
          </p:cNvPr>
          <p:cNvSpPr txBox="1"/>
          <p:nvPr/>
        </p:nvSpPr>
        <p:spPr>
          <a:xfrm>
            <a:off x="-16824" y="3822010"/>
            <a:ext cx="37667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شبه الجملة في محل نصب حال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86B73BE-5ABC-46EB-9661-E05957C03559}"/>
              </a:ext>
            </a:extLst>
          </p:cNvPr>
          <p:cNvSpPr txBox="1"/>
          <p:nvPr/>
        </p:nvSpPr>
        <p:spPr>
          <a:xfrm rot="310124">
            <a:off x="6025289" y="4754835"/>
            <a:ext cx="3754608" cy="600164"/>
          </a:xfrm>
          <a:prstGeom prst="rect">
            <a:avLst/>
          </a:prstGeom>
          <a:solidFill>
            <a:srgbClr val="CCCCFF"/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b="1" dirty="0"/>
              <a:t>مفردة ( </a:t>
            </a:r>
            <a:r>
              <a:rPr lang="ar-SA" sz="1600" b="1" dirty="0"/>
              <a:t>ليس جملة ولا شبه جملة)</a:t>
            </a:r>
            <a:endParaRPr lang="ar-SA" b="1" dirty="0"/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7607336-73D8-4D90-9222-A4634DB351AC}"/>
              </a:ext>
            </a:extLst>
          </p:cNvPr>
          <p:cNvSpPr txBox="1"/>
          <p:nvPr/>
        </p:nvSpPr>
        <p:spPr>
          <a:xfrm>
            <a:off x="4618368" y="5489161"/>
            <a:ext cx="4621306" cy="600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b="1" dirty="0"/>
              <a:t>جملة  (اسمية ، فعلية )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F8F11A28-33D7-4418-8D4C-44CFD09FF00C}"/>
              </a:ext>
            </a:extLst>
          </p:cNvPr>
          <p:cNvSpPr txBox="1"/>
          <p:nvPr/>
        </p:nvSpPr>
        <p:spPr>
          <a:xfrm rot="21207724">
            <a:off x="547811" y="5122301"/>
            <a:ext cx="4771324" cy="11541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400" b="1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dirty="0"/>
              <a:t>يتصل به رابط وهو </a:t>
            </a:r>
          </a:p>
          <a:p>
            <a:r>
              <a:rPr lang="ar-SA" dirty="0"/>
              <a:t>الضمير أو الواو أو الضمير والواو معا.</a:t>
            </a:r>
          </a:p>
        </p:txBody>
      </p: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00BDA03F-22DC-41D7-B214-38545B08C636}"/>
              </a:ext>
            </a:extLst>
          </p:cNvPr>
          <p:cNvCxnSpPr>
            <a:cxnSpLocks/>
          </p:cNvCxnSpPr>
          <p:nvPr/>
        </p:nvCxnSpPr>
        <p:spPr>
          <a:xfrm flipH="1" flipV="1">
            <a:off x="6890553" y="4244084"/>
            <a:ext cx="1429304" cy="2004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8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1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FFDA9F5D-0E17-449A-9109-C7141AFC3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76736"/>
              </p:ext>
            </p:extLst>
          </p:nvPr>
        </p:nvGraphicFramePr>
        <p:xfrm>
          <a:off x="716895" y="1940812"/>
          <a:ext cx="6091896" cy="3979415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3045948">
                  <a:extLst>
                    <a:ext uri="{9D8B030D-6E8A-4147-A177-3AD203B41FA5}">
                      <a16:colId xmlns:a16="http://schemas.microsoft.com/office/drawing/2014/main" val="2729893240"/>
                    </a:ext>
                  </a:extLst>
                </a:gridCol>
                <a:gridCol w="3045948">
                  <a:extLst>
                    <a:ext uri="{9D8B030D-6E8A-4147-A177-3AD203B41FA5}">
                      <a16:colId xmlns:a16="http://schemas.microsoft.com/office/drawing/2014/main" val="3402432815"/>
                    </a:ext>
                  </a:extLst>
                </a:gridCol>
              </a:tblGrid>
              <a:tr h="655675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الحال</a:t>
                      </a:r>
                      <a:endParaRPr lang="ar-OM" sz="4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/>
                        <a:t>نوع الحال</a:t>
                      </a:r>
                      <a:endParaRPr lang="ar-OM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155410"/>
                  </a:ext>
                </a:extLst>
              </a:tr>
              <a:tr h="65567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0834521"/>
                  </a:ext>
                </a:extLst>
              </a:tr>
              <a:tr h="65567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6563851"/>
                  </a:ext>
                </a:extLst>
              </a:tr>
              <a:tr h="65567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022792"/>
                  </a:ext>
                </a:extLst>
              </a:tr>
              <a:tr h="65567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866256"/>
                  </a:ext>
                </a:extLst>
              </a:tr>
              <a:tr h="655675"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OM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060058"/>
                  </a:ext>
                </a:extLst>
              </a:tr>
            </a:tbl>
          </a:graphicData>
        </a:graphic>
      </p:graphicFrame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43E689F-E396-4AA0-914C-7A622B2D83E6}"/>
              </a:ext>
            </a:extLst>
          </p:cNvPr>
          <p:cNvGrpSpPr/>
          <p:nvPr/>
        </p:nvGrpSpPr>
        <p:grpSpPr>
          <a:xfrm>
            <a:off x="2991774" y="172743"/>
            <a:ext cx="8947293" cy="658457"/>
            <a:chOff x="5107619" y="228849"/>
            <a:chExt cx="7084381" cy="658457"/>
          </a:xfrm>
        </p:grpSpPr>
        <p:sp>
          <p:nvSpPr>
            <p:cNvPr id="5" name="عنوان 1">
              <a:extLst>
                <a:ext uri="{FF2B5EF4-FFF2-40B4-BE49-F238E27FC236}">
                  <a16:creationId xmlns:a16="http://schemas.microsoft.com/office/drawing/2014/main" id="{FDA6BFEC-787F-4B86-929A-6C86BB1AFDCE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ar-SA" sz="28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/النحو: </a:t>
              </a:r>
              <a:r>
                <a:rPr lang="ar-SA" sz="2800" b="1" dirty="0">
                  <a:solidFill>
                    <a:srgbClr val="C00000"/>
                  </a:solidFill>
                  <a:latin typeface="Aref Ruqaa" panose="02000503000000000000" pitchFamily="2" charset="-78"/>
                  <a:cs typeface="Aref Ruqaa" panose="02000503000000000000" pitchFamily="2" charset="-78"/>
                </a:rPr>
                <a:t>الحال :أنواعها وصاحبها </a:t>
              </a:r>
              <a:endParaRPr lang="ar-OM" sz="2800" b="1" dirty="0">
                <a:solidFill>
                  <a:srgbClr val="C00000"/>
                </a:solidFill>
                <a:latin typeface="Aref Ruqaa" panose="02000503000000000000" pitchFamily="2" charset="-78"/>
                <a:cs typeface="Aref Ruqaa" panose="02000503000000000000" pitchFamily="2" charset="-78"/>
              </a:endParaRPr>
            </a:p>
          </p:txBody>
        </p:sp>
        <p:cxnSp>
          <p:nvCxnSpPr>
            <p:cNvPr id="6" name="رابط مستقيم 5">
              <a:extLst>
                <a:ext uri="{FF2B5EF4-FFF2-40B4-BE49-F238E27FC236}">
                  <a16:creationId xmlns:a16="http://schemas.microsoft.com/office/drawing/2014/main" id="{C3F07B8D-33BF-4BCD-A975-584DB7DC2EDF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3B0F389-F777-4701-842F-98F31F29C8C9}"/>
              </a:ext>
            </a:extLst>
          </p:cNvPr>
          <p:cNvSpPr txBox="1"/>
          <p:nvPr/>
        </p:nvSpPr>
        <p:spPr>
          <a:xfrm rot="20990712">
            <a:off x="8848602" y="1119334"/>
            <a:ext cx="3614491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u="sng" dirty="0">
                <a:solidFill>
                  <a:srgbClr val="C00000"/>
                </a:solidFill>
              </a:rPr>
              <a:t>تقويم ختامي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B272C98-FEF5-4D34-9CD5-D520DC337E46}"/>
              </a:ext>
            </a:extLst>
          </p:cNvPr>
          <p:cNvSpPr txBox="1"/>
          <p:nvPr/>
        </p:nvSpPr>
        <p:spPr>
          <a:xfrm>
            <a:off x="-130748" y="1140491"/>
            <a:ext cx="894729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2800" b="1" dirty="0"/>
              <a:t>س/ عين الحال وبين نوعه في الجمل الآتية :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B7ACDD7-82E3-4A37-8FCA-E85CE649FBE9}"/>
              </a:ext>
            </a:extLst>
          </p:cNvPr>
          <p:cNvSpPr txBox="1"/>
          <p:nvPr/>
        </p:nvSpPr>
        <p:spPr>
          <a:xfrm>
            <a:off x="7634796" y="2679225"/>
            <a:ext cx="4203911" cy="32701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OM" sz="2800" b="1" dirty="0"/>
              <a:t>1/ لا تأكل الثمار وهي فِجّةٌ .    </a:t>
            </a:r>
          </a:p>
          <a:p>
            <a:r>
              <a:rPr lang="ar-OM" sz="2800" b="1" dirty="0"/>
              <a:t> 2/ يتلاقى الأصدقاء على حبٍّ . </a:t>
            </a:r>
          </a:p>
          <a:p>
            <a:r>
              <a:rPr lang="ar-OM" sz="2800" b="1" dirty="0"/>
              <a:t>3/ أحرمت المسلمة ملبيةً .     </a:t>
            </a:r>
          </a:p>
          <a:p>
            <a:r>
              <a:rPr lang="ar-OM" sz="2800" b="1" dirty="0"/>
              <a:t>4/ رأيت اللاعب يجري . </a:t>
            </a:r>
          </a:p>
          <a:p>
            <a:r>
              <a:rPr lang="ar-OM" sz="2800" b="1" dirty="0"/>
              <a:t>5/ رأيت الهلال بين السحب .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EC448FE-5E52-48C3-A155-DD58A6E5CFFD}"/>
              </a:ext>
            </a:extLst>
          </p:cNvPr>
          <p:cNvSpPr txBox="1"/>
          <p:nvPr/>
        </p:nvSpPr>
        <p:spPr>
          <a:xfrm>
            <a:off x="4466373" y="2562807"/>
            <a:ext cx="1836947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وهي فجةٌ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B4E1373-F2DD-42C5-9EB2-3D48E9403308}"/>
              </a:ext>
            </a:extLst>
          </p:cNvPr>
          <p:cNvSpPr txBox="1"/>
          <p:nvPr/>
        </p:nvSpPr>
        <p:spPr>
          <a:xfrm>
            <a:off x="1500326" y="2554214"/>
            <a:ext cx="183694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جملة اسمية </a:t>
            </a:r>
            <a:endParaRPr lang="ar-SA" sz="1200" b="1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4B3C0B1-D534-43F4-A6EA-1CF377887F36}"/>
              </a:ext>
            </a:extLst>
          </p:cNvPr>
          <p:cNvSpPr txBox="1"/>
          <p:nvPr/>
        </p:nvSpPr>
        <p:spPr>
          <a:xfrm>
            <a:off x="4646936" y="3169700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على حبٍّ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53A7437-95D6-4190-BCE8-D7E11248C861}"/>
              </a:ext>
            </a:extLst>
          </p:cNvPr>
          <p:cNvSpPr txBox="1"/>
          <p:nvPr/>
        </p:nvSpPr>
        <p:spPr>
          <a:xfrm>
            <a:off x="749893" y="3310297"/>
            <a:ext cx="2934340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000" b="1" dirty="0"/>
              <a:t>شبه جملة ( جار ومجرور ) </a:t>
            </a:r>
            <a:endParaRPr lang="ar-SA" sz="1100" b="1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0F26B53-0E91-4994-B60E-461AC4BF1C31}"/>
              </a:ext>
            </a:extLst>
          </p:cNvPr>
          <p:cNvSpPr txBox="1"/>
          <p:nvPr/>
        </p:nvSpPr>
        <p:spPr>
          <a:xfrm>
            <a:off x="4737218" y="3845587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ملبية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5BCB286-852B-4909-A7E8-8B0382ACF748}"/>
              </a:ext>
            </a:extLst>
          </p:cNvPr>
          <p:cNvSpPr txBox="1"/>
          <p:nvPr/>
        </p:nvSpPr>
        <p:spPr>
          <a:xfrm>
            <a:off x="1254202" y="3930226"/>
            <a:ext cx="1995026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مفردة </a:t>
            </a:r>
            <a:endParaRPr lang="ar-SA" sz="1200" b="1" dirty="0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326DE9B-FA3D-4753-9EDC-26B7B9ADFA0C}"/>
              </a:ext>
            </a:extLst>
          </p:cNvPr>
          <p:cNvSpPr txBox="1"/>
          <p:nvPr/>
        </p:nvSpPr>
        <p:spPr>
          <a:xfrm>
            <a:off x="4737218" y="4505254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يجري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6FBF889-3790-4FAB-A4A6-328157172B51}"/>
              </a:ext>
            </a:extLst>
          </p:cNvPr>
          <p:cNvSpPr txBox="1"/>
          <p:nvPr/>
        </p:nvSpPr>
        <p:spPr>
          <a:xfrm>
            <a:off x="1126216" y="4557059"/>
            <a:ext cx="2250997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جملة فعلية </a:t>
            </a:r>
            <a:endParaRPr lang="ar-SA" sz="1200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1935891-4B85-4F75-9335-30AF7D0D64EF}"/>
              </a:ext>
            </a:extLst>
          </p:cNvPr>
          <p:cNvSpPr txBox="1"/>
          <p:nvPr/>
        </p:nvSpPr>
        <p:spPr>
          <a:xfrm>
            <a:off x="4412801" y="5137655"/>
            <a:ext cx="2354562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بين السحب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58F56F5-04B6-4AE0-B9BA-3DF5CB6DDBF3}"/>
              </a:ext>
            </a:extLst>
          </p:cNvPr>
          <p:cNvSpPr txBox="1"/>
          <p:nvPr/>
        </p:nvSpPr>
        <p:spPr>
          <a:xfrm>
            <a:off x="749893" y="5179975"/>
            <a:ext cx="2504511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شبه جملة ( ظرفية )</a:t>
            </a:r>
            <a:endParaRPr lang="ar-SA" sz="1200" b="1" dirty="0"/>
          </a:p>
        </p:txBody>
      </p:sp>
    </p:spTree>
    <p:extLst>
      <p:ext uri="{BB962C8B-B14F-4D97-AF65-F5344CB8AC3E}">
        <p14:creationId xmlns:p14="http://schemas.microsoft.com/office/powerpoint/2010/main" val="41500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7A0D25-0D18-6309-34D9-2D4BFFFC2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3942" y="2138055"/>
            <a:ext cx="4876801" cy="1154306"/>
          </a:xfrm>
        </p:spPr>
        <p:txBody>
          <a:bodyPr>
            <a:normAutofit fontScale="90000"/>
          </a:bodyPr>
          <a:lstStyle/>
          <a:p>
            <a:r>
              <a:rPr lang="ar-OM" b="1" u="sng" dirty="0">
                <a:solidFill>
                  <a:srgbClr val="C00000"/>
                </a:solidFill>
              </a:rPr>
              <a:t>مما أعجبني في قولهم : </a:t>
            </a:r>
            <a:br>
              <a:rPr lang="ar-OM" dirty="0"/>
            </a:br>
            <a:endParaRPr lang="ar-OM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CF3658C-A9CB-7FD7-3314-AED71BA89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6" y="3429000"/>
            <a:ext cx="11790784" cy="3167743"/>
          </a:xfrm>
        </p:spPr>
        <p:txBody>
          <a:bodyPr>
            <a:normAutofit lnSpcReduction="10000"/>
          </a:bodyPr>
          <a:lstStyle/>
          <a:p>
            <a:r>
              <a:rPr lang="ar-OM" sz="6000" dirty="0"/>
              <a:t>الإنسان بأخلاقه وصفاته وتعامله مع الآخرين يفرض على من يقابله أن يحترمه ويوقره فعلينا بالتحلي بأعظم الصفات ونقابل الإساءة بالإحسان وأن نسامح من أخطأ ولا نهينه..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55FB6C7-99CF-72D5-2D1A-8601E26C5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617862"/>
            <a:ext cx="6419462" cy="240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6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28D1D118-E2B4-914A-8CE0-9F433C3B7B21}"/>
              </a:ext>
            </a:extLst>
          </p:cNvPr>
          <p:cNvGrpSpPr/>
          <p:nvPr/>
        </p:nvGrpSpPr>
        <p:grpSpPr>
          <a:xfrm>
            <a:off x="77490" y="139485"/>
            <a:ext cx="11916927" cy="6718514"/>
            <a:chOff x="77490" y="139485"/>
            <a:chExt cx="11916927" cy="671851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D6CD3D-5F81-9E49-A369-D88037896888}"/>
                </a:ext>
              </a:extLst>
            </p:cNvPr>
            <p:cNvSpPr/>
            <p:nvPr/>
          </p:nvSpPr>
          <p:spPr>
            <a:xfrm>
              <a:off x="197585" y="139485"/>
              <a:ext cx="11796832" cy="6555783"/>
            </a:xfrm>
            <a:custGeom>
              <a:avLst/>
              <a:gdLst>
                <a:gd name="connsiteX0" fmla="*/ 0 w 11796832"/>
                <a:gd name="connsiteY0" fmla="*/ 0 h 6555783"/>
                <a:gd name="connsiteX1" fmla="*/ 11796832 w 11796832"/>
                <a:gd name="connsiteY1" fmla="*/ 0 h 6555783"/>
                <a:gd name="connsiteX2" fmla="*/ 11796832 w 11796832"/>
                <a:gd name="connsiteY2" fmla="*/ 6555783 h 6555783"/>
                <a:gd name="connsiteX3" fmla="*/ 0 w 11796832"/>
                <a:gd name="connsiteY3" fmla="*/ 6555783 h 6555783"/>
                <a:gd name="connsiteX4" fmla="*/ 0 w 11796832"/>
                <a:gd name="connsiteY4" fmla="*/ 0 h 655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6832" h="6555783" extrusionOk="0">
                  <a:moveTo>
                    <a:pt x="0" y="0"/>
                  </a:moveTo>
                  <a:cubicBezTo>
                    <a:pt x="5432557" y="118645"/>
                    <a:pt x="7803924" y="116012"/>
                    <a:pt x="11796832" y="0"/>
                  </a:cubicBezTo>
                  <a:cubicBezTo>
                    <a:pt x="11663950" y="3257858"/>
                    <a:pt x="11881783" y="4918110"/>
                    <a:pt x="11796832" y="6555783"/>
                  </a:cubicBezTo>
                  <a:cubicBezTo>
                    <a:pt x="7977142" y="6690383"/>
                    <a:pt x="3707597" y="6398587"/>
                    <a:pt x="0" y="6555783"/>
                  </a:cubicBezTo>
                  <a:cubicBezTo>
                    <a:pt x="-20187" y="4623071"/>
                    <a:pt x="-152480" y="2147383"/>
                    <a:pt x="0" y="0"/>
                  </a:cubicBezTo>
                  <a:close/>
                </a:path>
              </a:pathLst>
            </a:custGeom>
            <a:noFill/>
            <a:ln w="38100" cap="flat">
              <a:solidFill>
                <a:srgbClr val="55260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4CF227-6EF1-CC45-BAEF-B46092FC7FB7}"/>
                </a:ext>
              </a:extLst>
            </p:cNvPr>
            <p:cNvSpPr/>
            <p:nvPr/>
          </p:nvSpPr>
          <p:spPr>
            <a:xfrm>
              <a:off x="77490" y="5377912"/>
              <a:ext cx="3874576" cy="14490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US"/>
            </a:p>
          </p:txBody>
        </p:sp>
        <p:pic>
          <p:nvPicPr>
            <p:cNvPr id="15" name="Picture 14" descr="Icon&#10;&#10;Description automatically generated">
              <a:hlinkClick r:id="" action="ppaction://noaction"/>
              <a:extLst>
                <a:ext uri="{FF2B5EF4-FFF2-40B4-BE49-F238E27FC236}">
                  <a16:creationId xmlns:a16="http://schemas.microsoft.com/office/drawing/2014/main" id="{50FF29B7-44F8-D24E-8740-D944DC48B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3552" y="5408906"/>
              <a:ext cx="1378708" cy="14490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EF172-7E24-9243-BEEC-59D0B645C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587" y="2654500"/>
              <a:ext cx="3233980" cy="384035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C08C7A3-B48F-CD4A-8971-03F6812A23DC}"/>
              </a:ext>
            </a:extLst>
          </p:cNvPr>
          <p:cNvGrpSpPr/>
          <p:nvPr/>
        </p:nvGrpSpPr>
        <p:grpSpPr>
          <a:xfrm>
            <a:off x="6813016" y="447564"/>
            <a:ext cx="2398341" cy="2082927"/>
            <a:chOff x="6813016" y="447564"/>
            <a:chExt cx="2398341" cy="2082927"/>
          </a:xfrm>
        </p:grpSpPr>
        <p:pic>
          <p:nvPicPr>
            <p:cNvPr id="44" name="Picture 43" descr="A picture containing icon&#10;&#10;Description automatically generated">
              <a:hlinkClick r:id="rId4" action="ppaction://hlinksldjump"/>
              <a:extLst>
                <a:ext uri="{FF2B5EF4-FFF2-40B4-BE49-F238E27FC236}">
                  <a16:creationId xmlns:a16="http://schemas.microsoft.com/office/drawing/2014/main" id="{C7285F41-999B-ED48-A815-697A809DF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3016" y="447564"/>
              <a:ext cx="2398341" cy="208292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07A399-DBD5-1342-8223-AD8CF3B70584}"/>
                </a:ext>
              </a:extLst>
            </p:cNvPr>
            <p:cNvSpPr/>
            <p:nvPr/>
          </p:nvSpPr>
          <p:spPr>
            <a:xfrm>
              <a:off x="7645932" y="993628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D5A1F3D-032E-E345-AC64-669F5DA68C6E}"/>
              </a:ext>
            </a:extLst>
          </p:cNvPr>
          <p:cNvGrpSpPr/>
          <p:nvPr/>
        </p:nvGrpSpPr>
        <p:grpSpPr>
          <a:xfrm>
            <a:off x="8589959" y="1468853"/>
            <a:ext cx="2398341" cy="2082927"/>
            <a:chOff x="8589959" y="1468853"/>
            <a:chExt cx="2398341" cy="2082927"/>
          </a:xfrm>
        </p:grpSpPr>
        <p:pic>
          <p:nvPicPr>
            <p:cNvPr id="19" name="Picture 18" descr="A picture containing icon&#10;&#10;Description automatically generated">
              <a:hlinkClick r:id="rId6" action="ppaction://hlinksldjump"/>
              <a:extLst>
                <a:ext uri="{FF2B5EF4-FFF2-40B4-BE49-F238E27FC236}">
                  <a16:creationId xmlns:a16="http://schemas.microsoft.com/office/drawing/2014/main" id="{8E7A2F79-F1EF-2E4C-8B06-834081FFE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89959" y="1468853"/>
              <a:ext cx="2398341" cy="2082927"/>
            </a:xfrm>
            <a:prstGeom prst="rect">
              <a:avLst/>
            </a:prstGeom>
          </p:spPr>
        </p:pic>
        <p:sp>
          <p:nvSpPr>
            <p:cNvPr id="49" name="Rectangle 48">
              <a:hlinkClick r:id="rId6" action="ppaction://hlinksldjump"/>
              <a:extLst>
                <a:ext uri="{FF2B5EF4-FFF2-40B4-BE49-F238E27FC236}">
                  <a16:creationId xmlns:a16="http://schemas.microsoft.com/office/drawing/2014/main" id="{1E66B448-8AE1-1746-A8F8-1B206FD03783}"/>
                </a:ext>
              </a:extLst>
            </p:cNvPr>
            <p:cNvSpPr/>
            <p:nvPr/>
          </p:nvSpPr>
          <p:spPr>
            <a:xfrm>
              <a:off x="9432332" y="2001357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162F135-EFB3-EB4B-BA42-14867B001B91}"/>
              </a:ext>
            </a:extLst>
          </p:cNvPr>
          <p:cNvGrpSpPr/>
          <p:nvPr/>
        </p:nvGrpSpPr>
        <p:grpSpPr>
          <a:xfrm>
            <a:off x="8568423" y="3499809"/>
            <a:ext cx="2398341" cy="2082927"/>
            <a:chOff x="8568423" y="3499809"/>
            <a:chExt cx="2398341" cy="2082927"/>
          </a:xfrm>
        </p:grpSpPr>
        <p:pic>
          <p:nvPicPr>
            <p:cNvPr id="42" name="Picture 41" descr="A picture containing icon&#10;&#10;Description automatically generated">
              <a:hlinkClick r:id="rId7" action="ppaction://hlinksldjump"/>
              <a:extLst>
                <a:ext uri="{FF2B5EF4-FFF2-40B4-BE49-F238E27FC236}">
                  <a16:creationId xmlns:a16="http://schemas.microsoft.com/office/drawing/2014/main" id="{6BBB2FBF-1475-714D-81F7-62A813D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68423" y="3499809"/>
              <a:ext cx="2398341" cy="2082927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857C51B-130B-9744-B284-0865C8363FE1}"/>
                </a:ext>
              </a:extLst>
            </p:cNvPr>
            <p:cNvSpPr/>
            <p:nvPr/>
          </p:nvSpPr>
          <p:spPr>
            <a:xfrm>
              <a:off x="9406067" y="4079607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</a:t>
              </a:r>
              <a:endParaRPr lang="en-US" sz="5400" b="1" cap="none" spc="0" dirty="0">
                <a:ln w="10160">
                  <a:solidFill>
                    <a:srgbClr val="552608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861BAC-2429-1046-85C0-7F0BDD8A666F}"/>
              </a:ext>
            </a:extLst>
          </p:cNvPr>
          <p:cNvGrpSpPr/>
          <p:nvPr/>
        </p:nvGrpSpPr>
        <p:grpSpPr>
          <a:xfrm>
            <a:off x="6819056" y="4509476"/>
            <a:ext cx="2398341" cy="2082927"/>
            <a:chOff x="6819056" y="4509476"/>
            <a:chExt cx="2398341" cy="2082927"/>
          </a:xfrm>
        </p:grpSpPr>
        <p:pic>
          <p:nvPicPr>
            <p:cNvPr id="41" name="Picture 40" descr="A picture containing icon&#10;&#10;Description automatically generated">
              <a:hlinkClick r:id="rId8" action="ppaction://hlinksldjump"/>
              <a:extLst>
                <a:ext uri="{FF2B5EF4-FFF2-40B4-BE49-F238E27FC236}">
                  <a16:creationId xmlns:a16="http://schemas.microsoft.com/office/drawing/2014/main" id="{E9DF7DC0-9D42-2D43-BB0C-E2078F0D8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19056" y="4509476"/>
              <a:ext cx="2398341" cy="2082927"/>
            </a:xfrm>
            <a:prstGeom prst="rect">
              <a:avLst/>
            </a:prstGeom>
          </p:spPr>
        </p:pic>
        <p:sp>
          <p:nvSpPr>
            <p:cNvPr id="51" name="Rectangle 50">
              <a:hlinkClick r:id="rId8" action="ppaction://hlinksldjump"/>
              <a:extLst>
                <a:ext uri="{FF2B5EF4-FFF2-40B4-BE49-F238E27FC236}">
                  <a16:creationId xmlns:a16="http://schemas.microsoft.com/office/drawing/2014/main" id="{3DF7EBCE-1373-604F-9CDA-901F4F2DAED1}"/>
                </a:ext>
              </a:extLst>
            </p:cNvPr>
            <p:cNvSpPr/>
            <p:nvPr/>
          </p:nvSpPr>
          <p:spPr>
            <a:xfrm>
              <a:off x="7656701" y="509395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A669CC4-8826-284F-BD75-119AC0FF0212}"/>
              </a:ext>
            </a:extLst>
          </p:cNvPr>
          <p:cNvGrpSpPr/>
          <p:nvPr/>
        </p:nvGrpSpPr>
        <p:grpSpPr>
          <a:xfrm>
            <a:off x="5069688" y="3506361"/>
            <a:ext cx="2398341" cy="2082927"/>
            <a:chOff x="5069688" y="3506361"/>
            <a:chExt cx="2398341" cy="2082927"/>
          </a:xfrm>
        </p:grpSpPr>
        <p:pic>
          <p:nvPicPr>
            <p:cNvPr id="40" name="Picture 39" descr="A picture containing icon&#10;&#10;Description automatically generated">
              <a:hlinkClick r:id="rId9" action="ppaction://hlinksldjump"/>
              <a:extLst>
                <a:ext uri="{FF2B5EF4-FFF2-40B4-BE49-F238E27FC236}">
                  <a16:creationId xmlns:a16="http://schemas.microsoft.com/office/drawing/2014/main" id="{E3A0342A-38C2-8546-AFAF-55E8C32E6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9688" y="3506361"/>
              <a:ext cx="2398341" cy="2082927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33DD7BF-EA19-834E-A77D-9CE8B7538B3C}"/>
                </a:ext>
              </a:extLst>
            </p:cNvPr>
            <p:cNvSpPr/>
            <p:nvPr/>
          </p:nvSpPr>
          <p:spPr>
            <a:xfrm>
              <a:off x="5880966" y="404781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2E5F4C-8E2A-2E42-B9EB-AD2A3851CC49}"/>
              </a:ext>
            </a:extLst>
          </p:cNvPr>
          <p:cNvGrpSpPr/>
          <p:nvPr/>
        </p:nvGrpSpPr>
        <p:grpSpPr>
          <a:xfrm>
            <a:off x="5048152" y="1457231"/>
            <a:ext cx="2398341" cy="2082927"/>
            <a:chOff x="5048152" y="1457231"/>
            <a:chExt cx="2398341" cy="2082927"/>
          </a:xfrm>
        </p:grpSpPr>
        <p:pic>
          <p:nvPicPr>
            <p:cNvPr id="39" name="Picture 38" descr="A picture containing icon&#10;&#10;Description automatically generated">
              <a:hlinkClick r:id="rId10" action="ppaction://hlinksldjump"/>
              <a:extLst>
                <a:ext uri="{FF2B5EF4-FFF2-40B4-BE49-F238E27FC236}">
                  <a16:creationId xmlns:a16="http://schemas.microsoft.com/office/drawing/2014/main" id="{4BB14AF4-0D48-7B4D-9AAB-1AFB461D3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8152" y="1457231"/>
              <a:ext cx="2398341" cy="2082927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BA0942-E664-F74D-AC35-192A3114228F}"/>
                </a:ext>
              </a:extLst>
            </p:cNvPr>
            <p:cNvSpPr/>
            <p:nvPr/>
          </p:nvSpPr>
          <p:spPr>
            <a:xfrm>
              <a:off x="5907332" y="2048651"/>
              <a:ext cx="72305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10160">
                    <a:solidFill>
                      <a:srgbClr val="552608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6</a:t>
              </a:r>
            </a:p>
          </p:txBody>
        </p:sp>
      </p:grpSp>
      <p:pic>
        <p:nvPicPr>
          <p:cNvPr id="56" name="Picture 55" descr="A picture containing icon&#10;&#10;Description automatically generated">
            <a:extLst>
              <a:ext uri="{FF2B5EF4-FFF2-40B4-BE49-F238E27FC236}">
                <a16:creationId xmlns:a16="http://schemas.microsoft.com/office/drawing/2014/main" id="{70DFB3C5-59CB-5A4B-99B1-6E072240964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9056" y="2481795"/>
            <a:ext cx="2398343" cy="2082928"/>
          </a:xfrm>
          <a:prstGeom prst="rect">
            <a:avLst/>
          </a:prstGeom>
        </p:spPr>
      </p:pic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99DBD52C-E86B-47B0-819C-605CBDE9D9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9453" y="415767"/>
            <a:ext cx="2946264" cy="2082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FF8B3-52D3-41EB-9A3E-82A9978F98B0}"/>
              </a:ext>
            </a:extLst>
          </p:cNvPr>
          <p:cNvSpPr txBox="1"/>
          <p:nvPr/>
        </p:nvSpPr>
        <p:spPr>
          <a:xfrm>
            <a:off x="1581514" y="964643"/>
            <a:ext cx="1972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800" dirty="0">
                <a:cs typeface="Alarabiya Font" pitchFamily="2" charset="-78"/>
              </a:rPr>
              <a:t>هيا نساعد نحول في جمع العسل</a:t>
            </a:r>
            <a:endParaRPr lang="en-GB" sz="2800" dirty="0">
              <a:cs typeface="Alarabiya Fo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936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FFE17443-DDF5-4F0E-B33E-FE0E02DD0E2F}"/>
              </a:ext>
            </a:extLst>
          </p:cNvPr>
          <p:cNvSpPr txBox="1"/>
          <p:nvPr/>
        </p:nvSpPr>
        <p:spPr>
          <a:xfrm>
            <a:off x="8849806" y="1073086"/>
            <a:ext cx="2842856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r>
              <a:rPr lang="ar-SA" sz="2800" b="1" u="sng" dirty="0">
                <a:solidFill>
                  <a:srgbClr val="C00000"/>
                </a:solidFill>
              </a:rPr>
              <a:t>الأمثلة : </a:t>
            </a:r>
            <a:endParaRPr lang="ar-SA" sz="2800" u="sng" dirty="0">
              <a:solidFill>
                <a:srgbClr val="C00000"/>
              </a:solidFill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72F3BCF1-A7C0-4391-845E-ED4E5D3487BD}"/>
              </a:ext>
            </a:extLst>
          </p:cNvPr>
          <p:cNvGrpSpPr/>
          <p:nvPr/>
        </p:nvGrpSpPr>
        <p:grpSpPr>
          <a:xfrm>
            <a:off x="2986724" y="170106"/>
            <a:ext cx="8947293" cy="658457"/>
            <a:chOff x="5107619" y="228849"/>
            <a:chExt cx="7084381" cy="658457"/>
          </a:xfrm>
        </p:grpSpPr>
        <p:sp>
          <p:nvSpPr>
            <p:cNvPr id="7" name="عنوان 1">
              <a:extLst>
                <a:ext uri="{FF2B5EF4-FFF2-40B4-BE49-F238E27FC236}">
                  <a16:creationId xmlns:a16="http://schemas.microsoft.com/office/drawing/2014/main" id="{0A2FE423-8DF0-449A-A0BF-484C47738C02}"/>
                </a:ext>
              </a:extLst>
            </p:cNvPr>
            <p:cNvSpPr txBox="1">
              <a:spLocks/>
            </p:cNvSpPr>
            <p:nvPr/>
          </p:nvSpPr>
          <p:spPr>
            <a:xfrm>
              <a:off x="5255581" y="228849"/>
              <a:ext cx="6936419" cy="655806"/>
            </a:xfrm>
            <a:prstGeom prst="rect">
              <a:avLst/>
            </a:prstGeom>
          </p:spPr>
          <p:txBody>
            <a:bodyPr vert="horz" lIns="91440" tIns="45720" rIns="91440" bIns="45720" rtlCol="1" anchor="b">
              <a:noAutofit/>
            </a:bodyPr>
            <a:lstStyle>
              <a:lvl1pPr algn="ctr" defTabSz="914400" rtl="1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ar-SA" sz="2800" b="1" dirty="0">
                  <a:latin typeface="Aref Ruqaa" panose="02000503000000000000" pitchFamily="2" charset="-78"/>
                  <a:cs typeface="Aref Ruqaa" panose="02000503000000000000" pitchFamily="2" charset="-78"/>
                </a:rPr>
                <a:t>لغة عربية /النحو: </a:t>
              </a:r>
              <a:r>
                <a:rPr lang="ar-SA" sz="2800" b="1" dirty="0">
                  <a:solidFill>
                    <a:srgbClr val="C00000"/>
                  </a:solidFill>
                  <a:latin typeface="Aref Ruqaa" panose="02000503000000000000" pitchFamily="2" charset="-78"/>
                  <a:cs typeface="Aref Ruqaa" panose="02000503000000000000" pitchFamily="2" charset="-78"/>
                </a:rPr>
                <a:t>الحال :أنواعها وصاحبها </a:t>
              </a:r>
              <a:endParaRPr lang="ar-OM" sz="2800" b="1" dirty="0">
                <a:solidFill>
                  <a:srgbClr val="C00000"/>
                </a:solidFill>
                <a:latin typeface="Aref Ruqaa" panose="02000503000000000000" pitchFamily="2" charset="-78"/>
                <a:cs typeface="Aref Ruqaa" panose="02000503000000000000" pitchFamily="2" charset="-78"/>
              </a:endParaRPr>
            </a:p>
          </p:txBody>
        </p:sp>
        <p:cxnSp>
          <p:nvCxnSpPr>
            <p:cNvPr id="8" name="رابط مستقيم 7">
              <a:extLst>
                <a:ext uri="{FF2B5EF4-FFF2-40B4-BE49-F238E27FC236}">
                  <a16:creationId xmlns:a16="http://schemas.microsoft.com/office/drawing/2014/main" id="{A632A645-CC53-4F2C-8BB7-F8DBDB485ACB}"/>
                </a:ext>
              </a:extLst>
            </p:cNvPr>
            <p:cNvCxnSpPr/>
            <p:nvPr/>
          </p:nvCxnSpPr>
          <p:spPr>
            <a:xfrm flipH="1">
              <a:off x="5107619" y="887306"/>
              <a:ext cx="7084381" cy="0"/>
            </a:xfrm>
            <a:prstGeom prst="line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عنصر نائب للمحتوى 2">
            <a:extLst>
              <a:ext uri="{FF2B5EF4-FFF2-40B4-BE49-F238E27FC236}">
                <a16:creationId xmlns:a16="http://schemas.microsoft.com/office/drawing/2014/main" id="{C8B61553-CAD4-45C0-8F94-76260F2A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19" y="1124744"/>
            <a:ext cx="9564542" cy="1183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b="1" dirty="0"/>
              <a:t>1/ يهرب الغزالُ مسرعا من الصياد .           2/ قابل أحمد المعلمين مبتسمين .</a:t>
            </a:r>
          </a:p>
          <a:p>
            <a:pPr marL="0" indent="0">
              <a:buNone/>
            </a:pPr>
            <a:r>
              <a:rPr lang="ar-SA" b="1" dirty="0"/>
              <a:t>3/ التلميذُ مهذبا محبوبٌ .                    4/  تُؤكلُ الفاكهةُ ناضجةً . </a:t>
            </a:r>
          </a:p>
        </p:txBody>
      </p:sp>
      <p:graphicFrame>
        <p:nvGraphicFramePr>
          <p:cNvPr id="10" name="جدول 9">
            <a:extLst>
              <a:ext uri="{FF2B5EF4-FFF2-40B4-BE49-F238E27FC236}">
                <a16:creationId xmlns:a16="http://schemas.microsoft.com/office/drawing/2014/main" id="{26C3A582-829A-49B7-A6A3-7002DF5EA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011800"/>
              </p:ext>
            </p:extLst>
          </p:nvPr>
        </p:nvGraphicFramePr>
        <p:xfrm>
          <a:off x="3158637" y="2362509"/>
          <a:ext cx="8801045" cy="3785353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150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38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606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الحال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صاحب الحال 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إعراب صاحب الحال 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732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732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32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32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512CBF7-AFB6-49B4-B19D-D5A499E6AB0A}"/>
              </a:ext>
            </a:extLst>
          </p:cNvPr>
          <p:cNvSpPr txBox="1"/>
          <p:nvPr/>
        </p:nvSpPr>
        <p:spPr>
          <a:xfrm>
            <a:off x="160129" y="2362509"/>
            <a:ext cx="2700744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ar-SA" sz="4400" b="1" dirty="0">
                <a:solidFill>
                  <a:schemeClr val="accent1">
                    <a:lumMod val="75000"/>
                  </a:schemeClr>
                </a:solidFill>
                <a:latin typeface="Aref Ruqaa" panose="02000503000000000000" pitchFamily="2" charset="-78"/>
                <a:ea typeface="+mj-ea"/>
                <a:cs typeface="Aref Ruqaa" panose="02000503000000000000" pitchFamily="2" charset="-78"/>
              </a:rPr>
              <a:t>صاحب  الحال :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49E9C703-B837-46F5-88BB-5221D06C0419}"/>
              </a:ext>
            </a:extLst>
          </p:cNvPr>
          <p:cNvSpPr txBox="1"/>
          <p:nvPr/>
        </p:nvSpPr>
        <p:spPr>
          <a:xfrm>
            <a:off x="232318" y="3239751"/>
            <a:ext cx="2583035" cy="32855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sz="2000" b="1" dirty="0"/>
              <a:t>الأصل أن يأتي صاحب الحال معرفة 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ar-SA" sz="2000" b="1" dirty="0"/>
              <a:t>يعرب بحسب موقعه في الجملة فقد يأتي فاعل ، مفعول به ، نائب فاعل ، مبتدأ ... إلخ . 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0ED8C50-0DC5-4B5A-A861-CB0877D16627}"/>
              </a:ext>
            </a:extLst>
          </p:cNvPr>
          <p:cNvSpPr txBox="1"/>
          <p:nvPr/>
        </p:nvSpPr>
        <p:spPr>
          <a:xfrm>
            <a:off x="10493746" y="3086598"/>
            <a:ext cx="1281355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مسرعا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967F2D0-3CB3-4AD4-9A3E-ECA3DA3CF713}"/>
              </a:ext>
            </a:extLst>
          </p:cNvPr>
          <p:cNvSpPr txBox="1"/>
          <p:nvPr/>
        </p:nvSpPr>
        <p:spPr>
          <a:xfrm>
            <a:off x="8978098" y="3110514"/>
            <a:ext cx="1274653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الغزال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8AF23C1-8C46-4152-A80B-9A96B16B8C67}"/>
              </a:ext>
            </a:extLst>
          </p:cNvPr>
          <p:cNvSpPr txBox="1"/>
          <p:nvPr/>
        </p:nvSpPr>
        <p:spPr>
          <a:xfrm>
            <a:off x="4257552" y="3110514"/>
            <a:ext cx="449298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فاعل مرفوع وعلامة رفعه الضمة </a:t>
            </a:r>
            <a:endParaRPr lang="ar-SA" sz="1200" b="1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0593309-AA8C-4EB2-85BD-10B8D165B938}"/>
              </a:ext>
            </a:extLst>
          </p:cNvPr>
          <p:cNvSpPr txBox="1"/>
          <p:nvPr/>
        </p:nvSpPr>
        <p:spPr>
          <a:xfrm>
            <a:off x="10356327" y="3839915"/>
            <a:ext cx="1475819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مبتسمين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070E521-4ECF-42E0-998D-2F7BC27AFDD9}"/>
              </a:ext>
            </a:extLst>
          </p:cNvPr>
          <p:cNvSpPr txBox="1"/>
          <p:nvPr/>
        </p:nvSpPr>
        <p:spPr>
          <a:xfrm>
            <a:off x="8750532" y="3823368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المعلمين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F76FDEF-0417-4091-8AE7-3F6498AFAEAD}"/>
              </a:ext>
            </a:extLst>
          </p:cNvPr>
          <p:cNvSpPr txBox="1"/>
          <p:nvPr/>
        </p:nvSpPr>
        <p:spPr>
          <a:xfrm>
            <a:off x="3102583" y="3879956"/>
            <a:ext cx="5647949" cy="515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000" b="1" dirty="0"/>
              <a:t>مفعول به منصوب وعلامة نصبه الياء لأنه مثنى</a:t>
            </a:r>
            <a:endParaRPr lang="ar-SA" sz="1100" b="1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96A9B60-902D-421B-9DD4-0DF2E5197DEA}"/>
              </a:ext>
            </a:extLst>
          </p:cNvPr>
          <p:cNvSpPr txBox="1"/>
          <p:nvPr/>
        </p:nvSpPr>
        <p:spPr>
          <a:xfrm>
            <a:off x="10292268" y="4579034"/>
            <a:ext cx="1641749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مهذبا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D58C2B8-F55E-4F28-BAF7-BE1AFD900476}"/>
              </a:ext>
            </a:extLst>
          </p:cNvPr>
          <p:cNvSpPr txBox="1"/>
          <p:nvPr/>
        </p:nvSpPr>
        <p:spPr>
          <a:xfrm>
            <a:off x="8806586" y="4643213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التلميذ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8805A0F-C6AA-45AA-A7B7-50630323E55D}"/>
              </a:ext>
            </a:extLst>
          </p:cNvPr>
          <p:cNvSpPr txBox="1"/>
          <p:nvPr/>
        </p:nvSpPr>
        <p:spPr>
          <a:xfrm>
            <a:off x="3491381" y="4677449"/>
            <a:ext cx="5094835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مبتدأ مرفوع وعلامة رفعه الضمة </a:t>
            </a:r>
            <a:endParaRPr lang="ar-SA" sz="1200" b="1" dirty="0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B4EAB3A-2BC2-49A8-86E8-A1307FB23AD8}"/>
              </a:ext>
            </a:extLst>
          </p:cNvPr>
          <p:cNvSpPr txBox="1"/>
          <p:nvPr/>
        </p:nvSpPr>
        <p:spPr>
          <a:xfrm>
            <a:off x="10493746" y="5344634"/>
            <a:ext cx="1338399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ناضجة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D1F0FE4-02B4-47E3-BC47-7B3941DC53DF}"/>
              </a:ext>
            </a:extLst>
          </p:cNvPr>
          <p:cNvSpPr txBox="1"/>
          <p:nvPr/>
        </p:nvSpPr>
        <p:spPr>
          <a:xfrm>
            <a:off x="8816448" y="5370769"/>
            <a:ext cx="1475820" cy="6848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sz="2800" b="1" dirty="0"/>
              <a:t>الفاكهة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60408C4-0D43-4FE5-A150-6CBE97E1674E}"/>
              </a:ext>
            </a:extLst>
          </p:cNvPr>
          <p:cNvSpPr txBox="1"/>
          <p:nvPr/>
        </p:nvSpPr>
        <p:spPr>
          <a:xfrm>
            <a:off x="3980184" y="5383847"/>
            <a:ext cx="4492980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OM"/>
            </a:defPPr>
            <a:lvl1pPr>
              <a:lnSpc>
                <a:spcPct val="150000"/>
              </a:lnSpc>
              <a:defRPr sz="2400">
                <a:latin typeface="Dubai Medium" panose="020B0603030403030204" pitchFamily="34" charset="-78"/>
                <a:cs typeface="Dubai Medium" panose="020B0603030403030204" pitchFamily="34" charset="-78"/>
              </a:defRPr>
            </a:lvl1pPr>
          </a:lstStyle>
          <a:p>
            <a:pPr algn="ctr"/>
            <a:r>
              <a:rPr lang="ar-SA" b="1" dirty="0"/>
              <a:t>نائب فاعل مرفوع وعلامة رفعه الضمة </a:t>
            </a:r>
            <a:endParaRPr lang="ar-SA" sz="1200" b="1" dirty="0"/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A9D77570-CE6A-439E-9E97-E26811BA8930}"/>
              </a:ext>
            </a:extLst>
          </p:cNvPr>
          <p:cNvCxnSpPr>
            <a:cxnSpLocks/>
          </p:cNvCxnSpPr>
          <p:nvPr/>
        </p:nvCxnSpPr>
        <p:spPr>
          <a:xfrm flipV="1">
            <a:off x="3012389" y="2148720"/>
            <a:ext cx="1" cy="458055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92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