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527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193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0382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010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05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449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431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504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87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049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109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7AD60-6B44-49C3-9AAF-C462C40B80EC}" type="datetimeFigureOut">
              <a:rPr lang="ar-SA" smtClean="0"/>
              <a:t>11/02/1444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664B7-B9D0-4C8F-BB6B-51104E4A2F3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609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تمرير أفقي 3"/>
          <p:cNvSpPr/>
          <p:nvPr/>
        </p:nvSpPr>
        <p:spPr>
          <a:xfrm>
            <a:off x="2292350" y="1176338"/>
            <a:ext cx="7962900" cy="4081462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8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الحنين إلى عمان</a:t>
            </a:r>
            <a:endParaRPr lang="ar-SA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(أبو مسلم </a:t>
            </a:r>
            <a:r>
              <a:rPr lang="ar-SA" sz="4000" dirty="0" err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البهلاني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)</a:t>
            </a:r>
            <a:endParaRPr lang="ar-SA" sz="3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شريط إلى الأعلى 4"/>
          <p:cNvSpPr/>
          <p:nvPr/>
        </p:nvSpPr>
        <p:spPr>
          <a:xfrm>
            <a:off x="4787900" y="284162"/>
            <a:ext cx="2971800" cy="1125537"/>
          </a:xfrm>
          <a:prstGeom prst="ribbon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النصوص الأدبية</a:t>
            </a:r>
            <a:endParaRPr lang="ar-SA" sz="2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092700" y="5257800"/>
            <a:ext cx="2362200" cy="13112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المادة: اللغة العربية</a:t>
            </a:r>
          </a:p>
          <a:p>
            <a:pPr algn="ctr"/>
            <a:r>
              <a:rPr lang="ar-SA" sz="24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الصف: العاشر</a:t>
            </a:r>
          </a:p>
          <a:p>
            <a:pPr algn="ctr"/>
            <a:r>
              <a:rPr lang="ar-SA" sz="24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الفصل الدراسي: الأول</a:t>
            </a:r>
            <a:endParaRPr lang="ar-SA" sz="2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"/>
            <a:ext cx="2159000" cy="673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14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162233"/>
            <a:ext cx="10515600" cy="32446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6697" y="1474839"/>
            <a:ext cx="11135032" cy="5102942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ar-SA" sz="40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نوع النص الأدبي: 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شعر (عمودي).</a:t>
            </a:r>
          </a:p>
          <a:p>
            <a:pPr marL="0" indent="0">
              <a:buNone/>
            </a:pPr>
            <a:endParaRPr lang="ar-SA" sz="4000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r>
              <a:rPr lang="ar-SA" sz="40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ناظمه: 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الشاعر العماني أبو مسلم </a:t>
            </a:r>
            <a:r>
              <a:rPr lang="ar-SA" sz="4000" dirty="0" err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البهلاني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4000" dirty="0" err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الرواحي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0" indent="0">
              <a:buNone/>
            </a:pPr>
            <a:endParaRPr lang="ar-SA" sz="4000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r>
              <a:rPr lang="ar-SA" sz="40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3. حرف الروي: 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النون المضمومة. </a:t>
            </a:r>
            <a:r>
              <a:rPr lang="ar-SA" sz="4000" b="1" dirty="0" smtClean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(ولذلك سُميت بالنونية).</a:t>
            </a:r>
          </a:p>
          <a:p>
            <a:pPr marL="0" indent="0">
              <a:buNone/>
            </a:pPr>
            <a:endParaRPr lang="ar-SA" sz="4000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r>
              <a:rPr lang="ar-SA" sz="40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المناسبة: 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أرسلها أبو مسلم </a:t>
            </a:r>
            <a:r>
              <a:rPr lang="ar-SA" sz="4000" dirty="0" err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البهلاني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من زنجبار إلى أهل عمان </a:t>
            </a:r>
            <a:r>
              <a:rPr lang="ar-SA" sz="4000" dirty="0" err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يستنهضهم</a:t>
            </a:r>
            <a:r>
              <a:rPr lang="ar-SA" sz="40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ويحثهم على الاتحاد ونبذ الفرقة، ويذكرهم بماضيهم التليد.</a:t>
            </a:r>
            <a:endParaRPr lang="ar-SA" sz="4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سحابة 3"/>
          <p:cNvSpPr/>
          <p:nvPr/>
        </p:nvSpPr>
        <p:spPr>
          <a:xfrm>
            <a:off x="8200103" y="162233"/>
            <a:ext cx="3421626" cy="1188832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التمهيد</a:t>
            </a:r>
            <a:endParaRPr lang="ar-SA" sz="5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33800" cy="505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8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فيديو في الحنين إلى عمان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0" y="927100"/>
            <a:ext cx="11772900" cy="5249863"/>
          </a:xfrm>
        </p:spPr>
      </p:pic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838200" y="101600"/>
            <a:ext cx="10515600" cy="5969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الحنين إلى عمان</a:t>
            </a:r>
            <a:endParaRPr lang="ar-SA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859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88901"/>
            <a:ext cx="10515600" cy="19049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pic>
        <p:nvPicPr>
          <p:cNvPr id="5" name="عنصر نائب للمحتوى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92200"/>
            <a:ext cx="11785600" cy="5588000"/>
          </a:xfrm>
        </p:spPr>
      </p:pic>
      <p:sp>
        <p:nvSpPr>
          <p:cNvPr id="4" name="مستطيل مستدير الزوايا 3"/>
          <p:cNvSpPr/>
          <p:nvPr/>
        </p:nvSpPr>
        <p:spPr>
          <a:xfrm>
            <a:off x="4819650" y="88901"/>
            <a:ext cx="2552700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الحنين إلى عمان</a:t>
            </a:r>
            <a:endParaRPr lang="ar-SA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81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114301"/>
            <a:ext cx="10515600" cy="16509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3700"/>
            <a:ext cx="11861800" cy="6286500"/>
          </a:xfrm>
        </p:spPr>
      </p:pic>
    </p:spTree>
    <p:extLst>
      <p:ext uri="{BB962C8B-B14F-4D97-AF65-F5344CB8AC3E}">
        <p14:creationId xmlns:p14="http://schemas.microsoft.com/office/powerpoint/2010/main" val="406285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44449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7500" y="1206500"/>
            <a:ext cx="11455400" cy="5461000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0000"/>
              </a:lnSpc>
              <a:buFontTx/>
              <a:buChar char="-"/>
            </a:pPr>
            <a:r>
              <a:rPr lang="ar-SA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ضع الكلمات في الفراغ المناسب: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(خميسًا 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يسِحُّ 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هبْكَ - وسْنان 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تُزْجي 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رَمقي 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نأيْتُ</a:t>
            </a: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–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اهْتَزَعَتْ)</a:t>
            </a:r>
            <a:endParaRPr lang="ar-SA" sz="36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ناعِس.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الجيش العظيم.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تدْفع أو تسوق.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اضطربت.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.....................:ينزل.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بقايا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الروح.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ابتعدت.</a:t>
            </a:r>
            <a:endParaRPr lang="ar-SA" sz="32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lvl="0" indent="-51435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ar-SA" sz="3200" b="1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.....................: </a:t>
            </a:r>
            <a:r>
              <a:rPr lang="ar-SA" sz="3200" b="1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افتَرضْ.</a:t>
            </a:r>
            <a:endParaRPr lang="ar-SA" sz="2400" b="1" dirty="0">
              <a:solidFill>
                <a:prstClr val="black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5" name="سحابة 4"/>
          <p:cNvSpPr/>
          <p:nvPr/>
        </p:nvSpPr>
        <p:spPr>
          <a:xfrm>
            <a:off x="8509000" y="138113"/>
            <a:ext cx="3149600" cy="9017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معاني الألفاظ</a:t>
            </a:r>
            <a:endParaRPr lang="ar-SA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481262"/>
            <a:ext cx="5207000" cy="4352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81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177801"/>
            <a:ext cx="10515600" cy="57150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96900" y="1333500"/>
            <a:ext cx="11125200" cy="5207000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س1. وردت في الأبيات الثلاثة الأولى كلمة بمعنى (</a:t>
            </a:r>
            <a:r>
              <a:rPr lang="ar-SA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المطر) </a:t>
            </a: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استخرجها.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الودْق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000" b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س2. </a:t>
            </a:r>
            <a:r>
              <a:rPr lang="ar-SA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في أي مادة معجمية نبحث عن كلمة (أَشِحُّ)؟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000" b="1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شَحْحَ</a:t>
            </a:r>
            <a:r>
              <a:rPr lang="ar-SA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/ (</a:t>
            </a:r>
            <a:r>
              <a:rPr lang="ar-SA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ش</a:t>
            </a:r>
            <a:r>
              <a:rPr lang="ar-SA" sz="4000" b="1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،ح،ح</a:t>
            </a:r>
            <a:r>
              <a:rPr lang="ar-SA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endParaRPr lang="ar-SA" sz="4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سحابة 3"/>
          <p:cNvSpPr/>
          <p:nvPr/>
        </p:nvSpPr>
        <p:spPr>
          <a:xfrm>
            <a:off x="8724900" y="215900"/>
            <a:ext cx="3086100" cy="8001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المناقشة</a:t>
            </a:r>
            <a:endParaRPr lang="ar-SA" sz="5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2800"/>
            <a:ext cx="3632200" cy="477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35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21589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0700" y="622300"/>
            <a:ext cx="11328400" cy="5554663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س3. حدد الباب والفصل الذي نبحث فيه عن معنى كلمة (معاهد) في المعجم الوسيط؟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باب: العين         فصل: الهاء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س4. </a:t>
            </a:r>
            <a:r>
              <a:rPr lang="ar-SA" sz="41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استخرج من الأبيات (3 إلى 6) أربعة ألفاظ تنتمي إلى حقل الطبيعة.</a:t>
            </a:r>
            <a:endParaRPr lang="en-US" sz="3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1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هزيم/الودق/أكم/قيعان</a:t>
            </a:r>
            <a:r>
              <a:rPr lang="ar-SA" sz="41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r>
              <a:rPr lang="ar-SA" sz="41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(ويصح أيضًا: الشواجن/ السهل/ الأوعار/ الجو/ سناء / البرق...)</a:t>
            </a:r>
            <a:endParaRPr lang="ar-SA" sz="41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000" b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2708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127001"/>
            <a:ext cx="10515600" cy="22859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3700" y="685800"/>
            <a:ext cx="11315700" cy="5905500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س5. ورد في </a:t>
            </a:r>
            <a:r>
              <a:rPr lang="ar-SA" sz="41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البيت الثالث </a:t>
            </a:r>
            <a:r>
              <a:rPr lang="ar-SA" sz="4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محسن بديعي معنوي، حدد موطنه، ثم بين نوعه.</a:t>
            </a:r>
            <a:endParaRPr lang="en-US" sz="3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موطن المحسن: </a:t>
            </a:r>
            <a:r>
              <a:rPr lang="ar-SA" sz="41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(أكم/قيعان)               </a:t>
            </a:r>
            <a:r>
              <a:rPr lang="ar-SA" sz="4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نوعه: </a:t>
            </a:r>
            <a:r>
              <a:rPr lang="ar-SA" sz="41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طباق</a:t>
            </a:r>
            <a:endParaRPr lang="ar-SA" sz="41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س6. </a:t>
            </a:r>
            <a:r>
              <a:rPr lang="ar-SA" sz="41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سار أبو مسلم </a:t>
            </a:r>
            <a:r>
              <a:rPr lang="ar-SA" sz="4100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البهلاني</a:t>
            </a:r>
            <a:r>
              <a:rPr lang="ar-SA" sz="41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في مطلع قصيدته على نهج الشعراء القدامى. وضح ذلك.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1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</a:t>
            </a:r>
            <a:r>
              <a:rPr lang="ar-SA" sz="4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: </a:t>
            </a:r>
            <a:r>
              <a:rPr lang="ar-SA" sz="41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بدأ بمقدمة </a:t>
            </a:r>
            <a:r>
              <a:rPr lang="ar-SA" sz="4100" b="1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طلَليَّة</a:t>
            </a:r>
            <a:r>
              <a:rPr lang="ar-SA" sz="41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/ أو: من خلال التحدث عن البرق الذي هيَّج عاطفة الشاعر وشوقه وحنينه إلى وطنه. </a:t>
            </a:r>
            <a:endParaRPr lang="en-US" sz="3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" y="4991100"/>
            <a:ext cx="6245225" cy="1866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924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88901"/>
            <a:ext cx="10515600" cy="13969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5600" y="469900"/>
            <a:ext cx="11353800" cy="6210300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س7.وضح الصورة الفنية في قوله: «تُزجي خميسًا له...» في البيت الثاني.</a:t>
            </a: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شبه الشاعر الغيوم بالجيش العظيم.</a:t>
            </a:r>
            <a:endParaRPr lang="ar-SA" sz="32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س8</a:t>
            </a:r>
            <a:r>
              <a:rPr lang="ar-SA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. </a:t>
            </a:r>
            <a:r>
              <a:rPr lang="ar-SA" sz="4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«كان للبرق أثرٌ في تهيَّج عاطفة الشاعر وإثارتها». حدد رقم البيت الدال على ذلك.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: </a:t>
            </a:r>
            <a:r>
              <a:rPr lang="ar-SA" sz="4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البيت (7).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4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س9. تضمن البيت الأخير على حكمة. اشرح ذلك.</a:t>
            </a: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الإجابة: </a:t>
            </a:r>
            <a:r>
              <a:rPr lang="ar-SA" sz="4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أن كل إنسان لا يستطيع التغلب على ما قدره الله له ولا يمكن أن يفِرَّ منه.</a:t>
            </a:r>
            <a:endParaRPr lang="ar-SA" sz="4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400" b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ar-SA" sz="4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raditional Arabic" panose="02020603050405020304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787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444501"/>
            <a:ext cx="10515600" cy="215900"/>
          </a:xfrm>
        </p:spPr>
        <p:txBody>
          <a:bodyPr>
            <a:noAutofit/>
          </a:bodyPr>
          <a:lstStyle/>
          <a:p>
            <a:pPr algn="ctr"/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مقرر الحفظ</a:t>
            </a:r>
            <a: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/>
            </a:r>
            <a:br>
              <a:rPr lang="ar-SA" sz="36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SA" sz="36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(7-15)</a:t>
            </a:r>
            <a:endParaRPr lang="ar-SA" sz="36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117600"/>
            <a:ext cx="11633200" cy="5511800"/>
          </a:xfrm>
        </p:spPr>
      </p:pic>
    </p:spTree>
    <p:extLst>
      <p:ext uri="{BB962C8B-B14F-4D97-AF65-F5344CB8AC3E}">
        <p14:creationId xmlns:p14="http://schemas.microsoft.com/office/powerpoint/2010/main" val="269458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4859</TotalTime>
  <Words>388</Words>
  <Application>Microsoft Office PowerPoint</Application>
  <PresentationFormat>ملء الشاشة</PresentationFormat>
  <Paragraphs>53</Paragraphs>
  <Slides>11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Traditional Arabic</vt:lpstr>
      <vt:lpstr>نسق Office</vt:lpstr>
      <vt:lpstr>عرض تقديمي في PowerPoint</vt:lpstr>
      <vt:lpstr>عرض تقديمي في PowerPoint</vt:lpstr>
      <vt:lpstr>في الحنين إلى عمان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مقرر الحفظ من (7-15)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MOE</dc:creator>
  <cp:lastModifiedBy>MOE</cp:lastModifiedBy>
  <cp:revision>18</cp:revision>
  <dcterms:created xsi:type="dcterms:W3CDTF">2022-09-07T08:34:15Z</dcterms:created>
  <dcterms:modified xsi:type="dcterms:W3CDTF">2022-09-11T03:53:46Z</dcterms:modified>
</cp:coreProperties>
</file>