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fif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8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96832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8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91745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5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91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050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8998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0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54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شريحة الفاصل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عنصر نائب للصورة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1" anchor="ctr"/>
          <a:lstStyle>
            <a:lvl1pPr marL="0" indent="0" algn="ctr" rtl="1">
              <a:buNone/>
              <a:defRPr sz="1200" i="1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إدراج أو السحب والإفلات </a:t>
            </a:r>
            <a:br>
              <a:rPr lang="ar-SA" dirty="0"/>
            </a:br>
            <a:r>
              <a:rPr lang="ar-SA" dirty="0"/>
              <a:t>صورتك هنا</a:t>
            </a:r>
          </a:p>
        </p:txBody>
      </p:sp>
      <p:sp>
        <p:nvSpPr>
          <p:cNvPr id="3" name="العنوان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1"/>
          <a:lstStyle>
            <a:lvl1pPr algn="r" rtl="1"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انقر لتحرير فاصل المقاطع</a:t>
            </a:r>
          </a:p>
        </p:txBody>
      </p:sp>
      <p:sp>
        <p:nvSpPr>
          <p:cNvPr id="7" name="عنوان فرعي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1"/>
          <a:lstStyle>
            <a:lvl1pPr marL="0" indent="0" algn="r" rtl="1">
              <a:buNone/>
              <a:defRPr sz="1800">
                <a:solidFill>
                  <a:schemeClr val="bg1"/>
                </a:solidFill>
              </a:defRPr>
            </a:lvl1pPr>
            <a:lvl2pPr marL="266700" indent="0" algn="r" rtl="1">
              <a:buNone/>
              <a:defRPr sz="1800">
                <a:solidFill>
                  <a:schemeClr val="bg1"/>
                </a:solidFill>
              </a:defRPr>
            </a:lvl2pPr>
            <a:lvl3pPr marL="542925" indent="0" algn="r" rtl="1">
              <a:buNone/>
              <a:defRPr sz="1800">
                <a:solidFill>
                  <a:schemeClr val="bg1"/>
                </a:solidFill>
              </a:defRPr>
            </a:lvl3pPr>
            <a:lvl4pPr marL="809625" indent="0" algn="r" rtl="1">
              <a:buNone/>
              <a:defRPr sz="1800">
                <a:solidFill>
                  <a:schemeClr val="bg1"/>
                </a:solidFill>
              </a:defRPr>
            </a:lvl4pPr>
            <a:lvl5pPr marL="1076325" indent="0" algn="r" rtl="1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1"/>
            <a:r>
              <a:rPr lang="ar-SA" dirty="0"/>
              <a:t>انقر لتحرير نمط العنوان الفرعي الرئيسي</a:t>
            </a: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algn="l"/>
            <a:r>
              <a:rPr lang="ar-SA" dirty="0"/>
              <a:t>إضافة تذييل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4724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تخطيط صورة الن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صورة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1" anchor="t"/>
          <a:lstStyle>
            <a:lvl1pPr marL="0" indent="0" algn="ctr" rtl="1">
              <a:buNone/>
              <a:defRPr sz="1200" i="1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قم بإدراج صورتك أو سحبها وإفلاتها</a:t>
            </a:r>
          </a:p>
        </p:txBody>
      </p:sp>
      <p:sp>
        <p:nvSpPr>
          <p:cNvPr id="2" name="العنوان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1"/>
          <a:lstStyle>
            <a:lvl1pPr algn="l" rtl="1">
              <a:defRPr sz="4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تحرير عنوان الصفحة</a:t>
            </a:r>
          </a:p>
        </p:txBody>
      </p:sp>
      <p:sp>
        <p:nvSpPr>
          <p:cNvPr id="10" name="عنوان فرعي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1"/>
          <a:lstStyle>
            <a:lvl1pPr marL="0" indent="0" algn="l" rtl="1">
              <a:buNone/>
              <a:defRPr>
                <a:solidFill>
                  <a:schemeClr val="bg1"/>
                </a:solidFill>
              </a:defRPr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1" anchor="b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1"/>
          <a:lstStyle/>
          <a:p>
            <a:pPr algn="l"/>
            <a:r>
              <a:rPr lang="ar-SA" dirty="0"/>
              <a:t>إضافة تذييل</a:t>
            </a: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23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تخطيط صورة الن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صورة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1" anchor="t"/>
          <a:lstStyle>
            <a:lvl1pPr marL="0" indent="0" algn="ctr" rtl="1">
              <a:buNone/>
              <a:defRPr sz="1200" i="1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قم بإدراج صورتك أو سحبها وإفلاتها</a:t>
            </a:r>
          </a:p>
        </p:txBody>
      </p:sp>
      <p:sp>
        <p:nvSpPr>
          <p:cNvPr id="2" name="العنوان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1"/>
          <a:lstStyle>
            <a:lvl1pPr algn="r" rtl="1"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10" name="عنوان فرعي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1"/>
          <a:lstStyle>
            <a:lvl1pPr marL="0" indent="0" algn="r" rtl="1">
              <a:buNone/>
              <a:defRPr>
                <a:solidFill>
                  <a:schemeClr val="bg1"/>
                </a:solidFill>
              </a:defRPr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1"/>
          <a:lstStyle/>
          <a:p>
            <a:pPr algn="l"/>
            <a:r>
              <a:rPr lang="ar-SA" dirty="0"/>
              <a:t>إضافة تذييل</a:t>
            </a: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المستطيل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515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شريحة الفاصل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عنصر نائب للصورة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1" anchor="ctr"/>
          <a:lstStyle>
            <a:lvl1pPr marL="0" indent="0" algn="ctr" rtl="1">
              <a:buNone/>
              <a:defRPr sz="1200" i="1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إدراج أو السحب والإفلات </a:t>
            </a:r>
            <a:br>
              <a:rPr lang="ar-SA" dirty="0"/>
            </a:br>
            <a:r>
              <a:rPr lang="ar-SA" dirty="0"/>
              <a:t>صورتك هنا</a:t>
            </a:r>
          </a:p>
        </p:txBody>
      </p:sp>
      <p:sp>
        <p:nvSpPr>
          <p:cNvPr id="2" name="العنوان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1" anchor="t">
            <a:noAutofit/>
          </a:bodyPr>
          <a:lstStyle>
            <a:lvl1pPr algn="r" rtl="1">
              <a:defRPr lang="en-ZA" sz="4800" b="1" spc="-300" dirty="0"/>
            </a:lvl1pPr>
          </a:lstStyle>
          <a:p>
            <a:pPr lvl="0" algn="r" rtl="1"/>
            <a:r>
              <a:rPr lang="ar-SA" dirty="0"/>
              <a:t>انقر لتحرير فاصل المقاطع</a:t>
            </a:r>
          </a:p>
        </p:txBody>
      </p:sp>
      <p:sp>
        <p:nvSpPr>
          <p:cNvPr id="7" name="عنوان فرعي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1"/>
          <a:lstStyle>
            <a:lvl1pPr marL="0" indent="0" algn="r" rtl="1">
              <a:buNone/>
              <a:defRPr sz="1800">
                <a:solidFill>
                  <a:schemeClr val="bg1"/>
                </a:solidFill>
              </a:defRPr>
            </a:lvl1pPr>
            <a:lvl2pPr marL="266700" indent="0" algn="r" rtl="1">
              <a:buNone/>
              <a:defRPr sz="1800">
                <a:solidFill>
                  <a:schemeClr val="bg1"/>
                </a:solidFill>
              </a:defRPr>
            </a:lvl2pPr>
            <a:lvl3pPr marL="542925" indent="0" algn="r" rtl="1">
              <a:buNone/>
              <a:defRPr sz="1800">
                <a:solidFill>
                  <a:schemeClr val="bg1"/>
                </a:solidFill>
              </a:defRPr>
            </a:lvl3pPr>
            <a:lvl4pPr marL="809625" indent="0" algn="r" rtl="1">
              <a:buNone/>
              <a:defRPr sz="1800">
                <a:solidFill>
                  <a:schemeClr val="bg1"/>
                </a:solidFill>
              </a:defRPr>
            </a:lvl4pPr>
            <a:lvl5pPr marL="1076325" indent="0" algn="r" rtl="1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1"/>
            <a:r>
              <a:rPr lang="ar-SA" dirty="0"/>
              <a:t>انقر لتحرير نمط العنوان الفرعي الرئيسي</a:t>
            </a: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algn="l"/>
            <a:r>
              <a:rPr lang="ar-SA" dirty="0"/>
              <a:t>إضافة تذييل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00675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9" name="عنوان فرعي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العنصر النائب الأيمن للمقارنة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1" anchor="t"/>
          <a:lstStyle>
            <a:lvl1pPr marL="0" indent="0" algn="r" rtl="1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12" name="العنصر النائب الأيمن للمقارنة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1"/>
          <a:lstStyle>
            <a:lvl1pPr marL="0" indent="0" algn="r" rtl="1">
              <a:buNone/>
              <a:defRPr sz="2400" b="1"/>
            </a:lvl1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8" name="عنصر نائب للنص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1"/>
          <a:lstStyle/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1"/>
          <a:lstStyle>
            <a:lvl1pPr algn="l">
              <a:defRPr/>
            </a:lvl1pPr>
          </a:lstStyle>
          <a:p>
            <a:r>
              <a:rPr lang="ar-SA" dirty="0"/>
              <a:t>إضافة تذييل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9008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9" name="عنوان فرعي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العنصر النائب الأيمن للمقارنة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1" anchor="t"/>
          <a:lstStyle>
            <a:lvl1pPr marL="0" indent="0" algn="r" rtl="1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12" name="العنصر النائب الأيمن للمقارنة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1"/>
          <a:lstStyle>
            <a:lvl1pPr marL="0" indent="0" algn="r" rtl="1">
              <a:buNone/>
              <a:defRPr sz="2400" b="1"/>
            </a:lvl1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8" name="عنصر نائب للنص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1"/>
          <a:lstStyle/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1"/>
          <a:lstStyle>
            <a:lvl1pPr algn="l">
              <a:defRPr/>
            </a:lvl1pPr>
          </a:lstStyle>
          <a:p>
            <a:r>
              <a:rPr lang="ar-SA" dirty="0"/>
              <a:t>إضافة تذييل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436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9" name="عنوان فرعي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العنصر النائب الأيمن للمقارنة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1" anchor="t"/>
          <a:lstStyle>
            <a:lvl1pPr marL="0" indent="0" algn="r" rtl="1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12" name="العنصر النائب الأيمن للمقارنة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1"/>
          <a:lstStyle>
            <a:lvl1pPr marL="0" indent="0" algn="r" rtl="1">
              <a:buNone/>
              <a:defRPr sz="2400" b="1"/>
            </a:lvl1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8" name="عنصر نائب للنص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1"/>
          <a:lstStyle/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1"/>
          <a:lstStyle>
            <a:lvl1pPr algn="l">
              <a:defRPr/>
            </a:lvl1pPr>
          </a:lstStyle>
          <a:p>
            <a:r>
              <a:rPr lang="ar-SA" dirty="0"/>
              <a:t>إضافة تذييل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42625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9" name="عنوان فرعي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العنصر النائب الأيمن للمقارنة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1" anchor="t"/>
          <a:lstStyle>
            <a:lvl1pPr marL="0" indent="0" algn="r" rtl="1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12" name="العنصر النائب الأيمن للمقارنة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1"/>
          <a:lstStyle>
            <a:lvl1pPr marL="0" indent="0" algn="r" rtl="1">
              <a:buNone/>
              <a:defRPr sz="2400" b="1"/>
            </a:lvl1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8" name="عنصر نائب للنص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1"/>
          <a:lstStyle/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1"/>
          <a:lstStyle>
            <a:lvl1pPr algn="l">
              <a:defRPr/>
            </a:lvl1pPr>
          </a:lstStyle>
          <a:p>
            <a:r>
              <a:rPr lang="ar-SA" dirty="0"/>
              <a:t>إضافة تذييل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5126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9" name="عنوان فرعي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العنصر النائب الأيمن للمقارنة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1" anchor="t"/>
          <a:lstStyle>
            <a:lvl1pPr marL="0" indent="0" algn="r" rtl="1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12" name="العنصر النائب الأيمن للمقارنة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1"/>
          <a:lstStyle>
            <a:lvl1pPr marL="0" indent="0" algn="r" rtl="1">
              <a:buNone/>
              <a:defRPr sz="2400" b="1"/>
            </a:lvl1pPr>
          </a:lstStyle>
          <a:p>
            <a:pPr lvl="0" rtl="1"/>
            <a:r>
              <a:rPr lang="ar-SA" smtClean="0"/>
              <a:t>تحرير أنماط النص الرئيسي</a:t>
            </a:r>
          </a:p>
        </p:txBody>
      </p:sp>
      <p:sp>
        <p:nvSpPr>
          <p:cNvPr id="8" name="عنصر نائب للنص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1"/>
          <a:lstStyle/>
          <a:p>
            <a:pPr lvl="0" rtl="1"/>
            <a:r>
              <a:rPr lang="ar-SA" smtClean="0"/>
              <a:t>تحرير أنماط النص الرئيسي</a:t>
            </a:r>
          </a:p>
          <a:p>
            <a:pPr lvl="1" rtl="1"/>
            <a:r>
              <a:rPr lang="ar-SA" smtClean="0"/>
              <a:t>المستوى الثاني</a:t>
            </a:r>
          </a:p>
          <a:p>
            <a:pPr lvl="2" rtl="1"/>
            <a:r>
              <a:rPr lang="ar-SA" smtClean="0"/>
              <a:t>المستوى الثالث</a:t>
            </a:r>
          </a:p>
          <a:p>
            <a:pPr lvl="3" rtl="1"/>
            <a:r>
              <a:rPr lang="ar-SA" smtClean="0"/>
              <a:t>المستوى الرابع</a:t>
            </a:r>
          </a:p>
          <a:p>
            <a:pPr lvl="4" rtl="1"/>
            <a:r>
              <a:rPr lang="ar-SA" smtClean="0"/>
              <a:t>المستوى الخامس</a:t>
            </a:r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1"/>
          <a:lstStyle>
            <a:lvl1pPr algn="l">
              <a:defRPr/>
            </a:lvl1pPr>
          </a:lstStyle>
          <a:p>
            <a:r>
              <a:rPr lang="ar-SA" dirty="0"/>
              <a:t>إضافة تذييل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09440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1"/>
          <a:lstStyle>
            <a:lvl1pPr algn="r" rtl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1"/>
            <a:r>
              <a:rPr lang="ar-SA" dirty="0"/>
              <a:t>انقر لتحرير عنوان الصفحة</a:t>
            </a:r>
          </a:p>
        </p:txBody>
      </p:sp>
      <p:sp>
        <p:nvSpPr>
          <p:cNvPr id="5" name="عنوان فرعي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1"/>
          <a:lstStyle>
            <a:lvl1pPr marL="0" indent="0" algn="r" rtl="1">
              <a:buNone/>
              <a:defRPr/>
            </a:lvl1pPr>
            <a:lvl2pPr marL="266700" indent="0" algn="r" rtl="1">
              <a:buNone/>
              <a:defRPr/>
            </a:lvl2pPr>
            <a:lvl3pPr marL="542925" indent="0" algn="r" rtl="1">
              <a:buNone/>
              <a:defRPr/>
            </a:lvl3pPr>
            <a:lvl4pPr marL="809625" indent="0" algn="r" rtl="1">
              <a:buNone/>
              <a:defRPr/>
            </a:lvl4pPr>
            <a:lvl5pPr marL="1076325" indent="0" algn="r" rtl="1">
              <a:buNone/>
              <a:defRPr/>
            </a:lvl5pPr>
          </a:lstStyle>
          <a:p>
            <a:pPr lvl="0" rtl="1"/>
            <a:r>
              <a:rPr lang="ar-SA" dirty="0"/>
              <a:t>العنوان الفرعي</a:t>
            </a: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1"/>
          <a:lstStyle/>
          <a:p>
            <a:pPr algn="l"/>
            <a:r>
              <a:rPr lang="ar-SA" dirty="0"/>
              <a:t>إضافة تذييل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7224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0C4B161-801F-428B-8111-0CB4D41FB6FF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FFF17C8-5CA5-49E1-BF66-6FEA272DCF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552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dirty="0" smtClean="0"/>
              <a:t>تعليمات مهمة في البرمجة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32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العنوان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66" y="426119"/>
            <a:ext cx="5045972" cy="1958400"/>
          </a:xfrm>
        </p:spPr>
        <p:txBody>
          <a:bodyPr rtlCol="1"/>
          <a:lstStyle/>
          <a:p>
            <a:pPr rtl="1"/>
            <a:r>
              <a:rPr lang="ar-OM" dirty="0" smtClean="0"/>
              <a:t>متطلبات الوحدة:</a:t>
            </a:r>
            <a:endParaRPr lang="ar-SA" dirty="0"/>
          </a:p>
        </p:txBody>
      </p:sp>
      <p:sp>
        <p:nvSpPr>
          <p:cNvPr id="10" name="عنصر نائب للنص 9">
            <a:extLst>
              <a:ext uri="{FF2B5EF4-FFF2-40B4-BE49-F238E27FC236}">
                <a16:creationId xmlns:a16="http://schemas.microsoft.com/office/drawing/2014/main" id="{2972F17A-D965-40B9-8ABB-C634072DB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701" y="2384519"/>
            <a:ext cx="8965397" cy="2800430"/>
          </a:xfrm>
        </p:spPr>
        <p:txBody>
          <a:bodyPr rtlCol="1">
            <a:normAutofit fontScale="92500" lnSpcReduction="10000"/>
          </a:bodyPr>
          <a:lstStyle/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en-US" dirty="0" smtClean="0"/>
              <a:t>Visual Studio Code</a:t>
            </a:r>
            <a:endParaRPr lang="ar-SA" dirty="0" smtClean="0"/>
          </a:p>
          <a:p>
            <a:pPr rtl="1"/>
            <a:endParaRPr lang="en-US" dirty="0" smtClean="0"/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en-US" dirty="0" smtClean="0"/>
              <a:t>Kite+ Live Server</a:t>
            </a:r>
            <a:endParaRPr lang="ar-SA" dirty="0" smtClean="0"/>
          </a:p>
          <a:p>
            <a:pPr rtl="1"/>
            <a:endParaRPr lang="en-US" dirty="0" smtClean="0"/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ar-SA" dirty="0" smtClean="0"/>
              <a:t>محتوى الموقع</a:t>
            </a:r>
          </a:p>
          <a:p>
            <a:pPr rtl="1"/>
            <a:endParaRPr lang="ar-SA" dirty="0" smtClean="0"/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ar-SA" dirty="0" smtClean="0"/>
              <a:t>مجلد الوسائط ( </a:t>
            </a:r>
            <a:r>
              <a:rPr lang="ar-SA" dirty="0" err="1" smtClean="0"/>
              <a:t>اعيدي</a:t>
            </a:r>
            <a:r>
              <a:rPr lang="ar-SA" dirty="0" smtClean="0"/>
              <a:t> تسميته </a:t>
            </a:r>
            <a:r>
              <a:rPr lang="en-US" dirty="0" smtClean="0"/>
              <a:t>Multimedia</a:t>
            </a:r>
            <a:r>
              <a:rPr lang="ar-SA" dirty="0" smtClean="0"/>
              <a:t> )</a:t>
            </a:r>
            <a:endParaRPr lang="ar-SA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2</a:t>
            </a:fld>
            <a:endParaRPr lang="ar-SA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5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عنصر نائب للصورة 8" descr="تسليم في اليد لهاتف محمول يعمل باللمس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العنوان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068" y="3797735"/>
            <a:ext cx="5596932" cy="985000"/>
          </a:xfrm>
        </p:spPr>
        <p:txBody>
          <a:bodyPr rtlCol="1">
            <a:normAutofit fontScale="90000"/>
          </a:bodyPr>
          <a:lstStyle/>
          <a:p>
            <a:pPr algn="r" rtl="1"/>
            <a:r>
              <a:rPr lang="ar-SA" sz="6000" dirty="0" smtClean="0"/>
              <a:t>خطوات التطبيق</a:t>
            </a:r>
            <a:endParaRPr lang="ar-SA" sz="6000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1"/>
          <a:lstStyle/>
          <a:p>
            <a:pPr rtl="1"/>
            <a:r>
              <a:rPr lang="ar-SA" dirty="0" smtClean="0"/>
              <a:t>خطوات و ملاحظات تعينك في تطبيق العمل,,,</a:t>
            </a:r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3</a:t>
            </a:fld>
            <a:endParaRPr lang="ar-SA" dirty="0"/>
          </a:p>
        </p:txBody>
      </p:sp>
      <p:sp>
        <p:nvSpPr>
          <p:cNvPr id="20" name="مستطيل 19" descr="كتلة تمييز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60774" y="341644"/>
            <a:ext cx="57677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r-SA" dirty="0" smtClean="0"/>
              <a:t>انشاء مجلد وتسميته باللغة الإنجليزية ( حاوية لجميع محتويات الموقع ).</a:t>
            </a:r>
          </a:p>
          <a:p>
            <a:endParaRPr lang="ar-SA" dirty="0"/>
          </a:p>
          <a:p>
            <a:r>
              <a:rPr lang="ar-SA" dirty="0" smtClean="0"/>
              <a:t>2. فتح برنامج </a:t>
            </a:r>
            <a:r>
              <a:rPr lang="en-US" dirty="0" smtClean="0"/>
              <a:t>VS Code</a:t>
            </a:r>
            <a:r>
              <a:rPr lang="ar-SA" dirty="0" smtClean="0"/>
              <a:t> </a:t>
            </a:r>
          </a:p>
          <a:p>
            <a:endParaRPr lang="ar-SA" dirty="0"/>
          </a:p>
          <a:p>
            <a:r>
              <a:rPr lang="ar-SA" dirty="0" smtClean="0"/>
              <a:t>3. اغلاق أي عمل في البرنامج لطالبة أخرى .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3"/>
          <a:srcRect l="-229" r="69016" b="22109"/>
          <a:stretch/>
        </p:blipFill>
        <p:spPr>
          <a:xfrm>
            <a:off x="955622" y="2202286"/>
            <a:ext cx="3133031" cy="4169063"/>
          </a:xfrm>
          <a:prstGeom prst="rect">
            <a:avLst/>
          </a:prstGeom>
        </p:spPr>
      </p:pic>
      <p:sp>
        <p:nvSpPr>
          <p:cNvPr id="10" name="شكل بيضاوي 9"/>
          <p:cNvSpPr/>
          <p:nvPr/>
        </p:nvSpPr>
        <p:spPr>
          <a:xfrm>
            <a:off x="1152730" y="2189404"/>
            <a:ext cx="552659" cy="419914"/>
          </a:xfrm>
          <a:prstGeom prst="ellipse">
            <a:avLst/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1266092" y="6099349"/>
            <a:ext cx="2723104" cy="272001"/>
          </a:xfrm>
          <a:prstGeom prst="rect">
            <a:avLst/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5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عنصر نائب للصورة 13" descr="كتابة باليد على ملاحظة للنشر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" r="5"/>
          <a:stretch/>
        </p:blipFill>
        <p:spPr>
          <a:solidFill>
            <a:schemeClr val="bg1">
              <a:lumMod val="95000"/>
              <a:alpha val="68000"/>
            </a:schemeClr>
          </a:solidFill>
        </p:spPr>
      </p:pic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4</a:t>
            </a:fld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250075" y="1989574"/>
            <a:ext cx="55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4. استدعاء المجلد و التأكد من ظهور</a:t>
            </a:r>
            <a:r>
              <a:rPr lang="ar-SA" dirty="0"/>
              <a:t>ه</a:t>
            </a:r>
            <a:r>
              <a:rPr lang="ar-SA" dirty="0" smtClean="0"/>
              <a:t> في نافذة المستكشف </a:t>
            </a:r>
            <a:r>
              <a:rPr lang="en-US" dirty="0" smtClean="0"/>
              <a:t>Explorer</a:t>
            </a:r>
            <a:endParaRPr lang="en-US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3"/>
          <a:srcRect r="69837" b="70068"/>
          <a:stretch/>
        </p:blipFill>
        <p:spPr>
          <a:xfrm>
            <a:off x="2697982" y="950511"/>
            <a:ext cx="3722915" cy="207812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4"/>
          <a:srcRect t="-134" r="67462" b="80179"/>
          <a:stretch/>
        </p:blipFill>
        <p:spPr>
          <a:xfrm>
            <a:off x="6831244" y="2561558"/>
            <a:ext cx="4575270" cy="1578363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cxnSp>
        <p:nvCxnSpPr>
          <p:cNvPr id="13" name="رابط مستقيم 12"/>
          <p:cNvCxnSpPr/>
          <p:nvPr/>
        </p:nvCxnSpPr>
        <p:spPr>
          <a:xfrm>
            <a:off x="6477916" y="2803490"/>
            <a:ext cx="324897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7355392" y="3350739"/>
            <a:ext cx="2461847" cy="4877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مستطيل 16"/>
          <p:cNvSpPr/>
          <p:nvPr/>
        </p:nvSpPr>
        <p:spPr>
          <a:xfrm>
            <a:off x="3124258" y="2697944"/>
            <a:ext cx="3296639" cy="33069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ستطيل 17"/>
          <p:cNvSpPr/>
          <p:nvPr/>
        </p:nvSpPr>
        <p:spPr>
          <a:xfrm>
            <a:off x="3124258" y="989149"/>
            <a:ext cx="392665" cy="33069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مربع نص 18"/>
          <p:cNvSpPr txBox="1"/>
          <p:nvPr/>
        </p:nvSpPr>
        <p:spPr>
          <a:xfrm>
            <a:off x="6250075" y="4665527"/>
            <a:ext cx="55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5. </a:t>
            </a:r>
            <a:r>
              <a:rPr lang="ar-OM" dirty="0" smtClean="0"/>
              <a:t>انشاء الصفح</a:t>
            </a:r>
            <a:r>
              <a:rPr lang="ar-SA" dirty="0" smtClean="0"/>
              <a:t>ات </a:t>
            </a:r>
            <a:r>
              <a:rPr lang="en-US" dirty="0" smtClean="0"/>
              <a:t>File – New File</a:t>
            </a:r>
          </a:p>
        </p:txBody>
      </p:sp>
      <p:pic>
        <p:nvPicPr>
          <p:cNvPr id="16" name="صورة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806" y="4478959"/>
            <a:ext cx="4458086" cy="120406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1" name="رابط مستقيم 20"/>
          <p:cNvCxnSpPr/>
          <p:nvPr/>
        </p:nvCxnSpPr>
        <p:spPr>
          <a:xfrm>
            <a:off x="7936602" y="4145148"/>
            <a:ext cx="1596" cy="333811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صورة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sp>
        <p:nvSpPr>
          <p:cNvPr id="27" name="مستطيل 26"/>
          <p:cNvSpPr/>
          <p:nvPr/>
        </p:nvSpPr>
        <p:spPr>
          <a:xfrm>
            <a:off x="4501328" y="4980718"/>
            <a:ext cx="3808659" cy="33069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ستطيل 27"/>
          <p:cNvSpPr/>
          <p:nvPr/>
        </p:nvSpPr>
        <p:spPr>
          <a:xfrm>
            <a:off x="4494208" y="4542193"/>
            <a:ext cx="392665" cy="33543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9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عنصر نائب للصورة 10" descr="مكتب عليه جهاز كمبيوتر وهاتف وكتب، إلخ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" r="6"/>
          <a:stretch>
            <a:fillRect/>
          </a:stretch>
        </p:blipFill>
        <p:spPr/>
      </p:pic>
      <p:sp>
        <p:nvSpPr>
          <p:cNvPr id="14" name="عنصر نائب للنص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68615" y="1244887"/>
            <a:ext cx="8323385" cy="4000353"/>
          </a:xfrm>
        </p:spPr>
        <p:txBody>
          <a:bodyPr rtlCol="1">
            <a:normAutofit fontScale="85000" lnSpcReduction="20000"/>
          </a:bodyPr>
          <a:lstStyle/>
          <a:p>
            <a:pPr rtl="1"/>
            <a:r>
              <a:rPr lang="ar-SA" dirty="0" smtClean="0"/>
              <a:t>6. سمي الصفحات ( الصفحة الرئيسية </a:t>
            </a:r>
            <a:r>
              <a:rPr lang="ar-SA" dirty="0" err="1" smtClean="0"/>
              <a:t>لاي</a:t>
            </a:r>
            <a:r>
              <a:rPr lang="ar-SA" dirty="0" smtClean="0"/>
              <a:t> موقع تسمى </a:t>
            </a:r>
            <a:r>
              <a:rPr lang="en-US" dirty="0" smtClean="0"/>
              <a:t>index</a:t>
            </a:r>
            <a:r>
              <a:rPr lang="ar-SA" dirty="0" smtClean="0"/>
              <a:t> )</a:t>
            </a:r>
          </a:p>
          <a:p>
            <a:pPr rtl="1"/>
            <a:endParaRPr lang="ar-SA" dirty="0"/>
          </a:p>
          <a:p>
            <a:pPr rtl="1"/>
            <a:r>
              <a:rPr lang="ar-SA" dirty="0" smtClean="0"/>
              <a:t>7. دائماً اسم الصفحة يتبع بـ ( </a:t>
            </a:r>
            <a:r>
              <a:rPr lang="en-US" dirty="0" smtClean="0"/>
              <a:t>.html</a:t>
            </a:r>
            <a:r>
              <a:rPr lang="ar-SA" dirty="0" smtClean="0"/>
              <a:t> ) </a:t>
            </a:r>
          </a:p>
          <a:p>
            <a:pPr rtl="1"/>
            <a:endParaRPr lang="ar-SA" dirty="0"/>
          </a:p>
          <a:p>
            <a:r>
              <a:rPr lang="ar-SA" dirty="0" smtClean="0"/>
              <a:t>8. قارني </a:t>
            </a:r>
            <a:r>
              <a:rPr lang="ar-SA" dirty="0" smtClean="0"/>
              <a:t> </a:t>
            </a:r>
            <a:r>
              <a:rPr lang="ar-SA" dirty="0" smtClean="0"/>
              <a:t>بين عدم تسمية الصفحة </a:t>
            </a:r>
            <a:r>
              <a:rPr lang="ar-SA" dirty="0" err="1" smtClean="0"/>
              <a:t>متبوعه</a:t>
            </a:r>
            <a:r>
              <a:rPr lang="ar-SA" dirty="0" smtClean="0"/>
              <a:t> </a:t>
            </a:r>
            <a:r>
              <a:rPr lang="ar-SA" dirty="0"/>
              <a:t>بـ ( </a:t>
            </a:r>
            <a:r>
              <a:rPr lang="en-US" dirty="0"/>
              <a:t>.html</a:t>
            </a:r>
            <a:r>
              <a:rPr lang="ar-SA" dirty="0"/>
              <a:t> ) </a:t>
            </a:r>
            <a:r>
              <a:rPr lang="ar-SA" dirty="0" smtClean="0"/>
              <a:t>وتسميتها </a:t>
            </a:r>
            <a:r>
              <a:rPr lang="ar-SA" dirty="0"/>
              <a:t>بـ ( </a:t>
            </a:r>
            <a:r>
              <a:rPr lang="en-US" dirty="0"/>
              <a:t>.html</a:t>
            </a:r>
            <a:r>
              <a:rPr lang="ar-SA" dirty="0"/>
              <a:t> </a:t>
            </a:r>
            <a:r>
              <a:rPr lang="ar-SA" dirty="0" smtClean="0"/>
              <a:t>)</a:t>
            </a:r>
            <a:endParaRPr lang="en-US" dirty="0" smtClean="0"/>
          </a:p>
          <a:p>
            <a:endParaRPr lang="en-US" dirty="0"/>
          </a:p>
          <a:p>
            <a:r>
              <a:rPr lang="ar-SA" dirty="0" smtClean="0"/>
              <a:t>9. بعد شرح الوسوم الأساسية لبنية الـ</a:t>
            </a:r>
            <a:r>
              <a:rPr lang="en-US" dirty="0" smtClean="0"/>
              <a:t>HTML </a:t>
            </a:r>
            <a:r>
              <a:rPr lang="ar-SA" dirty="0" smtClean="0"/>
              <a:t> </a:t>
            </a:r>
            <a:r>
              <a:rPr lang="ar-SA" dirty="0" smtClean="0"/>
              <a:t> </a:t>
            </a:r>
            <a:r>
              <a:rPr lang="ar-OM" dirty="0" smtClean="0"/>
              <a:t>يمكن</a:t>
            </a:r>
            <a:r>
              <a:rPr lang="ar-SA" dirty="0" smtClean="0"/>
              <a:t> </a:t>
            </a:r>
            <a:r>
              <a:rPr lang="ar-SA" dirty="0" smtClean="0"/>
              <a:t>استخراجها تلقائياً</a:t>
            </a:r>
          </a:p>
          <a:p>
            <a:r>
              <a:rPr lang="ar-SA" dirty="0" smtClean="0"/>
              <a:t>بالضغط على </a:t>
            </a:r>
            <a:r>
              <a:rPr lang="ar-OM" dirty="0" smtClean="0"/>
              <a:t>! ثم </a:t>
            </a:r>
            <a:r>
              <a:rPr lang="en-US" dirty="0" smtClean="0"/>
              <a:t>Enter</a:t>
            </a:r>
            <a:endParaRPr lang="ar-SA" dirty="0" smtClean="0"/>
          </a:p>
          <a:p>
            <a:r>
              <a:rPr lang="ar-SA" dirty="0" smtClean="0"/>
              <a:t>10. </a:t>
            </a:r>
            <a:r>
              <a:rPr lang="ar-SA" dirty="0" smtClean="0"/>
              <a:t> </a:t>
            </a:r>
            <a:r>
              <a:rPr lang="ar-SA" dirty="0" smtClean="0"/>
              <a:t>الوسوم لا تظهر تلقائياً إن لم تسمي الصفحة </a:t>
            </a:r>
            <a:r>
              <a:rPr lang="ar-SA" dirty="0" err="1" smtClean="0"/>
              <a:t>متبوعه</a:t>
            </a:r>
            <a:r>
              <a:rPr lang="ar-SA" dirty="0" smtClean="0"/>
              <a:t> بامتداد </a:t>
            </a:r>
            <a:endParaRPr lang="ar-OM" dirty="0" smtClean="0"/>
          </a:p>
          <a:p>
            <a:r>
              <a:rPr lang="ar-SA" dirty="0" smtClean="0"/>
              <a:t>( </a:t>
            </a:r>
            <a:r>
              <a:rPr lang="en-US" dirty="0"/>
              <a:t>.html</a:t>
            </a:r>
            <a:r>
              <a:rPr lang="ar-SA" dirty="0"/>
              <a:t> ) </a:t>
            </a:r>
          </a:p>
          <a:p>
            <a:r>
              <a:rPr lang="ar-SA" dirty="0" smtClean="0"/>
              <a:t> </a:t>
            </a:r>
            <a:endParaRPr lang="ar-SA" dirty="0"/>
          </a:p>
          <a:p>
            <a:endParaRPr lang="ar-SA" dirty="0"/>
          </a:p>
          <a:p>
            <a:pPr rtl="1"/>
            <a:endParaRPr lang="ar-SA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5</a:t>
            </a:fld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41" y="1923998"/>
            <a:ext cx="3631436" cy="214019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9" name="رابط كسهم مستقيم 8"/>
          <p:cNvCxnSpPr/>
          <p:nvPr/>
        </p:nvCxnSpPr>
        <p:spPr>
          <a:xfrm flipH="1">
            <a:off x="2391508" y="2773345"/>
            <a:ext cx="884255" cy="412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 descr="كتلة تمييز يمين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860800" y="914614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0" name="عنوان 9"/>
          <p:cNvSpPr>
            <a:spLocks noGrp="1"/>
          </p:cNvSpPr>
          <p:nvPr>
            <p:ph type="title"/>
          </p:nvPr>
        </p:nvSpPr>
        <p:spPr>
          <a:xfrm>
            <a:off x="234000" y="1554421"/>
            <a:ext cx="11340000" cy="432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تسمية الصفحات </a:t>
            </a:r>
            <a:endParaRPr lang="en-US" dirty="0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4000" y="1213072"/>
            <a:ext cx="5472000" cy="360000"/>
          </a:xfrm>
        </p:spPr>
        <p:txBody>
          <a:bodyPr rtlCol="1">
            <a:normAutofit fontScale="92500" lnSpcReduction="20000"/>
          </a:bodyPr>
          <a:lstStyle/>
          <a:p>
            <a:pPr rtl="1"/>
            <a:r>
              <a:rPr lang="ar-SA" dirty="0" smtClean="0"/>
              <a:t>ملاحظات</a:t>
            </a:r>
            <a:endParaRPr lang="ar-SA" dirty="0"/>
          </a:p>
        </p:txBody>
      </p:sp>
      <p:sp>
        <p:nvSpPr>
          <p:cNvPr id="5" name="عنصر نائب للمحتوى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4703" y="1689958"/>
            <a:ext cx="5706000" cy="4841472"/>
          </a:xfrm>
        </p:spPr>
        <p:txBody>
          <a:bodyPr rtlCol="1">
            <a:normAutofit fontScale="92500" lnSpcReduction="20000"/>
          </a:bodyPr>
          <a:lstStyle/>
          <a:p>
            <a:r>
              <a:rPr lang="ar-SA" dirty="0" smtClean="0"/>
              <a:t> </a:t>
            </a:r>
            <a:r>
              <a:rPr lang="ar-SA" dirty="0" smtClean="0"/>
              <a:t>أن ما يكتب أولاً يظهر أولاً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ar-SA" dirty="0" smtClean="0"/>
              <a:t>تكتب أغلب الوسوم بالأحرف الإنجليزية الصغيرة</a:t>
            </a:r>
          </a:p>
          <a:p>
            <a:pPr marL="0" indent="0">
              <a:buNone/>
            </a:pPr>
            <a:endParaRPr lang="ar-SA" dirty="0"/>
          </a:p>
          <a:p>
            <a:r>
              <a:rPr lang="ar-SA" dirty="0" smtClean="0"/>
              <a:t>تأكدي من كتابة الحروف بشكل صحيح لان بنفس حالة الاحرف سوف تستخدمينها في كتابة </a:t>
            </a:r>
            <a:r>
              <a:rPr lang="ar-SA" dirty="0" err="1" smtClean="0"/>
              <a:t>الاكواد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r>
              <a:rPr lang="ar-SA" dirty="0" smtClean="0"/>
              <a:t>استخدمي خاصية الحفظ التلقائي حتى </a:t>
            </a:r>
            <a:r>
              <a:rPr lang="ar-SA" dirty="0" err="1" smtClean="0"/>
              <a:t>لاتنسي</a:t>
            </a:r>
            <a:r>
              <a:rPr lang="ar-SA" dirty="0" smtClean="0"/>
              <a:t> حفظ العمل.</a:t>
            </a:r>
          </a:p>
          <a:p>
            <a:pPr marL="0" indent="0">
              <a:buNone/>
            </a:pPr>
            <a:endParaRPr lang="ar-SA" dirty="0"/>
          </a:p>
          <a:p>
            <a:r>
              <a:rPr lang="ar-SA" dirty="0" smtClean="0"/>
              <a:t>قبل الخروج من البرنامج نتأكد من الضغط على </a:t>
            </a:r>
            <a:r>
              <a:rPr lang="en-US" dirty="0" smtClean="0"/>
              <a:t>Save All</a:t>
            </a:r>
            <a:endParaRPr lang="ar-SA" dirty="0" smtClean="0"/>
          </a:p>
          <a:p>
            <a:endParaRPr lang="en-US" dirty="0" smtClean="0"/>
          </a:p>
          <a:p>
            <a:r>
              <a:rPr lang="ar-SA" dirty="0" smtClean="0"/>
              <a:t>الملاحظات التي يكتبها المصمم تكتب:</a:t>
            </a:r>
            <a:r>
              <a:rPr lang="en-US" dirty="0" smtClean="0"/>
              <a:t>--&gt;</a:t>
            </a:r>
            <a:r>
              <a:rPr lang="ar-SA" dirty="0" err="1" smtClean="0"/>
              <a:t>الملاحظه</a:t>
            </a:r>
            <a:r>
              <a:rPr lang="en-US" dirty="0" smtClean="0"/>
              <a:t> &lt;!-- </a:t>
            </a:r>
            <a:endParaRPr lang="ar-SA" dirty="0" smtClean="0"/>
          </a:p>
        </p:txBody>
      </p:sp>
      <p:sp>
        <p:nvSpPr>
          <p:cNvPr id="7" name="عنصر نائب للنص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14822" y="2947459"/>
            <a:ext cx="2457178" cy="2196041"/>
          </a:xfrm>
        </p:spPr>
        <p:txBody>
          <a:bodyPr rtlCol="1">
            <a:normAutofit fontScale="92500" lnSpcReduction="20000"/>
          </a:bodyPr>
          <a:lstStyle/>
          <a:p>
            <a:pPr algn="just" rtl="0"/>
            <a:r>
              <a:rPr lang="en-US" dirty="0" smtClean="0"/>
              <a:t>index.html</a:t>
            </a:r>
          </a:p>
          <a:p>
            <a:pPr algn="just" rtl="0"/>
            <a:r>
              <a:rPr lang="en-US" dirty="0" smtClean="0"/>
              <a:t>legacies.html</a:t>
            </a:r>
          </a:p>
          <a:p>
            <a:pPr algn="just" rtl="0"/>
            <a:r>
              <a:rPr lang="en-US" dirty="0" smtClean="0"/>
              <a:t>hotels.html</a:t>
            </a:r>
          </a:p>
          <a:p>
            <a:pPr algn="just" rtl="0"/>
            <a:r>
              <a:rPr lang="en-US" dirty="0" smtClean="0"/>
              <a:t>cities.html</a:t>
            </a:r>
          </a:p>
          <a:p>
            <a:pPr algn="just" rtl="0"/>
            <a:r>
              <a:rPr lang="en-US" dirty="0" smtClean="0"/>
              <a:t>locations.html</a:t>
            </a:r>
          </a:p>
          <a:p>
            <a:pPr algn="just" rtl="0"/>
            <a:r>
              <a:rPr lang="en-US" dirty="0" smtClean="0"/>
              <a:t>contact.html</a:t>
            </a:r>
          </a:p>
          <a:p>
            <a:pPr algn="just" rtl="0"/>
            <a:endParaRPr lang="ar-SA" dirty="0"/>
          </a:p>
        </p:txBody>
      </p:sp>
      <p:sp>
        <p:nvSpPr>
          <p:cNvPr id="8" name="عنصر نائب لرقم الشريحة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6</a:t>
            </a:fld>
            <a:endParaRPr lang="ar-SA" dirty="0"/>
          </a:p>
        </p:txBody>
      </p:sp>
      <p:cxnSp>
        <p:nvCxnSpPr>
          <p:cNvPr id="11" name="رابط مستقيم 10" descr="فاصل الشرائح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5874937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 descr="شريط مميز يسار&#10;">
            <a:extLst>
              <a:ext uri="{FF2B5EF4-FFF2-40B4-BE49-F238E27FC236}">
                <a16:creationId xmlns:a16="http://schemas.microsoft.com/office/drawing/2014/main" id="{A7CD04AE-9A8B-4DED-855D-F51B510D0B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728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1"/>
            <a:endParaRPr lang="ar-SA" dirty="0">
              <a:latin typeface="Tahoma" panose="020B0604030504040204" pitchFamily="34" charset="0"/>
            </a:endParaRP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06"/>
          <a:stretch/>
        </p:blipFill>
        <p:spPr>
          <a:xfrm>
            <a:off x="6579376" y="452176"/>
            <a:ext cx="1446315" cy="591917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8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مستطيل 49"/>
          <p:cNvSpPr/>
          <p:nvPr/>
        </p:nvSpPr>
        <p:spPr>
          <a:xfrm>
            <a:off x="407317" y="1402080"/>
            <a:ext cx="2253304" cy="40930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29"/>
          <p:cNvSpPr/>
          <p:nvPr/>
        </p:nvSpPr>
        <p:spPr>
          <a:xfrm>
            <a:off x="8874034" y="1402080"/>
            <a:ext cx="3101966" cy="1867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ar-SA" smtClean="0"/>
              <a:t>إضافة تذييل</a:t>
            </a:r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1"/>
            <a:fld id="{19B51A1E-902D-48AF-9020-955120F399B6}" type="slidenum">
              <a:rPr lang="ar-SA" smtClean="0"/>
              <a:pPr rtl="1"/>
              <a:t>7</a:t>
            </a:fld>
            <a:endParaRPr lang="ar-SA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58" y="499880"/>
            <a:ext cx="5160658" cy="5147005"/>
          </a:xfrm>
          <a:prstGeom prst="rect">
            <a:avLst/>
          </a:prstGeom>
        </p:spPr>
      </p:pic>
      <p:cxnSp>
        <p:nvCxnSpPr>
          <p:cNvPr id="14" name="رابط كسهم مستقيم 13"/>
          <p:cNvCxnSpPr>
            <a:endCxn id="35" idx="1"/>
          </p:cNvCxnSpPr>
          <p:nvPr/>
        </p:nvCxnSpPr>
        <p:spPr>
          <a:xfrm>
            <a:off x="7593874" y="867740"/>
            <a:ext cx="99882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2720639" y="5385916"/>
            <a:ext cx="1398515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>
            <a:off x="1788351" y="2012017"/>
            <a:ext cx="2001761" cy="9491"/>
          </a:xfrm>
          <a:prstGeom prst="straightConnector1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صورة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092" y="1793634"/>
            <a:ext cx="888907" cy="989066"/>
          </a:xfrm>
          <a:prstGeom prst="rect">
            <a:avLst/>
          </a:prstGeom>
        </p:spPr>
      </p:pic>
      <p:pic>
        <p:nvPicPr>
          <p:cNvPr id="24" name="صورة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765" y="1836009"/>
            <a:ext cx="1057678" cy="904315"/>
          </a:xfrm>
          <a:prstGeom prst="rect">
            <a:avLst/>
          </a:prstGeom>
        </p:spPr>
      </p:pic>
      <p:sp>
        <p:nvSpPr>
          <p:cNvPr id="25" name="سهم منحني إلى الأعلى 24"/>
          <p:cNvSpPr/>
          <p:nvPr/>
        </p:nvSpPr>
        <p:spPr>
          <a:xfrm>
            <a:off x="9787094" y="2782700"/>
            <a:ext cx="1239494" cy="290683"/>
          </a:xfrm>
          <a:prstGeom prst="curved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سهم منحني إلى الأعلى 25"/>
          <p:cNvSpPr/>
          <p:nvPr/>
        </p:nvSpPr>
        <p:spPr>
          <a:xfrm rot="10800000">
            <a:off x="9722793" y="1502951"/>
            <a:ext cx="1239494" cy="290683"/>
          </a:xfrm>
          <a:prstGeom prst="curved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682405" y="3703711"/>
            <a:ext cx="2111204" cy="2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 30"/>
          <p:cNvSpPr/>
          <p:nvPr/>
        </p:nvSpPr>
        <p:spPr>
          <a:xfrm>
            <a:off x="8874034" y="3370654"/>
            <a:ext cx="3101966" cy="1867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صورة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5" b="19945"/>
          <a:stretch/>
        </p:blipFill>
        <p:spPr>
          <a:xfrm>
            <a:off x="9787094" y="3771765"/>
            <a:ext cx="1582165" cy="1112169"/>
          </a:xfrm>
          <a:prstGeom prst="rect">
            <a:avLst/>
          </a:prstGeom>
        </p:spPr>
      </p:pic>
      <p:sp>
        <p:nvSpPr>
          <p:cNvPr id="32" name="قوس كبير أيمن 31"/>
          <p:cNvSpPr/>
          <p:nvPr/>
        </p:nvSpPr>
        <p:spPr>
          <a:xfrm>
            <a:off x="5730240" y="3703711"/>
            <a:ext cx="3188860" cy="1072940"/>
          </a:xfrm>
          <a:prstGeom prst="rightBrace">
            <a:avLst>
              <a:gd name="adj1" fmla="val 8333"/>
              <a:gd name="adj2" fmla="val 4913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قوس كبير أيمن 32"/>
          <p:cNvSpPr/>
          <p:nvPr/>
        </p:nvSpPr>
        <p:spPr>
          <a:xfrm>
            <a:off x="5669280" y="1972989"/>
            <a:ext cx="3144737" cy="654716"/>
          </a:xfrm>
          <a:prstGeom prst="rightBrace">
            <a:avLst>
              <a:gd name="adj1" fmla="val 8333"/>
              <a:gd name="adj2" fmla="val 4913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رابط كسهم مستقيم 33"/>
          <p:cNvCxnSpPr/>
          <p:nvPr/>
        </p:nvCxnSpPr>
        <p:spPr>
          <a:xfrm flipH="1">
            <a:off x="2720638" y="1423852"/>
            <a:ext cx="1203920" cy="986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مستطيل 34"/>
          <p:cNvSpPr/>
          <p:nvPr/>
        </p:nvSpPr>
        <p:spPr>
          <a:xfrm>
            <a:off x="8592702" y="575353"/>
            <a:ext cx="34996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الإصدار الخامس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HTML</a:t>
            </a:r>
            <a:endParaRPr lang="ar-SA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شكل بيضاوي 37"/>
          <p:cNvSpPr/>
          <p:nvPr/>
        </p:nvSpPr>
        <p:spPr>
          <a:xfrm>
            <a:off x="1247951" y="1889076"/>
            <a:ext cx="470263" cy="4945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رابط مستقيم 39"/>
          <p:cNvCxnSpPr>
            <a:stCxn id="38" idx="4"/>
          </p:cNvCxnSpPr>
          <p:nvPr/>
        </p:nvCxnSpPr>
        <p:spPr>
          <a:xfrm>
            <a:off x="1483083" y="2383608"/>
            <a:ext cx="8708" cy="48488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flipH="1">
            <a:off x="921221" y="2627705"/>
            <a:ext cx="519024" cy="64207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>
            <a:off x="1488653" y="2607774"/>
            <a:ext cx="496901" cy="683463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flipH="1">
            <a:off x="1491695" y="2616483"/>
            <a:ext cx="3235" cy="82711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H="1">
            <a:off x="1134976" y="3421099"/>
            <a:ext cx="348010" cy="131449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>
            <a:off x="1500404" y="3421099"/>
            <a:ext cx="337533" cy="131449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قوس ممتلئ 50"/>
          <p:cNvSpPr/>
          <p:nvPr/>
        </p:nvSpPr>
        <p:spPr>
          <a:xfrm rot="18799036">
            <a:off x="476172" y="1098522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قوس ممتلئ 51"/>
          <p:cNvSpPr/>
          <p:nvPr/>
        </p:nvSpPr>
        <p:spPr>
          <a:xfrm rot="18799036">
            <a:off x="719593" y="1107233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قوس ممتلئ 52"/>
          <p:cNvSpPr/>
          <p:nvPr/>
        </p:nvSpPr>
        <p:spPr>
          <a:xfrm rot="18799036">
            <a:off x="1008454" y="1118440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قوس ممتلئ 53"/>
          <p:cNvSpPr/>
          <p:nvPr/>
        </p:nvSpPr>
        <p:spPr>
          <a:xfrm rot="18799036">
            <a:off x="1302690" y="1118439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قوس ممتلئ 54"/>
          <p:cNvSpPr/>
          <p:nvPr/>
        </p:nvSpPr>
        <p:spPr>
          <a:xfrm rot="18799036">
            <a:off x="1548777" y="1130159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قوس ممتلئ 55"/>
          <p:cNvSpPr/>
          <p:nvPr/>
        </p:nvSpPr>
        <p:spPr>
          <a:xfrm rot="18799036">
            <a:off x="1814294" y="1141374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قوس ممتلئ 56"/>
          <p:cNvSpPr/>
          <p:nvPr/>
        </p:nvSpPr>
        <p:spPr>
          <a:xfrm rot="18799036">
            <a:off x="2108530" y="1141373"/>
            <a:ext cx="507372" cy="635211"/>
          </a:xfrm>
          <a:prstGeom prst="blockArc">
            <a:avLst>
              <a:gd name="adj1" fmla="val 10800000"/>
              <a:gd name="adj2" fmla="val 2430248"/>
              <a:gd name="adj3" fmla="val 857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مستطيل 71"/>
          <p:cNvSpPr/>
          <p:nvPr/>
        </p:nvSpPr>
        <p:spPr>
          <a:xfrm>
            <a:off x="9787094" y="4846827"/>
            <a:ext cx="14959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يظهر للمستخدم</a:t>
            </a:r>
            <a:endParaRPr lang="ar-SA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مستطيل 73"/>
          <p:cNvSpPr/>
          <p:nvPr/>
        </p:nvSpPr>
        <p:spPr>
          <a:xfrm>
            <a:off x="9260535" y="2937489"/>
            <a:ext cx="229261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تعليمات من كمبيوتر إلى آخر</a:t>
            </a:r>
            <a:endParaRPr lang="ar-SA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743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1"/>
            <a:fld id="{19B51A1E-902D-48AF-9020-955120F399B6}" type="slidenum">
              <a:rPr lang="ar-SA" smtClean="0"/>
              <a:pPr rtl="1"/>
              <a:t>8</a:t>
            </a:fld>
            <a:endParaRPr lang="ar-SA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3" y="323379"/>
            <a:ext cx="9121930" cy="570025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144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تذييل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ar-SA" smtClean="0"/>
              <a:t>إضافة تذييل</a:t>
            </a:r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1"/>
            <a:fld id="{19B51A1E-902D-48AF-9020-955120F399B6}" type="slidenum">
              <a:rPr lang="ar-SA" smtClean="0"/>
              <a:pPr rtl="1"/>
              <a:t>9</a:t>
            </a:fld>
            <a:endParaRPr lang="ar-SA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sp>
        <p:nvSpPr>
          <p:cNvPr id="13" name="مستطيل 12"/>
          <p:cNvSpPr/>
          <p:nvPr/>
        </p:nvSpPr>
        <p:spPr>
          <a:xfrm>
            <a:off x="0" y="570076"/>
            <a:ext cx="9787094" cy="4815840"/>
          </a:xfrm>
          <a:prstGeom prst="rect">
            <a:avLst/>
          </a:prstGeom>
          <a:solidFill>
            <a:schemeClr val="bg2">
              <a:lumMod val="2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&lt;/</a:t>
            </a:r>
            <a:r>
              <a:rPr lang="en-US" sz="3600" dirty="0" err="1" smtClean="0"/>
              <a:t>i</a:t>
            </a:r>
            <a:r>
              <a:rPr lang="en-US" sz="3600" dirty="0" smtClean="0"/>
              <a:t>&gt; &lt;/b&gt; &lt;/p&gt;</a:t>
            </a:r>
            <a:r>
              <a:rPr lang="ar-SA" sz="3600" dirty="0" smtClean="0"/>
              <a:t>تقنية المعلومات</a:t>
            </a:r>
            <a:r>
              <a:rPr lang="en-US" sz="3600" dirty="0" smtClean="0"/>
              <a:t>&lt;p&gt; &lt;b&gt; &lt;</a:t>
            </a:r>
            <a:r>
              <a:rPr lang="en-US" sz="3600" dirty="0" err="1" smtClean="0"/>
              <a:t>i</a:t>
            </a:r>
            <a:r>
              <a:rPr lang="en-US" sz="3600" dirty="0" smtClean="0"/>
              <a:t>&gt;</a:t>
            </a: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3827417" y="-1319350"/>
            <a:ext cx="2037808" cy="6244049"/>
          </a:xfrm>
          <a:prstGeom prst="leftBrace">
            <a:avLst>
              <a:gd name="adj1" fmla="val 8333"/>
              <a:gd name="adj2" fmla="val 5054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قوس كبير أيسر 14"/>
          <p:cNvSpPr/>
          <p:nvPr/>
        </p:nvSpPr>
        <p:spPr>
          <a:xfrm rot="5400000">
            <a:off x="4262846" y="65318"/>
            <a:ext cx="966654" cy="4441367"/>
          </a:xfrm>
          <a:prstGeom prst="leftBrace">
            <a:avLst>
              <a:gd name="adj1" fmla="val 8333"/>
              <a:gd name="adj2" fmla="val 48451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قوس كبير أيسر 15"/>
          <p:cNvSpPr/>
          <p:nvPr/>
        </p:nvSpPr>
        <p:spPr>
          <a:xfrm rot="5400000">
            <a:off x="4553768" y="1122592"/>
            <a:ext cx="435344" cy="3014880"/>
          </a:xfrm>
          <a:prstGeom prst="leftBrace">
            <a:avLst>
              <a:gd name="adj1" fmla="val 8333"/>
              <a:gd name="adj2" fmla="val 48451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تذييل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ar-SA" smtClean="0"/>
              <a:t>إضافة تذييل</a:t>
            </a:r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1"/>
            <a:fld id="{19B51A1E-902D-48AF-9020-955120F399B6}" type="slidenum">
              <a:rPr lang="ar-SA" smtClean="0"/>
              <a:pPr rtl="1"/>
              <a:t>10</a:t>
            </a:fld>
            <a:endParaRPr lang="ar-SA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08" y="544470"/>
            <a:ext cx="8552383" cy="485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3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7871168" y="1291253"/>
            <a:ext cx="3831851" cy="432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تنسيق النصوص</a:t>
            </a:r>
            <a:endParaRPr lang="en-US" dirty="0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2"/>
          </p:nvPr>
        </p:nvSpPr>
        <p:spPr>
          <a:xfrm>
            <a:off x="420486" y="2334368"/>
            <a:ext cx="11339513" cy="360000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تغيير العنوان:</a:t>
            </a:r>
          </a:p>
          <a:p>
            <a:endParaRPr lang="en-US" dirty="0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11</a:t>
            </a:fld>
            <a:endParaRPr lang="ar-SA" dirty="0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161" y="5847008"/>
            <a:ext cx="1250838" cy="1010991"/>
          </a:xfrm>
          <a:prstGeom prst="rect">
            <a:avLst/>
          </a:prstGeom>
        </p:spPr>
      </p:pic>
      <p:sp>
        <p:nvSpPr>
          <p:cNvPr id="12" name="مربع نص 11"/>
          <p:cNvSpPr txBox="1"/>
          <p:nvPr/>
        </p:nvSpPr>
        <p:spPr>
          <a:xfrm>
            <a:off x="7236823" y="2881937"/>
            <a:ext cx="46081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000" b="1" dirty="0" smtClean="0"/>
              <a:t>قارني بين تنسيقات الـ</a:t>
            </a:r>
            <a:r>
              <a:rPr lang="en-US" sz="2000" b="1" dirty="0" smtClean="0"/>
              <a:t>Word</a:t>
            </a:r>
            <a:r>
              <a:rPr lang="ar-SA" sz="2000" b="1" dirty="0" smtClean="0"/>
              <a:t> و لغة الـ</a:t>
            </a:r>
            <a:r>
              <a:rPr lang="en-US" sz="2000" b="1" dirty="0" smtClean="0"/>
              <a:t>HTML</a:t>
            </a:r>
            <a:endParaRPr lang="ar-SA" sz="2000" b="1" dirty="0" smtClean="0"/>
          </a:p>
          <a:p>
            <a:endParaRPr lang="ar-SA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000" b="1" dirty="0" smtClean="0"/>
              <a:t>العناوين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000" b="1" dirty="0" smtClean="0"/>
              <a:t>النصوص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000" b="1" dirty="0" smtClean="0"/>
              <a:t> </a:t>
            </a:r>
            <a:r>
              <a:rPr lang="ar-SA" sz="2000" b="1" dirty="0" smtClean="0"/>
              <a:t>من الممكن للتنسيق اكثر من وسم. مثل </a:t>
            </a:r>
            <a:r>
              <a:rPr lang="en-US" sz="2000" b="1" dirty="0" smtClean="0"/>
              <a:t>&lt;b&gt; </a:t>
            </a:r>
            <a:r>
              <a:rPr lang="ar-SA" sz="2000" b="1" dirty="0" smtClean="0"/>
              <a:t>=</a:t>
            </a:r>
            <a:r>
              <a:rPr lang="en-US" sz="2000" b="1" dirty="0" smtClean="0"/>
              <a:t>&lt;strong&gt;</a:t>
            </a:r>
            <a:endParaRPr lang="ar-SA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عنوان 4"/>
          <p:cNvSpPr txBox="1">
            <a:spLocks/>
          </p:cNvSpPr>
          <p:nvPr/>
        </p:nvSpPr>
        <p:spPr>
          <a:xfrm>
            <a:off x="1141866" y="504000"/>
            <a:ext cx="3831851" cy="432000"/>
          </a:xfrm>
          <a:prstGeom prst="rect">
            <a:avLst/>
          </a:prstGeom>
        </p:spPr>
        <p:txBody>
          <a:bodyPr vert="horz" lIns="0" tIns="0" rIns="0" bIns="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r>
              <a:rPr lang="ar-OM" dirty="0" smtClean="0"/>
              <a:t>القوائم</a:t>
            </a:r>
            <a:endParaRPr lang="en-US" dirty="0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507253"/>
            <a:ext cx="6181525" cy="4480707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مستطيل 2"/>
          <p:cNvSpPr/>
          <p:nvPr/>
        </p:nvSpPr>
        <p:spPr>
          <a:xfrm>
            <a:off x="3492137" y="1008000"/>
            <a:ext cx="2342606" cy="1241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9417393" y="1978396"/>
            <a:ext cx="2342606" cy="12411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>
            <a:extLst>
              <a:ext uri="{FF2B5EF4-FFF2-40B4-BE49-F238E27FC236}">
                <a16:creationId xmlns:a16="http://schemas.microsoft.com/office/drawing/2014/main" id="{E7267129-D582-495A-8F4B-6B907589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3317" y="482208"/>
            <a:ext cx="2346859" cy="432000"/>
          </a:xfrm>
        </p:spPr>
        <p:txBody>
          <a:bodyPr rtlCol="1">
            <a:normAutofit fontScale="90000"/>
          </a:bodyPr>
          <a:lstStyle/>
          <a:p>
            <a:pPr rtl="1"/>
            <a:r>
              <a:rPr lang="ar-OM" dirty="0" smtClean="0"/>
              <a:t>ال</a:t>
            </a:r>
            <a:r>
              <a:rPr lang="ar-SA" dirty="0" smtClean="0"/>
              <a:t>جد</a:t>
            </a:r>
            <a:r>
              <a:rPr lang="ar-OM" dirty="0" smtClean="0"/>
              <a:t>ا</a:t>
            </a:r>
            <a:r>
              <a:rPr lang="ar-SA" dirty="0" smtClean="0"/>
              <a:t>ول</a:t>
            </a:r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B379698-AB4C-493D-BF95-F5781FDF2A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1"/>
          <a:lstStyle/>
          <a:p>
            <a:pPr rtl="1"/>
            <a:fld id="{19B51A1E-902D-48AF-9020-955120F399B6}" type="slidenum">
              <a:rPr lang="ar-SA" smtClean="0"/>
              <a:pPr rtl="1"/>
              <a:t>12</a:t>
            </a:fld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471" y="1124621"/>
            <a:ext cx="5636965" cy="3840469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5385916"/>
            <a:ext cx="1972905" cy="1472084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403412" y="852341"/>
            <a:ext cx="5580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 smtClean="0"/>
              <a:t>كيفية كتابة </a:t>
            </a:r>
            <a:r>
              <a:rPr lang="ar-OM" sz="2800" b="1" dirty="0" err="1" smtClean="0"/>
              <a:t>أكواد</a:t>
            </a:r>
            <a:r>
              <a:rPr lang="ar-OM" sz="2800" b="1" dirty="0" smtClean="0"/>
              <a:t> الجدول:</a:t>
            </a:r>
            <a:endParaRPr lang="en-US" sz="28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31729" y="2079370"/>
            <a:ext cx="50314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/>
              <a:t>&lt;table&gt;</a:t>
            </a:r>
          </a:p>
          <a:p>
            <a:pPr algn="l"/>
            <a:r>
              <a:rPr lang="en-US" sz="2800" b="1" dirty="0" smtClean="0"/>
              <a:t>&lt;</a:t>
            </a:r>
            <a:r>
              <a:rPr lang="en-US" sz="2800" b="1" dirty="0" err="1" smtClean="0"/>
              <a:t>tr</a:t>
            </a:r>
            <a:r>
              <a:rPr lang="en-US" sz="2800" b="1" dirty="0" smtClean="0"/>
              <a:t>&gt;</a:t>
            </a:r>
          </a:p>
          <a:p>
            <a:pPr algn="l"/>
            <a:r>
              <a:rPr lang="en-US" sz="2800" b="1" dirty="0" smtClean="0"/>
              <a:t>&lt;</a:t>
            </a:r>
            <a:r>
              <a:rPr lang="en-US" sz="2800" b="1" dirty="0" err="1" smtClean="0"/>
              <a:t>th</a:t>
            </a:r>
            <a:r>
              <a:rPr lang="en-US" sz="2800" b="1" dirty="0" smtClean="0"/>
              <a:t>&gt; &lt;/</a:t>
            </a:r>
            <a:r>
              <a:rPr lang="en-US" sz="2800" b="1" dirty="0" err="1" smtClean="0"/>
              <a:t>th</a:t>
            </a:r>
            <a:r>
              <a:rPr lang="en-US" sz="2800" b="1" dirty="0" smtClean="0"/>
              <a:t>&gt; &lt;</a:t>
            </a:r>
            <a:r>
              <a:rPr lang="en-US" sz="2800" b="1" dirty="0" err="1" smtClean="0"/>
              <a:t>th</a:t>
            </a:r>
            <a:r>
              <a:rPr lang="en-US" sz="2800" b="1" dirty="0" smtClean="0"/>
              <a:t>&gt; &lt;/</a:t>
            </a:r>
            <a:r>
              <a:rPr lang="en-US" sz="2800" b="1" dirty="0" err="1" smtClean="0"/>
              <a:t>th</a:t>
            </a:r>
            <a:r>
              <a:rPr lang="en-US" sz="2800" b="1" dirty="0" smtClean="0"/>
              <a:t>&gt;</a:t>
            </a:r>
          </a:p>
          <a:p>
            <a:pPr algn="l"/>
            <a:r>
              <a:rPr lang="en-US" sz="2800" b="1" dirty="0" smtClean="0"/>
              <a:t>&lt;/</a:t>
            </a:r>
            <a:r>
              <a:rPr lang="en-US" sz="2800" b="1" dirty="0" err="1" smtClean="0"/>
              <a:t>tr</a:t>
            </a:r>
            <a:r>
              <a:rPr lang="en-US" sz="2800" b="1" dirty="0" smtClean="0"/>
              <a:t>&gt; </a:t>
            </a:r>
          </a:p>
          <a:p>
            <a:pPr algn="l"/>
            <a:r>
              <a:rPr lang="en-US" sz="2800" b="1" dirty="0" smtClean="0"/>
              <a:t>&lt;</a:t>
            </a:r>
            <a:r>
              <a:rPr lang="en-US" sz="2800" b="1" dirty="0" err="1" smtClean="0"/>
              <a:t>tr</a:t>
            </a:r>
            <a:r>
              <a:rPr lang="en-US" sz="2800" b="1" dirty="0" smtClean="0"/>
              <a:t>&gt;</a:t>
            </a:r>
          </a:p>
          <a:p>
            <a:pPr algn="l"/>
            <a:r>
              <a:rPr lang="en-US" sz="2800" b="1" dirty="0"/>
              <a:t>&lt;</a:t>
            </a:r>
            <a:r>
              <a:rPr lang="en-US" sz="2800" b="1" dirty="0" smtClean="0"/>
              <a:t>td&gt; </a:t>
            </a:r>
            <a:r>
              <a:rPr lang="en-US" sz="2800" b="1" dirty="0"/>
              <a:t>&lt;/</a:t>
            </a:r>
            <a:r>
              <a:rPr lang="en-US" sz="2800" b="1" dirty="0" smtClean="0"/>
              <a:t>td&gt; </a:t>
            </a:r>
            <a:r>
              <a:rPr lang="en-US" sz="2800" b="1" dirty="0"/>
              <a:t>&lt;</a:t>
            </a:r>
            <a:r>
              <a:rPr lang="en-US" sz="2800" b="1" dirty="0" smtClean="0"/>
              <a:t>td&gt; </a:t>
            </a:r>
            <a:r>
              <a:rPr lang="en-US" sz="2800" b="1" dirty="0"/>
              <a:t>&lt;/</a:t>
            </a:r>
            <a:r>
              <a:rPr lang="en-US" sz="2800" b="1" dirty="0" smtClean="0"/>
              <a:t>td&gt;</a:t>
            </a:r>
            <a:endParaRPr lang="en-US" sz="2800" b="1" dirty="0"/>
          </a:p>
          <a:p>
            <a:pPr algn="l"/>
            <a:r>
              <a:rPr lang="en-US" sz="2800" b="1" dirty="0" smtClean="0"/>
              <a:t>&lt;/</a:t>
            </a:r>
            <a:r>
              <a:rPr lang="en-US" sz="2800" b="1" dirty="0" err="1" smtClean="0"/>
              <a:t>tr</a:t>
            </a:r>
            <a:r>
              <a:rPr lang="en-US" sz="2800" b="1" dirty="0" smtClean="0"/>
              <a:t>&gt;</a:t>
            </a:r>
          </a:p>
          <a:p>
            <a:pPr algn="l"/>
            <a:r>
              <a:rPr lang="en-US" sz="2800" b="1" dirty="0" smtClean="0"/>
              <a:t>&lt;/table&gt;</a:t>
            </a:r>
          </a:p>
          <a:p>
            <a:pPr algn="l"/>
            <a:endParaRPr lang="en-US" sz="2800" b="1" dirty="0"/>
          </a:p>
        </p:txBody>
      </p:sp>
      <p:sp>
        <p:nvSpPr>
          <p:cNvPr id="10" name="قوس كبير أيمن 9"/>
          <p:cNvSpPr/>
          <p:nvPr/>
        </p:nvSpPr>
        <p:spPr>
          <a:xfrm>
            <a:off x="1696131" y="2699708"/>
            <a:ext cx="4611602" cy="1313942"/>
          </a:xfrm>
          <a:prstGeom prst="rightBrace">
            <a:avLst>
              <a:gd name="adj1" fmla="val 0"/>
              <a:gd name="adj2" fmla="val 5376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5217460" y="2944906"/>
            <a:ext cx="1311012" cy="632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صفين</a:t>
            </a:r>
            <a:endParaRPr lang="en-US" sz="2400" b="1" dirty="0"/>
          </a:p>
        </p:txBody>
      </p:sp>
      <p:sp>
        <p:nvSpPr>
          <p:cNvPr id="13" name="قوس كبير أيمن 12"/>
          <p:cNvSpPr/>
          <p:nvPr/>
        </p:nvSpPr>
        <p:spPr>
          <a:xfrm rot="16200000">
            <a:off x="1955585" y="1884490"/>
            <a:ext cx="1087232" cy="1606141"/>
          </a:xfrm>
          <a:prstGeom prst="rightBrace">
            <a:avLst>
              <a:gd name="adj1" fmla="val 0"/>
              <a:gd name="adj2" fmla="val 4900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/>
          <p:cNvSpPr/>
          <p:nvPr/>
        </p:nvSpPr>
        <p:spPr>
          <a:xfrm>
            <a:off x="1343536" y="1363887"/>
            <a:ext cx="1354557" cy="632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خليتين</a:t>
            </a:r>
            <a:endParaRPr lang="en-US" sz="2400" b="1" dirty="0"/>
          </a:p>
        </p:txBody>
      </p:sp>
      <p:sp>
        <p:nvSpPr>
          <p:cNvPr id="15" name="قوس كبير أيمن 14"/>
          <p:cNvSpPr/>
          <p:nvPr/>
        </p:nvSpPr>
        <p:spPr>
          <a:xfrm rot="5400000">
            <a:off x="1900778" y="4064835"/>
            <a:ext cx="1087232" cy="1606141"/>
          </a:xfrm>
          <a:prstGeom prst="rightBrace">
            <a:avLst>
              <a:gd name="adj1" fmla="val 0"/>
              <a:gd name="adj2" fmla="val 4900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15"/>
          <p:cNvSpPr/>
          <p:nvPr/>
        </p:nvSpPr>
        <p:spPr>
          <a:xfrm>
            <a:off x="1641323" y="5501147"/>
            <a:ext cx="1354557" cy="632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خليتين</a:t>
            </a:r>
            <a:endParaRPr lang="en-US" sz="2400" b="1" dirty="0"/>
          </a:p>
        </p:txBody>
      </p:sp>
      <p:sp>
        <p:nvSpPr>
          <p:cNvPr id="17" name="مستطيل 16"/>
          <p:cNvSpPr/>
          <p:nvPr/>
        </p:nvSpPr>
        <p:spPr>
          <a:xfrm>
            <a:off x="3030583" y="1393368"/>
            <a:ext cx="2859801" cy="9369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0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