
<file path=[Content_Types].xml><?xml version="1.0" encoding="utf-8"?>
<Types xmlns="http://schemas.openxmlformats.org/package/2006/content-types">
  <Default ContentType="image/vnd.ms-photo" Extension="wdp"/>
  <Default ContentType="image/svg+xml" Extension="svg"/>
  <Default ContentType="image/gif" Extension="gif"/>
  <Default ContentType="application/xml" Extension="xml"/>
  <Default ContentType="image/png" Extension="png"/>
  <Default ContentType="image/jpeg" Extension="jpeg"/>
  <Default ContentType="application/vnd.openxmlformats-package.relationships+xml" Extension="rels"/>
  <Default ContentType="image/x-emf" Extension="emf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0FE793EB-EB8C-4A13-AEF1-F85EBEE6AF9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4095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2375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87664a208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87664a208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7664a200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7664a200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820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2127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87664a20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87664a20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87664a20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87664a20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217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87664a20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87664a20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3611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87664a20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87664a20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5327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87664a20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87664a20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6145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4828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3103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9202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6937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87664a208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87664a208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0991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87664a208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87664a208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7292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84741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82200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8835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74716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3490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168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38203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07207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28804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9436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7664a208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7664a208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5820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5400000">
            <a:off x="-1515884" y="-1719378"/>
            <a:ext cx="3679200" cy="3679200"/>
          </a:xfrm>
          <a:prstGeom prst="blockArc">
            <a:avLst>
              <a:gd name="adj1" fmla="val 15904124"/>
              <a:gd name="adj2" fmla="val 722519"/>
              <a:gd name="adj3" fmla="val 72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10800000">
            <a:off x="708000" y="399750"/>
            <a:ext cx="7728000" cy="4344000"/>
          </a:xfrm>
          <a:prstGeom prst="round1Rect">
            <a:avLst>
              <a:gd name="adj" fmla="val 16667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rot="-2175913">
            <a:off x="6501213" y="3908853"/>
            <a:ext cx="1705595" cy="1705595"/>
          </a:xfrm>
          <a:prstGeom prst="blockArc">
            <a:avLst>
              <a:gd name="adj1" fmla="val 13003178"/>
              <a:gd name="adj2" fmla="val 2121832"/>
              <a:gd name="adj3" fmla="val 25028"/>
            </a:avLst>
          </a:prstGeom>
          <a:solidFill>
            <a:srgbClr val="BDC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/>
          <p:nvPr/>
        </p:nvSpPr>
        <p:spPr>
          <a:xfrm>
            <a:off x="1355650" y="744575"/>
            <a:ext cx="6261600" cy="23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1355650" y="3396875"/>
            <a:ext cx="4048500" cy="5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Google Shape;14;p2"/>
          <p:cNvSpPr txBox="1"/>
          <p:nvPr/>
        </p:nvSpPr>
        <p:spPr>
          <a:xfrm>
            <a:off x="1080000" y="2834125"/>
            <a:ext cx="68400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1441200" y="1455663"/>
            <a:ext cx="6261600" cy="13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2649875" y="3207913"/>
            <a:ext cx="3823800" cy="62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 rot="10800000">
            <a:off x="7843922" y="-1058801"/>
            <a:ext cx="2481900" cy="2481900"/>
          </a:xfrm>
          <a:prstGeom prst="blockArc">
            <a:avLst>
              <a:gd name="adj1" fmla="val 15904124"/>
              <a:gd name="adj2" fmla="val 722519"/>
              <a:gd name="adj3" fmla="val 72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/>
          <p:nvPr/>
        </p:nvSpPr>
        <p:spPr>
          <a:xfrm rot="4458820">
            <a:off x="-1488663" y="4124021"/>
            <a:ext cx="2387832" cy="2387832"/>
          </a:xfrm>
          <a:prstGeom prst="blockArc">
            <a:avLst>
              <a:gd name="adj1" fmla="val 12582103"/>
              <a:gd name="adj2" fmla="val 16685375"/>
              <a:gd name="adj3" fmla="val 10255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 txBox="1"/>
          <p:nvPr/>
        </p:nvSpPr>
        <p:spPr>
          <a:xfrm>
            <a:off x="909825" y="1507250"/>
            <a:ext cx="7315200" cy="33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4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1094125" y="281670"/>
            <a:ext cx="773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963450" y="1133350"/>
            <a:ext cx="72171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 rot="5400000">
            <a:off x="-1062873" y="-1049951"/>
            <a:ext cx="1957800" cy="1957800"/>
          </a:xfrm>
          <a:prstGeom prst="blockArc">
            <a:avLst>
              <a:gd name="adj1" fmla="val 16339879"/>
              <a:gd name="adj2" fmla="val 21412310"/>
              <a:gd name="adj3" fmla="val 12046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ubTitle" idx="1"/>
          </p:nvPr>
        </p:nvSpPr>
        <p:spPr>
          <a:xfrm>
            <a:off x="1086359" y="2562701"/>
            <a:ext cx="3552000" cy="15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9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</a:rPr>
              <a:t>‹#›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62" name="Google Shape;62;p9"/>
          <p:cNvSpPr/>
          <p:nvPr/>
        </p:nvSpPr>
        <p:spPr>
          <a:xfrm rot="-900094">
            <a:off x="3798381" y="4368678"/>
            <a:ext cx="1783690" cy="1783980"/>
          </a:xfrm>
          <a:prstGeom prst="blockArc">
            <a:avLst>
              <a:gd name="adj1" fmla="val 12085351"/>
              <a:gd name="adj2" fmla="val 16819483"/>
              <a:gd name="adj3" fmla="val 1755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9"/>
          <p:cNvSpPr/>
          <p:nvPr/>
        </p:nvSpPr>
        <p:spPr>
          <a:xfrm>
            <a:off x="4572000" y="-73925"/>
            <a:ext cx="4572000" cy="53088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9"/>
          <p:cNvSpPr txBox="1"/>
          <p:nvPr/>
        </p:nvSpPr>
        <p:spPr>
          <a:xfrm>
            <a:off x="5298300" y="2567075"/>
            <a:ext cx="31194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9"/>
          <p:cNvSpPr txBox="1"/>
          <p:nvPr/>
        </p:nvSpPr>
        <p:spPr>
          <a:xfrm>
            <a:off x="5298300" y="4049375"/>
            <a:ext cx="31194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9"/>
          <p:cNvSpPr txBox="1"/>
          <p:nvPr/>
        </p:nvSpPr>
        <p:spPr>
          <a:xfrm>
            <a:off x="5208725" y="4049375"/>
            <a:ext cx="31194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9"/>
          <p:cNvSpPr txBox="1"/>
          <p:nvPr/>
        </p:nvSpPr>
        <p:spPr>
          <a:xfrm>
            <a:off x="5387850" y="3299075"/>
            <a:ext cx="31194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9"/>
          <p:cNvSpPr txBox="1">
            <a:spLocks noGrp="1"/>
          </p:cNvSpPr>
          <p:nvPr>
            <p:ph type="subTitle" idx="1"/>
          </p:nvPr>
        </p:nvSpPr>
        <p:spPr>
          <a:xfrm>
            <a:off x="5021275" y="810000"/>
            <a:ext cx="3549600" cy="385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02400" y="862850"/>
            <a:ext cx="3549600" cy="318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933325" y="4230575"/>
            <a:ext cx="53772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1"/>
          </p:nvPr>
        </p:nvSpPr>
        <p:spPr>
          <a:xfrm>
            <a:off x="1030775" y="3087275"/>
            <a:ext cx="2253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2"/>
          </p:nvPr>
        </p:nvSpPr>
        <p:spPr>
          <a:xfrm>
            <a:off x="1030775" y="3404675"/>
            <a:ext cx="2253000" cy="9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3"/>
          </p:nvPr>
        </p:nvSpPr>
        <p:spPr>
          <a:xfrm>
            <a:off x="3445500" y="3087275"/>
            <a:ext cx="2253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4"/>
          </p:nvPr>
        </p:nvSpPr>
        <p:spPr>
          <a:xfrm>
            <a:off x="3445500" y="3404675"/>
            <a:ext cx="2253000" cy="9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5"/>
          </p:nvPr>
        </p:nvSpPr>
        <p:spPr>
          <a:xfrm>
            <a:off x="5860225" y="3087275"/>
            <a:ext cx="2253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6"/>
          </p:nvPr>
        </p:nvSpPr>
        <p:spPr>
          <a:xfrm>
            <a:off x="5860225" y="3404675"/>
            <a:ext cx="2253000" cy="9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-879187" y="4312178"/>
            <a:ext cx="1705500" cy="1705500"/>
          </a:xfrm>
          <a:prstGeom prst="blockArc">
            <a:avLst>
              <a:gd name="adj1" fmla="val 16164733"/>
              <a:gd name="adj2" fmla="val 104114"/>
              <a:gd name="adj3" fmla="val 1277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2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7"/>
          <p:cNvSpPr/>
          <p:nvPr/>
        </p:nvSpPr>
        <p:spPr>
          <a:xfrm>
            <a:off x="-76800" y="-76500"/>
            <a:ext cx="4638900" cy="52773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7"/>
          <p:cNvSpPr/>
          <p:nvPr/>
        </p:nvSpPr>
        <p:spPr>
          <a:xfrm rot="10800000">
            <a:off x="735300" y="724075"/>
            <a:ext cx="3241500" cy="3945900"/>
          </a:xfrm>
          <a:prstGeom prst="round1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750000" y="717175"/>
            <a:ext cx="3226800" cy="39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17"/>
          <p:cNvSpPr txBox="1">
            <a:spLocks noGrp="1"/>
          </p:cNvSpPr>
          <p:nvPr>
            <p:ph type="subTitle" idx="1"/>
          </p:nvPr>
        </p:nvSpPr>
        <p:spPr>
          <a:xfrm>
            <a:off x="5909000" y="599974"/>
            <a:ext cx="2448000" cy="3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45" name="Google Shape;145;p17"/>
          <p:cNvSpPr txBox="1">
            <a:spLocks noGrp="1"/>
          </p:cNvSpPr>
          <p:nvPr>
            <p:ph type="subTitle" idx="2"/>
          </p:nvPr>
        </p:nvSpPr>
        <p:spPr>
          <a:xfrm>
            <a:off x="5909000" y="1035316"/>
            <a:ext cx="2448000" cy="8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7"/>
          <p:cNvSpPr txBox="1">
            <a:spLocks noGrp="1"/>
          </p:cNvSpPr>
          <p:nvPr>
            <p:ph type="subTitle" idx="3"/>
          </p:nvPr>
        </p:nvSpPr>
        <p:spPr>
          <a:xfrm>
            <a:off x="5909000" y="2028524"/>
            <a:ext cx="2448000" cy="3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7"/>
          <p:cNvSpPr txBox="1">
            <a:spLocks noGrp="1"/>
          </p:cNvSpPr>
          <p:nvPr>
            <p:ph type="subTitle" idx="4"/>
          </p:nvPr>
        </p:nvSpPr>
        <p:spPr>
          <a:xfrm>
            <a:off x="5909000" y="2445016"/>
            <a:ext cx="2448000" cy="8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7"/>
          <p:cNvSpPr txBox="1">
            <a:spLocks noGrp="1"/>
          </p:cNvSpPr>
          <p:nvPr>
            <p:ph type="subTitle" idx="5"/>
          </p:nvPr>
        </p:nvSpPr>
        <p:spPr>
          <a:xfrm>
            <a:off x="5909000" y="3457074"/>
            <a:ext cx="2448000" cy="3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49" name="Google Shape;149;p17"/>
          <p:cNvSpPr txBox="1">
            <a:spLocks noGrp="1"/>
          </p:cNvSpPr>
          <p:nvPr>
            <p:ph type="subTitle" idx="6"/>
          </p:nvPr>
        </p:nvSpPr>
        <p:spPr>
          <a:xfrm>
            <a:off x="5909000" y="3854716"/>
            <a:ext cx="2448000" cy="8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title"/>
          </p:nvPr>
        </p:nvSpPr>
        <p:spPr>
          <a:xfrm>
            <a:off x="831900" y="717175"/>
            <a:ext cx="3144900" cy="394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_1">
    <p:bg>
      <p:bgPr>
        <a:solidFill>
          <a:schemeClr val="accent2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/>
          <p:nvPr/>
        </p:nvSpPr>
        <p:spPr>
          <a:xfrm rot="-6299986">
            <a:off x="7656229" y="3062123"/>
            <a:ext cx="3353359" cy="3679155"/>
          </a:xfrm>
          <a:prstGeom prst="blockArc">
            <a:avLst>
              <a:gd name="adj1" fmla="val 16550563"/>
              <a:gd name="adj2" fmla="val 608065"/>
              <a:gd name="adj3" fmla="val 823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9"/>
          <p:cNvSpPr/>
          <p:nvPr/>
        </p:nvSpPr>
        <p:spPr>
          <a:xfrm rot="8596392">
            <a:off x="-759489" y="-901893"/>
            <a:ext cx="1705685" cy="1705685"/>
          </a:xfrm>
          <a:prstGeom prst="blockArc">
            <a:avLst>
              <a:gd name="adj1" fmla="val 13159347"/>
              <a:gd name="adj2" fmla="val 19114359"/>
              <a:gd name="adj3" fmla="val 21488"/>
            </a:avLst>
          </a:prstGeom>
          <a:solidFill>
            <a:srgbClr val="BDC1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9"/>
          <p:cNvSpPr/>
          <p:nvPr/>
        </p:nvSpPr>
        <p:spPr>
          <a:xfrm rot="10800000">
            <a:off x="516000" y="399750"/>
            <a:ext cx="8112000" cy="4344000"/>
          </a:xfrm>
          <a:prstGeom prst="round1Rect">
            <a:avLst>
              <a:gd name="adj" fmla="val 16667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1094125" y="1417550"/>
            <a:ext cx="6818100" cy="21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19"/>
          <p:cNvSpPr txBox="1"/>
          <p:nvPr/>
        </p:nvSpPr>
        <p:spPr>
          <a:xfrm>
            <a:off x="5261025" y="3460725"/>
            <a:ext cx="26511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b="1">
              <a:solidFill>
                <a:srgbClr val="FFC8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9"/>
          <p:cNvSpPr txBox="1">
            <a:spLocks noGrp="1"/>
          </p:cNvSpPr>
          <p:nvPr>
            <p:ph type="title"/>
          </p:nvPr>
        </p:nvSpPr>
        <p:spPr>
          <a:xfrm>
            <a:off x="1094125" y="1417550"/>
            <a:ext cx="6678300" cy="19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19"/>
          <p:cNvSpPr txBox="1">
            <a:spLocks noGrp="1"/>
          </p:cNvSpPr>
          <p:nvPr>
            <p:ph type="subTitle" idx="1"/>
          </p:nvPr>
        </p:nvSpPr>
        <p:spPr>
          <a:xfrm>
            <a:off x="1094125" y="3504250"/>
            <a:ext cx="6635100" cy="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4_1_1_1_1">
    <p:bg>
      <p:bgPr>
        <a:solidFill>
          <a:schemeClr val="accent2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5" r:id="rId4"/>
    <p:sldLayoutId id="2147483656" r:id="rId5"/>
    <p:sldLayoutId id="2147483658" r:id="rId6"/>
    <p:sldLayoutId id="2147483659" r:id="rId7"/>
    <p:sldLayoutId id="2147483663" r:id="rId8"/>
    <p:sldLayoutId id="2147483665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8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8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8.xml" /><Relationship Id="rId5" Type="http://schemas.microsoft.com/office/2007/relationships/hdphoto" Target="../media/hdphoto1.wdp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8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9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9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9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gif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2.gif" /><Relationship Id="rId4" Type="http://schemas.openxmlformats.org/officeDocument/2006/relationships/image" Target="../media/image13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7" Type="http://schemas.openxmlformats.org/officeDocument/2006/relationships/image" Target="../media/image16.sv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5.png" /><Relationship Id="rId5" Type="http://schemas.openxmlformats.org/officeDocument/2006/relationships/image" Target="../media/image14.png" /><Relationship Id="rId4" Type="http://schemas.openxmlformats.org/officeDocument/2006/relationships/image" Target="../media/image12.gif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9.xml" /><Relationship Id="rId6" Type="http://schemas.openxmlformats.org/officeDocument/2006/relationships/image" Target="../media/image16.svg" /><Relationship Id="rId5" Type="http://schemas.openxmlformats.org/officeDocument/2006/relationships/image" Target="../media/image15.png" /><Relationship Id="rId4" Type="http://schemas.openxmlformats.org/officeDocument/2006/relationships/image" Target="../media/image12.gif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2.gif" /><Relationship Id="rId4" Type="http://schemas.openxmlformats.org/officeDocument/2006/relationships/image" Target="../media/image14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9.xml" /><Relationship Id="rId6" Type="http://schemas.openxmlformats.org/officeDocument/2006/relationships/image" Target="../media/image20.png" /><Relationship Id="rId5" Type="http://schemas.openxmlformats.org/officeDocument/2006/relationships/image" Target="../media/image19.png" /><Relationship Id="rId4" Type="http://schemas.openxmlformats.org/officeDocument/2006/relationships/image" Target="../media/image18.sv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9.xml" /><Relationship Id="rId5" Type="http://schemas.openxmlformats.org/officeDocument/2006/relationships/image" Target="../media/image18.svg" /><Relationship Id="rId4" Type="http://schemas.openxmlformats.org/officeDocument/2006/relationships/image" Target="../media/image17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9.xml" /><Relationship Id="rId6" Type="http://schemas.openxmlformats.org/officeDocument/2006/relationships/image" Target="../media/image12.gif" /><Relationship Id="rId5" Type="http://schemas.openxmlformats.org/officeDocument/2006/relationships/image" Target="../media/image18.svg" /><Relationship Id="rId4" Type="http://schemas.openxmlformats.org/officeDocument/2006/relationships/image" Target="../media/image17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7" Type="http://schemas.openxmlformats.org/officeDocument/2006/relationships/image" Target="../media/image22.pn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9.xml" /><Relationship Id="rId6" Type="http://schemas.openxmlformats.org/officeDocument/2006/relationships/image" Target="../media/image12.gif" /><Relationship Id="rId5" Type="http://schemas.openxmlformats.org/officeDocument/2006/relationships/image" Target="../media/image18.svg" /><Relationship Id="rId4" Type="http://schemas.openxmlformats.org/officeDocument/2006/relationships/image" Target="../media/image17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8.xml" /><Relationship Id="rId4" Type="http://schemas.openxmlformats.org/officeDocument/2006/relationships/image" Target="../media/image24.jpe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8.xml" /><Relationship Id="rId4" Type="http://schemas.openxmlformats.org/officeDocument/2006/relationships/image" Target="../media/image26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9.xml" /><Relationship Id="rId5" Type="http://schemas.openxmlformats.org/officeDocument/2006/relationships/image" Target="../media/image12.gif" /><Relationship Id="rId4" Type="http://schemas.openxmlformats.org/officeDocument/2006/relationships/image" Target="../media/image18.sv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9.xml" /><Relationship Id="rId4" Type="http://schemas.openxmlformats.org/officeDocument/2006/relationships/image" Target="../media/image18.sv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9.xml" /><Relationship Id="rId4" Type="http://schemas.openxmlformats.org/officeDocument/2006/relationships/image" Target="../media/image18.sv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9.xml" /><Relationship Id="rId5" Type="http://schemas.openxmlformats.org/officeDocument/2006/relationships/image" Target="../media/image27.png" /><Relationship Id="rId4" Type="http://schemas.openxmlformats.org/officeDocument/2006/relationships/image" Target="../media/image18.sv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9.xml" /><Relationship Id="rId5" Type="http://schemas.openxmlformats.org/officeDocument/2006/relationships/image" Target="../media/image20.png" /><Relationship Id="rId4" Type="http://schemas.openxmlformats.org/officeDocument/2006/relationships/image" Target="../media/image19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7" Type="http://schemas.openxmlformats.org/officeDocument/2006/relationships/image" Target="../media/image29.svg" /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9.xml" /><Relationship Id="rId6" Type="http://schemas.openxmlformats.org/officeDocument/2006/relationships/image" Target="../media/image28.png" /><Relationship Id="rId5" Type="http://schemas.openxmlformats.org/officeDocument/2006/relationships/image" Target="../media/image20.png" /><Relationship Id="rId4" Type="http://schemas.openxmlformats.org/officeDocument/2006/relationships/image" Target="../media/image19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9.xml" /><Relationship Id="rId4" Type="http://schemas.openxmlformats.org/officeDocument/2006/relationships/image" Target="../media/image31.pn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9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notesSlide" Target="../notesSlides/notesSlide28.xml" /><Relationship Id="rId1" Type="http://schemas.openxmlformats.org/officeDocument/2006/relationships/slideLayout" Target="../slideLayouts/slideLayout9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 /><Relationship Id="rId2" Type="http://schemas.openxmlformats.org/officeDocument/2006/relationships/notesSlide" Target="../notesSlides/notesSlide29.xml" /><Relationship Id="rId1" Type="http://schemas.openxmlformats.org/officeDocument/2006/relationships/slideLayout" Target="../slideLayouts/slideLayout9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 /><Relationship Id="rId2" Type="http://schemas.openxmlformats.org/officeDocument/2006/relationships/notesSlide" Target="../notesSlides/notesSlide30.xml" /><Relationship Id="rId1" Type="http://schemas.openxmlformats.org/officeDocument/2006/relationships/slideLayout" Target="../slideLayouts/slideLayout9.xml" /><Relationship Id="rId4" Type="http://schemas.openxmlformats.org/officeDocument/2006/relationships/image" Target="../media/image3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 txBox="1">
            <a:spLocks noGrp="1"/>
          </p:cNvSpPr>
          <p:nvPr>
            <p:ph type="title"/>
          </p:nvPr>
        </p:nvSpPr>
        <p:spPr>
          <a:xfrm>
            <a:off x="4593166" y="617621"/>
            <a:ext cx="4307000" cy="3762854"/>
          </a:xfrm>
          <a:prstGeom prst="rect">
            <a:avLst/>
          </a:prstGeom>
          <a:ln w="28575"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س1: الشكل المقابل يمثل </a:t>
            </a:r>
            <a:r>
              <a:rPr lang="ar-SA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إنقساما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خلويا , أدرسه ثم أجب عن الأسئلة التالية : </a:t>
            </a:r>
            <a:b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أ. ما نوع هذا </a:t>
            </a:r>
            <a:r>
              <a:rPr lang="ar-SA" sz="2000" dirty="0" err="1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الإنقسام</a:t>
            </a: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؟</a:t>
            </a:r>
            <a:b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ب. صف النمط </a:t>
            </a:r>
            <a:r>
              <a:rPr lang="ar-SA" sz="2000" dirty="0" err="1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الكروموسومي</a:t>
            </a: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للخلية (</a:t>
            </a:r>
            <a:r>
              <a:rPr lang="en-US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والخلية (</a:t>
            </a:r>
            <a:r>
              <a:rPr lang="en-US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.</a:t>
            </a:r>
            <a:b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ج. أين يحدث هذا </a:t>
            </a:r>
            <a:r>
              <a:rPr lang="ar-SA" sz="2000" dirty="0" err="1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الإنقسام</a:t>
            </a: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, وما الهدف منه ؟</a:t>
            </a:r>
            <a:b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د. كم عدد كروموسومات الخلية (</a:t>
            </a:r>
            <a:r>
              <a:rPr lang="en-US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والخلية (</a:t>
            </a:r>
            <a:r>
              <a:rPr lang="en-US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SA" sz="20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.</a:t>
            </a:r>
            <a:endParaRPr sz="2000" dirty="0">
              <a:solidFill>
                <a:srgbClr val="75C4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194" name="Picture 2" descr="B6 C) Meiosis – AQA Combined Science Trilogy - Elevise">
            <a:extLst>
              <a:ext uri="{FF2B5EF4-FFF2-40B4-BE49-F238E27FC236}">
                <a16:creationId xmlns:a16="http://schemas.microsoft.com/office/drawing/2014/main" id="{6BA215D2-2BCE-4C76-A9A2-8247DACD5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68" y="861484"/>
            <a:ext cx="3063065" cy="342053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3C4AB62-7246-4D9A-8D70-BC5BCBD53B98}"/>
              </a:ext>
            </a:extLst>
          </p:cNvPr>
          <p:cNvSpPr txBox="1"/>
          <p:nvPr/>
        </p:nvSpPr>
        <p:spPr>
          <a:xfrm>
            <a:off x="4550835" y="743890"/>
            <a:ext cx="302073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إنقسام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إختزالي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( منصف)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2E0ACC1-E177-4AB6-B27B-1CE3E3D90471}"/>
              </a:ext>
            </a:extLst>
          </p:cNvPr>
          <p:cNvSpPr txBox="1"/>
          <p:nvPr/>
        </p:nvSpPr>
        <p:spPr>
          <a:xfrm>
            <a:off x="4083900" y="2043453"/>
            <a:ext cx="44903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: ثنائية المجموعة </a:t>
            </a:r>
            <a:r>
              <a:rPr lang="ar-S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الكروموسومية</a:t>
            </a:r>
            <a:endParaRPr lang="ar-S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: أحادية المجموعة </a:t>
            </a:r>
            <a:r>
              <a:rPr lang="ar-S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الكروموسومية</a:t>
            </a:r>
            <a:endParaRPr lang="ar-S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1CFA2A3-AF47-4302-90E3-3F3C0DDB86BC}"/>
              </a:ext>
            </a:extLst>
          </p:cNvPr>
          <p:cNvSpPr txBox="1"/>
          <p:nvPr/>
        </p:nvSpPr>
        <p:spPr>
          <a:xfrm>
            <a:off x="1611633" y="3269417"/>
            <a:ext cx="696256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المناسل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( الخصيتين والمبيضين ) </a:t>
            </a:r>
          </a:p>
          <a:p>
            <a:pPr algn="r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والهدف منه إنتاج الأمشاج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D0419B1-7EB1-4DD0-B6C6-2510678F9B25}"/>
              </a:ext>
            </a:extLst>
          </p:cNvPr>
          <p:cNvSpPr txBox="1"/>
          <p:nvPr/>
        </p:nvSpPr>
        <p:spPr>
          <a:xfrm>
            <a:off x="5236300" y="4344789"/>
            <a:ext cx="302073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A: 6</a:t>
            </a:r>
          </a:p>
          <a:p>
            <a:pPr algn="r" rtl="1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B: 3</a:t>
            </a:r>
            <a:endParaRPr lang="ar-S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رابط كسهم مستقيم 9">
            <a:extLst>
              <a:ext uri="{FF2B5EF4-FFF2-40B4-BE49-F238E27FC236}">
                <a16:creationId xmlns:a16="http://schemas.microsoft.com/office/drawing/2014/main" id="{39421971-8D5F-4FAD-AD9F-7234D799C9CA}"/>
              </a:ext>
            </a:extLst>
          </p:cNvPr>
          <p:cNvCxnSpPr/>
          <p:nvPr/>
        </p:nvCxnSpPr>
        <p:spPr>
          <a:xfrm>
            <a:off x="1289899" y="1354666"/>
            <a:ext cx="5512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رابط كسهم مستقيم 15">
            <a:extLst>
              <a:ext uri="{FF2B5EF4-FFF2-40B4-BE49-F238E27FC236}">
                <a16:creationId xmlns:a16="http://schemas.microsoft.com/office/drawing/2014/main" id="{8A67B599-DC86-48EC-882A-E001641F9970}"/>
              </a:ext>
            </a:extLst>
          </p:cNvPr>
          <p:cNvCxnSpPr>
            <a:cxnSpLocks/>
          </p:cNvCxnSpPr>
          <p:nvPr/>
        </p:nvCxnSpPr>
        <p:spPr>
          <a:xfrm flipV="1">
            <a:off x="2192867" y="4153291"/>
            <a:ext cx="428966" cy="2148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A6C7A47F-4A72-4786-89F0-1ADA8D5CF16B}"/>
              </a:ext>
            </a:extLst>
          </p:cNvPr>
          <p:cNvSpPr/>
          <p:nvPr/>
        </p:nvSpPr>
        <p:spPr>
          <a:xfrm>
            <a:off x="977567" y="1144000"/>
            <a:ext cx="35618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ar-SA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08E2E19E-E8AE-4BD4-8998-EC6184E0AC4C}"/>
              </a:ext>
            </a:extLst>
          </p:cNvPr>
          <p:cNvSpPr/>
          <p:nvPr/>
        </p:nvSpPr>
        <p:spPr>
          <a:xfrm>
            <a:off x="1841166" y="4186725"/>
            <a:ext cx="35618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ar-SA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B39580B8-8CC1-439B-AE53-4C5BF83D7B6C}"/>
              </a:ext>
            </a:extLst>
          </p:cNvPr>
          <p:cNvSpPr/>
          <p:nvPr/>
        </p:nvSpPr>
        <p:spPr>
          <a:xfrm>
            <a:off x="1333754" y="78500"/>
            <a:ext cx="1768935" cy="415498"/>
          </a:xfrm>
          <a:custGeom>
            <a:avLst/>
            <a:gdLst>
              <a:gd name="connsiteX0" fmla="*/ 0 w 1768935"/>
              <a:gd name="connsiteY0" fmla="*/ 0 h 415498"/>
              <a:gd name="connsiteX1" fmla="*/ 1768935 w 1768935"/>
              <a:gd name="connsiteY1" fmla="*/ 0 h 415498"/>
              <a:gd name="connsiteX2" fmla="*/ 1768935 w 1768935"/>
              <a:gd name="connsiteY2" fmla="*/ 415498 h 415498"/>
              <a:gd name="connsiteX3" fmla="*/ 0 w 1768935"/>
              <a:gd name="connsiteY3" fmla="*/ 415498 h 415498"/>
              <a:gd name="connsiteX4" fmla="*/ 0 w 1768935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935" h="415498" fill="none" extrusionOk="0">
                <a:moveTo>
                  <a:pt x="0" y="0"/>
                </a:moveTo>
                <a:cubicBezTo>
                  <a:pt x="466118" y="136097"/>
                  <a:pt x="1239451" y="-119260"/>
                  <a:pt x="1768935" y="0"/>
                </a:cubicBezTo>
                <a:cubicBezTo>
                  <a:pt x="1745588" y="69469"/>
                  <a:pt x="1752191" y="349087"/>
                  <a:pt x="1768935" y="415498"/>
                </a:cubicBezTo>
                <a:cubicBezTo>
                  <a:pt x="1268770" y="531067"/>
                  <a:pt x="875345" y="438407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1768935" h="415498" stroke="0" extrusionOk="0">
                <a:moveTo>
                  <a:pt x="0" y="0"/>
                </a:moveTo>
                <a:cubicBezTo>
                  <a:pt x="423194" y="129120"/>
                  <a:pt x="980731" y="-89564"/>
                  <a:pt x="1768935" y="0"/>
                </a:cubicBezTo>
                <a:cubicBezTo>
                  <a:pt x="1765192" y="96234"/>
                  <a:pt x="1782784" y="270630"/>
                  <a:pt x="1768935" y="415498"/>
                </a:cubicBezTo>
                <a:cubicBezTo>
                  <a:pt x="933890" y="300544"/>
                  <a:pt x="514999" y="517602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التعلم القبلي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8CB16DF-50FF-46CE-8BD3-D3DCFD96F2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15" t="18553" r="23001" b="17263"/>
          <a:stretch/>
        </p:blipFill>
        <p:spPr>
          <a:xfrm>
            <a:off x="775599" y="1270001"/>
            <a:ext cx="3170272" cy="2328332"/>
          </a:xfrm>
          <a:prstGeom prst="rect">
            <a:avLst/>
          </a:prstGeom>
        </p:spPr>
      </p:pic>
      <p:sp>
        <p:nvSpPr>
          <p:cNvPr id="15" name="Google Shape;228;p32">
            <a:extLst>
              <a:ext uri="{FF2B5EF4-FFF2-40B4-BE49-F238E27FC236}">
                <a16:creationId xmlns:a16="http://schemas.microsoft.com/office/drawing/2014/main" id="{78E5BBE3-6DAF-4C03-A274-59B91FF7FF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16367" y="292189"/>
            <a:ext cx="4155000" cy="1250838"/>
          </a:xfrm>
          <a:prstGeom prst="rect">
            <a:avLst/>
          </a:prstGeom>
          <a:ln w="28575"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س2: الشكل المقابل يمثل </a:t>
            </a:r>
            <a:r>
              <a:rPr lang="ar-SA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إنقسام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خلوي لخلية حيوانية , أي الخيارات التالية صحيحة : </a:t>
            </a:r>
            <a:b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sz="2000" dirty="0">
              <a:solidFill>
                <a:srgbClr val="75C4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BB841CFE-2386-4840-9FF9-19DC59A6D535}"/>
              </a:ext>
            </a:extLst>
          </p:cNvPr>
          <p:cNvSpPr/>
          <p:nvPr/>
        </p:nvSpPr>
        <p:spPr>
          <a:xfrm>
            <a:off x="3725333" y="1667933"/>
            <a:ext cx="245534" cy="143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9" name="جدول 16">
            <a:extLst>
              <a:ext uri="{FF2B5EF4-FFF2-40B4-BE49-F238E27FC236}">
                <a16:creationId xmlns:a16="http://schemas.microsoft.com/office/drawing/2014/main" id="{C599356A-AA46-40DB-A7E0-84C36C6CE9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638015"/>
              </p:ext>
            </p:extLst>
          </p:nvPr>
        </p:nvGraphicFramePr>
        <p:xfrm>
          <a:off x="4753188" y="1739900"/>
          <a:ext cx="4118190" cy="2485992"/>
        </p:xfrm>
        <a:graphic>
          <a:graphicData uri="http://schemas.openxmlformats.org/drawingml/2006/table">
            <a:tbl>
              <a:tblPr rtl="1" firstRow="1" bandRow="1">
                <a:tableStyleId>{0FE793EB-EB8C-4A13-AEF1-F85EBEE6AF94}</a:tableStyleId>
              </a:tblPr>
              <a:tblGrid>
                <a:gridCol w="812401">
                  <a:extLst>
                    <a:ext uri="{9D8B030D-6E8A-4147-A177-3AD203B41FA5}">
                      <a16:colId xmlns:a16="http://schemas.microsoft.com/office/drawing/2014/main" val="1826690289"/>
                    </a:ext>
                  </a:extLst>
                </a:gridCol>
                <a:gridCol w="1275820">
                  <a:extLst>
                    <a:ext uri="{9D8B030D-6E8A-4147-A177-3AD203B41FA5}">
                      <a16:colId xmlns:a16="http://schemas.microsoft.com/office/drawing/2014/main" val="1173727152"/>
                    </a:ext>
                  </a:extLst>
                </a:gridCol>
                <a:gridCol w="2029969">
                  <a:extLst>
                    <a:ext uri="{9D8B030D-6E8A-4147-A177-3AD203B41FA5}">
                      <a16:colId xmlns:a16="http://schemas.microsoft.com/office/drawing/2014/main" val="1054423980"/>
                    </a:ext>
                  </a:extLst>
                </a:gridCol>
              </a:tblGrid>
              <a:tr h="44623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الخيار</a:t>
                      </a:r>
                    </a:p>
                  </a:txBody>
                  <a:tcPr>
                    <a:solidFill>
                      <a:srgbClr val="75C4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نوع </a:t>
                      </a:r>
                      <a:r>
                        <a:rPr lang="ar-SA" sz="2000" b="1" i="0" u="none" strike="noStrike" cap="none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الإنقسام</a:t>
                      </a:r>
                      <a:endParaRPr lang="ar-SA" sz="2000" b="1" i="0" u="none" strike="noStrike" cap="none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  <a:sym typeface="Montserrat"/>
                      </a:endParaRPr>
                    </a:p>
                  </a:txBody>
                  <a:tcPr>
                    <a:solidFill>
                      <a:srgbClr val="75C4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عدد الكروموسومات في الخلية</a:t>
                      </a:r>
                    </a:p>
                  </a:txBody>
                  <a:tcPr>
                    <a:solidFill>
                      <a:srgbClr val="75C4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252463"/>
                  </a:ext>
                </a:extLst>
              </a:tr>
              <a:tr h="446238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A</a:t>
                      </a:r>
                      <a:endParaRPr lang="ar-SA" sz="2000" b="1" i="0" u="none" strike="noStrike" cap="none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  <a:sym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متساوي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504410"/>
                  </a:ext>
                </a:extLst>
              </a:tr>
              <a:tr h="446238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B</a:t>
                      </a:r>
                      <a:endParaRPr lang="ar-SA" sz="2000" b="1" i="0" u="none" strike="noStrike" cap="none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  <a:sym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إختزالي</a:t>
                      </a:r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374784"/>
                  </a:ext>
                </a:extLst>
              </a:tr>
              <a:tr h="446238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C</a:t>
                      </a:r>
                      <a:endParaRPr lang="ar-SA" sz="2000" b="1" i="0" u="none" strike="noStrike" cap="none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  <a:sym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إختزالي</a:t>
                      </a:r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469754"/>
                  </a:ext>
                </a:extLst>
              </a:tr>
              <a:tr h="446238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D</a:t>
                      </a:r>
                      <a:endParaRPr lang="ar-SA" sz="2000" b="1" i="0" u="none" strike="noStrike" cap="none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  <a:sym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إختزالي</a:t>
                      </a:r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i="0" u="none" strike="noStrike" cap="non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Montserrat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71276"/>
                  </a:ext>
                </a:extLst>
              </a:tr>
            </a:tbl>
          </a:graphicData>
        </a:graphic>
      </p:graphicFrame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E402C606-904C-4ED6-A0B1-3BCC5FA809DA}"/>
              </a:ext>
            </a:extLst>
          </p:cNvPr>
          <p:cNvSpPr/>
          <p:nvPr/>
        </p:nvSpPr>
        <p:spPr>
          <a:xfrm>
            <a:off x="8157411" y="2903621"/>
            <a:ext cx="569589" cy="401053"/>
          </a:xfrm>
          <a:prstGeom prst="ellipse">
            <a:avLst/>
          </a:prstGeom>
          <a:noFill/>
          <a:ln w="57150">
            <a:solidFill>
              <a:srgbClr val="75C4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B5DDF03D-04E5-4F82-A14C-A4D888733CAA}"/>
              </a:ext>
            </a:extLst>
          </p:cNvPr>
          <p:cNvSpPr/>
          <p:nvPr/>
        </p:nvSpPr>
        <p:spPr>
          <a:xfrm>
            <a:off x="1333754" y="78500"/>
            <a:ext cx="1768935" cy="415498"/>
          </a:xfrm>
          <a:custGeom>
            <a:avLst/>
            <a:gdLst>
              <a:gd name="connsiteX0" fmla="*/ 0 w 1768935"/>
              <a:gd name="connsiteY0" fmla="*/ 0 h 415498"/>
              <a:gd name="connsiteX1" fmla="*/ 1768935 w 1768935"/>
              <a:gd name="connsiteY1" fmla="*/ 0 h 415498"/>
              <a:gd name="connsiteX2" fmla="*/ 1768935 w 1768935"/>
              <a:gd name="connsiteY2" fmla="*/ 415498 h 415498"/>
              <a:gd name="connsiteX3" fmla="*/ 0 w 1768935"/>
              <a:gd name="connsiteY3" fmla="*/ 415498 h 415498"/>
              <a:gd name="connsiteX4" fmla="*/ 0 w 1768935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935" h="415498" fill="none" extrusionOk="0">
                <a:moveTo>
                  <a:pt x="0" y="0"/>
                </a:moveTo>
                <a:cubicBezTo>
                  <a:pt x="466118" y="136097"/>
                  <a:pt x="1239451" y="-119260"/>
                  <a:pt x="1768935" y="0"/>
                </a:cubicBezTo>
                <a:cubicBezTo>
                  <a:pt x="1745588" y="69469"/>
                  <a:pt x="1752191" y="349087"/>
                  <a:pt x="1768935" y="415498"/>
                </a:cubicBezTo>
                <a:cubicBezTo>
                  <a:pt x="1268770" y="531067"/>
                  <a:pt x="875345" y="438407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1768935" h="415498" stroke="0" extrusionOk="0">
                <a:moveTo>
                  <a:pt x="0" y="0"/>
                </a:moveTo>
                <a:cubicBezTo>
                  <a:pt x="423194" y="129120"/>
                  <a:pt x="980731" y="-89564"/>
                  <a:pt x="1768935" y="0"/>
                </a:cubicBezTo>
                <a:cubicBezTo>
                  <a:pt x="1765192" y="96234"/>
                  <a:pt x="1782784" y="270630"/>
                  <a:pt x="1768935" y="415498"/>
                </a:cubicBezTo>
                <a:cubicBezTo>
                  <a:pt x="933890" y="300544"/>
                  <a:pt x="514999" y="517602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التعلم القبلي</a:t>
            </a:r>
          </a:p>
        </p:txBody>
      </p:sp>
    </p:spTree>
    <p:extLst>
      <p:ext uri="{BB962C8B-B14F-4D97-AF65-F5344CB8AC3E}">
        <p14:creationId xmlns:p14="http://schemas.microsoft.com/office/powerpoint/2010/main" val="418034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EAFC4A60-671F-405B-AC4F-8CEA09E11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793" y="976736"/>
            <a:ext cx="2898874" cy="3190027"/>
          </a:xfrm>
          <a:prstGeom prst="rect">
            <a:avLst/>
          </a:prstGeom>
        </p:spPr>
      </p:pic>
      <p:sp>
        <p:nvSpPr>
          <p:cNvPr id="13" name="Google Shape;228;p32">
            <a:extLst>
              <a:ext uri="{FF2B5EF4-FFF2-40B4-BE49-F238E27FC236}">
                <a16:creationId xmlns:a16="http://schemas.microsoft.com/office/drawing/2014/main" id="{614AA2A4-C93C-402C-86D9-011E0F4A0F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4389" y="417095"/>
            <a:ext cx="4042611" cy="1010652"/>
          </a:xfrm>
          <a:prstGeom prst="rect">
            <a:avLst/>
          </a:prstGeom>
          <a:ln w="28575"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س3: الترتيب الصحيح لانقسام الخلية في الشكل المقابل هو : </a:t>
            </a:r>
            <a:endParaRPr sz="2000" dirty="0">
              <a:solidFill>
                <a:srgbClr val="75C4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492DAF56-EEAF-4480-8B99-720342B018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60582" y="2011281"/>
            <a:ext cx="2898874" cy="1708810"/>
          </a:xfrm>
          <a:prstGeom prst="rect">
            <a:avLst/>
          </a:prstGeom>
        </p:spPr>
      </p:pic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D1B1DDF5-5F2C-4449-83C9-FEE1C3B9D3DE}"/>
              </a:ext>
            </a:extLst>
          </p:cNvPr>
          <p:cNvSpPr/>
          <p:nvPr/>
        </p:nvSpPr>
        <p:spPr>
          <a:xfrm>
            <a:off x="5887453" y="2464633"/>
            <a:ext cx="569589" cy="401053"/>
          </a:xfrm>
          <a:prstGeom prst="ellipse">
            <a:avLst/>
          </a:prstGeom>
          <a:noFill/>
          <a:ln w="57150">
            <a:solidFill>
              <a:srgbClr val="75C4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EE818588-67A1-425A-94B7-084421CC6F0B}"/>
              </a:ext>
            </a:extLst>
          </p:cNvPr>
          <p:cNvSpPr/>
          <p:nvPr/>
        </p:nvSpPr>
        <p:spPr>
          <a:xfrm>
            <a:off x="1333754" y="78500"/>
            <a:ext cx="1768935" cy="415498"/>
          </a:xfrm>
          <a:custGeom>
            <a:avLst/>
            <a:gdLst>
              <a:gd name="connsiteX0" fmla="*/ 0 w 1768935"/>
              <a:gd name="connsiteY0" fmla="*/ 0 h 415498"/>
              <a:gd name="connsiteX1" fmla="*/ 1768935 w 1768935"/>
              <a:gd name="connsiteY1" fmla="*/ 0 h 415498"/>
              <a:gd name="connsiteX2" fmla="*/ 1768935 w 1768935"/>
              <a:gd name="connsiteY2" fmla="*/ 415498 h 415498"/>
              <a:gd name="connsiteX3" fmla="*/ 0 w 1768935"/>
              <a:gd name="connsiteY3" fmla="*/ 415498 h 415498"/>
              <a:gd name="connsiteX4" fmla="*/ 0 w 1768935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935" h="415498" fill="none" extrusionOk="0">
                <a:moveTo>
                  <a:pt x="0" y="0"/>
                </a:moveTo>
                <a:cubicBezTo>
                  <a:pt x="466118" y="136097"/>
                  <a:pt x="1239451" y="-119260"/>
                  <a:pt x="1768935" y="0"/>
                </a:cubicBezTo>
                <a:cubicBezTo>
                  <a:pt x="1745588" y="69469"/>
                  <a:pt x="1752191" y="349087"/>
                  <a:pt x="1768935" y="415498"/>
                </a:cubicBezTo>
                <a:cubicBezTo>
                  <a:pt x="1268770" y="531067"/>
                  <a:pt x="875345" y="438407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1768935" h="415498" stroke="0" extrusionOk="0">
                <a:moveTo>
                  <a:pt x="0" y="0"/>
                </a:moveTo>
                <a:cubicBezTo>
                  <a:pt x="423194" y="129120"/>
                  <a:pt x="980731" y="-89564"/>
                  <a:pt x="1768935" y="0"/>
                </a:cubicBezTo>
                <a:cubicBezTo>
                  <a:pt x="1765192" y="96234"/>
                  <a:pt x="1782784" y="270630"/>
                  <a:pt x="1768935" y="415498"/>
                </a:cubicBezTo>
                <a:cubicBezTo>
                  <a:pt x="933890" y="300544"/>
                  <a:pt x="514999" y="517602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التعلم القبلي</a:t>
            </a:r>
          </a:p>
        </p:txBody>
      </p:sp>
    </p:spTree>
    <p:extLst>
      <p:ext uri="{BB962C8B-B14F-4D97-AF65-F5344CB8AC3E}">
        <p14:creationId xmlns:p14="http://schemas.microsoft.com/office/powerpoint/2010/main" val="52959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5"/>
          <p:cNvSpPr txBox="1">
            <a:spLocks noGrp="1"/>
          </p:cNvSpPr>
          <p:nvPr>
            <p:ph type="title"/>
          </p:nvPr>
        </p:nvSpPr>
        <p:spPr>
          <a:xfrm>
            <a:off x="986792" y="886810"/>
            <a:ext cx="2700900" cy="13572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8800" dirty="0">
                <a:latin typeface="Calibri" panose="020F0502020204030204" pitchFamily="34" charset="0"/>
                <a:cs typeface="Calibri" panose="020F0502020204030204" pitchFamily="34" charset="0"/>
              </a:rPr>
              <a:t>الوراثة</a:t>
            </a:r>
            <a:endParaRPr sz="8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دبي تجمع 500 من توائم العالم ومسابقات لـ&quot;الأكثر تشابها&quot; و&quot;أكبر بطن حامل&quot;">
            <a:extLst>
              <a:ext uri="{FF2B5EF4-FFF2-40B4-BE49-F238E27FC236}">
                <a16:creationId xmlns:a16="http://schemas.microsoft.com/office/drawing/2014/main" id="{8C44F8A3-9BEB-4028-B2A1-21227552C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918" y="0"/>
            <a:ext cx="45723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75;p35">
            <a:extLst>
              <a:ext uri="{FF2B5EF4-FFF2-40B4-BE49-F238E27FC236}">
                <a16:creationId xmlns:a16="http://schemas.microsoft.com/office/drawing/2014/main" id="{58E280AC-F08E-4D0C-8D00-D81218B89039}"/>
              </a:ext>
            </a:extLst>
          </p:cNvPr>
          <p:cNvSpPr txBox="1">
            <a:spLocks/>
          </p:cNvSpPr>
          <p:nvPr/>
        </p:nvSpPr>
        <p:spPr>
          <a:xfrm>
            <a:off x="986792" y="2389641"/>
            <a:ext cx="2700900" cy="1867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SA" sz="3600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نقل المعلومات الجينية من جيل إلى آخر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>
            <a:spLocks noGrp="1"/>
          </p:cNvSpPr>
          <p:nvPr>
            <p:ph type="title"/>
          </p:nvPr>
        </p:nvSpPr>
        <p:spPr>
          <a:xfrm>
            <a:off x="6144916" y="189185"/>
            <a:ext cx="2999084" cy="4838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أهداف الدرس </a:t>
            </a:r>
            <a:endParaRPr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1BAF022-2D1C-4C91-9C01-8F5A923A8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2113"/>
            <a:ext cx="9144000" cy="148271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84233A98-36ED-4F16-83DD-80E1A9B4E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9" y="2364828"/>
            <a:ext cx="9144000" cy="27786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مستطيل 23">
            <a:extLst>
              <a:ext uri="{FF2B5EF4-FFF2-40B4-BE49-F238E27FC236}">
                <a16:creationId xmlns:a16="http://schemas.microsoft.com/office/drawing/2014/main" id="{B97575BC-B0B1-4AF7-87FE-FFEAE8A46882}"/>
              </a:ext>
            </a:extLst>
          </p:cNvPr>
          <p:cNvSpPr/>
          <p:nvPr/>
        </p:nvSpPr>
        <p:spPr>
          <a:xfrm>
            <a:off x="622732" y="1002089"/>
            <a:ext cx="2073171" cy="3477875"/>
          </a:xfrm>
          <a:custGeom>
            <a:avLst/>
            <a:gdLst>
              <a:gd name="connsiteX0" fmla="*/ 0 w 2073171"/>
              <a:gd name="connsiteY0" fmla="*/ 0 h 3477875"/>
              <a:gd name="connsiteX1" fmla="*/ 2073171 w 2073171"/>
              <a:gd name="connsiteY1" fmla="*/ 0 h 3477875"/>
              <a:gd name="connsiteX2" fmla="*/ 2073171 w 2073171"/>
              <a:gd name="connsiteY2" fmla="*/ 3477875 h 3477875"/>
              <a:gd name="connsiteX3" fmla="*/ 0 w 2073171"/>
              <a:gd name="connsiteY3" fmla="*/ 3477875 h 3477875"/>
              <a:gd name="connsiteX4" fmla="*/ 0 w 2073171"/>
              <a:gd name="connsiteY4" fmla="*/ 0 h 34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3171" h="3477875" fill="none" extrusionOk="0">
                <a:moveTo>
                  <a:pt x="0" y="0"/>
                </a:moveTo>
                <a:cubicBezTo>
                  <a:pt x="290773" y="111297"/>
                  <a:pt x="1696903" y="40342"/>
                  <a:pt x="2073171" y="0"/>
                </a:cubicBezTo>
                <a:cubicBezTo>
                  <a:pt x="1981575" y="1317733"/>
                  <a:pt x="2044715" y="2992202"/>
                  <a:pt x="2073171" y="3477875"/>
                </a:cubicBezTo>
                <a:cubicBezTo>
                  <a:pt x="1117441" y="3338683"/>
                  <a:pt x="904118" y="3497439"/>
                  <a:pt x="0" y="3477875"/>
                </a:cubicBezTo>
                <a:cubicBezTo>
                  <a:pt x="106174" y="2546784"/>
                  <a:pt x="-36040" y="409742"/>
                  <a:pt x="0" y="0"/>
                </a:cubicBezTo>
                <a:close/>
              </a:path>
              <a:path w="2073171" h="3477875" stroke="0" extrusionOk="0">
                <a:moveTo>
                  <a:pt x="0" y="0"/>
                </a:moveTo>
                <a:cubicBezTo>
                  <a:pt x="647098" y="36870"/>
                  <a:pt x="1296259" y="-31727"/>
                  <a:pt x="2073171" y="0"/>
                </a:cubicBezTo>
                <a:cubicBezTo>
                  <a:pt x="2182282" y="1145438"/>
                  <a:pt x="2039653" y="1924131"/>
                  <a:pt x="2073171" y="3477875"/>
                </a:cubicBezTo>
                <a:cubicBezTo>
                  <a:pt x="1519969" y="3507648"/>
                  <a:pt x="544401" y="3471754"/>
                  <a:pt x="0" y="3477875"/>
                </a:cubicBezTo>
                <a:cubicBezTo>
                  <a:pt x="89873" y="2234750"/>
                  <a:pt x="42006" y="671338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يوجد في كل خلية جسدية نسختان من كل كروموسوم , لأنها خلية ثنائية المجموعة </a:t>
            </a:r>
            <a:r>
              <a:rPr lang="ar-SA" sz="2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الكروموسومية</a:t>
            </a:r>
            <a:r>
              <a:rPr lang="ar-SA" sz="2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en-US" sz="2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2n</a:t>
            </a:r>
            <a:r>
              <a:rPr lang="ar-SA" sz="2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, نسخة تأتي من الأب ونسخة أخرى تأتي من الأم</a:t>
            </a:r>
          </a:p>
          <a:p>
            <a:pPr algn="ctr" rtl="1"/>
            <a:r>
              <a:rPr lang="ar-SA" sz="2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pic>
        <p:nvPicPr>
          <p:cNvPr id="1026" name="Picture 2" descr="تويتر \ Rashid Dahabreh على تويتر: &amp;quot;@HaithamGhassan شو هو الجين طيب؟ الجين  هو مجموعة من الشيفرات الوراثية في تتابع معين ما بين المادة الوراثية للاب  والمادة الوراثية الام موجودة على موقع معين">
            <a:extLst>
              <a:ext uri="{FF2B5EF4-FFF2-40B4-BE49-F238E27FC236}">
                <a16:creationId xmlns:a16="http://schemas.microsoft.com/office/drawing/2014/main" id="{72481000-29A9-4191-B876-47606C020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441" y="389713"/>
            <a:ext cx="5778066" cy="435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049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A035C4A5-E46F-4B06-B4AA-C83630783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796" y="403991"/>
            <a:ext cx="4369988" cy="4335517"/>
          </a:xfrm>
          <a:prstGeom prst="rect">
            <a:avLst/>
          </a:prstGeom>
        </p:spPr>
      </p:pic>
      <p:sp>
        <p:nvSpPr>
          <p:cNvPr id="24" name="مستطيل 23">
            <a:extLst>
              <a:ext uri="{FF2B5EF4-FFF2-40B4-BE49-F238E27FC236}">
                <a16:creationId xmlns:a16="http://schemas.microsoft.com/office/drawing/2014/main" id="{B97575BC-B0B1-4AF7-87FE-FFEAE8A46882}"/>
              </a:ext>
            </a:extLst>
          </p:cNvPr>
          <p:cNvSpPr/>
          <p:nvPr/>
        </p:nvSpPr>
        <p:spPr>
          <a:xfrm>
            <a:off x="548629" y="1582424"/>
            <a:ext cx="368313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لهذا تحتوي كل خلية على مجموعتين كاملتين من الجينات ( </a:t>
            </a:r>
            <a:r>
              <a:rPr lang="ar-SA" sz="280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 ألف جين</a:t>
            </a:r>
            <a:r>
              <a:rPr lang="ar-SA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.</a:t>
            </a:r>
            <a:endParaRPr lang="ar-SA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1F3D8959-6C67-42EB-B2F0-6F02B9112ABB}"/>
              </a:ext>
            </a:extLst>
          </p:cNvPr>
          <p:cNvGrpSpPr/>
          <p:nvPr/>
        </p:nvGrpSpPr>
        <p:grpSpPr>
          <a:xfrm>
            <a:off x="4200725" y="-51762"/>
            <a:ext cx="1214730" cy="1742050"/>
            <a:chOff x="4200725" y="-51762"/>
            <a:chExt cx="1317990" cy="1742050"/>
          </a:xfrm>
        </p:grpSpPr>
        <p:sp>
          <p:nvSpPr>
            <p:cNvPr id="27" name="مستطيل 26">
              <a:extLst>
                <a:ext uri="{FF2B5EF4-FFF2-40B4-BE49-F238E27FC236}">
                  <a16:creationId xmlns:a16="http://schemas.microsoft.com/office/drawing/2014/main" id="{301CAA8B-5857-4B6D-BF13-CC4FF2BECE26}"/>
                </a:ext>
              </a:extLst>
            </p:cNvPr>
            <p:cNvSpPr/>
            <p:nvPr/>
          </p:nvSpPr>
          <p:spPr>
            <a:xfrm>
              <a:off x="4390696" y="516320"/>
              <a:ext cx="938049" cy="1173968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9" name="مستطيل 28">
              <a:extLst>
                <a:ext uri="{FF2B5EF4-FFF2-40B4-BE49-F238E27FC236}">
                  <a16:creationId xmlns:a16="http://schemas.microsoft.com/office/drawing/2014/main" id="{D56FF899-448C-425E-8359-D522A5E4C39B}"/>
                </a:ext>
              </a:extLst>
            </p:cNvPr>
            <p:cNvSpPr/>
            <p:nvPr/>
          </p:nvSpPr>
          <p:spPr>
            <a:xfrm>
              <a:off x="4200725" y="-51762"/>
              <a:ext cx="1317990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2281 جين</a:t>
              </a:r>
            </a:p>
          </p:txBody>
        </p:sp>
      </p:grp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9F00848C-1396-4762-9D0E-6B3692E52F4A}"/>
              </a:ext>
            </a:extLst>
          </p:cNvPr>
          <p:cNvGrpSpPr/>
          <p:nvPr/>
        </p:nvGrpSpPr>
        <p:grpSpPr>
          <a:xfrm>
            <a:off x="5150393" y="-51762"/>
            <a:ext cx="1317990" cy="1742050"/>
            <a:chOff x="4144706" y="-51762"/>
            <a:chExt cx="1430028" cy="1742050"/>
          </a:xfrm>
        </p:grpSpPr>
        <p:sp>
          <p:nvSpPr>
            <p:cNvPr id="38" name="مستطيل 37">
              <a:extLst>
                <a:ext uri="{FF2B5EF4-FFF2-40B4-BE49-F238E27FC236}">
                  <a16:creationId xmlns:a16="http://schemas.microsoft.com/office/drawing/2014/main" id="{2F131086-7838-45D4-B258-598A7A677ED0}"/>
                </a:ext>
              </a:extLst>
            </p:cNvPr>
            <p:cNvSpPr/>
            <p:nvPr/>
          </p:nvSpPr>
          <p:spPr>
            <a:xfrm>
              <a:off x="4390695" y="516320"/>
              <a:ext cx="802808" cy="1173968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9" name="مستطيل 38">
              <a:extLst>
                <a:ext uri="{FF2B5EF4-FFF2-40B4-BE49-F238E27FC236}">
                  <a16:creationId xmlns:a16="http://schemas.microsoft.com/office/drawing/2014/main" id="{F38332DF-4B0E-47A1-928D-5A8973BB50EA}"/>
                </a:ext>
              </a:extLst>
            </p:cNvPr>
            <p:cNvSpPr/>
            <p:nvPr/>
          </p:nvSpPr>
          <p:spPr>
            <a:xfrm>
              <a:off x="4144706" y="-51762"/>
              <a:ext cx="14300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1491 جين</a:t>
              </a:r>
            </a:p>
          </p:txBody>
        </p:sp>
      </p:grp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F5CE2F7F-D722-44D7-BCFD-03B181FC00CB}"/>
              </a:ext>
            </a:extLst>
          </p:cNvPr>
          <p:cNvGrpSpPr/>
          <p:nvPr/>
        </p:nvGrpSpPr>
        <p:grpSpPr>
          <a:xfrm>
            <a:off x="5946130" y="-51762"/>
            <a:ext cx="1317990" cy="1742050"/>
            <a:chOff x="4144706" y="-51762"/>
            <a:chExt cx="1430028" cy="1742050"/>
          </a:xfrm>
        </p:grpSpPr>
        <p:sp>
          <p:nvSpPr>
            <p:cNvPr id="41" name="مستطيل 40">
              <a:extLst>
                <a:ext uri="{FF2B5EF4-FFF2-40B4-BE49-F238E27FC236}">
                  <a16:creationId xmlns:a16="http://schemas.microsoft.com/office/drawing/2014/main" id="{74332B56-F4FC-4B4A-A8C8-9AA2927A8D93}"/>
                </a:ext>
              </a:extLst>
            </p:cNvPr>
            <p:cNvSpPr/>
            <p:nvPr/>
          </p:nvSpPr>
          <p:spPr>
            <a:xfrm>
              <a:off x="4390695" y="516320"/>
              <a:ext cx="802808" cy="1173968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2" name="مستطيل 41">
              <a:extLst>
                <a:ext uri="{FF2B5EF4-FFF2-40B4-BE49-F238E27FC236}">
                  <a16:creationId xmlns:a16="http://schemas.microsoft.com/office/drawing/2014/main" id="{8E0E95EE-69BB-4010-9A78-8B270DEA2AF8}"/>
                </a:ext>
              </a:extLst>
            </p:cNvPr>
            <p:cNvSpPr/>
            <p:nvPr/>
          </p:nvSpPr>
          <p:spPr>
            <a:xfrm>
              <a:off x="4144706" y="-51762"/>
              <a:ext cx="14300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1550 جين</a:t>
              </a:r>
            </a:p>
          </p:txBody>
        </p:sp>
      </p:grp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7B11DE9D-0491-4CB5-BF86-408AB261EBA4}"/>
              </a:ext>
            </a:extLst>
          </p:cNvPr>
          <p:cNvGrpSpPr/>
          <p:nvPr/>
        </p:nvGrpSpPr>
        <p:grpSpPr>
          <a:xfrm>
            <a:off x="6887094" y="0"/>
            <a:ext cx="1156087" cy="1742050"/>
            <a:chOff x="4232538" y="-51762"/>
            <a:chExt cx="1254362" cy="1742050"/>
          </a:xfrm>
        </p:grpSpPr>
        <p:sp>
          <p:nvSpPr>
            <p:cNvPr id="44" name="مستطيل 43">
              <a:extLst>
                <a:ext uri="{FF2B5EF4-FFF2-40B4-BE49-F238E27FC236}">
                  <a16:creationId xmlns:a16="http://schemas.microsoft.com/office/drawing/2014/main" id="{28F472E7-475B-4C2A-8E3A-D66FC1283CB1}"/>
                </a:ext>
              </a:extLst>
            </p:cNvPr>
            <p:cNvSpPr/>
            <p:nvPr/>
          </p:nvSpPr>
          <p:spPr>
            <a:xfrm>
              <a:off x="4390695" y="516320"/>
              <a:ext cx="802808" cy="1173968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5" name="مستطيل 44">
              <a:extLst>
                <a:ext uri="{FF2B5EF4-FFF2-40B4-BE49-F238E27FC236}">
                  <a16:creationId xmlns:a16="http://schemas.microsoft.com/office/drawing/2014/main" id="{89004ABD-9073-4EC2-BF60-134DE7FB2A3A}"/>
                </a:ext>
              </a:extLst>
            </p:cNvPr>
            <p:cNvSpPr/>
            <p:nvPr/>
          </p:nvSpPr>
          <p:spPr>
            <a:xfrm>
              <a:off x="4232538" y="-51762"/>
              <a:ext cx="1254362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446 جين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مستطيل 23">
            <a:extLst>
              <a:ext uri="{FF2B5EF4-FFF2-40B4-BE49-F238E27FC236}">
                <a16:creationId xmlns:a16="http://schemas.microsoft.com/office/drawing/2014/main" id="{B97575BC-B0B1-4AF7-87FE-FFEAE8A46882}"/>
              </a:ext>
            </a:extLst>
          </p:cNvPr>
          <p:cNvSpPr/>
          <p:nvPr/>
        </p:nvSpPr>
        <p:spPr>
          <a:xfrm>
            <a:off x="622732" y="1002089"/>
            <a:ext cx="2073171" cy="3477875"/>
          </a:xfrm>
          <a:custGeom>
            <a:avLst/>
            <a:gdLst>
              <a:gd name="connsiteX0" fmla="*/ 0 w 2073171"/>
              <a:gd name="connsiteY0" fmla="*/ 0 h 3477875"/>
              <a:gd name="connsiteX1" fmla="*/ 2073171 w 2073171"/>
              <a:gd name="connsiteY1" fmla="*/ 0 h 3477875"/>
              <a:gd name="connsiteX2" fmla="*/ 2073171 w 2073171"/>
              <a:gd name="connsiteY2" fmla="*/ 3477875 h 3477875"/>
              <a:gd name="connsiteX3" fmla="*/ 0 w 2073171"/>
              <a:gd name="connsiteY3" fmla="*/ 3477875 h 3477875"/>
              <a:gd name="connsiteX4" fmla="*/ 0 w 2073171"/>
              <a:gd name="connsiteY4" fmla="*/ 0 h 34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3171" h="3477875" fill="none" extrusionOk="0">
                <a:moveTo>
                  <a:pt x="0" y="0"/>
                </a:moveTo>
                <a:cubicBezTo>
                  <a:pt x="290773" y="111297"/>
                  <a:pt x="1696903" y="40342"/>
                  <a:pt x="2073171" y="0"/>
                </a:cubicBezTo>
                <a:cubicBezTo>
                  <a:pt x="1981575" y="1317733"/>
                  <a:pt x="2044715" y="2992202"/>
                  <a:pt x="2073171" y="3477875"/>
                </a:cubicBezTo>
                <a:cubicBezTo>
                  <a:pt x="1117441" y="3338683"/>
                  <a:pt x="904118" y="3497439"/>
                  <a:pt x="0" y="3477875"/>
                </a:cubicBezTo>
                <a:cubicBezTo>
                  <a:pt x="106174" y="2546784"/>
                  <a:pt x="-36040" y="409742"/>
                  <a:pt x="0" y="0"/>
                </a:cubicBezTo>
                <a:close/>
              </a:path>
              <a:path w="2073171" h="3477875" stroke="0" extrusionOk="0">
                <a:moveTo>
                  <a:pt x="0" y="0"/>
                </a:moveTo>
                <a:cubicBezTo>
                  <a:pt x="647098" y="36870"/>
                  <a:pt x="1296259" y="-31727"/>
                  <a:pt x="2073171" y="0"/>
                </a:cubicBezTo>
                <a:cubicBezTo>
                  <a:pt x="2182282" y="1145438"/>
                  <a:pt x="2039653" y="1924131"/>
                  <a:pt x="2073171" y="3477875"/>
                </a:cubicBezTo>
                <a:cubicBezTo>
                  <a:pt x="1519969" y="3507648"/>
                  <a:pt x="544401" y="3471754"/>
                  <a:pt x="0" y="3477875"/>
                </a:cubicBezTo>
                <a:cubicBezTo>
                  <a:pt x="89873" y="2234750"/>
                  <a:pt x="42006" y="671338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الزوج </a:t>
            </a:r>
            <a:r>
              <a:rPr lang="ar-SA" sz="2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الكروموسومي</a:t>
            </a:r>
            <a:r>
              <a:rPr lang="ar-SA" sz="2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رقم 15 </a:t>
            </a:r>
          </a:p>
          <a:p>
            <a:pPr algn="ctr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يحتوي على جين لون العيون على نفس الموقع في الكروموسوم المتوارث من الأب والكروموسوم المتوارث من الأم  </a:t>
            </a:r>
            <a:endParaRPr lang="ar-SA" sz="2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0BE918A4-5467-48E2-A252-BDB46AE6D5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69324" y="392025"/>
            <a:ext cx="5778066" cy="4359447"/>
          </a:xfrm>
          <a:prstGeom prst="rect">
            <a:avLst/>
          </a:prstGeom>
        </p:spPr>
      </p:pic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58215B03-B552-499F-AAA5-CF93D8C00E5A}"/>
              </a:ext>
            </a:extLst>
          </p:cNvPr>
          <p:cNvGrpSpPr/>
          <p:nvPr/>
        </p:nvGrpSpPr>
        <p:grpSpPr>
          <a:xfrm>
            <a:off x="3105807" y="4077053"/>
            <a:ext cx="3951890" cy="496614"/>
            <a:chOff x="3105807" y="4077053"/>
            <a:chExt cx="3951890" cy="496614"/>
          </a:xfrm>
        </p:grpSpPr>
        <p:sp>
          <p:nvSpPr>
            <p:cNvPr id="12" name="سهم: مسنن إلى اليمين 11">
              <a:extLst>
                <a:ext uri="{FF2B5EF4-FFF2-40B4-BE49-F238E27FC236}">
                  <a16:creationId xmlns:a16="http://schemas.microsoft.com/office/drawing/2014/main" id="{2BFB9939-C106-4846-B21D-42A4523393EA}"/>
                </a:ext>
              </a:extLst>
            </p:cNvPr>
            <p:cNvSpPr/>
            <p:nvPr/>
          </p:nvSpPr>
          <p:spPr>
            <a:xfrm>
              <a:off x="3105807" y="4077053"/>
              <a:ext cx="1568669" cy="496614"/>
            </a:xfrm>
            <a:prstGeom prst="notchedRightArrow">
              <a:avLst/>
            </a:prstGeom>
            <a:solidFill>
              <a:srgbClr val="75C4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dirty="0"/>
                <a:t>كروموسوم الأب</a:t>
              </a:r>
            </a:p>
          </p:txBody>
        </p:sp>
        <p:sp>
          <p:nvSpPr>
            <p:cNvPr id="16" name="سهم: مسنن إلى اليمين 15">
              <a:extLst>
                <a:ext uri="{FF2B5EF4-FFF2-40B4-BE49-F238E27FC236}">
                  <a16:creationId xmlns:a16="http://schemas.microsoft.com/office/drawing/2014/main" id="{F81D9FB5-8504-4F00-9B70-762A00B406BC}"/>
                </a:ext>
              </a:extLst>
            </p:cNvPr>
            <p:cNvSpPr/>
            <p:nvPr/>
          </p:nvSpPr>
          <p:spPr>
            <a:xfrm flipH="1">
              <a:off x="5489028" y="4077053"/>
              <a:ext cx="1568669" cy="496614"/>
            </a:xfrm>
            <a:prstGeom prst="notchedRightArrow">
              <a:avLst/>
            </a:prstGeom>
            <a:solidFill>
              <a:srgbClr val="75C4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dirty="0"/>
                <a:t>كروموسوم الأم</a:t>
              </a:r>
            </a:p>
          </p:txBody>
        </p:sp>
      </p:grp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E8BF1678-61F9-4E5E-AD5C-ECAF5980ED4F}"/>
              </a:ext>
            </a:extLst>
          </p:cNvPr>
          <p:cNvSpPr/>
          <p:nvPr/>
        </p:nvSpPr>
        <p:spPr>
          <a:xfrm>
            <a:off x="6038193" y="3200400"/>
            <a:ext cx="1387366" cy="6988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65106F0B-5515-4FCC-9B50-4E89A6611A17}"/>
              </a:ext>
            </a:extLst>
          </p:cNvPr>
          <p:cNvSpPr/>
          <p:nvPr/>
        </p:nvSpPr>
        <p:spPr>
          <a:xfrm>
            <a:off x="2777358" y="3202067"/>
            <a:ext cx="1387366" cy="6988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05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صورة 16">
            <a:extLst>
              <a:ext uri="{FF2B5EF4-FFF2-40B4-BE49-F238E27FC236}">
                <a16:creationId xmlns:a16="http://schemas.microsoft.com/office/drawing/2014/main" id="{D2C6C380-8DA1-4A55-8FD2-0B6AE69FE2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6" name="مستطيل 25">
            <a:extLst>
              <a:ext uri="{FF2B5EF4-FFF2-40B4-BE49-F238E27FC236}">
                <a16:creationId xmlns:a16="http://schemas.microsoft.com/office/drawing/2014/main" id="{801354BE-61B7-43F9-B555-2BF718762D9C}"/>
              </a:ext>
            </a:extLst>
          </p:cNvPr>
          <p:cNvSpPr/>
          <p:nvPr/>
        </p:nvSpPr>
        <p:spPr>
          <a:xfrm>
            <a:off x="0" y="220717"/>
            <a:ext cx="9144000" cy="663787"/>
          </a:xfrm>
          <a:prstGeom prst="rect">
            <a:avLst/>
          </a:prstGeom>
          <a:solidFill>
            <a:srgbClr val="E6D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Google Shape;289;p36">
            <a:extLst>
              <a:ext uri="{FF2B5EF4-FFF2-40B4-BE49-F238E27FC236}">
                <a16:creationId xmlns:a16="http://schemas.microsoft.com/office/drawing/2014/main" id="{C1775AC9-9F73-4A7A-9053-559182EC9F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1838" y="242636"/>
            <a:ext cx="8757746" cy="57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Montserrat"/>
              <a:buNone/>
              <a:defRPr sz="1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/>
            <a:r>
              <a:rPr lang="ar-SA" sz="2700" dirty="0">
                <a:latin typeface="Calibri" panose="020F0502020204030204" pitchFamily="34" charset="0"/>
                <a:cs typeface="Calibri" panose="020F0502020204030204" pitchFamily="34" charset="0"/>
              </a:rPr>
              <a:t>جزء من 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 DNA</a:t>
            </a:r>
            <a:r>
              <a:rPr lang="ar-SA" sz="2700" dirty="0">
                <a:latin typeface="Calibri" panose="020F0502020204030204" pitchFamily="34" charset="0"/>
                <a:cs typeface="Calibri" panose="020F0502020204030204" pitchFamily="34" charset="0"/>
              </a:rPr>
              <a:t>يتضمن تعليمات لبناء أحد البروتينات التي تظهر صفة معينة </a:t>
            </a:r>
          </a:p>
        </p:txBody>
      </p:sp>
      <p:sp>
        <p:nvSpPr>
          <p:cNvPr id="31" name="Google Shape;289;p36">
            <a:extLst>
              <a:ext uri="{FF2B5EF4-FFF2-40B4-BE49-F238E27FC236}">
                <a16:creationId xmlns:a16="http://schemas.microsoft.com/office/drawing/2014/main" id="{1269F113-1FAE-4363-99AE-A02858FEDB44}"/>
              </a:ext>
            </a:extLst>
          </p:cNvPr>
          <p:cNvSpPr txBox="1">
            <a:spLocks/>
          </p:cNvSpPr>
          <p:nvPr/>
        </p:nvSpPr>
        <p:spPr>
          <a:xfrm>
            <a:off x="131837" y="977623"/>
            <a:ext cx="1799453" cy="497381"/>
          </a:xfrm>
          <a:custGeom>
            <a:avLst/>
            <a:gdLst>
              <a:gd name="connsiteX0" fmla="*/ 0 w 1799453"/>
              <a:gd name="connsiteY0" fmla="*/ 0 h 497381"/>
              <a:gd name="connsiteX1" fmla="*/ 1799453 w 1799453"/>
              <a:gd name="connsiteY1" fmla="*/ 0 h 497381"/>
              <a:gd name="connsiteX2" fmla="*/ 1799453 w 1799453"/>
              <a:gd name="connsiteY2" fmla="*/ 497381 h 497381"/>
              <a:gd name="connsiteX3" fmla="*/ 0 w 1799453"/>
              <a:gd name="connsiteY3" fmla="*/ 497381 h 497381"/>
              <a:gd name="connsiteX4" fmla="*/ 0 w 1799453"/>
              <a:gd name="connsiteY4" fmla="*/ 0 h 49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453" h="497381" fill="none" extrusionOk="0">
                <a:moveTo>
                  <a:pt x="0" y="0"/>
                </a:moveTo>
                <a:cubicBezTo>
                  <a:pt x="324730" y="-66994"/>
                  <a:pt x="1178409" y="8396"/>
                  <a:pt x="1799453" y="0"/>
                </a:cubicBezTo>
                <a:cubicBezTo>
                  <a:pt x="1832189" y="234019"/>
                  <a:pt x="1763140" y="356449"/>
                  <a:pt x="1799453" y="497381"/>
                </a:cubicBezTo>
                <a:cubicBezTo>
                  <a:pt x="1173725" y="383531"/>
                  <a:pt x="443453" y="622073"/>
                  <a:pt x="0" y="497381"/>
                </a:cubicBezTo>
                <a:cubicBezTo>
                  <a:pt x="27442" y="299257"/>
                  <a:pt x="-22315" y="174409"/>
                  <a:pt x="0" y="0"/>
                </a:cubicBezTo>
                <a:close/>
              </a:path>
              <a:path w="1799453" h="497381" stroke="0" extrusionOk="0">
                <a:moveTo>
                  <a:pt x="0" y="0"/>
                </a:moveTo>
                <a:cubicBezTo>
                  <a:pt x="876000" y="95722"/>
                  <a:pt x="1582169" y="-155553"/>
                  <a:pt x="1799453" y="0"/>
                </a:cubicBezTo>
                <a:cubicBezTo>
                  <a:pt x="1756438" y="134010"/>
                  <a:pt x="1816071" y="318396"/>
                  <a:pt x="1799453" y="497381"/>
                </a:cubicBezTo>
                <a:cubicBezTo>
                  <a:pt x="1482065" y="536958"/>
                  <a:pt x="324849" y="383022"/>
                  <a:pt x="0" y="497381"/>
                </a:cubicBezTo>
                <a:cubicBezTo>
                  <a:pt x="-31450" y="259320"/>
                  <a:pt x="-30194" y="57243"/>
                  <a:pt x="0" y="0"/>
                </a:cubicBezTo>
                <a:close/>
              </a:path>
            </a:pathLst>
          </a:custGeom>
          <a:solidFill>
            <a:srgbClr val="E6D69B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100156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Montserrat"/>
              <a:buNone/>
              <a:defRPr sz="1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عرف الجين ؟ </a:t>
            </a:r>
          </a:p>
        </p:txBody>
      </p:sp>
      <p:sp>
        <p:nvSpPr>
          <p:cNvPr id="44" name="مستطيل 43">
            <a:extLst>
              <a:ext uri="{FF2B5EF4-FFF2-40B4-BE49-F238E27FC236}">
                <a16:creationId xmlns:a16="http://schemas.microsoft.com/office/drawing/2014/main" id="{46CA1909-D3DE-40B2-A911-C2CD8AF57E8F}"/>
              </a:ext>
            </a:extLst>
          </p:cNvPr>
          <p:cNvSpPr/>
          <p:nvPr/>
        </p:nvSpPr>
        <p:spPr>
          <a:xfrm>
            <a:off x="5828513" y="977623"/>
            <a:ext cx="2171702" cy="738664"/>
          </a:xfrm>
          <a:custGeom>
            <a:avLst/>
            <a:gdLst>
              <a:gd name="connsiteX0" fmla="*/ 0 w 2171702"/>
              <a:gd name="connsiteY0" fmla="*/ 0 h 738664"/>
              <a:gd name="connsiteX1" fmla="*/ 2171702 w 2171702"/>
              <a:gd name="connsiteY1" fmla="*/ 0 h 738664"/>
              <a:gd name="connsiteX2" fmla="*/ 2171702 w 2171702"/>
              <a:gd name="connsiteY2" fmla="*/ 738664 h 738664"/>
              <a:gd name="connsiteX3" fmla="*/ 0 w 2171702"/>
              <a:gd name="connsiteY3" fmla="*/ 738664 h 738664"/>
              <a:gd name="connsiteX4" fmla="*/ 0 w 2171702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1702" h="738664" fill="none" extrusionOk="0">
                <a:moveTo>
                  <a:pt x="0" y="0"/>
                </a:moveTo>
                <a:cubicBezTo>
                  <a:pt x="481663" y="111297"/>
                  <a:pt x="1607063" y="40342"/>
                  <a:pt x="2171702" y="0"/>
                </a:cubicBezTo>
                <a:cubicBezTo>
                  <a:pt x="2180066" y="304992"/>
                  <a:pt x="2210141" y="511924"/>
                  <a:pt x="2171702" y="738664"/>
                </a:cubicBezTo>
                <a:cubicBezTo>
                  <a:pt x="1829452" y="599472"/>
                  <a:pt x="437772" y="758228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2171702" h="738664" stroke="0" extrusionOk="0">
                <a:moveTo>
                  <a:pt x="0" y="0"/>
                </a:moveTo>
                <a:cubicBezTo>
                  <a:pt x="763145" y="36870"/>
                  <a:pt x="1549055" y="-31727"/>
                  <a:pt x="2171702" y="0"/>
                </a:cubicBezTo>
                <a:cubicBezTo>
                  <a:pt x="2160344" y="203790"/>
                  <a:pt x="2184913" y="493251"/>
                  <a:pt x="2171702" y="738664"/>
                </a:cubicBezTo>
                <a:cubicBezTo>
                  <a:pt x="1218521" y="768437"/>
                  <a:pt x="542162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مثال : جين لون الفراء عند الفئران</a:t>
            </a:r>
          </a:p>
        </p:txBody>
      </p: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1B086BBD-5B42-467E-90E1-5A35C29F9720}"/>
              </a:ext>
            </a:extLst>
          </p:cNvPr>
          <p:cNvGrpSpPr/>
          <p:nvPr/>
        </p:nvGrpSpPr>
        <p:grpSpPr>
          <a:xfrm>
            <a:off x="5648890" y="2304077"/>
            <a:ext cx="2604495" cy="419553"/>
            <a:chOff x="5648890" y="2304077"/>
            <a:chExt cx="2604495" cy="419553"/>
          </a:xfrm>
        </p:grpSpPr>
        <p:sp>
          <p:nvSpPr>
            <p:cNvPr id="47" name="مستطيل 46">
              <a:extLst>
                <a:ext uri="{FF2B5EF4-FFF2-40B4-BE49-F238E27FC236}">
                  <a16:creationId xmlns:a16="http://schemas.microsoft.com/office/drawing/2014/main" id="{855CF448-7088-4E82-BF71-C44640C12B27}"/>
                </a:ext>
              </a:extLst>
            </p:cNvPr>
            <p:cNvSpPr/>
            <p:nvPr/>
          </p:nvSpPr>
          <p:spPr>
            <a:xfrm>
              <a:off x="7040489" y="2304077"/>
              <a:ext cx="1212896" cy="415498"/>
            </a:xfrm>
            <a:custGeom>
              <a:avLst/>
              <a:gdLst>
                <a:gd name="connsiteX0" fmla="*/ 0 w 1212896"/>
                <a:gd name="connsiteY0" fmla="*/ 0 h 415498"/>
                <a:gd name="connsiteX1" fmla="*/ 1212896 w 1212896"/>
                <a:gd name="connsiteY1" fmla="*/ 0 h 415498"/>
                <a:gd name="connsiteX2" fmla="*/ 1212896 w 1212896"/>
                <a:gd name="connsiteY2" fmla="*/ 415498 h 415498"/>
                <a:gd name="connsiteX3" fmla="*/ 0 w 1212896"/>
                <a:gd name="connsiteY3" fmla="*/ 415498 h 415498"/>
                <a:gd name="connsiteX4" fmla="*/ 0 w 1212896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2896" h="415498" fill="none" extrusionOk="0">
                  <a:moveTo>
                    <a:pt x="0" y="0"/>
                  </a:moveTo>
                  <a:cubicBezTo>
                    <a:pt x="432298" y="-102070"/>
                    <a:pt x="935614" y="-2170"/>
                    <a:pt x="1212896" y="0"/>
                  </a:cubicBezTo>
                  <a:cubicBezTo>
                    <a:pt x="1189549" y="69469"/>
                    <a:pt x="1196152" y="349087"/>
                    <a:pt x="1212896" y="415498"/>
                  </a:cubicBezTo>
                  <a:cubicBezTo>
                    <a:pt x="1028724" y="359129"/>
                    <a:pt x="466678" y="460138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1212896" h="415498" stroke="0" extrusionOk="0">
                  <a:moveTo>
                    <a:pt x="0" y="0"/>
                  </a:moveTo>
                  <a:cubicBezTo>
                    <a:pt x="494609" y="18056"/>
                    <a:pt x="816246" y="89914"/>
                    <a:pt x="1212896" y="0"/>
                  </a:cubicBezTo>
                  <a:cubicBezTo>
                    <a:pt x="1209153" y="96234"/>
                    <a:pt x="1226745" y="270630"/>
                    <a:pt x="1212896" y="415498"/>
                  </a:cubicBezTo>
                  <a:cubicBezTo>
                    <a:pt x="785490" y="497095"/>
                    <a:pt x="433824" y="521556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أبيض</a:t>
              </a:r>
            </a:p>
          </p:txBody>
        </p:sp>
        <p:sp>
          <p:nvSpPr>
            <p:cNvPr id="48" name="مستطيل 47">
              <a:extLst>
                <a:ext uri="{FF2B5EF4-FFF2-40B4-BE49-F238E27FC236}">
                  <a16:creationId xmlns:a16="http://schemas.microsoft.com/office/drawing/2014/main" id="{DE1F39A9-85E7-4FD2-A962-2BD7052B5287}"/>
                </a:ext>
              </a:extLst>
            </p:cNvPr>
            <p:cNvSpPr/>
            <p:nvPr/>
          </p:nvSpPr>
          <p:spPr>
            <a:xfrm>
              <a:off x="5648890" y="2308132"/>
              <a:ext cx="1212896" cy="415498"/>
            </a:xfrm>
            <a:custGeom>
              <a:avLst/>
              <a:gdLst>
                <a:gd name="connsiteX0" fmla="*/ 0 w 1212896"/>
                <a:gd name="connsiteY0" fmla="*/ 0 h 415498"/>
                <a:gd name="connsiteX1" fmla="*/ 1212896 w 1212896"/>
                <a:gd name="connsiteY1" fmla="*/ 0 h 415498"/>
                <a:gd name="connsiteX2" fmla="*/ 1212896 w 1212896"/>
                <a:gd name="connsiteY2" fmla="*/ 415498 h 415498"/>
                <a:gd name="connsiteX3" fmla="*/ 0 w 1212896"/>
                <a:gd name="connsiteY3" fmla="*/ 415498 h 415498"/>
                <a:gd name="connsiteX4" fmla="*/ 0 w 1212896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2896" h="415498" fill="none" extrusionOk="0">
                  <a:moveTo>
                    <a:pt x="0" y="0"/>
                  </a:moveTo>
                  <a:cubicBezTo>
                    <a:pt x="432298" y="-102070"/>
                    <a:pt x="935614" y="-2170"/>
                    <a:pt x="1212896" y="0"/>
                  </a:cubicBezTo>
                  <a:cubicBezTo>
                    <a:pt x="1189549" y="69469"/>
                    <a:pt x="1196152" y="349087"/>
                    <a:pt x="1212896" y="415498"/>
                  </a:cubicBezTo>
                  <a:cubicBezTo>
                    <a:pt x="1028724" y="359129"/>
                    <a:pt x="466678" y="460138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1212896" h="415498" stroke="0" extrusionOk="0">
                  <a:moveTo>
                    <a:pt x="0" y="0"/>
                  </a:moveTo>
                  <a:cubicBezTo>
                    <a:pt x="494609" y="18056"/>
                    <a:pt x="816246" y="89914"/>
                    <a:pt x="1212896" y="0"/>
                  </a:cubicBezTo>
                  <a:cubicBezTo>
                    <a:pt x="1209153" y="96234"/>
                    <a:pt x="1226745" y="270630"/>
                    <a:pt x="1212896" y="415498"/>
                  </a:cubicBezTo>
                  <a:cubicBezTo>
                    <a:pt x="785490" y="497095"/>
                    <a:pt x="433824" y="521556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رمادي</a:t>
              </a:r>
            </a:p>
          </p:txBody>
        </p: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BD264726-77B0-4BC9-87A5-48E7C1A74F2F}"/>
              </a:ext>
            </a:extLst>
          </p:cNvPr>
          <p:cNvGrpSpPr/>
          <p:nvPr/>
        </p:nvGrpSpPr>
        <p:grpSpPr>
          <a:xfrm>
            <a:off x="6263491" y="1544183"/>
            <a:ext cx="1392724" cy="827690"/>
            <a:chOff x="6263491" y="1544183"/>
            <a:chExt cx="1392724" cy="827690"/>
          </a:xfrm>
        </p:grpSpPr>
        <p:pic>
          <p:nvPicPr>
            <p:cNvPr id="53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82FA5E62-EDE0-4775-A0ED-0542E3FF25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06534">
              <a:off x="6828525" y="1544183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44B26010-0508-4FB3-9CA9-981372CC74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0237">
              <a:off x="6263491" y="1544183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EBFF218E-E044-40A5-9569-E873C5A27533}"/>
              </a:ext>
            </a:extLst>
          </p:cNvPr>
          <p:cNvGrpSpPr/>
          <p:nvPr/>
        </p:nvGrpSpPr>
        <p:grpSpPr>
          <a:xfrm>
            <a:off x="5745479" y="2840443"/>
            <a:ext cx="2590019" cy="1725786"/>
            <a:chOff x="5717760" y="2901630"/>
            <a:chExt cx="2590019" cy="1725786"/>
          </a:xfrm>
        </p:grpSpPr>
        <p:sp>
          <p:nvSpPr>
            <p:cNvPr id="50" name="مستطيل 49">
              <a:extLst>
                <a:ext uri="{FF2B5EF4-FFF2-40B4-BE49-F238E27FC236}">
                  <a16:creationId xmlns:a16="http://schemas.microsoft.com/office/drawing/2014/main" id="{CB64E108-29C1-4DA7-85EC-EB7AC4CD0645}"/>
                </a:ext>
              </a:extLst>
            </p:cNvPr>
            <p:cNvSpPr/>
            <p:nvPr/>
          </p:nvSpPr>
          <p:spPr>
            <a:xfrm>
              <a:off x="5717760" y="3565587"/>
              <a:ext cx="2590019" cy="1061829"/>
            </a:xfrm>
            <a:custGeom>
              <a:avLst/>
              <a:gdLst>
                <a:gd name="connsiteX0" fmla="*/ 0 w 2590019"/>
                <a:gd name="connsiteY0" fmla="*/ 0 h 1061829"/>
                <a:gd name="connsiteX1" fmla="*/ 2590019 w 2590019"/>
                <a:gd name="connsiteY1" fmla="*/ 0 h 1061829"/>
                <a:gd name="connsiteX2" fmla="*/ 2590019 w 2590019"/>
                <a:gd name="connsiteY2" fmla="*/ 1061829 h 1061829"/>
                <a:gd name="connsiteX3" fmla="*/ 0 w 2590019"/>
                <a:gd name="connsiteY3" fmla="*/ 1061829 h 1061829"/>
                <a:gd name="connsiteX4" fmla="*/ 0 w 2590019"/>
                <a:gd name="connsiteY4" fmla="*/ 0 h 106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0019" h="1061829" fill="none" extrusionOk="0">
                  <a:moveTo>
                    <a:pt x="0" y="0"/>
                  </a:moveTo>
                  <a:cubicBezTo>
                    <a:pt x="1200469" y="111297"/>
                    <a:pt x="1872586" y="40342"/>
                    <a:pt x="2590019" y="0"/>
                  </a:cubicBezTo>
                  <a:cubicBezTo>
                    <a:pt x="2659680" y="189652"/>
                    <a:pt x="2532436" y="711757"/>
                    <a:pt x="2590019" y="1061829"/>
                  </a:cubicBezTo>
                  <a:cubicBezTo>
                    <a:pt x="1816140" y="922637"/>
                    <a:pt x="356362" y="1081393"/>
                    <a:pt x="0" y="1061829"/>
                  </a:cubicBezTo>
                  <a:cubicBezTo>
                    <a:pt x="-64140" y="895397"/>
                    <a:pt x="45660" y="494867"/>
                    <a:pt x="0" y="0"/>
                  </a:cubicBezTo>
                  <a:close/>
                </a:path>
                <a:path w="2590019" h="1061829" stroke="0" extrusionOk="0">
                  <a:moveTo>
                    <a:pt x="0" y="0"/>
                  </a:moveTo>
                  <a:cubicBezTo>
                    <a:pt x="955959" y="36870"/>
                    <a:pt x="1970511" y="-31727"/>
                    <a:pt x="2590019" y="0"/>
                  </a:cubicBezTo>
                  <a:cubicBezTo>
                    <a:pt x="2564298" y="477614"/>
                    <a:pt x="2547839" y="679222"/>
                    <a:pt x="2590019" y="1061829"/>
                  </a:cubicBezTo>
                  <a:cubicBezTo>
                    <a:pt x="2301922" y="1091602"/>
                    <a:pt x="806496" y="1055708"/>
                    <a:pt x="0" y="1061829"/>
                  </a:cubicBezTo>
                  <a:cubicBezTo>
                    <a:pt x="92947" y="912894"/>
                    <a:pt x="27897" y="212423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أليلات </a:t>
              </a:r>
            </a:p>
            <a:p>
              <a:pPr algn="ctr" rtl="1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( نسخ أو أشكال بديلة من جين لون الفراء)</a:t>
              </a:r>
              <a:r>
                <a:rPr lang="en-US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</a:p>
          </p:txBody>
        </p:sp>
        <p:pic>
          <p:nvPicPr>
            <p:cNvPr id="60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63114697-FEA6-4AC0-AC12-4F8C990A2C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017292">
              <a:off x="6871050" y="2919465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E876A329-C201-4906-A192-22664BB26F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261688">
              <a:off x="6278870" y="2901630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شكل بيضاوي 21">
            <a:extLst>
              <a:ext uri="{FF2B5EF4-FFF2-40B4-BE49-F238E27FC236}">
                <a16:creationId xmlns:a16="http://schemas.microsoft.com/office/drawing/2014/main" id="{1D6F5C19-0D4E-4131-AC0A-E6ACE7DD2E33}"/>
              </a:ext>
            </a:extLst>
          </p:cNvPr>
          <p:cNvSpPr/>
          <p:nvPr/>
        </p:nvSpPr>
        <p:spPr>
          <a:xfrm>
            <a:off x="7916597" y="2634779"/>
            <a:ext cx="745985" cy="563590"/>
          </a:xfrm>
          <a:prstGeom prst="ellipse">
            <a:avLst/>
          </a:prstGeom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86219952">
                  <a:custGeom>
                    <a:avLst/>
                    <a:gdLst>
                      <a:gd name="connsiteX0" fmla="*/ 0 w 688021"/>
                      <a:gd name="connsiteY0" fmla="*/ 68104 h 408613"/>
                      <a:gd name="connsiteX1" fmla="*/ 68104 w 688021"/>
                      <a:gd name="connsiteY1" fmla="*/ 0 h 408613"/>
                      <a:gd name="connsiteX2" fmla="*/ 619917 w 688021"/>
                      <a:gd name="connsiteY2" fmla="*/ 0 h 408613"/>
                      <a:gd name="connsiteX3" fmla="*/ 688021 w 688021"/>
                      <a:gd name="connsiteY3" fmla="*/ 68104 h 408613"/>
                      <a:gd name="connsiteX4" fmla="*/ 688021 w 688021"/>
                      <a:gd name="connsiteY4" fmla="*/ 340509 h 408613"/>
                      <a:gd name="connsiteX5" fmla="*/ 619917 w 688021"/>
                      <a:gd name="connsiteY5" fmla="*/ 408613 h 408613"/>
                      <a:gd name="connsiteX6" fmla="*/ 68104 w 688021"/>
                      <a:gd name="connsiteY6" fmla="*/ 408613 h 408613"/>
                      <a:gd name="connsiteX7" fmla="*/ 0 w 688021"/>
                      <a:gd name="connsiteY7" fmla="*/ 340509 h 408613"/>
                      <a:gd name="connsiteX8" fmla="*/ 0 w 688021"/>
                      <a:gd name="connsiteY8" fmla="*/ 68104 h 408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8021" h="408613" fill="none" extrusionOk="0">
                        <a:moveTo>
                          <a:pt x="0" y="68104"/>
                        </a:moveTo>
                        <a:cubicBezTo>
                          <a:pt x="-3123" y="27919"/>
                          <a:pt x="36783" y="2669"/>
                          <a:pt x="68104" y="0"/>
                        </a:cubicBezTo>
                        <a:cubicBezTo>
                          <a:pt x="320468" y="-48701"/>
                          <a:pt x="467085" y="-35867"/>
                          <a:pt x="619917" y="0"/>
                        </a:cubicBezTo>
                        <a:cubicBezTo>
                          <a:pt x="658668" y="-3198"/>
                          <a:pt x="689197" y="26878"/>
                          <a:pt x="688021" y="68104"/>
                        </a:cubicBezTo>
                        <a:cubicBezTo>
                          <a:pt x="670191" y="115942"/>
                          <a:pt x="681742" y="260612"/>
                          <a:pt x="688021" y="340509"/>
                        </a:cubicBezTo>
                        <a:cubicBezTo>
                          <a:pt x="691571" y="372259"/>
                          <a:pt x="656417" y="408645"/>
                          <a:pt x="619917" y="408613"/>
                        </a:cubicBezTo>
                        <a:cubicBezTo>
                          <a:pt x="508186" y="451875"/>
                          <a:pt x="178808" y="435533"/>
                          <a:pt x="68104" y="408613"/>
                        </a:cubicBezTo>
                        <a:cubicBezTo>
                          <a:pt x="36557" y="404328"/>
                          <a:pt x="-5147" y="374540"/>
                          <a:pt x="0" y="340509"/>
                        </a:cubicBezTo>
                        <a:cubicBezTo>
                          <a:pt x="-3356" y="233481"/>
                          <a:pt x="13613" y="135512"/>
                          <a:pt x="0" y="68104"/>
                        </a:cubicBezTo>
                        <a:close/>
                      </a:path>
                      <a:path w="688021" h="408613" stroke="0" extrusionOk="0">
                        <a:moveTo>
                          <a:pt x="0" y="68104"/>
                        </a:moveTo>
                        <a:cubicBezTo>
                          <a:pt x="-2902" y="30739"/>
                          <a:pt x="28508" y="504"/>
                          <a:pt x="68104" y="0"/>
                        </a:cubicBezTo>
                        <a:cubicBezTo>
                          <a:pt x="271614" y="27085"/>
                          <a:pt x="450222" y="27771"/>
                          <a:pt x="619917" y="0"/>
                        </a:cubicBezTo>
                        <a:cubicBezTo>
                          <a:pt x="661057" y="-926"/>
                          <a:pt x="682650" y="25851"/>
                          <a:pt x="688021" y="68104"/>
                        </a:cubicBezTo>
                        <a:cubicBezTo>
                          <a:pt x="703320" y="181125"/>
                          <a:pt x="694705" y="218710"/>
                          <a:pt x="688021" y="340509"/>
                        </a:cubicBezTo>
                        <a:cubicBezTo>
                          <a:pt x="690131" y="381565"/>
                          <a:pt x="661355" y="410000"/>
                          <a:pt x="619917" y="408613"/>
                        </a:cubicBezTo>
                        <a:cubicBezTo>
                          <a:pt x="547400" y="393260"/>
                          <a:pt x="343677" y="369100"/>
                          <a:pt x="68104" y="408613"/>
                        </a:cubicBezTo>
                        <a:cubicBezTo>
                          <a:pt x="26568" y="409088"/>
                          <a:pt x="-727" y="378226"/>
                          <a:pt x="0" y="340509"/>
                        </a:cubicBezTo>
                        <a:cubicBezTo>
                          <a:pt x="17038" y="226111"/>
                          <a:pt x="713" y="107406"/>
                          <a:pt x="0" y="681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G</a:t>
            </a:r>
            <a:endParaRPr lang="ar-SA" sz="3200" b="1" dirty="0"/>
          </a:p>
        </p:txBody>
      </p:sp>
      <p:sp>
        <p:nvSpPr>
          <p:cNvPr id="64" name="شكل بيضاوي 63">
            <a:extLst>
              <a:ext uri="{FF2B5EF4-FFF2-40B4-BE49-F238E27FC236}">
                <a16:creationId xmlns:a16="http://schemas.microsoft.com/office/drawing/2014/main" id="{8C74718D-983A-4181-A197-69602DCC8196}"/>
              </a:ext>
            </a:extLst>
          </p:cNvPr>
          <p:cNvSpPr/>
          <p:nvPr/>
        </p:nvSpPr>
        <p:spPr>
          <a:xfrm>
            <a:off x="5144346" y="2592495"/>
            <a:ext cx="745985" cy="575306"/>
          </a:xfrm>
          <a:prstGeom prst="ellipse">
            <a:avLst/>
          </a:prstGeom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86219952">
                  <a:custGeom>
                    <a:avLst/>
                    <a:gdLst>
                      <a:gd name="connsiteX0" fmla="*/ 0 w 688021"/>
                      <a:gd name="connsiteY0" fmla="*/ 68104 h 408613"/>
                      <a:gd name="connsiteX1" fmla="*/ 68104 w 688021"/>
                      <a:gd name="connsiteY1" fmla="*/ 0 h 408613"/>
                      <a:gd name="connsiteX2" fmla="*/ 619917 w 688021"/>
                      <a:gd name="connsiteY2" fmla="*/ 0 h 408613"/>
                      <a:gd name="connsiteX3" fmla="*/ 688021 w 688021"/>
                      <a:gd name="connsiteY3" fmla="*/ 68104 h 408613"/>
                      <a:gd name="connsiteX4" fmla="*/ 688021 w 688021"/>
                      <a:gd name="connsiteY4" fmla="*/ 340509 h 408613"/>
                      <a:gd name="connsiteX5" fmla="*/ 619917 w 688021"/>
                      <a:gd name="connsiteY5" fmla="*/ 408613 h 408613"/>
                      <a:gd name="connsiteX6" fmla="*/ 68104 w 688021"/>
                      <a:gd name="connsiteY6" fmla="*/ 408613 h 408613"/>
                      <a:gd name="connsiteX7" fmla="*/ 0 w 688021"/>
                      <a:gd name="connsiteY7" fmla="*/ 340509 h 408613"/>
                      <a:gd name="connsiteX8" fmla="*/ 0 w 688021"/>
                      <a:gd name="connsiteY8" fmla="*/ 68104 h 408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8021" h="408613" fill="none" extrusionOk="0">
                        <a:moveTo>
                          <a:pt x="0" y="68104"/>
                        </a:moveTo>
                        <a:cubicBezTo>
                          <a:pt x="-3123" y="27919"/>
                          <a:pt x="36783" y="2669"/>
                          <a:pt x="68104" y="0"/>
                        </a:cubicBezTo>
                        <a:cubicBezTo>
                          <a:pt x="320468" y="-48701"/>
                          <a:pt x="467085" y="-35867"/>
                          <a:pt x="619917" y="0"/>
                        </a:cubicBezTo>
                        <a:cubicBezTo>
                          <a:pt x="658668" y="-3198"/>
                          <a:pt x="689197" y="26878"/>
                          <a:pt x="688021" y="68104"/>
                        </a:cubicBezTo>
                        <a:cubicBezTo>
                          <a:pt x="670191" y="115942"/>
                          <a:pt x="681742" y="260612"/>
                          <a:pt x="688021" y="340509"/>
                        </a:cubicBezTo>
                        <a:cubicBezTo>
                          <a:pt x="691571" y="372259"/>
                          <a:pt x="656417" y="408645"/>
                          <a:pt x="619917" y="408613"/>
                        </a:cubicBezTo>
                        <a:cubicBezTo>
                          <a:pt x="508186" y="451875"/>
                          <a:pt x="178808" y="435533"/>
                          <a:pt x="68104" y="408613"/>
                        </a:cubicBezTo>
                        <a:cubicBezTo>
                          <a:pt x="36557" y="404328"/>
                          <a:pt x="-5147" y="374540"/>
                          <a:pt x="0" y="340509"/>
                        </a:cubicBezTo>
                        <a:cubicBezTo>
                          <a:pt x="-3356" y="233481"/>
                          <a:pt x="13613" y="135512"/>
                          <a:pt x="0" y="68104"/>
                        </a:cubicBezTo>
                        <a:close/>
                      </a:path>
                      <a:path w="688021" h="408613" stroke="0" extrusionOk="0">
                        <a:moveTo>
                          <a:pt x="0" y="68104"/>
                        </a:moveTo>
                        <a:cubicBezTo>
                          <a:pt x="-2902" y="30739"/>
                          <a:pt x="28508" y="504"/>
                          <a:pt x="68104" y="0"/>
                        </a:cubicBezTo>
                        <a:cubicBezTo>
                          <a:pt x="271614" y="27085"/>
                          <a:pt x="450222" y="27771"/>
                          <a:pt x="619917" y="0"/>
                        </a:cubicBezTo>
                        <a:cubicBezTo>
                          <a:pt x="661057" y="-926"/>
                          <a:pt x="682650" y="25851"/>
                          <a:pt x="688021" y="68104"/>
                        </a:cubicBezTo>
                        <a:cubicBezTo>
                          <a:pt x="703320" y="181125"/>
                          <a:pt x="694705" y="218710"/>
                          <a:pt x="688021" y="340509"/>
                        </a:cubicBezTo>
                        <a:cubicBezTo>
                          <a:pt x="690131" y="381565"/>
                          <a:pt x="661355" y="410000"/>
                          <a:pt x="619917" y="408613"/>
                        </a:cubicBezTo>
                        <a:cubicBezTo>
                          <a:pt x="547400" y="393260"/>
                          <a:pt x="343677" y="369100"/>
                          <a:pt x="68104" y="408613"/>
                        </a:cubicBezTo>
                        <a:cubicBezTo>
                          <a:pt x="26568" y="409088"/>
                          <a:pt x="-727" y="378226"/>
                          <a:pt x="0" y="340509"/>
                        </a:cubicBezTo>
                        <a:cubicBezTo>
                          <a:pt x="17038" y="226111"/>
                          <a:pt x="713" y="107406"/>
                          <a:pt x="0" y="681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g</a:t>
            </a:r>
            <a:endParaRPr lang="ar-SA" sz="3200" b="1" dirty="0"/>
          </a:p>
        </p:txBody>
      </p:sp>
      <p:sp>
        <p:nvSpPr>
          <p:cNvPr id="69" name="Google Shape;289;p36">
            <a:extLst>
              <a:ext uri="{FF2B5EF4-FFF2-40B4-BE49-F238E27FC236}">
                <a16:creationId xmlns:a16="http://schemas.microsoft.com/office/drawing/2014/main" id="{22E5684E-5CEA-4B44-BA36-7CF0ADAFAD8B}"/>
              </a:ext>
            </a:extLst>
          </p:cNvPr>
          <p:cNvSpPr txBox="1">
            <a:spLocks/>
          </p:cNvSpPr>
          <p:nvPr/>
        </p:nvSpPr>
        <p:spPr>
          <a:xfrm>
            <a:off x="131840" y="1716287"/>
            <a:ext cx="1799452" cy="497381"/>
          </a:xfrm>
          <a:custGeom>
            <a:avLst/>
            <a:gdLst>
              <a:gd name="connsiteX0" fmla="*/ 0 w 1799452"/>
              <a:gd name="connsiteY0" fmla="*/ 0 h 497381"/>
              <a:gd name="connsiteX1" fmla="*/ 1799452 w 1799452"/>
              <a:gd name="connsiteY1" fmla="*/ 0 h 497381"/>
              <a:gd name="connsiteX2" fmla="*/ 1799452 w 1799452"/>
              <a:gd name="connsiteY2" fmla="*/ 497381 h 497381"/>
              <a:gd name="connsiteX3" fmla="*/ 0 w 1799452"/>
              <a:gd name="connsiteY3" fmla="*/ 497381 h 497381"/>
              <a:gd name="connsiteX4" fmla="*/ 0 w 1799452"/>
              <a:gd name="connsiteY4" fmla="*/ 0 h 49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452" h="497381" fill="none" extrusionOk="0">
                <a:moveTo>
                  <a:pt x="0" y="0"/>
                </a:moveTo>
                <a:cubicBezTo>
                  <a:pt x="326858" y="-65194"/>
                  <a:pt x="1180172" y="9083"/>
                  <a:pt x="1799452" y="0"/>
                </a:cubicBezTo>
                <a:cubicBezTo>
                  <a:pt x="1832188" y="234019"/>
                  <a:pt x="1763139" y="356449"/>
                  <a:pt x="1799452" y="497381"/>
                </a:cubicBezTo>
                <a:cubicBezTo>
                  <a:pt x="1172873" y="382076"/>
                  <a:pt x="441453" y="621906"/>
                  <a:pt x="0" y="497381"/>
                </a:cubicBezTo>
                <a:cubicBezTo>
                  <a:pt x="27442" y="299257"/>
                  <a:pt x="-22315" y="174409"/>
                  <a:pt x="0" y="0"/>
                </a:cubicBezTo>
                <a:close/>
              </a:path>
              <a:path w="1799452" h="497381" stroke="0" extrusionOk="0">
                <a:moveTo>
                  <a:pt x="0" y="0"/>
                </a:moveTo>
                <a:cubicBezTo>
                  <a:pt x="877151" y="96985"/>
                  <a:pt x="1584512" y="-153811"/>
                  <a:pt x="1799452" y="0"/>
                </a:cubicBezTo>
                <a:cubicBezTo>
                  <a:pt x="1756437" y="134010"/>
                  <a:pt x="1816070" y="318396"/>
                  <a:pt x="1799452" y="497381"/>
                </a:cubicBezTo>
                <a:cubicBezTo>
                  <a:pt x="1479928" y="536070"/>
                  <a:pt x="322787" y="381312"/>
                  <a:pt x="0" y="497381"/>
                </a:cubicBezTo>
                <a:cubicBezTo>
                  <a:pt x="-31450" y="259320"/>
                  <a:pt x="-30194" y="57243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100156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Montserrat"/>
              <a:buNone/>
              <a:defRPr sz="1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عرف الأليل ؟ </a:t>
            </a:r>
          </a:p>
        </p:txBody>
      </p:sp>
      <p:sp>
        <p:nvSpPr>
          <p:cNvPr id="70" name="مستطيل 69">
            <a:extLst>
              <a:ext uri="{FF2B5EF4-FFF2-40B4-BE49-F238E27FC236}">
                <a16:creationId xmlns:a16="http://schemas.microsoft.com/office/drawing/2014/main" id="{0E2D67A2-582D-4F86-87DE-C244FF331A22}"/>
              </a:ext>
            </a:extLst>
          </p:cNvPr>
          <p:cNvSpPr/>
          <p:nvPr/>
        </p:nvSpPr>
        <p:spPr>
          <a:xfrm>
            <a:off x="131838" y="2429137"/>
            <a:ext cx="1799453" cy="1569660"/>
          </a:xfrm>
          <a:custGeom>
            <a:avLst/>
            <a:gdLst>
              <a:gd name="connsiteX0" fmla="*/ 0 w 1799453"/>
              <a:gd name="connsiteY0" fmla="*/ 0 h 1569660"/>
              <a:gd name="connsiteX1" fmla="*/ 1799453 w 1799453"/>
              <a:gd name="connsiteY1" fmla="*/ 0 h 1569660"/>
              <a:gd name="connsiteX2" fmla="*/ 1799453 w 1799453"/>
              <a:gd name="connsiteY2" fmla="*/ 1569660 h 1569660"/>
              <a:gd name="connsiteX3" fmla="*/ 0 w 1799453"/>
              <a:gd name="connsiteY3" fmla="*/ 1569660 h 1569660"/>
              <a:gd name="connsiteX4" fmla="*/ 0 w 1799453"/>
              <a:gd name="connsiteY4" fmla="*/ 0 h 156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453" h="1569660" fill="none" extrusionOk="0">
                <a:moveTo>
                  <a:pt x="0" y="0"/>
                </a:moveTo>
                <a:cubicBezTo>
                  <a:pt x="189175" y="-66890"/>
                  <a:pt x="1411704" y="151783"/>
                  <a:pt x="1799453" y="0"/>
                </a:cubicBezTo>
                <a:cubicBezTo>
                  <a:pt x="1831356" y="351282"/>
                  <a:pt x="1845583" y="1335819"/>
                  <a:pt x="1799453" y="1569660"/>
                </a:cubicBezTo>
                <a:cubicBezTo>
                  <a:pt x="933303" y="1686054"/>
                  <a:pt x="568276" y="1717941"/>
                  <a:pt x="0" y="1569660"/>
                </a:cubicBezTo>
                <a:cubicBezTo>
                  <a:pt x="23755" y="942589"/>
                  <a:pt x="8373" y="379159"/>
                  <a:pt x="0" y="0"/>
                </a:cubicBezTo>
                <a:close/>
              </a:path>
              <a:path w="1799453" h="1569660" stroke="0" extrusionOk="0">
                <a:moveTo>
                  <a:pt x="0" y="0"/>
                </a:moveTo>
                <a:cubicBezTo>
                  <a:pt x="523275" y="147947"/>
                  <a:pt x="1293460" y="130125"/>
                  <a:pt x="1799453" y="0"/>
                </a:cubicBezTo>
                <a:cubicBezTo>
                  <a:pt x="1710738" y="215356"/>
                  <a:pt x="1736013" y="1398464"/>
                  <a:pt x="1799453" y="1569660"/>
                </a:cubicBezTo>
                <a:cubicBezTo>
                  <a:pt x="1609408" y="1594074"/>
                  <a:pt x="863136" y="1512404"/>
                  <a:pt x="0" y="1569660"/>
                </a:cubicBezTo>
                <a:cubicBezTo>
                  <a:pt x="-77041" y="814072"/>
                  <a:pt x="107551" y="703834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إثنان</a:t>
            </a:r>
            <a:r>
              <a:rPr lang="ar-SA" sz="2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أ أكثر من النسخ أو الأشكال البديلة لجين معين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4" grpId="0" animBg="1"/>
      <p:bldP spid="22" grpId="0" animBg="1"/>
      <p:bldP spid="64" grpId="0" animBg="1"/>
      <p:bldP spid="69" grpId="0" animBg="1"/>
      <p:bldP spid="7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صورة 16">
            <a:extLst>
              <a:ext uri="{FF2B5EF4-FFF2-40B4-BE49-F238E27FC236}">
                <a16:creationId xmlns:a16="http://schemas.microsoft.com/office/drawing/2014/main" id="{D2C6C380-8DA1-4A55-8FD2-0B6AE69FE2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0" y="10555"/>
            <a:ext cx="9144000" cy="514350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E1E3C357-0D2F-41D3-AFEC-3A367783616C}"/>
              </a:ext>
            </a:extLst>
          </p:cNvPr>
          <p:cNvSpPr/>
          <p:nvPr/>
        </p:nvSpPr>
        <p:spPr>
          <a:xfrm>
            <a:off x="-195943" y="10554"/>
            <a:ext cx="9552214" cy="1410031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Google Shape;289;p36">
            <a:extLst>
              <a:ext uri="{FF2B5EF4-FFF2-40B4-BE49-F238E27FC236}">
                <a16:creationId xmlns:a16="http://schemas.microsoft.com/office/drawing/2014/main" id="{C1775AC9-9F73-4A7A-9053-559182EC9F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4365" y="315555"/>
            <a:ext cx="8686801" cy="8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Montserrat"/>
              <a:buNone/>
              <a:defRPr sz="1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/>
            <a:r>
              <a:rPr lang="ar-SA" sz="2600" dirty="0">
                <a:latin typeface="Calibri" panose="020F0502020204030204" pitchFamily="34" charset="0"/>
                <a:cs typeface="Calibri" panose="020F0502020204030204" pitchFamily="34" charset="0"/>
              </a:rPr>
              <a:t>توجد في الخلايا الجسدية للفأر (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2n</a:t>
            </a:r>
            <a:r>
              <a:rPr lang="ar-SA" sz="2600" dirty="0">
                <a:latin typeface="Calibri" panose="020F0502020204030204" pitchFamily="34" charset="0"/>
                <a:cs typeface="Calibri" panose="020F0502020204030204" pitchFamily="34" charset="0"/>
              </a:rPr>
              <a:t>) نسختين من كل كروموسوم , نسخة من الأب ونسخة من الأم , لهذا ستوجد نسختين من جين لون الفراء ورثها الفأر من أمه وأبيه . 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78BA7519-DE0E-4A7A-8E61-C21549362383}"/>
              </a:ext>
            </a:extLst>
          </p:cNvPr>
          <p:cNvSpPr/>
          <p:nvPr/>
        </p:nvSpPr>
        <p:spPr>
          <a:xfrm>
            <a:off x="6623819" y="1606273"/>
            <a:ext cx="2171702" cy="738664"/>
          </a:xfrm>
          <a:custGeom>
            <a:avLst/>
            <a:gdLst>
              <a:gd name="connsiteX0" fmla="*/ 0 w 2171702"/>
              <a:gd name="connsiteY0" fmla="*/ 0 h 738664"/>
              <a:gd name="connsiteX1" fmla="*/ 2171702 w 2171702"/>
              <a:gd name="connsiteY1" fmla="*/ 0 h 738664"/>
              <a:gd name="connsiteX2" fmla="*/ 2171702 w 2171702"/>
              <a:gd name="connsiteY2" fmla="*/ 738664 h 738664"/>
              <a:gd name="connsiteX3" fmla="*/ 0 w 2171702"/>
              <a:gd name="connsiteY3" fmla="*/ 738664 h 738664"/>
              <a:gd name="connsiteX4" fmla="*/ 0 w 2171702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1702" h="738664" fill="none" extrusionOk="0">
                <a:moveTo>
                  <a:pt x="0" y="0"/>
                </a:moveTo>
                <a:cubicBezTo>
                  <a:pt x="481663" y="111297"/>
                  <a:pt x="1607063" y="40342"/>
                  <a:pt x="2171702" y="0"/>
                </a:cubicBezTo>
                <a:cubicBezTo>
                  <a:pt x="2180066" y="304992"/>
                  <a:pt x="2210141" y="511924"/>
                  <a:pt x="2171702" y="738664"/>
                </a:cubicBezTo>
                <a:cubicBezTo>
                  <a:pt x="1829452" y="599472"/>
                  <a:pt x="437772" y="758228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2171702" h="738664" stroke="0" extrusionOk="0">
                <a:moveTo>
                  <a:pt x="0" y="0"/>
                </a:moveTo>
                <a:cubicBezTo>
                  <a:pt x="763145" y="36870"/>
                  <a:pt x="1549055" y="-31727"/>
                  <a:pt x="2171702" y="0"/>
                </a:cubicBezTo>
                <a:cubicBezTo>
                  <a:pt x="2160344" y="203790"/>
                  <a:pt x="2184913" y="493251"/>
                  <a:pt x="2171702" y="738664"/>
                </a:cubicBezTo>
                <a:cubicBezTo>
                  <a:pt x="1218521" y="768437"/>
                  <a:pt x="542162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هي التراكيب المحتملة </a:t>
            </a:r>
            <a:r>
              <a:rPr lang="ar-SA" sz="21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للأليلات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؟</a:t>
            </a: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653E0722-ACFA-4BB7-9CFA-0FAFE68F063E}"/>
              </a:ext>
            </a:extLst>
          </p:cNvPr>
          <p:cNvGrpSpPr/>
          <p:nvPr/>
        </p:nvGrpSpPr>
        <p:grpSpPr>
          <a:xfrm>
            <a:off x="4656329" y="1420582"/>
            <a:ext cx="1564753" cy="2908153"/>
            <a:chOff x="4656329" y="1420582"/>
            <a:chExt cx="1564753" cy="3280393"/>
          </a:xfrm>
        </p:grpSpPr>
        <p:pic>
          <p:nvPicPr>
            <p:cNvPr id="23" name="صورة 22">
              <a:extLst>
                <a:ext uri="{FF2B5EF4-FFF2-40B4-BE49-F238E27FC236}">
                  <a16:creationId xmlns:a16="http://schemas.microsoft.com/office/drawing/2014/main" id="{5CF5C3A2-238D-41C4-8604-4370CFE3D4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75657"/>
            <a:stretch/>
          </p:blipFill>
          <p:spPr>
            <a:xfrm>
              <a:off x="4656329" y="1420582"/>
              <a:ext cx="1564753" cy="2809117"/>
            </a:xfrm>
            <a:prstGeom prst="rect">
              <a:avLst/>
            </a:prstGeom>
          </p:spPr>
        </p:pic>
        <p:sp>
          <p:nvSpPr>
            <p:cNvPr id="3" name="مستطيل: زوايا مستديرة 2">
              <a:extLst>
                <a:ext uri="{FF2B5EF4-FFF2-40B4-BE49-F238E27FC236}">
                  <a16:creationId xmlns:a16="http://schemas.microsoft.com/office/drawing/2014/main" id="{BC6AE1A0-1CF2-4DD3-90EB-32CDB85E7116}"/>
                </a:ext>
              </a:extLst>
            </p:cNvPr>
            <p:cNvSpPr/>
            <p:nvPr/>
          </p:nvSpPr>
          <p:spPr>
            <a:xfrm>
              <a:off x="4656329" y="4209747"/>
              <a:ext cx="1545021" cy="49122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17E0F653-7A80-49C0-B0C5-EBDF235C659E}"/>
              </a:ext>
            </a:extLst>
          </p:cNvPr>
          <p:cNvGrpSpPr/>
          <p:nvPr/>
        </p:nvGrpSpPr>
        <p:grpSpPr>
          <a:xfrm>
            <a:off x="348479" y="1440534"/>
            <a:ext cx="1592036" cy="2888202"/>
            <a:chOff x="2661556" y="1420582"/>
            <a:chExt cx="1592036" cy="3281027"/>
          </a:xfrm>
        </p:grpSpPr>
        <p:pic>
          <p:nvPicPr>
            <p:cNvPr id="24" name="صورة 23">
              <a:extLst>
                <a:ext uri="{FF2B5EF4-FFF2-40B4-BE49-F238E27FC236}">
                  <a16:creationId xmlns:a16="http://schemas.microsoft.com/office/drawing/2014/main" id="{8C57E7B5-8432-491E-91DD-5A844E33D3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078" r="36154"/>
            <a:stretch/>
          </p:blipFill>
          <p:spPr>
            <a:xfrm>
              <a:off x="2661556" y="1420582"/>
              <a:ext cx="1592036" cy="2809117"/>
            </a:xfrm>
            <a:prstGeom prst="rect">
              <a:avLst/>
            </a:prstGeom>
          </p:spPr>
        </p:pic>
        <p:sp>
          <p:nvSpPr>
            <p:cNvPr id="26" name="مستطيل: زوايا مستديرة 25">
              <a:extLst>
                <a:ext uri="{FF2B5EF4-FFF2-40B4-BE49-F238E27FC236}">
                  <a16:creationId xmlns:a16="http://schemas.microsoft.com/office/drawing/2014/main" id="{4A2C9C52-7D56-4A84-AF14-C8648853EC29}"/>
                </a:ext>
              </a:extLst>
            </p:cNvPr>
            <p:cNvSpPr/>
            <p:nvPr/>
          </p:nvSpPr>
          <p:spPr>
            <a:xfrm>
              <a:off x="2708571" y="4209748"/>
              <a:ext cx="1545021" cy="49186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00721A5C-72F1-4207-9550-A78BC7C1570C}"/>
              </a:ext>
            </a:extLst>
          </p:cNvPr>
          <p:cNvGrpSpPr/>
          <p:nvPr/>
        </p:nvGrpSpPr>
        <p:grpSpPr>
          <a:xfrm>
            <a:off x="2580313" y="1420582"/>
            <a:ext cx="1556587" cy="2910367"/>
            <a:chOff x="570209" y="1420582"/>
            <a:chExt cx="1556587" cy="3303415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C86622DE-3F5E-4BCE-A43C-3CEACF2AA3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6335"/>
            <a:stretch/>
          </p:blipFill>
          <p:spPr>
            <a:xfrm>
              <a:off x="570209" y="1420582"/>
              <a:ext cx="1521140" cy="2809117"/>
            </a:xfrm>
            <a:prstGeom prst="rect">
              <a:avLst/>
            </a:prstGeom>
          </p:spPr>
        </p:pic>
        <p:sp>
          <p:nvSpPr>
            <p:cNvPr id="27" name="مستطيل: زوايا مستديرة 26">
              <a:extLst>
                <a:ext uri="{FF2B5EF4-FFF2-40B4-BE49-F238E27FC236}">
                  <a16:creationId xmlns:a16="http://schemas.microsoft.com/office/drawing/2014/main" id="{3F6D394B-47E2-47A0-B292-CFCA2359C3BC}"/>
                </a:ext>
              </a:extLst>
            </p:cNvPr>
            <p:cNvSpPr/>
            <p:nvPr/>
          </p:nvSpPr>
          <p:spPr>
            <a:xfrm>
              <a:off x="581775" y="4229697"/>
              <a:ext cx="1545021" cy="4943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86284C10-A5A8-4A93-BA80-9DF4DEE6DCE2}"/>
              </a:ext>
            </a:extLst>
          </p:cNvPr>
          <p:cNvGrpSpPr/>
          <p:nvPr/>
        </p:nvGrpSpPr>
        <p:grpSpPr>
          <a:xfrm>
            <a:off x="166616" y="4265321"/>
            <a:ext cx="2849021" cy="827690"/>
            <a:chOff x="166616" y="4265321"/>
            <a:chExt cx="2849021" cy="827690"/>
          </a:xfrm>
        </p:grpSpPr>
        <p:sp>
          <p:nvSpPr>
            <p:cNvPr id="32" name="مستطيل 31">
              <a:extLst>
                <a:ext uri="{FF2B5EF4-FFF2-40B4-BE49-F238E27FC236}">
                  <a16:creationId xmlns:a16="http://schemas.microsoft.com/office/drawing/2014/main" id="{B44E0CDA-143F-4558-A240-9E38EB08AF98}"/>
                </a:ext>
              </a:extLst>
            </p:cNvPr>
            <p:cNvSpPr/>
            <p:nvPr/>
          </p:nvSpPr>
          <p:spPr>
            <a:xfrm>
              <a:off x="166616" y="4618927"/>
              <a:ext cx="2849021" cy="415498"/>
            </a:xfrm>
            <a:custGeom>
              <a:avLst/>
              <a:gdLst>
                <a:gd name="connsiteX0" fmla="*/ 0 w 2849021"/>
                <a:gd name="connsiteY0" fmla="*/ 0 h 415498"/>
                <a:gd name="connsiteX1" fmla="*/ 2849021 w 2849021"/>
                <a:gd name="connsiteY1" fmla="*/ 0 h 415498"/>
                <a:gd name="connsiteX2" fmla="*/ 2849021 w 2849021"/>
                <a:gd name="connsiteY2" fmla="*/ 415498 h 415498"/>
                <a:gd name="connsiteX3" fmla="*/ 0 w 2849021"/>
                <a:gd name="connsiteY3" fmla="*/ 415498 h 415498"/>
                <a:gd name="connsiteX4" fmla="*/ 0 w 2849021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9021" h="415498" fill="none" extrusionOk="0">
                  <a:moveTo>
                    <a:pt x="0" y="0"/>
                  </a:moveTo>
                  <a:cubicBezTo>
                    <a:pt x="1330149" y="111297"/>
                    <a:pt x="1795015" y="40342"/>
                    <a:pt x="2849021" y="0"/>
                  </a:cubicBezTo>
                  <a:cubicBezTo>
                    <a:pt x="2825674" y="69469"/>
                    <a:pt x="2832277" y="349087"/>
                    <a:pt x="2849021" y="415498"/>
                  </a:cubicBezTo>
                  <a:cubicBezTo>
                    <a:pt x="2359969" y="276306"/>
                    <a:pt x="900171" y="435062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2849021" h="415498" stroke="0" extrusionOk="0">
                  <a:moveTo>
                    <a:pt x="0" y="0"/>
                  </a:moveTo>
                  <a:cubicBezTo>
                    <a:pt x="1396326" y="36870"/>
                    <a:pt x="1892908" y="-31727"/>
                    <a:pt x="2849021" y="0"/>
                  </a:cubicBezTo>
                  <a:cubicBezTo>
                    <a:pt x="2845278" y="96234"/>
                    <a:pt x="2862870" y="270630"/>
                    <a:pt x="2849021" y="415498"/>
                  </a:cubicBezTo>
                  <a:cubicBezTo>
                    <a:pt x="1602548" y="445271"/>
                    <a:pt x="728718" y="40937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غير متماثل</a:t>
              </a:r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الأليلات</a:t>
              </a:r>
              <a:r>
                <a:rPr lang="ar-SA" sz="21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( هجين)</a:t>
              </a:r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</a:p>
          </p:txBody>
        </p:sp>
        <p:pic>
          <p:nvPicPr>
            <p:cNvPr id="37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030447B9-0C71-43FC-BFA5-5305F0E558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735351" y="4265321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34F6AFF1-AF49-4701-8BC2-476B0411A876}"/>
              </a:ext>
            </a:extLst>
          </p:cNvPr>
          <p:cNvGrpSpPr/>
          <p:nvPr/>
        </p:nvGrpSpPr>
        <p:grpSpPr>
          <a:xfrm>
            <a:off x="3310764" y="4055875"/>
            <a:ext cx="2171702" cy="978550"/>
            <a:chOff x="3195293" y="4055875"/>
            <a:chExt cx="2171702" cy="978550"/>
          </a:xfrm>
        </p:grpSpPr>
        <p:sp>
          <p:nvSpPr>
            <p:cNvPr id="39" name="مستطيل 38">
              <a:extLst>
                <a:ext uri="{FF2B5EF4-FFF2-40B4-BE49-F238E27FC236}">
                  <a16:creationId xmlns:a16="http://schemas.microsoft.com/office/drawing/2014/main" id="{0813DDF8-7F01-4609-B2E6-3524FE6A7E0A}"/>
                </a:ext>
              </a:extLst>
            </p:cNvPr>
            <p:cNvSpPr/>
            <p:nvPr/>
          </p:nvSpPr>
          <p:spPr>
            <a:xfrm>
              <a:off x="3195293" y="4618927"/>
              <a:ext cx="2171702" cy="415498"/>
            </a:xfrm>
            <a:custGeom>
              <a:avLst/>
              <a:gdLst>
                <a:gd name="connsiteX0" fmla="*/ 0 w 2171702"/>
                <a:gd name="connsiteY0" fmla="*/ 0 h 415498"/>
                <a:gd name="connsiteX1" fmla="*/ 2171702 w 2171702"/>
                <a:gd name="connsiteY1" fmla="*/ 0 h 415498"/>
                <a:gd name="connsiteX2" fmla="*/ 2171702 w 2171702"/>
                <a:gd name="connsiteY2" fmla="*/ 415498 h 415498"/>
                <a:gd name="connsiteX3" fmla="*/ 0 w 2171702"/>
                <a:gd name="connsiteY3" fmla="*/ 415498 h 415498"/>
                <a:gd name="connsiteX4" fmla="*/ 0 w 2171702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702" h="415498" fill="none" extrusionOk="0">
                  <a:moveTo>
                    <a:pt x="0" y="0"/>
                  </a:moveTo>
                  <a:cubicBezTo>
                    <a:pt x="481663" y="111297"/>
                    <a:pt x="1607063" y="40342"/>
                    <a:pt x="2171702" y="0"/>
                  </a:cubicBezTo>
                  <a:cubicBezTo>
                    <a:pt x="2148355" y="69469"/>
                    <a:pt x="2154958" y="349087"/>
                    <a:pt x="2171702" y="415498"/>
                  </a:cubicBezTo>
                  <a:cubicBezTo>
                    <a:pt x="1829452" y="276306"/>
                    <a:pt x="437772" y="435062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2171702" h="415498" stroke="0" extrusionOk="0">
                  <a:moveTo>
                    <a:pt x="0" y="0"/>
                  </a:moveTo>
                  <a:cubicBezTo>
                    <a:pt x="763145" y="36870"/>
                    <a:pt x="1549055" y="-31727"/>
                    <a:pt x="2171702" y="0"/>
                  </a:cubicBezTo>
                  <a:cubicBezTo>
                    <a:pt x="2167959" y="96234"/>
                    <a:pt x="2185551" y="270630"/>
                    <a:pt x="2171702" y="415498"/>
                  </a:cubicBezTo>
                  <a:cubicBezTo>
                    <a:pt x="1218521" y="445271"/>
                    <a:pt x="542162" y="40937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متماثل الأليلات (نقي) </a:t>
              </a:r>
            </a:p>
          </p:txBody>
        </p:sp>
        <p:grpSp>
          <p:nvGrpSpPr>
            <p:cNvPr id="40" name="مجموعة 39">
              <a:extLst>
                <a:ext uri="{FF2B5EF4-FFF2-40B4-BE49-F238E27FC236}">
                  <a16:creationId xmlns:a16="http://schemas.microsoft.com/office/drawing/2014/main" id="{BCF5C417-218C-4C1F-9EBF-1B08371BEAD1}"/>
                </a:ext>
              </a:extLst>
            </p:cNvPr>
            <p:cNvGrpSpPr/>
            <p:nvPr/>
          </p:nvGrpSpPr>
          <p:grpSpPr>
            <a:xfrm rot="10800000">
              <a:off x="3601150" y="4055875"/>
              <a:ext cx="1392724" cy="827690"/>
              <a:chOff x="6263491" y="1544183"/>
              <a:chExt cx="1392724" cy="827690"/>
            </a:xfrm>
          </p:grpSpPr>
          <p:pic>
            <p:nvPicPr>
              <p:cNvPr id="41" name="Picture 2" descr="72 رسوم متحركة ideas in 2022 | رسومات, ملصقات, صلاة الظهر">
                <a:extLst>
                  <a:ext uri="{FF2B5EF4-FFF2-40B4-BE49-F238E27FC236}">
                    <a16:creationId xmlns:a16="http://schemas.microsoft.com/office/drawing/2014/main" id="{C53F3222-C36B-4D3C-A9E2-B8FBE69E5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806534">
                <a:off x="6828525" y="1544183"/>
                <a:ext cx="827690" cy="8276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2" descr="72 رسوم متحركة ideas in 2022 | رسومات, ملصقات, صلاة الظهر">
                <a:extLst>
                  <a:ext uri="{FF2B5EF4-FFF2-40B4-BE49-F238E27FC236}">
                    <a16:creationId xmlns:a16="http://schemas.microsoft.com/office/drawing/2014/main" id="{6260AF95-91FF-4183-A765-744610293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270237">
                <a:off x="6263491" y="1544183"/>
                <a:ext cx="827690" cy="8276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43" name="مستطيل 42">
            <a:extLst>
              <a:ext uri="{FF2B5EF4-FFF2-40B4-BE49-F238E27FC236}">
                <a16:creationId xmlns:a16="http://schemas.microsoft.com/office/drawing/2014/main" id="{0F601B43-89F7-4AD5-B911-6FE76A83AB32}"/>
              </a:ext>
            </a:extLst>
          </p:cNvPr>
          <p:cNvSpPr/>
          <p:nvPr/>
        </p:nvSpPr>
        <p:spPr>
          <a:xfrm>
            <a:off x="6397293" y="2530625"/>
            <a:ext cx="2398228" cy="1061829"/>
          </a:xfrm>
          <a:custGeom>
            <a:avLst/>
            <a:gdLst>
              <a:gd name="connsiteX0" fmla="*/ 0 w 2398228"/>
              <a:gd name="connsiteY0" fmla="*/ 0 h 1061829"/>
              <a:gd name="connsiteX1" fmla="*/ 2398228 w 2398228"/>
              <a:gd name="connsiteY1" fmla="*/ 0 h 1061829"/>
              <a:gd name="connsiteX2" fmla="*/ 2398228 w 2398228"/>
              <a:gd name="connsiteY2" fmla="*/ 1061829 h 1061829"/>
              <a:gd name="connsiteX3" fmla="*/ 0 w 2398228"/>
              <a:gd name="connsiteY3" fmla="*/ 1061829 h 1061829"/>
              <a:gd name="connsiteX4" fmla="*/ 0 w 2398228"/>
              <a:gd name="connsiteY4" fmla="*/ 0 h 106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8228" h="1061829" fill="none" extrusionOk="0">
                <a:moveTo>
                  <a:pt x="0" y="0"/>
                </a:moveTo>
                <a:cubicBezTo>
                  <a:pt x="287084" y="111297"/>
                  <a:pt x="2058184" y="40342"/>
                  <a:pt x="2398228" y="0"/>
                </a:cubicBezTo>
                <a:cubicBezTo>
                  <a:pt x="2467889" y="189652"/>
                  <a:pt x="2340645" y="711757"/>
                  <a:pt x="2398228" y="1061829"/>
                </a:cubicBezTo>
                <a:cubicBezTo>
                  <a:pt x="1565883" y="922637"/>
                  <a:pt x="1036818" y="1081393"/>
                  <a:pt x="0" y="1061829"/>
                </a:cubicBezTo>
                <a:cubicBezTo>
                  <a:pt x="-64140" y="895397"/>
                  <a:pt x="45660" y="494867"/>
                  <a:pt x="0" y="0"/>
                </a:cubicBezTo>
                <a:close/>
              </a:path>
              <a:path w="2398228" h="1061829" stroke="0" extrusionOk="0">
                <a:moveTo>
                  <a:pt x="0" y="0"/>
                </a:moveTo>
                <a:cubicBezTo>
                  <a:pt x="867062" y="36870"/>
                  <a:pt x="1442476" y="-31727"/>
                  <a:pt x="2398228" y="0"/>
                </a:cubicBezTo>
                <a:cubicBezTo>
                  <a:pt x="2372507" y="477614"/>
                  <a:pt x="2356048" y="679222"/>
                  <a:pt x="2398228" y="1061829"/>
                </a:cubicBezTo>
                <a:cubicBezTo>
                  <a:pt x="1587320" y="1091602"/>
                  <a:pt x="518892" y="1055708"/>
                  <a:pt x="0" y="1061829"/>
                </a:cubicBezTo>
                <a:cubicBezTo>
                  <a:pt x="92947" y="912894"/>
                  <a:pt x="27897" y="212423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متماثل الأليلات (نقي) </a:t>
            </a:r>
            <a:r>
              <a: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ctr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وجود أليلين متماثلين لجين معين </a:t>
            </a:r>
          </a:p>
        </p:txBody>
      </p: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EC63358C-1845-4C62-8E7B-909C373D5894}"/>
              </a:ext>
            </a:extLst>
          </p:cNvPr>
          <p:cNvSpPr/>
          <p:nvPr/>
        </p:nvSpPr>
        <p:spPr>
          <a:xfrm>
            <a:off x="6456019" y="3680757"/>
            <a:ext cx="2398228" cy="1384995"/>
          </a:xfrm>
          <a:custGeom>
            <a:avLst/>
            <a:gdLst>
              <a:gd name="connsiteX0" fmla="*/ 0 w 2398228"/>
              <a:gd name="connsiteY0" fmla="*/ 0 h 1384995"/>
              <a:gd name="connsiteX1" fmla="*/ 2398228 w 2398228"/>
              <a:gd name="connsiteY1" fmla="*/ 0 h 1384995"/>
              <a:gd name="connsiteX2" fmla="*/ 2398228 w 2398228"/>
              <a:gd name="connsiteY2" fmla="*/ 1384995 h 1384995"/>
              <a:gd name="connsiteX3" fmla="*/ 0 w 2398228"/>
              <a:gd name="connsiteY3" fmla="*/ 1384995 h 1384995"/>
              <a:gd name="connsiteX4" fmla="*/ 0 w 2398228"/>
              <a:gd name="connsiteY4" fmla="*/ 0 h 138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8228" h="1384995" fill="none" extrusionOk="0">
                <a:moveTo>
                  <a:pt x="0" y="0"/>
                </a:moveTo>
                <a:cubicBezTo>
                  <a:pt x="287084" y="111297"/>
                  <a:pt x="2058184" y="40342"/>
                  <a:pt x="2398228" y="0"/>
                </a:cubicBezTo>
                <a:cubicBezTo>
                  <a:pt x="2414902" y="221973"/>
                  <a:pt x="2395117" y="836476"/>
                  <a:pt x="2398228" y="1384995"/>
                </a:cubicBezTo>
                <a:cubicBezTo>
                  <a:pt x="1565883" y="1245803"/>
                  <a:pt x="1036818" y="1404559"/>
                  <a:pt x="0" y="1384995"/>
                </a:cubicBezTo>
                <a:cubicBezTo>
                  <a:pt x="-45178" y="1001277"/>
                  <a:pt x="7959" y="471760"/>
                  <a:pt x="0" y="0"/>
                </a:cubicBezTo>
                <a:close/>
              </a:path>
              <a:path w="2398228" h="1384995" stroke="0" extrusionOk="0">
                <a:moveTo>
                  <a:pt x="0" y="0"/>
                </a:moveTo>
                <a:cubicBezTo>
                  <a:pt x="867062" y="36870"/>
                  <a:pt x="1442476" y="-31727"/>
                  <a:pt x="2398228" y="0"/>
                </a:cubicBezTo>
                <a:cubicBezTo>
                  <a:pt x="2361940" y="196074"/>
                  <a:pt x="2303410" y="1155048"/>
                  <a:pt x="2398228" y="1384995"/>
                </a:cubicBezTo>
                <a:cubicBezTo>
                  <a:pt x="1587320" y="1414768"/>
                  <a:pt x="518892" y="1378874"/>
                  <a:pt x="0" y="1384995"/>
                </a:cubicBezTo>
                <a:cubicBezTo>
                  <a:pt x="120992" y="1129719"/>
                  <a:pt x="38354" y="392256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غير متماثل الأليلات (هجين) : </a:t>
            </a:r>
          </a:p>
          <a:p>
            <a:pPr algn="ctr"/>
            <a:r>
              <a: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وجود أليلين غير متماثلين لجين معين .</a:t>
            </a:r>
            <a:endParaRPr lang="ar-SA" sz="21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830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3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800">
                <a:alpha val="31000"/>
              </a:srgbClr>
            </a:gs>
            <a:gs pos="38000">
              <a:srgbClr val="BDC1C6">
                <a:lumMod val="97000"/>
                <a:alpha val="37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E1E3C357-0D2F-41D3-AFEC-3A367783616C}"/>
              </a:ext>
            </a:extLst>
          </p:cNvPr>
          <p:cNvSpPr/>
          <p:nvPr/>
        </p:nvSpPr>
        <p:spPr>
          <a:xfrm>
            <a:off x="-408214" y="-2147930"/>
            <a:ext cx="9552214" cy="1410031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Google Shape;289;p36">
            <a:extLst>
              <a:ext uri="{FF2B5EF4-FFF2-40B4-BE49-F238E27FC236}">
                <a16:creationId xmlns:a16="http://schemas.microsoft.com/office/drawing/2014/main" id="{C1775AC9-9F73-4A7A-9053-559182EC9F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859" y="-1812958"/>
            <a:ext cx="8686801" cy="8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Montserrat"/>
              <a:buNone/>
              <a:defRPr sz="1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/>
            <a:r>
              <a:rPr lang="ar-SA" sz="2600" dirty="0">
                <a:latin typeface="Calibri" panose="020F0502020204030204" pitchFamily="34" charset="0"/>
                <a:cs typeface="Calibri" panose="020F0502020204030204" pitchFamily="34" charset="0"/>
              </a:rPr>
              <a:t>توجد في الخلايا الجسدية للفأر (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2n</a:t>
            </a:r>
            <a:r>
              <a:rPr lang="ar-SA" sz="2600" dirty="0">
                <a:latin typeface="Calibri" panose="020F0502020204030204" pitchFamily="34" charset="0"/>
                <a:cs typeface="Calibri" panose="020F0502020204030204" pitchFamily="34" charset="0"/>
              </a:rPr>
              <a:t>) نسختين من كل كروموسوم , نسخة من الأب ونسخة من الأم , لهذا ستوجد نسختين من جين لون الفراء ورثها الفأر من أمه وأبيه . </a:t>
            </a: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8464AB55-09E8-42D9-ADFC-723B8FC3398C}"/>
              </a:ext>
            </a:extLst>
          </p:cNvPr>
          <p:cNvGrpSpPr/>
          <p:nvPr/>
        </p:nvGrpSpPr>
        <p:grpSpPr>
          <a:xfrm>
            <a:off x="4567410" y="-17399"/>
            <a:ext cx="1355834" cy="2333908"/>
            <a:chOff x="4571999" y="17717"/>
            <a:chExt cx="1355834" cy="2240510"/>
          </a:xfrm>
        </p:grpSpPr>
        <p:pic>
          <p:nvPicPr>
            <p:cNvPr id="23" name="صورة 22">
              <a:extLst>
                <a:ext uri="{FF2B5EF4-FFF2-40B4-BE49-F238E27FC236}">
                  <a16:creationId xmlns:a16="http://schemas.microsoft.com/office/drawing/2014/main" id="{5CF5C3A2-238D-41C4-8604-4370CFE3D4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5657"/>
            <a:stretch/>
          </p:blipFill>
          <p:spPr>
            <a:xfrm>
              <a:off x="4571999" y="17717"/>
              <a:ext cx="1355834" cy="1918628"/>
            </a:xfrm>
            <a:prstGeom prst="rect">
              <a:avLst/>
            </a:prstGeom>
          </p:spPr>
        </p:pic>
        <p:sp>
          <p:nvSpPr>
            <p:cNvPr id="3" name="مستطيل: زوايا مستديرة 2">
              <a:extLst>
                <a:ext uri="{FF2B5EF4-FFF2-40B4-BE49-F238E27FC236}">
                  <a16:creationId xmlns:a16="http://schemas.microsoft.com/office/drawing/2014/main" id="{BC6AE1A0-1CF2-4DD3-90EB-32CDB85E7116}"/>
                </a:ext>
              </a:extLst>
            </p:cNvPr>
            <p:cNvSpPr/>
            <p:nvPr/>
          </p:nvSpPr>
          <p:spPr>
            <a:xfrm>
              <a:off x="4571999" y="1922718"/>
              <a:ext cx="1338736" cy="33550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59DB247F-1C1A-4CA8-A234-0A8E49C6C42E}"/>
              </a:ext>
            </a:extLst>
          </p:cNvPr>
          <p:cNvGrpSpPr/>
          <p:nvPr/>
        </p:nvGrpSpPr>
        <p:grpSpPr>
          <a:xfrm>
            <a:off x="2402363" y="-14604"/>
            <a:ext cx="1344057" cy="2285804"/>
            <a:chOff x="430986" y="-7423"/>
            <a:chExt cx="1344057" cy="2285804"/>
          </a:xfrm>
        </p:grpSpPr>
        <p:pic>
          <p:nvPicPr>
            <p:cNvPr id="24" name="صورة 23">
              <a:extLst>
                <a:ext uri="{FF2B5EF4-FFF2-40B4-BE49-F238E27FC236}">
                  <a16:creationId xmlns:a16="http://schemas.microsoft.com/office/drawing/2014/main" id="{8C57E7B5-8432-491E-91DD-5A844E33D3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078" r="36154"/>
            <a:stretch/>
          </p:blipFill>
          <p:spPr>
            <a:xfrm>
              <a:off x="430986" y="-7423"/>
              <a:ext cx="1344057" cy="1957037"/>
            </a:xfrm>
            <a:prstGeom prst="rect">
              <a:avLst/>
            </a:prstGeom>
          </p:spPr>
        </p:pic>
        <p:sp>
          <p:nvSpPr>
            <p:cNvPr id="26" name="مستطيل: زوايا مستديرة 25">
              <a:extLst>
                <a:ext uri="{FF2B5EF4-FFF2-40B4-BE49-F238E27FC236}">
                  <a16:creationId xmlns:a16="http://schemas.microsoft.com/office/drawing/2014/main" id="{4A2C9C52-7D56-4A84-AF14-C8648853EC29}"/>
                </a:ext>
              </a:extLst>
            </p:cNvPr>
            <p:cNvSpPr/>
            <p:nvPr/>
          </p:nvSpPr>
          <p:spPr>
            <a:xfrm>
              <a:off x="470678" y="1935715"/>
              <a:ext cx="1304365" cy="34266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DDAB2006-5981-418D-B347-7EF85FFA746D}"/>
              </a:ext>
            </a:extLst>
          </p:cNvPr>
          <p:cNvGrpSpPr/>
          <p:nvPr/>
        </p:nvGrpSpPr>
        <p:grpSpPr>
          <a:xfrm>
            <a:off x="221818" y="17717"/>
            <a:ext cx="1492517" cy="2241327"/>
            <a:chOff x="2365928" y="17717"/>
            <a:chExt cx="1492517" cy="2241327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C86622DE-3F5E-4BCE-A43C-3CEACF2AA3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6335"/>
            <a:stretch/>
          </p:blipFill>
          <p:spPr>
            <a:xfrm>
              <a:off x="2365928" y="17717"/>
              <a:ext cx="1469448" cy="1911347"/>
            </a:xfrm>
            <a:prstGeom prst="rect">
              <a:avLst/>
            </a:prstGeom>
          </p:spPr>
        </p:pic>
        <p:sp>
          <p:nvSpPr>
            <p:cNvPr id="27" name="مستطيل: زوايا مستديرة 26">
              <a:extLst>
                <a:ext uri="{FF2B5EF4-FFF2-40B4-BE49-F238E27FC236}">
                  <a16:creationId xmlns:a16="http://schemas.microsoft.com/office/drawing/2014/main" id="{3F6D394B-47E2-47A0-B292-CFCA2359C3BC}"/>
                </a:ext>
              </a:extLst>
            </p:cNvPr>
            <p:cNvSpPr/>
            <p:nvPr/>
          </p:nvSpPr>
          <p:spPr>
            <a:xfrm>
              <a:off x="2365928" y="1922718"/>
              <a:ext cx="1492517" cy="33632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86284C10-A5A8-4A93-BA80-9DF4DEE6DCE2}"/>
              </a:ext>
            </a:extLst>
          </p:cNvPr>
          <p:cNvGrpSpPr/>
          <p:nvPr/>
        </p:nvGrpSpPr>
        <p:grpSpPr>
          <a:xfrm>
            <a:off x="166617" y="5792643"/>
            <a:ext cx="2171702" cy="827690"/>
            <a:chOff x="166617" y="4265321"/>
            <a:chExt cx="2171702" cy="827690"/>
          </a:xfrm>
        </p:grpSpPr>
        <p:sp>
          <p:nvSpPr>
            <p:cNvPr id="32" name="مستطيل 31">
              <a:extLst>
                <a:ext uri="{FF2B5EF4-FFF2-40B4-BE49-F238E27FC236}">
                  <a16:creationId xmlns:a16="http://schemas.microsoft.com/office/drawing/2014/main" id="{B44E0CDA-143F-4558-A240-9E38EB08AF98}"/>
                </a:ext>
              </a:extLst>
            </p:cNvPr>
            <p:cNvSpPr/>
            <p:nvPr/>
          </p:nvSpPr>
          <p:spPr>
            <a:xfrm>
              <a:off x="166617" y="4618927"/>
              <a:ext cx="2171702" cy="415498"/>
            </a:xfrm>
            <a:custGeom>
              <a:avLst/>
              <a:gdLst>
                <a:gd name="connsiteX0" fmla="*/ 0 w 2171702"/>
                <a:gd name="connsiteY0" fmla="*/ 0 h 415498"/>
                <a:gd name="connsiteX1" fmla="*/ 2171702 w 2171702"/>
                <a:gd name="connsiteY1" fmla="*/ 0 h 415498"/>
                <a:gd name="connsiteX2" fmla="*/ 2171702 w 2171702"/>
                <a:gd name="connsiteY2" fmla="*/ 415498 h 415498"/>
                <a:gd name="connsiteX3" fmla="*/ 0 w 2171702"/>
                <a:gd name="connsiteY3" fmla="*/ 415498 h 415498"/>
                <a:gd name="connsiteX4" fmla="*/ 0 w 2171702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702" h="415498" fill="none" extrusionOk="0">
                  <a:moveTo>
                    <a:pt x="0" y="0"/>
                  </a:moveTo>
                  <a:cubicBezTo>
                    <a:pt x="481663" y="111297"/>
                    <a:pt x="1607063" y="40342"/>
                    <a:pt x="2171702" y="0"/>
                  </a:cubicBezTo>
                  <a:cubicBezTo>
                    <a:pt x="2148355" y="69469"/>
                    <a:pt x="2154958" y="349087"/>
                    <a:pt x="2171702" y="415498"/>
                  </a:cubicBezTo>
                  <a:cubicBezTo>
                    <a:pt x="1829452" y="276306"/>
                    <a:pt x="437772" y="435062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2171702" h="415498" stroke="0" extrusionOk="0">
                  <a:moveTo>
                    <a:pt x="0" y="0"/>
                  </a:moveTo>
                  <a:cubicBezTo>
                    <a:pt x="763145" y="36870"/>
                    <a:pt x="1549055" y="-31727"/>
                    <a:pt x="2171702" y="0"/>
                  </a:cubicBezTo>
                  <a:cubicBezTo>
                    <a:pt x="2167959" y="96234"/>
                    <a:pt x="2185551" y="270630"/>
                    <a:pt x="2171702" y="415498"/>
                  </a:cubicBezTo>
                  <a:cubicBezTo>
                    <a:pt x="1218521" y="445271"/>
                    <a:pt x="542162" y="40937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غير متماثل</a:t>
              </a:r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الأليلات </a:t>
              </a:r>
            </a:p>
          </p:txBody>
        </p:sp>
        <p:pic>
          <p:nvPicPr>
            <p:cNvPr id="37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030447B9-0C71-43FC-BFA5-5305F0E558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735351" y="4265321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34F6AFF1-AF49-4701-8BC2-476B0411A876}"/>
              </a:ext>
            </a:extLst>
          </p:cNvPr>
          <p:cNvGrpSpPr/>
          <p:nvPr/>
        </p:nvGrpSpPr>
        <p:grpSpPr>
          <a:xfrm>
            <a:off x="3179524" y="5750406"/>
            <a:ext cx="2171702" cy="978550"/>
            <a:chOff x="3195293" y="4055875"/>
            <a:chExt cx="2171702" cy="978550"/>
          </a:xfrm>
        </p:grpSpPr>
        <p:sp>
          <p:nvSpPr>
            <p:cNvPr id="39" name="مستطيل 38">
              <a:extLst>
                <a:ext uri="{FF2B5EF4-FFF2-40B4-BE49-F238E27FC236}">
                  <a16:creationId xmlns:a16="http://schemas.microsoft.com/office/drawing/2014/main" id="{0813DDF8-7F01-4609-B2E6-3524FE6A7E0A}"/>
                </a:ext>
              </a:extLst>
            </p:cNvPr>
            <p:cNvSpPr/>
            <p:nvPr/>
          </p:nvSpPr>
          <p:spPr>
            <a:xfrm>
              <a:off x="3195293" y="4618927"/>
              <a:ext cx="2171702" cy="415498"/>
            </a:xfrm>
            <a:custGeom>
              <a:avLst/>
              <a:gdLst>
                <a:gd name="connsiteX0" fmla="*/ 0 w 2171702"/>
                <a:gd name="connsiteY0" fmla="*/ 0 h 415498"/>
                <a:gd name="connsiteX1" fmla="*/ 2171702 w 2171702"/>
                <a:gd name="connsiteY1" fmla="*/ 0 h 415498"/>
                <a:gd name="connsiteX2" fmla="*/ 2171702 w 2171702"/>
                <a:gd name="connsiteY2" fmla="*/ 415498 h 415498"/>
                <a:gd name="connsiteX3" fmla="*/ 0 w 2171702"/>
                <a:gd name="connsiteY3" fmla="*/ 415498 h 415498"/>
                <a:gd name="connsiteX4" fmla="*/ 0 w 2171702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702" h="415498" fill="none" extrusionOk="0">
                  <a:moveTo>
                    <a:pt x="0" y="0"/>
                  </a:moveTo>
                  <a:cubicBezTo>
                    <a:pt x="481663" y="111297"/>
                    <a:pt x="1607063" y="40342"/>
                    <a:pt x="2171702" y="0"/>
                  </a:cubicBezTo>
                  <a:cubicBezTo>
                    <a:pt x="2148355" y="69469"/>
                    <a:pt x="2154958" y="349087"/>
                    <a:pt x="2171702" y="415498"/>
                  </a:cubicBezTo>
                  <a:cubicBezTo>
                    <a:pt x="1829452" y="276306"/>
                    <a:pt x="437772" y="435062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2171702" h="415498" stroke="0" extrusionOk="0">
                  <a:moveTo>
                    <a:pt x="0" y="0"/>
                  </a:moveTo>
                  <a:cubicBezTo>
                    <a:pt x="763145" y="36870"/>
                    <a:pt x="1549055" y="-31727"/>
                    <a:pt x="2171702" y="0"/>
                  </a:cubicBezTo>
                  <a:cubicBezTo>
                    <a:pt x="2167959" y="96234"/>
                    <a:pt x="2185551" y="270630"/>
                    <a:pt x="2171702" y="415498"/>
                  </a:cubicBezTo>
                  <a:cubicBezTo>
                    <a:pt x="1218521" y="445271"/>
                    <a:pt x="542162" y="40937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متماثل الأليلات </a:t>
              </a:r>
            </a:p>
          </p:txBody>
        </p:sp>
        <p:grpSp>
          <p:nvGrpSpPr>
            <p:cNvPr id="40" name="مجموعة 39">
              <a:extLst>
                <a:ext uri="{FF2B5EF4-FFF2-40B4-BE49-F238E27FC236}">
                  <a16:creationId xmlns:a16="http://schemas.microsoft.com/office/drawing/2014/main" id="{BCF5C417-218C-4C1F-9EBF-1B08371BEAD1}"/>
                </a:ext>
              </a:extLst>
            </p:cNvPr>
            <p:cNvGrpSpPr/>
            <p:nvPr/>
          </p:nvGrpSpPr>
          <p:grpSpPr>
            <a:xfrm rot="10800000">
              <a:off x="3601150" y="4055875"/>
              <a:ext cx="1392724" cy="827690"/>
              <a:chOff x="6263491" y="1544183"/>
              <a:chExt cx="1392724" cy="827690"/>
            </a:xfrm>
          </p:grpSpPr>
          <p:pic>
            <p:nvPicPr>
              <p:cNvPr id="41" name="Picture 2" descr="72 رسوم متحركة ideas in 2022 | رسومات, ملصقات, صلاة الظهر">
                <a:extLst>
                  <a:ext uri="{FF2B5EF4-FFF2-40B4-BE49-F238E27FC236}">
                    <a16:creationId xmlns:a16="http://schemas.microsoft.com/office/drawing/2014/main" id="{C53F3222-C36B-4D3C-A9E2-B8FBE69E5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806534">
                <a:off x="6828525" y="1544183"/>
                <a:ext cx="827690" cy="8276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2" descr="72 رسوم متحركة ideas in 2022 | رسومات, ملصقات, صلاة الظهر">
                <a:extLst>
                  <a:ext uri="{FF2B5EF4-FFF2-40B4-BE49-F238E27FC236}">
                    <a16:creationId xmlns:a16="http://schemas.microsoft.com/office/drawing/2014/main" id="{6260AF95-91FF-4183-A765-744610293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270237">
                <a:off x="6263491" y="1544183"/>
                <a:ext cx="827690" cy="8276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DBE556D5-25DB-4B6C-B729-A6768B8356A9}"/>
              </a:ext>
            </a:extLst>
          </p:cNvPr>
          <p:cNvSpPr/>
          <p:nvPr/>
        </p:nvSpPr>
        <p:spPr>
          <a:xfrm>
            <a:off x="6498727" y="981905"/>
            <a:ext cx="2171702" cy="1061829"/>
          </a:xfrm>
          <a:custGeom>
            <a:avLst/>
            <a:gdLst>
              <a:gd name="connsiteX0" fmla="*/ 0 w 2171702"/>
              <a:gd name="connsiteY0" fmla="*/ 0 h 1061829"/>
              <a:gd name="connsiteX1" fmla="*/ 2171702 w 2171702"/>
              <a:gd name="connsiteY1" fmla="*/ 0 h 1061829"/>
              <a:gd name="connsiteX2" fmla="*/ 2171702 w 2171702"/>
              <a:gd name="connsiteY2" fmla="*/ 1061829 h 1061829"/>
              <a:gd name="connsiteX3" fmla="*/ 0 w 2171702"/>
              <a:gd name="connsiteY3" fmla="*/ 1061829 h 1061829"/>
              <a:gd name="connsiteX4" fmla="*/ 0 w 2171702"/>
              <a:gd name="connsiteY4" fmla="*/ 0 h 106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1702" h="1061829" fill="none" extrusionOk="0">
                <a:moveTo>
                  <a:pt x="0" y="0"/>
                </a:moveTo>
                <a:cubicBezTo>
                  <a:pt x="481663" y="111297"/>
                  <a:pt x="1607063" y="40342"/>
                  <a:pt x="2171702" y="0"/>
                </a:cubicBezTo>
                <a:cubicBezTo>
                  <a:pt x="2241363" y="189652"/>
                  <a:pt x="2114119" y="711757"/>
                  <a:pt x="2171702" y="1061829"/>
                </a:cubicBezTo>
                <a:cubicBezTo>
                  <a:pt x="1829452" y="922637"/>
                  <a:pt x="437772" y="1081393"/>
                  <a:pt x="0" y="1061829"/>
                </a:cubicBezTo>
                <a:cubicBezTo>
                  <a:pt x="-64140" y="895397"/>
                  <a:pt x="45660" y="494867"/>
                  <a:pt x="0" y="0"/>
                </a:cubicBezTo>
                <a:close/>
              </a:path>
              <a:path w="2171702" h="1061829" stroke="0" extrusionOk="0">
                <a:moveTo>
                  <a:pt x="0" y="0"/>
                </a:moveTo>
                <a:cubicBezTo>
                  <a:pt x="763145" y="36870"/>
                  <a:pt x="1549055" y="-31727"/>
                  <a:pt x="2171702" y="0"/>
                </a:cubicBezTo>
                <a:cubicBezTo>
                  <a:pt x="2145981" y="477614"/>
                  <a:pt x="2129522" y="679222"/>
                  <a:pt x="2171702" y="1061829"/>
                </a:cubicBezTo>
                <a:cubicBezTo>
                  <a:pt x="1218521" y="1091602"/>
                  <a:pt x="542162" y="1055708"/>
                  <a:pt x="0" y="1061829"/>
                </a:cubicBezTo>
                <a:cubicBezTo>
                  <a:pt x="92947" y="912894"/>
                  <a:pt x="27897" y="212423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التكوين الجيني للكائن الحي من حيث الأليلات الموجودة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1321849B-4AC9-481A-9CA6-3C140CF3401B}"/>
              </a:ext>
            </a:extLst>
          </p:cNvPr>
          <p:cNvSpPr/>
          <p:nvPr/>
        </p:nvSpPr>
        <p:spPr>
          <a:xfrm>
            <a:off x="6034983" y="298962"/>
            <a:ext cx="2541080" cy="523220"/>
          </a:xfrm>
          <a:custGeom>
            <a:avLst/>
            <a:gdLst>
              <a:gd name="connsiteX0" fmla="*/ 0 w 2541080"/>
              <a:gd name="connsiteY0" fmla="*/ 0 h 523220"/>
              <a:gd name="connsiteX1" fmla="*/ 2541080 w 2541080"/>
              <a:gd name="connsiteY1" fmla="*/ 0 h 523220"/>
              <a:gd name="connsiteX2" fmla="*/ 2541080 w 2541080"/>
              <a:gd name="connsiteY2" fmla="*/ 523220 h 523220"/>
              <a:gd name="connsiteX3" fmla="*/ 0 w 2541080"/>
              <a:gd name="connsiteY3" fmla="*/ 523220 h 523220"/>
              <a:gd name="connsiteX4" fmla="*/ 0 w 2541080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1080" h="523220" fill="none" extrusionOk="0">
                <a:moveTo>
                  <a:pt x="0" y="0"/>
                </a:moveTo>
                <a:cubicBezTo>
                  <a:pt x="515997" y="22652"/>
                  <a:pt x="1738733" y="355"/>
                  <a:pt x="2541080" y="0"/>
                </a:cubicBezTo>
                <a:cubicBezTo>
                  <a:pt x="2509076" y="153675"/>
                  <a:pt x="2541737" y="300982"/>
                  <a:pt x="2541080" y="523220"/>
                </a:cubicBezTo>
                <a:cubicBezTo>
                  <a:pt x="1593283" y="436188"/>
                  <a:pt x="956845" y="676934"/>
                  <a:pt x="0" y="523220"/>
                </a:cubicBezTo>
                <a:cubicBezTo>
                  <a:pt x="-6956" y="432926"/>
                  <a:pt x="-43299" y="122938"/>
                  <a:pt x="0" y="0"/>
                </a:cubicBezTo>
                <a:close/>
              </a:path>
              <a:path w="2541080" h="523220" stroke="0" extrusionOk="0">
                <a:moveTo>
                  <a:pt x="0" y="0"/>
                </a:moveTo>
                <a:cubicBezTo>
                  <a:pt x="888547" y="-9375"/>
                  <a:pt x="1302861" y="-126960"/>
                  <a:pt x="2541080" y="0"/>
                </a:cubicBezTo>
                <a:cubicBezTo>
                  <a:pt x="2535073" y="240587"/>
                  <a:pt x="2497018" y="455935"/>
                  <a:pt x="2541080" y="523220"/>
                </a:cubicBezTo>
                <a:cubicBezTo>
                  <a:pt x="2127699" y="419868"/>
                  <a:pt x="297598" y="672305"/>
                  <a:pt x="0" y="523220"/>
                </a:cubicBezTo>
                <a:cubicBezTo>
                  <a:pt x="19444" y="339575"/>
                  <a:pt x="21416" y="68375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27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230431009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ما هو الطراز الجيني</a:t>
            </a:r>
          </a:p>
        </p:txBody>
      </p:sp>
      <p:sp>
        <p:nvSpPr>
          <p:cNvPr id="47" name="مستطيل 46">
            <a:extLst>
              <a:ext uri="{FF2B5EF4-FFF2-40B4-BE49-F238E27FC236}">
                <a16:creationId xmlns:a16="http://schemas.microsoft.com/office/drawing/2014/main" id="{1D8902A2-1250-4F9E-9730-BD56781A2B5A}"/>
              </a:ext>
            </a:extLst>
          </p:cNvPr>
          <p:cNvSpPr/>
          <p:nvPr/>
        </p:nvSpPr>
        <p:spPr>
          <a:xfrm>
            <a:off x="1252468" y="4286315"/>
            <a:ext cx="6117539" cy="738664"/>
          </a:xfrm>
          <a:custGeom>
            <a:avLst/>
            <a:gdLst>
              <a:gd name="connsiteX0" fmla="*/ 0 w 6117539"/>
              <a:gd name="connsiteY0" fmla="*/ 0 h 738664"/>
              <a:gd name="connsiteX1" fmla="*/ 6117539 w 6117539"/>
              <a:gd name="connsiteY1" fmla="*/ 0 h 738664"/>
              <a:gd name="connsiteX2" fmla="*/ 6117539 w 6117539"/>
              <a:gd name="connsiteY2" fmla="*/ 738664 h 738664"/>
              <a:gd name="connsiteX3" fmla="*/ 0 w 6117539"/>
              <a:gd name="connsiteY3" fmla="*/ 738664 h 738664"/>
              <a:gd name="connsiteX4" fmla="*/ 0 w 6117539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7539" h="738664" fill="none" extrusionOk="0">
                <a:moveTo>
                  <a:pt x="0" y="0"/>
                </a:moveTo>
                <a:cubicBezTo>
                  <a:pt x="2541379" y="111297"/>
                  <a:pt x="3958069" y="40342"/>
                  <a:pt x="6117539" y="0"/>
                </a:cubicBezTo>
                <a:cubicBezTo>
                  <a:pt x="6125903" y="304992"/>
                  <a:pt x="6155978" y="511924"/>
                  <a:pt x="6117539" y="738664"/>
                </a:cubicBezTo>
                <a:cubicBezTo>
                  <a:pt x="4820724" y="599472"/>
                  <a:pt x="1683364" y="758228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6117539" h="738664" stroke="0" extrusionOk="0">
                <a:moveTo>
                  <a:pt x="0" y="0"/>
                </a:moveTo>
                <a:cubicBezTo>
                  <a:pt x="1218537" y="36870"/>
                  <a:pt x="3637091" y="-31727"/>
                  <a:pt x="6117539" y="0"/>
                </a:cubicBezTo>
                <a:cubicBezTo>
                  <a:pt x="6106181" y="203790"/>
                  <a:pt x="6130750" y="493251"/>
                  <a:pt x="6117539" y="738664"/>
                </a:cubicBezTo>
                <a:cubicBezTo>
                  <a:pt x="5223731" y="768437"/>
                  <a:pt x="1148002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الصفات الملحوظة في الكائن الحي ( الشكل الخارجي كلون الفراء , أو صفات لا نراها كنوع البروتين في أغشية الخلايا) </a:t>
            </a: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81926D5C-206D-4E02-BA84-0FCF35BAF535}"/>
              </a:ext>
            </a:extLst>
          </p:cNvPr>
          <p:cNvGrpSpPr/>
          <p:nvPr/>
        </p:nvGrpSpPr>
        <p:grpSpPr>
          <a:xfrm>
            <a:off x="2302092" y="2277988"/>
            <a:ext cx="1897489" cy="1200025"/>
            <a:chOff x="2338319" y="2301851"/>
            <a:chExt cx="1897489" cy="1200025"/>
          </a:xfrm>
        </p:grpSpPr>
        <p:sp>
          <p:nvSpPr>
            <p:cNvPr id="45" name="مستطيل 44">
              <a:extLst>
                <a:ext uri="{FF2B5EF4-FFF2-40B4-BE49-F238E27FC236}">
                  <a16:creationId xmlns:a16="http://schemas.microsoft.com/office/drawing/2014/main" id="{FBE4AE19-8BA1-43F0-8A2B-09727B009011}"/>
                </a:ext>
              </a:extLst>
            </p:cNvPr>
            <p:cNvSpPr/>
            <p:nvPr/>
          </p:nvSpPr>
          <p:spPr>
            <a:xfrm>
              <a:off x="2338319" y="2364001"/>
              <a:ext cx="1416928" cy="415498"/>
            </a:xfrm>
            <a:custGeom>
              <a:avLst/>
              <a:gdLst>
                <a:gd name="connsiteX0" fmla="*/ 0 w 1416928"/>
                <a:gd name="connsiteY0" fmla="*/ 0 h 415498"/>
                <a:gd name="connsiteX1" fmla="*/ 1416928 w 1416928"/>
                <a:gd name="connsiteY1" fmla="*/ 0 h 415498"/>
                <a:gd name="connsiteX2" fmla="*/ 1416928 w 1416928"/>
                <a:gd name="connsiteY2" fmla="*/ 415498 h 415498"/>
                <a:gd name="connsiteX3" fmla="*/ 0 w 1416928"/>
                <a:gd name="connsiteY3" fmla="*/ 415498 h 415498"/>
                <a:gd name="connsiteX4" fmla="*/ 0 w 1416928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6928" h="415498" fill="none" extrusionOk="0">
                  <a:moveTo>
                    <a:pt x="0" y="0"/>
                  </a:moveTo>
                  <a:cubicBezTo>
                    <a:pt x="551092" y="77659"/>
                    <a:pt x="1095088" y="-1392"/>
                    <a:pt x="1416928" y="0"/>
                  </a:cubicBezTo>
                  <a:cubicBezTo>
                    <a:pt x="1393581" y="69469"/>
                    <a:pt x="1400184" y="349087"/>
                    <a:pt x="1416928" y="415498"/>
                  </a:cubicBezTo>
                  <a:cubicBezTo>
                    <a:pt x="779029" y="357458"/>
                    <a:pt x="151642" y="316391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1416928" h="415498" stroke="0" extrusionOk="0">
                  <a:moveTo>
                    <a:pt x="0" y="0"/>
                  </a:moveTo>
                  <a:cubicBezTo>
                    <a:pt x="289718" y="-12380"/>
                    <a:pt x="873042" y="114232"/>
                    <a:pt x="1416928" y="0"/>
                  </a:cubicBezTo>
                  <a:cubicBezTo>
                    <a:pt x="1413185" y="96234"/>
                    <a:pt x="1430777" y="270630"/>
                    <a:pt x="1416928" y="415498"/>
                  </a:cubicBezTo>
                  <a:cubicBezTo>
                    <a:pt x="822188" y="422837"/>
                    <a:pt x="641884" y="42212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رمادي</a:t>
              </a:r>
            </a:p>
          </p:txBody>
        </p:sp>
        <p:pic>
          <p:nvPicPr>
            <p:cNvPr id="56" name="Picture 2">
              <a:extLst>
                <a:ext uri="{FF2B5EF4-FFF2-40B4-BE49-F238E27FC236}">
                  <a16:creationId xmlns:a16="http://schemas.microsoft.com/office/drawing/2014/main" id="{A19036B2-1D6E-4C92-86C9-C7097D7123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5783" y="2301851"/>
              <a:ext cx="1200025" cy="1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A3B05276-CC75-411A-B464-5862C096600B}"/>
              </a:ext>
            </a:extLst>
          </p:cNvPr>
          <p:cNvGrpSpPr/>
          <p:nvPr/>
        </p:nvGrpSpPr>
        <p:grpSpPr>
          <a:xfrm>
            <a:off x="1502370" y="2738077"/>
            <a:ext cx="3141071" cy="1303166"/>
            <a:chOff x="2781448" y="3746071"/>
            <a:chExt cx="3141071" cy="1303166"/>
          </a:xfrm>
        </p:grpSpPr>
        <p:sp>
          <p:nvSpPr>
            <p:cNvPr id="49" name="مستطيل 48">
              <a:extLst>
                <a:ext uri="{FF2B5EF4-FFF2-40B4-BE49-F238E27FC236}">
                  <a16:creationId xmlns:a16="http://schemas.microsoft.com/office/drawing/2014/main" id="{A081EE15-9836-4F7C-B4CB-042E12F262DE}"/>
                </a:ext>
              </a:extLst>
            </p:cNvPr>
            <p:cNvSpPr/>
            <p:nvPr/>
          </p:nvSpPr>
          <p:spPr>
            <a:xfrm>
              <a:off x="3260766" y="4633739"/>
              <a:ext cx="2171702" cy="415498"/>
            </a:xfrm>
            <a:custGeom>
              <a:avLst/>
              <a:gdLst>
                <a:gd name="connsiteX0" fmla="*/ 0 w 2171702"/>
                <a:gd name="connsiteY0" fmla="*/ 0 h 415498"/>
                <a:gd name="connsiteX1" fmla="*/ 2171702 w 2171702"/>
                <a:gd name="connsiteY1" fmla="*/ 0 h 415498"/>
                <a:gd name="connsiteX2" fmla="*/ 2171702 w 2171702"/>
                <a:gd name="connsiteY2" fmla="*/ 415498 h 415498"/>
                <a:gd name="connsiteX3" fmla="*/ 0 w 2171702"/>
                <a:gd name="connsiteY3" fmla="*/ 415498 h 415498"/>
                <a:gd name="connsiteX4" fmla="*/ 0 w 2171702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702" h="415498" fill="none" extrusionOk="0">
                  <a:moveTo>
                    <a:pt x="0" y="0"/>
                  </a:moveTo>
                  <a:cubicBezTo>
                    <a:pt x="481663" y="111297"/>
                    <a:pt x="1607063" y="40342"/>
                    <a:pt x="2171702" y="0"/>
                  </a:cubicBezTo>
                  <a:cubicBezTo>
                    <a:pt x="2148355" y="69469"/>
                    <a:pt x="2154958" y="349087"/>
                    <a:pt x="2171702" y="415498"/>
                  </a:cubicBezTo>
                  <a:cubicBezTo>
                    <a:pt x="1829452" y="276306"/>
                    <a:pt x="437772" y="435062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2171702" h="415498" stroke="0" extrusionOk="0">
                  <a:moveTo>
                    <a:pt x="0" y="0"/>
                  </a:moveTo>
                  <a:cubicBezTo>
                    <a:pt x="763145" y="36870"/>
                    <a:pt x="1549055" y="-31727"/>
                    <a:pt x="2171702" y="0"/>
                  </a:cubicBezTo>
                  <a:cubicBezTo>
                    <a:pt x="2167959" y="96234"/>
                    <a:pt x="2185551" y="270630"/>
                    <a:pt x="2171702" y="415498"/>
                  </a:cubicBezTo>
                  <a:cubicBezTo>
                    <a:pt x="1218521" y="445271"/>
                    <a:pt x="542162" y="40937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الطراز المظهري</a:t>
              </a:r>
            </a:p>
          </p:txBody>
        </p:sp>
        <p:grpSp>
          <p:nvGrpSpPr>
            <p:cNvPr id="50" name="مجموعة 49">
              <a:extLst>
                <a:ext uri="{FF2B5EF4-FFF2-40B4-BE49-F238E27FC236}">
                  <a16:creationId xmlns:a16="http://schemas.microsoft.com/office/drawing/2014/main" id="{61FB57F1-965F-4C93-BAEE-2ECDEF271FA1}"/>
                </a:ext>
              </a:extLst>
            </p:cNvPr>
            <p:cNvGrpSpPr/>
            <p:nvPr/>
          </p:nvGrpSpPr>
          <p:grpSpPr>
            <a:xfrm rot="10800000">
              <a:off x="2781448" y="3746071"/>
              <a:ext cx="3141071" cy="1217131"/>
              <a:chOff x="5334846" y="1464546"/>
              <a:chExt cx="3141071" cy="1217131"/>
            </a:xfrm>
          </p:grpSpPr>
          <p:pic>
            <p:nvPicPr>
              <p:cNvPr id="51" name="Picture 2" descr="72 رسوم متحركة ideas in 2022 | رسومات, ملصقات, صلاة الظهر">
                <a:extLst>
                  <a:ext uri="{FF2B5EF4-FFF2-40B4-BE49-F238E27FC236}">
                    <a16:creationId xmlns:a16="http://schemas.microsoft.com/office/drawing/2014/main" id="{B2695D81-316B-4C07-BC4F-7627A496D9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806534">
                <a:off x="7648227" y="1504961"/>
                <a:ext cx="827690" cy="11071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2" descr="72 رسوم متحركة ideas in 2022 | رسومات, ملصقات, صلاة الظهر">
                <a:extLst>
                  <a:ext uri="{FF2B5EF4-FFF2-40B4-BE49-F238E27FC236}">
                    <a16:creationId xmlns:a16="http://schemas.microsoft.com/office/drawing/2014/main" id="{80E239DB-80D9-499A-B1E0-767630263F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517336">
                <a:off x="5334846" y="1493350"/>
                <a:ext cx="980102" cy="11883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2" descr="72 رسوم متحركة ideas in 2022 | رسومات, ملصقات, صلاة الظهر">
                <a:extLst>
                  <a:ext uri="{FF2B5EF4-FFF2-40B4-BE49-F238E27FC236}">
                    <a16:creationId xmlns:a16="http://schemas.microsoft.com/office/drawing/2014/main" id="{E80F394E-F989-42FC-96C2-014C07FF29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6153" y="1464546"/>
                <a:ext cx="980102" cy="976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7D2C4BA3-60D3-480D-B00B-4D110C6075D2}"/>
              </a:ext>
            </a:extLst>
          </p:cNvPr>
          <p:cNvGrpSpPr/>
          <p:nvPr/>
        </p:nvGrpSpPr>
        <p:grpSpPr>
          <a:xfrm>
            <a:off x="4548854" y="2300656"/>
            <a:ext cx="1949873" cy="1200025"/>
            <a:chOff x="4566771" y="2296487"/>
            <a:chExt cx="1949873" cy="1200025"/>
          </a:xfrm>
        </p:grpSpPr>
        <p:sp>
          <p:nvSpPr>
            <p:cNvPr id="58" name="مستطيل 57">
              <a:extLst>
                <a:ext uri="{FF2B5EF4-FFF2-40B4-BE49-F238E27FC236}">
                  <a16:creationId xmlns:a16="http://schemas.microsoft.com/office/drawing/2014/main" id="{32B73514-BB2C-42FF-998D-9C100503002B}"/>
                </a:ext>
              </a:extLst>
            </p:cNvPr>
            <p:cNvSpPr/>
            <p:nvPr/>
          </p:nvSpPr>
          <p:spPr>
            <a:xfrm>
              <a:off x="4566771" y="2364231"/>
              <a:ext cx="1416928" cy="415498"/>
            </a:xfrm>
            <a:custGeom>
              <a:avLst/>
              <a:gdLst>
                <a:gd name="connsiteX0" fmla="*/ 0 w 1416928"/>
                <a:gd name="connsiteY0" fmla="*/ 0 h 415498"/>
                <a:gd name="connsiteX1" fmla="*/ 1416928 w 1416928"/>
                <a:gd name="connsiteY1" fmla="*/ 0 h 415498"/>
                <a:gd name="connsiteX2" fmla="*/ 1416928 w 1416928"/>
                <a:gd name="connsiteY2" fmla="*/ 415498 h 415498"/>
                <a:gd name="connsiteX3" fmla="*/ 0 w 1416928"/>
                <a:gd name="connsiteY3" fmla="*/ 415498 h 415498"/>
                <a:gd name="connsiteX4" fmla="*/ 0 w 1416928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6928" h="415498" fill="none" extrusionOk="0">
                  <a:moveTo>
                    <a:pt x="0" y="0"/>
                  </a:moveTo>
                  <a:cubicBezTo>
                    <a:pt x="551092" y="77659"/>
                    <a:pt x="1095088" y="-1392"/>
                    <a:pt x="1416928" y="0"/>
                  </a:cubicBezTo>
                  <a:cubicBezTo>
                    <a:pt x="1393581" y="69469"/>
                    <a:pt x="1400184" y="349087"/>
                    <a:pt x="1416928" y="415498"/>
                  </a:cubicBezTo>
                  <a:cubicBezTo>
                    <a:pt x="779029" y="357458"/>
                    <a:pt x="151642" y="316391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1416928" h="415498" stroke="0" extrusionOk="0">
                  <a:moveTo>
                    <a:pt x="0" y="0"/>
                  </a:moveTo>
                  <a:cubicBezTo>
                    <a:pt x="289718" y="-12380"/>
                    <a:pt x="873042" y="114232"/>
                    <a:pt x="1416928" y="0"/>
                  </a:cubicBezTo>
                  <a:cubicBezTo>
                    <a:pt x="1413185" y="96234"/>
                    <a:pt x="1430777" y="270630"/>
                    <a:pt x="1416928" y="415498"/>
                  </a:cubicBezTo>
                  <a:cubicBezTo>
                    <a:pt x="822188" y="422837"/>
                    <a:pt x="641884" y="42212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رمادي</a:t>
              </a:r>
            </a:p>
          </p:txBody>
        </p:sp>
        <p:pic>
          <p:nvPicPr>
            <p:cNvPr id="59" name="Picture 2">
              <a:extLst>
                <a:ext uri="{FF2B5EF4-FFF2-40B4-BE49-F238E27FC236}">
                  <a16:creationId xmlns:a16="http://schemas.microsoft.com/office/drawing/2014/main" id="{9E4EB00F-DEFD-419D-A3C8-2B99A07547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6619" y="2296487"/>
              <a:ext cx="1200025" cy="1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5313784C-9449-47F4-B494-485BB7643863}"/>
              </a:ext>
            </a:extLst>
          </p:cNvPr>
          <p:cNvGrpSpPr/>
          <p:nvPr/>
        </p:nvGrpSpPr>
        <p:grpSpPr>
          <a:xfrm>
            <a:off x="240554" y="2294103"/>
            <a:ext cx="1416928" cy="1183910"/>
            <a:chOff x="259162" y="2316771"/>
            <a:chExt cx="1416928" cy="1183910"/>
          </a:xfrm>
        </p:grpSpPr>
        <p:sp>
          <p:nvSpPr>
            <p:cNvPr id="60" name="مستطيل 59">
              <a:extLst>
                <a:ext uri="{FF2B5EF4-FFF2-40B4-BE49-F238E27FC236}">
                  <a16:creationId xmlns:a16="http://schemas.microsoft.com/office/drawing/2014/main" id="{A24EDFE4-2D15-4777-9CD1-1880B0FC3C5C}"/>
                </a:ext>
              </a:extLst>
            </p:cNvPr>
            <p:cNvSpPr/>
            <p:nvPr/>
          </p:nvSpPr>
          <p:spPr>
            <a:xfrm>
              <a:off x="259162" y="2345786"/>
              <a:ext cx="1416928" cy="415498"/>
            </a:xfrm>
            <a:custGeom>
              <a:avLst/>
              <a:gdLst>
                <a:gd name="connsiteX0" fmla="*/ 0 w 1416928"/>
                <a:gd name="connsiteY0" fmla="*/ 0 h 415498"/>
                <a:gd name="connsiteX1" fmla="*/ 1416928 w 1416928"/>
                <a:gd name="connsiteY1" fmla="*/ 0 h 415498"/>
                <a:gd name="connsiteX2" fmla="*/ 1416928 w 1416928"/>
                <a:gd name="connsiteY2" fmla="*/ 415498 h 415498"/>
                <a:gd name="connsiteX3" fmla="*/ 0 w 1416928"/>
                <a:gd name="connsiteY3" fmla="*/ 415498 h 415498"/>
                <a:gd name="connsiteX4" fmla="*/ 0 w 1416928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6928" h="415498" fill="none" extrusionOk="0">
                  <a:moveTo>
                    <a:pt x="0" y="0"/>
                  </a:moveTo>
                  <a:cubicBezTo>
                    <a:pt x="551092" y="77659"/>
                    <a:pt x="1095088" y="-1392"/>
                    <a:pt x="1416928" y="0"/>
                  </a:cubicBezTo>
                  <a:cubicBezTo>
                    <a:pt x="1393581" y="69469"/>
                    <a:pt x="1400184" y="349087"/>
                    <a:pt x="1416928" y="415498"/>
                  </a:cubicBezTo>
                  <a:cubicBezTo>
                    <a:pt x="779029" y="357458"/>
                    <a:pt x="151642" y="316391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1416928" h="415498" stroke="0" extrusionOk="0">
                  <a:moveTo>
                    <a:pt x="0" y="0"/>
                  </a:moveTo>
                  <a:cubicBezTo>
                    <a:pt x="289718" y="-12380"/>
                    <a:pt x="873042" y="114232"/>
                    <a:pt x="1416928" y="0"/>
                  </a:cubicBezTo>
                  <a:cubicBezTo>
                    <a:pt x="1413185" y="96234"/>
                    <a:pt x="1430777" y="270630"/>
                    <a:pt x="1416928" y="415498"/>
                  </a:cubicBezTo>
                  <a:cubicBezTo>
                    <a:pt x="822188" y="422837"/>
                    <a:pt x="641884" y="42212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أبيض</a:t>
              </a:r>
            </a:p>
          </p:txBody>
        </p:sp>
        <p:pic>
          <p:nvPicPr>
            <p:cNvPr id="61" name="Picture 2">
              <a:extLst>
                <a:ext uri="{FF2B5EF4-FFF2-40B4-BE49-F238E27FC236}">
                  <a16:creationId xmlns:a16="http://schemas.microsoft.com/office/drawing/2014/main" id="{D7E5EBA6-96CD-474B-991D-7CBEA6F1E5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11" y="2316771"/>
              <a:ext cx="1183910" cy="1183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121929D4-E4BB-437A-BC94-E38F5597FE3D}"/>
              </a:ext>
            </a:extLst>
          </p:cNvPr>
          <p:cNvGrpSpPr/>
          <p:nvPr/>
        </p:nvGrpSpPr>
        <p:grpSpPr>
          <a:xfrm>
            <a:off x="262899" y="1872197"/>
            <a:ext cx="5721147" cy="488758"/>
            <a:chOff x="244635" y="1879312"/>
            <a:chExt cx="5721147" cy="488758"/>
          </a:xfrm>
        </p:grpSpPr>
        <p:sp>
          <p:nvSpPr>
            <p:cNvPr id="18" name="مستطيل: زوايا مستديرة 17">
              <a:extLst>
                <a:ext uri="{FF2B5EF4-FFF2-40B4-BE49-F238E27FC236}">
                  <a16:creationId xmlns:a16="http://schemas.microsoft.com/office/drawing/2014/main" id="{CF3E8231-080E-4850-A64C-FAA44FBFC542}"/>
                </a:ext>
              </a:extLst>
            </p:cNvPr>
            <p:cNvSpPr/>
            <p:nvPr/>
          </p:nvSpPr>
          <p:spPr>
            <a:xfrm>
              <a:off x="4477712" y="1922717"/>
              <a:ext cx="1488070" cy="445353"/>
            </a:xfrm>
            <a:prstGeom prst="round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5" name="مستطيل: زوايا مستديرة 64">
              <a:extLst>
                <a:ext uri="{FF2B5EF4-FFF2-40B4-BE49-F238E27FC236}">
                  <a16:creationId xmlns:a16="http://schemas.microsoft.com/office/drawing/2014/main" id="{671A421E-4793-4C16-B433-50B3154015E9}"/>
                </a:ext>
              </a:extLst>
            </p:cNvPr>
            <p:cNvSpPr/>
            <p:nvPr/>
          </p:nvSpPr>
          <p:spPr>
            <a:xfrm>
              <a:off x="2320682" y="1879312"/>
              <a:ext cx="1488070" cy="445353"/>
            </a:xfrm>
            <a:prstGeom prst="round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6" name="مستطيل: زوايا مستديرة 65">
              <a:extLst>
                <a:ext uri="{FF2B5EF4-FFF2-40B4-BE49-F238E27FC236}">
                  <a16:creationId xmlns:a16="http://schemas.microsoft.com/office/drawing/2014/main" id="{40B197F3-CF0E-480E-B321-AA4F001DBBEA}"/>
                </a:ext>
              </a:extLst>
            </p:cNvPr>
            <p:cNvSpPr/>
            <p:nvPr/>
          </p:nvSpPr>
          <p:spPr>
            <a:xfrm>
              <a:off x="244635" y="1888986"/>
              <a:ext cx="1488070" cy="445353"/>
            </a:xfrm>
            <a:prstGeom prst="round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22" name="رسم 21" descr="شارة بشكل علامة استفهام مع تعبئة خالصة">
            <a:extLst>
              <a:ext uri="{FF2B5EF4-FFF2-40B4-BE49-F238E27FC236}">
                <a16:creationId xmlns:a16="http://schemas.microsoft.com/office/drawing/2014/main" id="{AA420763-CC00-4F31-9B87-30B55F46B3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76063" y="310449"/>
            <a:ext cx="458225" cy="458225"/>
          </a:xfrm>
          <a:prstGeom prst="rect">
            <a:avLst/>
          </a:prstGeom>
        </p:spPr>
      </p:pic>
      <p:grpSp>
        <p:nvGrpSpPr>
          <p:cNvPr id="4099" name="مجموعة 4098">
            <a:extLst>
              <a:ext uri="{FF2B5EF4-FFF2-40B4-BE49-F238E27FC236}">
                <a16:creationId xmlns:a16="http://schemas.microsoft.com/office/drawing/2014/main" id="{9C3BBD7B-27BF-43FD-B560-28E7876EE2E8}"/>
              </a:ext>
            </a:extLst>
          </p:cNvPr>
          <p:cNvGrpSpPr/>
          <p:nvPr/>
        </p:nvGrpSpPr>
        <p:grpSpPr>
          <a:xfrm>
            <a:off x="6849008" y="2900668"/>
            <a:ext cx="2058652" cy="962936"/>
            <a:chOff x="6611778" y="2746807"/>
            <a:chExt cx="2058652" cy="962936"/>
          </a:xfrm>
        </p:grpSpPr>
        <p:sp>
          <p:nvSpPr>
            <p:cNvPr id="71" name="مستطيل 70">
              <a:extLst>
                <a:ext uri="{FF2B5EF4-FFF2-40B4-BE49-F238E27FC236}">
                  <a16:creationId xmlns:a16="http://schemas.microsoft.com/office/drawing/2014/main" id="{DEE3365B-475B-4CC9-8543-817B5B85D879}"/>
                </a:ext>
              </a:extLst>
            </p:cNvPr>
            <p:cNvSpPr/>
            <p:nvPr/>
          </p:nvSpPr>
          <p:spPr>
            <a:xfrm>
              <a:off x="6611778" y="2755636"/>
              <a:ext cx="2058651" cy="954107"/>
            </a:xfrm>
            <a:custGeom>
              <a:avLst/>
              <a:gdLst>
                <a:gd name="connsiteX0" fmla="*/ 0 w 2058651"/>
                <a:gd name="connsiteY0" fmla="*/ 0 h 954107"/>
                <a:gd name="connsiteX1" fmla="*/ 2058651 w 2058651"/>
                <a:gd name="connsiteY1" fmla="*/ 0 h 954107"/>
                <a:gd name="connsiteX2" fmla="*/ 2058651 w 2058651"/>
                <a:gd name="connsiteY2" fmla="*/ 954107 h 954107"/>
                <a:gd name="connsiteX3" fmla="*/ 0 w 2058651"/>
                <a:gd name="connsiteY3" fmla="*/ 954107 h 954107"/>
                <a:gd name="connsiteX4" fmla="*/ 0 w 2058651"/>
                <a:gd name="connsiteY4" fmla="*/ 0 h 95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651" h="954107" fill="none" extrusionOk="0">
                  <a:moveTo>
                    <a:pt x="0" y="0"/>
                  </a:moveTo>
                  <a:cubicBezTo>
                    <a:pt x="662459" y="22652"/>
                    <a:pt x="1155032" y="355"/>
                    <a:pt x="2058651" y="0"/>
                  </a:cubicBezTo>
                  <a:cubicBezTo>
                    <a:pt x="2026587" y="384171"/>
                    <a:pt x="2108914" y="829673"/>
                    <a:pt x="2058651" y="954107"/>
                  </a:cubicBezTo>
                  <a:cubicBezTo>
                    <a:pt x="1365397" y="867075"/>
                    <a:pt x="826898" y="1107821"/>
                    <a:pt x="0" y="954107"/>
                  </a:cubicBezTo>
                  <a:cubicBezTo>
                    <a:pt x="-45672" y="610226"/>
                    <a:pt x="84364" y="346018"/>
                    <a:pt x="0" y="0"/>
                  </a:cubicBezTo>
                  <a:close/>
                </a:path>
                <a:path w="2058651" h="954107" stroke="0" extrusionOk="0">
                  <a:moveTo>
                    <a:pt x="0" y="0"/>
                  </a:moveTo>
                  <a:cubicBezTo>
                    <a:pt x="805532" y="-9375"/>
                    <a:pt x="1213467" y="-126960"/>
                    <a:pt x="2058651" y="0"/>
                  </a:cubicBezTo>
                  <a:cubicBezTo>
                    <a:pt x="2058165" y="469326"/>
                    <a:pt x="2058650" y="628205"/>
                    <a:pt x="2058651" y="954107"/>
                  </a:cubicBezTo>
                  <a:cubicBezTo>
                    <a:pt x="1089680" y="850755"/>
                    <a:pt x="697885" y="1103192"/>
                    <a:pt x="0" y="954107"/>
                  </a:cubicBezTo>
                  <a:cubicBezTo>
                    <a:pt x="-57987" y="542328"/>
                    <a:pt x="-11702" y="139326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2700">
              <a:solidFill>
                <a:schemeClr val="bg1">
                  <a:lumMod val="9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304310099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800" b="1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   ما هو الطراز المظهري؟</a:t>
              </a:r>
            </a:p>
          </p:txBody>
        </p:sp>
        <p:pic>
          <p:nvPicPr>
            <p:cNvPr id="72" name="رسم 71" descr="شارة بشكل علامة استفهام مع تعبئة خالصة">
              <a:extLst>
                <a:ext uri="{FF2B5EF4-FFF2-40B4-BE49-F238E27FC236}">
                  <a16:creationId xmlns:a16="http://schemas.microsoft.com/office/drawing/2014/main" id="{94479BBA-9384-49B7-9080-6D379F612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212205" y="2746807"/>
              <a:ext cx="458225" cy="458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8213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E1E3C357-0D2F-41D3-AFEC-3A367783616C}"/>
              </a:ext>
            </a:extLst>
          </p:cNvPr>
          <p:cNvSpPr/>
          <p:nvPr/>
        </p:nvSpPr>
        <p:spPr>
          <a:xfrm>
            <a:off x="-408214" y="-2147930"/>
            <a:ext cx="9552214" cy="1410031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8464AB55-09E8-42D9-ADFC-723B8FC3398C}"/>
              </a:ext>
            </a:extLst>
          </p:cNvPr>
          <p:cNvGrpSpPr/>
          <p:nvPr/>
        </p:nvGrpSpPr>
        <p:grpSpPr>
          <a:xfrm>
            <a:off x="5219136" y="-1993026"/>
            <a:ext cx="1355834" cy="2399911"/>
            <a:chOff x="4571999" y="17717"/>
            <a:chExt cx="1355834" cy="2303872"/>
          </a:xfrm>
        </p:grpSpPr>
        <p:pic>
          <p:nvPicPr>
            <p:cNvPr id="23" name="صورة 22">
              <a:extLst>
                <a:ext uri="{FF2B5EF4-FFF2-40B4-BE49-F238E27FC236}">
                  <a16:creationId xmlns:a16="http://schemas.microsoft.com/office/drawing/2014/main" id="{5CF5C3A2-238D-41C4-8604-4370CFE3D4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5657"/>
            <a:stretch/>
          </p:blipFill>
          <p:spPr>
            <a:xfrm>
              <a:off x="4571999" y="17717"/>
              <a:ext cx="1355834" cy="1918628"/>
            </a:xfrm>
            <a:prstGeom prst="rect">
              <a:avLst/>
            </a:prstGeom>
          </p:spPr>
        </p:pic>
        <p:sp>
          <p:nvSpPr>
            <p:cNvPr id="3" name="مستطيل: زوايا مستديرة 2">
              <a:extLst>
                <a:ext uri="{FF2B5EF4-FFF2-40B4-BE49-F238E27FC236}">
                  <a16:creationId xmlns:a16="http://schemas.microsoft.com/office/drawing/2014/main" id="{BC6AE1A0-1CF2-4DD3-90EB-32CDB85E7116}"/>
                </a:ext>
              </a:extLst>
            </p:cNvPr>
            <p:cNvSpPr/>
            <p:nvPr/>
          </p:nvSpPr>
          <p:spPr>
            <a:xfrm>
              <a:off x="4571999" y="1922718"/>
              <a:ext cx="1338736" cy="398871"/>
            </a:xfrm>
            <a:prstGeom prst="roundRect">
              <a:avLst/>
            </a:prstGeom>
            <a:solidFill>
              <a:srgbClr val="FFC8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59DB247F-1C1A-4CA8-A234-0A8E49C6C42E}"/>
              </a:ext>
            </a:extLst>
          </p:cNvPr>
          <p:cNvGrpSpPr/>
          <p:nvPr/>
        </p:nvGrpSpPr>
        <p:grpSpPr>
          <a:xfrm>
            <a:off x="2877881" y="-2405533"/>
            <a:ext cx="1928845" cy="2820956"/>
            <a:chOff x="430986" y="-7423"/>
            <a:chExt cx="1344057" cy="2285804"/>
          </a:xfrm>
        </p:grpSpPr>
        <p:pic>
          <p:nvPicPr>
            <p:cNvPr id="24" name="صورة 23">
              <a:extLst>
                <a:ext uri="{FF2B5EF4-FFF2-40B4-BE49-F238E27FC236}">
                  <a16:creationId xmlns:a16="http://schemas.microsoft.com/office/drawing/2014/main" id="{8C57E7B5-8432-491E-91DD-5A844E33D3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078" r="36154"/>
            <a:stretch/>
          </p:blipFill>
          <p:spPr>
            <a:xfrm>
              <a:off x="430986" y="-7423"/>
              <a:ext cx="1344057" cy="1957037"/>
            </a:xfrm>
            <a:prstGeom prst="rect">
              <a:avLst/>
            </a:prstGeom>
          </p:spPr>
        </p:pic>
        <p:sp>
          <p:nvSpPr>
            <p:cNvPr id="26" name="مستطيل: زوايا مستديرة 25">
              <a:extLst>
                <a:ext uri="{FF2B5EF4-FFF2-40B4-BE49-F238E27FC236}">
                  <a16:creationId xmlns:a16="http://schemas.microsoft.com/office/drawing/2014/main" id="{4A2C9C52-7D56-4A84-AF14-C8648853EC29}"/>
                </a:ext>
              </a:extLst>
            </p:cNvPr>
            <p:cNvSpPr/>
            <p:nvPr/>
          </p:nvSpPr>
          <p:spPr>
            <a:xfrm>
              <a:off x="470678" y="1935715"/>
              <a:ext cx="1304365" cy="342666"/>
            </a:xfrm>
            <a:prstGeom prst="roundRect">
              <a:avLst/>
            </a:prstGeom>
            <a:solidFill>
              <a:srgbClr val="FFC8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</a:t>
              </a:r>
              <a:r>
                <a:rPr lang="en-US" sz="3200" dirty="0">
                  <a:solidFill>
                    <a:schemeClr val="accent2">
                      <a:lumMod val="50000"/>
                    </a:schemeClr>
                  </a:solidFill>
                </a:rPr>
                <a:t>g</a:t>
              </a:r>
              <a:endParaRPr lang="ar-SA" sz="3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DDAB2006-5981-418D-B347-7EF85FFA746D}"/>
              </a:ext>
            </a:extLst>
          </p:cNvPr>
          <p:cNvGrpSpPr/>
          <p:nvPr/>
        </p:nvGrpSpPr>
        <p:grpSpPr>
          <a:xfrm>
            <a:off x="1115401" y="-1943469"/>
            <a:ext cx="1492517" cy="2359147"/>
            <a:chOff x="2365928" y="17717"/>
            <a:chExt cx="1492517" cy="2359147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C86622DE-3F5E-4BCE-A43C-3CEACF2AA3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6335"/>
            <a:stretch/>
          </p:blipFill>
          <p:spPr>
            <a:xfrm>
              <a:off x="2365928" y="17717"/>
              <a:ext cx="1469448" cy="1911347"/>
            </a:xfrm>
            <a:prstGeom prst="rect">
              <a:avLst/>
            </a:prstGeom>
          </p:spPr>
        </p:pic>
        <p:sp>
          <p:nvSpPr>
            <p:cNvPr id="27" name="مستطيل: زوايا مستديرة 26">
              <a:extLst>
                <a:ext uri="{FF2B5EF4-FFF2-40B4-BE49-F238E27FC236}">
                  <a16:creationId xmlns:a16="http://schemas.microsoft.com/office/drawing/2014/main" id="{3F6D394B-47E2-47A0-B292-CFCA2359C3BC}"/>
                </a:ext>
              </a:extLst>
            </p:cNvPr>
            <p:cNvSpPr/>
            <p:nvPr/>
          </p:nvSpPr>
          <p:spPr>
            <a:xfrm>
              <a:off x="2365928" y="1922717"/>
              <a:ext cx="1492517" cy="454147"/>
            </a:xfrm>
            <a:prstGeom prst="roundRect">
              <a:avLst/>
            </a:prstGeom>
            <a:solidFill>
              <a:srgbClr val="FFC8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86284C10-A5A8-4A93-BA80-9DF4DEE6DCE2}"/>
              </a:ext>
            </a:extLst>
          </p:cNvPr>
          <p:cNvGrpSpPr/>
          <p:nvPr/>
        </p:nvGrpSpPr>
        <p:grpSpPr>
          <a:xfrm>
            <a:off x="166617" y="5792643"/>
            <a:ext cx="2171702" cy="827690"/>
            <a:chOff x="166617" y="4265321"/>
            <a:chExt cx="2171702" cy="827690"/>
          </a:xfrm>
        </p:grpSpPr>
        <p:sp>
          <p:nvSpPr>
            <p:cNvPr id="32" name="مستطيل 31">
              <a:extLst>
                <a:ext uri="{FF2B5EF4-FFF2-40B4-BE49-F238E27FC236}">
                  <a16:creationId xmlns:a16="http://schemas.microsoft.com/office/drawing/2014/main" id="{B44E0CDA-143F-4558-A240-9E38EB08AF98}"/>
                </a:ext>
              </a:extLst>
            </p:cNvPr>
            <p:cNvSpPr/>
            <p:nvPr/>
          </p:nvSpPr>
          <p:spPr>
            <a:xfrm>
              <a:off x="166617" y="4618927"/>
              <a:ext cx="2171702" cy="415498"/>
            </a:xfrm>
            <a:custGeom>
              <a:avLst/>
              <a:gdLst>
                <a:gd name="connsiteX0" fmla="*/ 0 w 2171702"/>
                <a:gd name="connsiteY0" fmla="*/ 0 h 415498"/>
                <a:gd name="connsiteX1" fmla="*/ 2171702 w 2171702"/>
                <a:gd name="connsiteY1" fmla="*/ 0 h 415498"/>
                <a:gd name="connsiteX2" fmla="*/ 2171702 w 2171702"/>
                <a:gd name="connsiteY2" fmla="*/ 415498 h 415498"/>
                <a:gd name="connsiteX3" fmla="*/ 0 w 2171702"/>
                <a:gd name="connsiteY3" fmla="*/ 415498 h 415498"/>
                <a:gd name="connsiteX4" fmla="*/ 0 w 2171702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702" h="415498" fill="none" extrusionOk="0">
                  <a:moveTo>
                    <a:pt x="0" y="0"/>
                  </a:moveTo>
                  <a:cubicBezTo>
                    <a:pt x="481663" y="111297"/>
                    <a:pt x="1607063" y="40342"/>
                    <a:pt x="2171702" y="0"/>
                  </a:cubicBezTo>
                  <a:cubicBezTo>
                    <a:pt x="2148355" y="69469"/>
                    <a:pt x="2154958" y="349087"/>
                    <a:pt x="2171702" y="415498"/>
                  </a:cubicBezTo>
                  <a:cubicBezTo>
                    <a:pt x="1829452" y="276306"/>
                    <a:pt x="437772" y="435062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2171702" h="415498" stroke="0" extrusionOk="0">
                  <a:moveTo>
                    <a:pt x="0" y="0"/>
                  </a:moveTo>
                  <a:cubicBezTo>
                    <a:pt x="763145" y="36870"/>
                    <a:pt x="1549055" y="-31727"/>
                    <a:pt x="2171702" y="0"/>
                  </a:cubicBezTo>
                  <a:cubicBezTo>
                    <a:pt x="2167959" y="96234"/>
                    <a:pt x="2185551" y="270630"/>
                    <a:pt x="2171702" y="415498"/>
                  </a:cubicBezTo>
                  <a:cubicBezTo>
                    <a:pt x="1218521" y="445271"/>
                    <a:pt x="542162" y="40937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غير متماثل</a:t>
              </a:r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الأليلات </a:t>
              </a:r>
            </a:p>
          </p:txBody>
        </p:sp>
        <p:pic>
          <p:nvPicPr>
            <p:cNvPr id="37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030447B9-0C71-43FC-BFA5-5305F0E558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735351" y="4265321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34F6AFF1-AF49-4701-8BC2-476B0411A876}"/>
              </a:ext>
            </a:extLst>
          </p:cNvPr>
          <p:cNvGrpSpPr/>
          <p:nvPr/>
        </p:nvGrpSpPr>
        <p:grpSpPr>
          <a:xfrm>
            <a:off x="3179524" y="5750406"/>
            <a:ext cx="2171702" cy="978550"/>
            <a:chOff x="3195293" y="4055875"/>
            <a:chExt cx="2171702" cy="978550"/>
          </a:xfrm>
        </p:grpSpPr>
        <p:sp>
          <p:nvSpPr>
            <p:cNvPr id="39" name="مستطيل 38">
              <a:extLst>
                <a:ext uri="{FF2B5EF4-FFF2-40B4-BE49-F238E27FC236}">
                  <a16:creationId xmlns:a16="http://schemas.microsoft.com/office/drawing/2014/main" id="{0813DDF8-7F01-4609-B2E6-3524FE6A7E0A}"/>
                </a:ext>
              </a:extLst>
            </p:cNvPr>
            <p:cNvSpPr/>
            <p:nvPr/>
          </p:nvSpPr>
          <p:spPr>
            <a:xfrm>
              <a:off x="3195293" y="4618927"/>
              <a:ext cx="2171702" cy="415498"/>
            </a:xfrm>
            <a:custGeom>
              <a:avLst/>
              <a:gdLst>
                <a:gd name="connsiteX0" fmla="*/ 0 w 2171702"/>
                <a:gd name="connsiteY0" fmla="*/ 0 h 415498"/>
                <a:gd name="connsiteX1" fmla="*/ 2171702 w 2171702"/>
                <a:gd name="connsiteY1" fmla="*/ 0 h 415498"/>
                <a:gd name="connsiteX2" fmla="*/ 2171702 w 2171702"/>
                <a:gd name="connsiteY2" fmla="*/ 415498 h 415498"/>
                <a:gd name="connsiteX3" fmla="*/ 0 w 2171702"/>
                <a:gd name="connsiteY3" fmla="*/ 415498 h 415498"/>
                <a:gd name="connsiteX4" fmla="*/ 0 w 2171702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702" h="415498" fill="none" extrusionOk="0">
                  <a:moveTo>
                    <a:pt x="0" y="0"/>
                  </a:moveTo>
                  <a:cubicBezTo>
                    <a:pt x="481663" y="111297"/>
                    <a:pt x="1607063" y="40342"/>
                    <a:pt x="2171702" y="0"/>
                  </a:cubicBezTo>
                  <a:cubicBezTo>
                    <a:pt x="2148355" y="69469"/>
                    <a:pt x="2154958" y="349087"/>
                    <a:pt x="2171702" y="415498"/>
                  </a:cubicBezTo>
                  <a:cubicBezTo>
                    <a:pt x="1829452" y="276306"/>
                    <a:pt x="437772" y="435062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2171702" h="415498" stroke="0" extrusionOk="0">
                  <a:moveTo>
                    <a:pt x="0" y="0"/>
                  </a:moveTo>
                  <a:cubicBezTo>
                    <a:pt x="763145" y="36870"/>
                    <a:pt x="1549055" y="-31727"/>
                    <a:pt x="2171702" y="0"/>
                  </a:cubicBezTo>
                  <a:cubicBezTo>
                    <a:pt x="2167959" y="96234"/>
                    <a:pt x="2185551" y="270630"/>
                    <a:pt x="2171702" y="415498"/>
                  </a:cubicBezTo>
                  <a:cubicBezTo>
                    <a:pt x="1218521" y="445271"/>
                    <a:pt x="542162" y="40937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متماثل الأليلات </a:t>
              </a:r>
            </a:p>
          </p:txBody>
        </p:sp>
        <p:grpSp>
          <p:nvGrpSpPr>
            <p:cNvPr id="40" name="مجموعة 39">
              <a:extLst>
                <a:ext uri="{FF2B5EF4-FFF2-40B4-BE49-F238E27FC236}">
                  <a16:creationId xmlns:a16="http://schemas.microsoft.com/office/drawing/2014/main" id="{BCF5C417-218C-4C1F-9EBF-1B08371BEAD1}"/>
                </a:ext>
              </a:extLst>
            </p:cNvPr>
            <p:cNvGrpSpPr/>
            <p:nvPr/>
          </p:nvGrpSpPr>
          <p:grpSpPr>
            <a:xfrm rot="10800000">
              <a:off x="3601150" y="4055875"/>
              <a:ext cx="1392724" cy="827690"/>
              <a:chOff x="6263491" y="1544183"/>
              <a:chExt cx="1392724" cy="827690"/>
            </a:xfrm>
          </p:grpSpPr>
          <p:pic>
            <p:nvPicPr>
              <p:cNvPr id="41" name="Picture 2" descr="72 رسوم متحركة ideas in 2022 | رسومات, ملصقات, صلاة الظهر">
                <a:extLst>
                  <a:ext uri="{FF2B5EF4-FFF2-40B4-BE49-F238E27FC236}">
                    <a16:creationId xmlns:a16="http://schemas.microsoft.com/office/drawing/2014/main" id="{C53F3222-C36B-4D3C-A9E2-B8FBE69E5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806534">
                <a:off x="6828525" y="1544183"/>
                <a:ext cx="827690" cy="8276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2" descr="72 رسوم متحركة ideas in 2022 | رسومات, ملصقات, صلاة الظهر">
                <a:extLst>
                  <a:ext uri="{FF2B5EF4-FFF2-40B4-BE49-F238E27FC236}">
                    <a16:creationId xmlns:a16="http://schemas.microsoft.com/office/drawing/2014/main" id="{6260AF95-91FF-4183-A765-744610293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270237">
                <a:off x="6263491" y="1544183"/>
                <a:ext cx="827690" cy="8276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DBE556D5-25DB-4B6C-B729-A6768B8356A9}"/>
              </a:ext>
            </a:extLst>
          </p:cNvPr>
          <p:cNvSpPr/>
          <p:nvPr/>
        </p:nvSpPr>
        <p:spPr>
          <a:xfrm>
            <a:off x="4689268" y="1211098"/>
            <a:ext cx="3493239" cy="1061829"/>
          </a:xfrm>
          <a:custGeom>
            <a:avLst/>
            <a:gdLst>
              <a:gd name="connsiteX0" fmla="*/ 0 w 3493239"/>
              <a:gd name="connsiteY0" fmla="*/ 0 h 1061829"/>
              <a:gd name="connsiteX1" fmla="*/ 3493239 w 3493239"/>
              <a:gd name="connsiteY1" fmla="*/ 0 h 1061829"/>
              <a:gd name="connsiteX2" fmla="*/ 3493239 w 3493239"/>
              <a:gd name="connsiteY2" fmla="*/ 1061829 h 1061829"/>
              <a:gd name="connsiteX3" fmla="*/ 0 w 3493239"/>
              <a:gd name="connsiteY3" fmla="*/ 1061829 h 1061829"/>
              <a:gd name="connsiteX4" fmla="*/ 0 w 3493239"/>
              <a:gd name="connsiteY4" fmla="*/ 0 h 106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3239" h="1061829" fill="none" extrusionOk="0">
                <a:moveTo>
                  <a:pt x="0" y="0"/>
                </a:moveTo>
                <a:cubicBezTo>
                  <a:pt x="860235" y="111297"/>
                  <a:pt x="2301019" y="40342"/>
                  <a:pt x="3493239" y="0"/>
                </a:cubicBezTo>
                <a:cubicBezTo>
                  <a:pt x="3562900" y="189652"/>
                  <a:pt x="3435656" y="711757"/>
                  <a:pt x="3493239" y="1061829"/>
                </a:cubicBezTo>
                <a:cubicBezTo>
                  <a:pt x="2828591" y="922637"/>
                  <a:pt x="1170477" y="1081393"/>
                  <a:pt x="0" y="1061829"/>
                </a:cubicBezTo>
                <a:cubicBezTo>
                  <a:pt x="-64140" y="895397"/>
                  <a:pt x="45660" y="494867"/>
                  <a:pt x="0" y="0"/>
                </a:cubicBezTo>
                <a:close/>
              </a:path>
              <a:path w="3493239" h="1061829" stroke="0" extrusionOk="0">
                <a:moveTo>
                  <a:pt x="0" y="0"/>
                </a:moveTo>
                <a:cubicBezTo>
                  <a:pt x="418605" y="36870"/>
                  <a:pt x="2255783" y="-31727"/>
                  <a:pt x="3493239" y="0"/>
                </a:cubicBezTo>
                <a:cubicBezTo>
                  <a:pt x="3467518" y="477614"/>
                  <a:pt x="3451059" y="679222"/>
                  <a:pt x="3493239" y="1061829"/>
                </a:cubicBezTo>
                <a:cubicBezTo>
                  <a:pt x="2988875" y="1091602"/>
                  <a:pt x="1574925" y="1055708"/>
                  <a:pt x="0" y="1061829"/>
                </a:cubicBezTo>
                <a:cubicBezTo>
                  <a:pt x="92947" y="912894"/>
                  <a:pt x="27897" y="212423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لماذا عندما كان الطراز الجيني </a:t>
            </a:r>
            <a:r>
              <a:rPr lang="en-US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Gg 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كان الطراز المظهري للفأر رمادي بالرغم من وجود أليل اللون الأبيض ؟</a:t>
            </a:r>
          </a:p>
        </p:txBody>
      </p:sp>
      <p:sp>
        <p:nvSpPr>
          <p:cNvPr id="38" name="مستطيل 37">
            <a:extLst>
              <a:ext uri="{FF2B5EF4-FFF2-40B4-BE49-F238E27FC236}">
                <a16:creationId xmlns:a16="http://schemas.microsoft.com/office/drawing/2014/main" id="{7641525B-060D-4487-8196-900F874C8232}"/>
              </a:ext>
            </a:extLst>
          </p:cNvPr>
          <p:cNvSpPr/>
          <p:nvPr/>
        </p:nvSpPr>
        <p:spPr>
          <a:xfrm>
            <a:off x="5219136" y="487119"/>
            <a:ext cx="1416928" cy="415498"/>
          </a:xfrm>
          <a:custGeom>
            <a:avLst/>
            <a:gdLst>
              <a:gd name="connsiteX0" fmla="*/ 0 w 1416928"/>
              <a:gd name="connsiteY0" fmla="*/ 0 h 415498"/>
              <a:gd name="connsiteX1" fmla="*/ 1416928 w 1416928"/>
              <a:gd name="connsiteY1" fmla="*/ 0 h 415498"/>
              <a:gd name="connsiteX2" fmla="*/ 1416928 w 1416928"/>
              <a:gd name="connsiteY2" fmla="*/ 415498 h 415498"/>
              <a:gd name="connsiteX3" fmla="*/ 0 w 1416928"/>
              <a:gd name="connsiteY3" fmla="*/ 415498 h 415498"/>
              <a:gd name="connsiteX4" fmla="*/ 0 w 1416928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6928" h="415498" fill="none" extrusionOk="0">
                <a:moveTo>
                  <a:pt x="0" y="0"/>
                </a:moveTo>
                <a:cubicBezTo>
                  <a:pt x="551092" y="77659"/>
                  <a:pt x="1095088" y="-1392"/>
                  <a:pt x="1416928" y="0"/>
                </a:cubicBezTo>
                <a:cubicBezTo>
                  <a:pt x="1393581" y="69469"/>
                  <a:pt x="1400184" y="349087"/>
                  <a:pt x="1416928" y="415498"/>
                </a:cubicBezTo>
                <a:cubicBezTo>
                  <a:pt x="779029" y="357458"/>
                  <a:pt x="151642" y="316391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1416928" h="415498" stroke="0" extrusionOk="0">
                <a:moveTo>
                  <a:pt x="0" y="0"/>
                </a:moveTo>
                <a:cubicBezTo>
                  <a:pt x="289718" y="-12380"/>
                  <a:pt x="873042" y="114232"/>
                  <a:pt x="1416928" y="0"/>
                </a:cubicBezTo>
                <a:cubicBezTo>
                  <a:pt x="1413185" y="96234"/>
                  <a:pt x="1430777" y="270630"/>
                  <a:pt x="1416928" y="415498"/>
                </a:cubicBezTo>
                <a:cubicBezTo>
                  <a:pt x="822188" y="422837"/>
                  <a:pt x="641884" y="42212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رمادي</a:t>
            </a:r>
          </a:p>
        </p:txBody>
      </p: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FBE4AE19-8BA1-43F0-8A2B-09727B009011}"/>
              </a:ext>
            </a:extLst>
          </p:cNvPr>
          <p:cNvSpPr/>
          <p:nvPr/>
        </p:nvSpPr>
        <p:spPr>
          <a:xfrm>
            <a:off x="3141388" y="495631"/>
            <a:ext cx="1547881" cy="415498"/>
          </a:xfrm>
          <a:custGeom>
            <a:avLst/>
            <a:gdLst>
              <a:gd name="connsiteX0" fmla="*/ 0 w 1547881"/>
              <a:gd name="connsiteY0" fmla="*/ 0 h 415498"/>
              <a:gd name="connsiteX1" fmla="*/ 1547881 w 1547881"/>
              <a:gd name="connsiteY1" fmla="*/ 0 h 415498"/>
              <a:gd name="connsiteX2" fmla="*/ 1547881 w 1547881"/>
              <a:gd name="connsiteY2" fmla="*/ 415498 h 415498"/>
              <a:gd name="connsiteX3" fmla="*/ 0 w 1547881"/>
              <a:gd name="connsiteY3" fmla="*/ 415498 h 415498"/>
              <a:gd name="connsiteX4" fmla="*/ 0 w 1547881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7881" h="415498" fill="none" extrusionOk="0">
                <a:moveTo>
                  <a:pt x="0" y="0"/>
                </a:moveTo>
                <a:cubicBezTo>
                  <a:pt x="659191" y="-76142"/>
                  <a:pt x="1117256" y="109261"/>
                  <a:pt x="1547881" y="0"/>
                </a:cubicBezTo>
                <a:cubicBezTo>
                  <a:pt x="1524534" y="69469"/>
                  <a:pt x="1531137" y="349087"/>
                  <a:pt x="1547881" y="415498"/>
                </a:cubicBezTo>
                <a:cubicBezTo>
                  <a:pt x="774773" y="531325"/>
                  <a:pt x="308293" y="312686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1547881" h="415498" stroke="0" extrusionOk="0">
                <a:moveTo>
                  <a:pt x="0" y="0"/>
                </a:moveTo>
                <a:cubicBezTo>
                  <a:pt x="440375" y="-51473"/>
                  <a:pt x="1148065" y="-2360"/>
                  <a:pt x="1547881" y="0"/>
                </a:cubicBezTo>
                <a:cubicBezTo>
                  <a:pt x="1544138" y="96234"/>
                  <a:pt x="1561730" y="270630"/>
                  <a:pt x="1547881" y="415498"/>
                </a:cubicBezTo>
                <a:cubicBezTo>
                  <a:pt x="1229823" y="341220"/>
                  <a:pt x="641773" y="488791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رمادي</a:t>
            </a:r>
          </a:p>
        </p:txBody>
      </p:sp>
      <p:sp>
        <p:nvSpPr>
          <p:cNvPr id="46" name="مستطيل 45">
            <a:extLst>
              <a:ext uri="{FF2B5EF4-FFF2-40B4-BE49-F238E27FC236}">
                <a16:creationId xmlns:a16="http://schemas.microsoft.com/office/drawing/2014/main" id="{EFC0FA40-74B0-4DB3-B7BB-2A1CE69F63F2}"/>
              </a:ext>
            </a:extLst>
          </p:cNvPr>
          <p:cNvSpPr/>
          <p:nvPr/>
        </p:nvSpPr>
        <p:spPr>
          <a:xfrm>
            <a:off x="1153195" y="506601"/>
            <a:ext cx="1416928" cy="415498"/>
          </a:xfrm>
          <a:custGeom>
            <a:avLst/>
            <a:gdLst>
              <a:gd name="connsiteX0" fmla="*/ 0 w 1416928"/>
              <a:gd name="connsiteY0" fmla="*/ 0 h 415498"/>
              <a:gd name="connsiteX1" fmla="*/ 1416928 w 1416928"/>
              <a:gd name="connsiteY1" fmla="*/ 0 h 415498"/>
              <a:gd name="connsiteX2" fmla="*/ 1416928 w 1416928"/>
              <a:gd name="connsiteY2" fmla="*/ 415498 h 415498"/>
              <a:gd name="connsiteX3" fmla="*/ 0 w 1416928"/>
              <a:gd name="connsiteY3" fmla="*/ 415498 h 415498"/>
              <a:gd name="connsiteX4" fmla="*/ 0 w 1416928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6928" h="415498" fill="none" extrusionOk="0">
                <a:moveTo>
                  <a:pt x="0" y="0"/>
                </a:moveTo>
                <a:cubicBezTo>
                  <a:pt x="551092" y="77659"/>
                  <a:pt x="1095088" y="-1392"/>
                  <a:pt x="1416928" y="0"/>
                </a:cubicBezTo>
                <a:cubicBezTo>
                  <a:pt x="1393581" y="69469"/>
                  <a:pt x="1400184" y="349087"/>
                  <a:pt x="1416928" y="415498"/>
                </a:cubicBezTo>
                <a:cubicBezTo>
                  <a:pt x="779029" y="357458"/>
                  <a:pt x="151642" y="316391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1416928" h="415498" stroke="0" extrusionOk="0">
                <a:moveTo>
                  <a:pt x="0" y="0"/>
                </a:moveTo>
                <a:cubicBezTo>
                  <a:pt x="289718" y="-12380"/>
                  <a:pt x="873042" y="114232"/>
                  <a:pt x="1416928" y="0"/>
                </a:cubicBezTo>
                <a:cubicBezTo>
                  <a:pt x="1413185" y="96234"/>
                  <a:pt x="1430777" y="270630"/>
                  <a:pt x="1416928" y="415498"/>
                </a:cubicBezTo>
                <a:cubicBezTo>
                  <a:pt x="822188" y="422837"/>
                  <a:pt x="641884" y="42212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أبيض</a:t>
            </a:r>
          </a:p>
        </p:txBody>
      </p:sp>
      <p:sp>
        <p:nvSpPr>
          <p:cNvPr id="43" name="مستطيل 42">
            <a:extLst>
              <a:ext uri="{FF2B5EF4-FFF2-40B4-BE49-F238E27FC236}">
                <a16:creationId xmlns:a16="http://schemas.microsoft.com/office/drawing/2014/main" id="{7A579156-782A-486D-AE7F-E9FE8B4DB958}"/>
              </a:ext>
            </a:extLst>
          </p:cNvPr>
          <p:cNvSpPr/>
          <p:nvPr/>
        </p:nvSpPr>
        <p:spPr>
          <a:xfrm>
            <a:off x="1409960" y="1592342"/>
            <a:ext cx="3162040" cy="415498"/>
          </a:xfrm>
          <a:custGeom>
            <a:avLst/>
            <a:gdLst>
              <a:gd name="connsiteX0" fmla="*/ 0 w 3162040"/>
              <a:gd name="connsiteY0" fmla="*/ 0 h 415498"/>
              <a:gd name="connsiteX1" fmla="*/ 3162040 w 3162040"/>
              <a:gd name="connsiteY1" fmla="*/ 0 h 415498"/>
              <a:gd name="connsiteX2" fmla="*/ 3162040 w 3162040"/>
              <a:gd name="connsiteY2" fmla="*/ 415498 h 415498"/>
              <a:gd name="connsiteX3" fmla="*/ 0 w 3162040"/>
              <a:gd name="connsiteY3" fmla="*/ 415498 h 415498"/>
              <a:gd name="connsiteX4" fmla="*/ 0 w 3162040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2040" h="415498" fill="none" extrusionOk="0">
                <a:moveTo>
                  <a:pt x="0" y="0"/>
                </a:moveTo>
                <a:cubicBezTo>
                  <a:pt x="1489025" y="111297"/>
                  <a:pt x="1910790" y="40342"/>
                  <a:pt x="3162040" y="0"/>
                </a:cubicBezTo>
                <a:cubicBezTo>
                  <a:pt x="3138693" y="69469"/>
                  <a:pt x="3145296" y="349087"/>
                  <a:pt x="3162040" y="415498"/>
                </a:cubicBezTo>
                <a:cubicBezTo>
                  <a:pt x="2676760" y="276306"/>
                  <a:pt x="796509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3162040" h="415498" stroke="0" extrusionOk="0">
                <a:moveTo>
                  <a:pt x="0" y="0"/>
                </a:moveTo>
                <a:cubicBezTo>
                  <a:pt x="749370" y="36870"/>
                  <a:pt x="2610968" y="-31727"/>
                  <a:pt x="3162040" y="0"/>
                </a:cubicBezTo>
                <a:cubicBezTo>
                  <a:pt x="3158297" y="96234"/>
                  <a:pt x="3175889" y="270630"/>
                  <a:pt x="3162040" y="415498"/>
                </a:cubicBezTo>
                <a:cubicBezTo>
                  <a:pt x="1834557" y="445271"/>
                  <a:pt x="1508116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rgbClr val="75C4C0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 الأليل </a:t>
            </a:r>
            <a:r>
              <a:rPr lang="en-US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r>
              <a:rPr lang="ar-SA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سائد على الأليل </a:t>
            </a:r>
            <a:r>
              <a:rPr lang="en-US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r>
              <a:rPr lang="ar-SA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44" name="مستطيل 43">
            <a:extLst>
              <a:ext uri="{FF2B5EF4-FFF2-40B4-BE49-F238E27FC236}">
                <a16:creationId xmlns:a16="http://schemas.microsoft.com/office/drawing/2014/main" id="{818C59EA-4F47-4E98-8B60-AEA29F616EAB}"/>
              </a:ext>
            </a:extLst>
          </p:cNvPr>
          <p:cNvSpPr/>
          <p:nvPr/>
        </p:nvSpPr>
        <p:spPr>
          <a:xfrm>
            <a:off x="7472427" y="2603106"/>
            <a:ext cx="1065764" cy="738664"/>
          </a:xfrm>
          <a:custGeom>
            <a:avLst/>
            <a:gdLst>
              <a:gd name="connsiteX0" fmla="*/ 0 w 1065764"/>
              <a:gd name="connsiteY0" fmla="*/ 0 h 738664"/>
              <a:gd name="connsiteX1" fmla="*/ 1065764 w 1065764"/>
              <a:gd name="connsiteY1" fmla="*/ 0 h 738664"/>
              <a:gd name="connsiteX2" fmla="*/ 1065764 w 1065764"/>
              <a:gd name="connsiteY2" fmla="*/ 738664 h 738664"/>
              <a:gd name="connsiteX3" fmla="*/ 0 w 1065764"/>
              <a:gd name="connsiteY3" fmla="*/ 738664 h 738664"/>
              <a:gd name="connsiteX4" fmla="*/ 0 w 1065764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764" h="738664" fill="none" extrusionOk="0">
                <a:moveTo>
                  <a:pt x="0" y="0"/>
                </a:moveTo>
                <a:cubicBezTo>
                  <a:pt x="516156" y="-21971"/>
                  <a:pt x="800945" y="-50448"/>
                  <a:pt x="1065764" y="0"/>
                </a:cubicBezTo>
                <a:cubicBezTo>
                  <a:pt x="1074128" y="304992"/>
                  <a:pt x="1104203" y="511924"/>
                  <a:pt x="1065764" y="738664"/>
                </a:cubicBezTo>
                <a:cubicBezTo>
                  <a:pt x="639447" y="783536"/>
                  <a:pt x="389888" y="723263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1065764" h="738664" stroke="0" extrusionOk="0">
                <a:moveTo>
                  <a:pt x="0" y="0"/>
                </a:moveTo>
                <a:cubicBezTo>
                  <a:pt x="329381" y="41822"/>
                  <a:pt x="868124" y="88533"/>
                  <a:pt x="1065764" y="0"/>
                </a:cubicBezTo>
                <a:cubicBezTo>
                  <a:pt x="1054406" y="203790"/>
                  <a:pt x="1078975" y="493251"/>
                  <a:pt x="1065764" y="738664"/>
                </a:cubicBezTo>
                <a:cubicBezTo>
                  <a:pt x="676851" y="799236"/>
                  <a:pt x="334297" y="670554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الأليل السائد</a:t>
            </a:r>
          </a:p>
        </p:txBody>
      </p:sp>
      <p:sp>
        <p:nvSpPr>
          <p:cNvPr id="56" name="مستطيل 55">
            <a:extLst>
              <a:ext uri="{FF2B5EF4-FFF2-40B4-BE49-F238E27FC236}">
                <a16:creationId xmlns:a16="http://schemas.microsoft.com/office/drawing/2014/main" id="{608F4609-B278-454B-8BD8-78109C83FFE0}"/>
              </a:ext>
            </a:extLst>
          </p:cNvPr>
          <p:cNvSpPr/>
          <p:nvPr/>
        </p:nvSpPr>
        <p:spPr>
          <a:xfrm>
            <a:off x="4470330" y="2601067"/>
            <a:ext cx="2926354" cy="738664"/>
          </a:xfrm>
          <a:custGeom>
            <a:avLst/>
            <a:gdLst>
              <a:gd name="connsiteX0" fmla="*/ 0 w 2926354"/>
              <a:gd name="connsiteY0" fmla="*/ 0 h 738664"/>
              <a:gd name="connsiteX1" fmla="*/ 2926354 w 2926354"/>
              <a:gd name="connsiteY1" fmla="*/ 0 h 738664"/>
              <a:gd name="connsiteX2" fmla="*/ 2926354 w 2926354"/>
              <a:gd name="connsiteY2" fmla="*/ 738664 h 738664"/>
              <a:gd name="connsiteX3" fmla="*/ 0 w 2926354"/>
              <a:gd name="connsiteY3" fmla="*/ 738664 h 738664"/>
              <a:gd name="connsiteX4" fmla="*/ 0 w 2926354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6354" h="738664" extrusionOk="0">
                <a:moveTo>
                  <a:pt x="0" y="0"/>
                </a:moveTo>
                <a:cubicBezTo>
                  <a:pt x="343250" y="36870"/>
                  <a:pt x="1781924" y="-31727"/>
                  <a:pt x="2926354" y="0"/>
                </a:cubicBezTo>
                <a:cubicBezTo>
                  <a:pt x="2914996" y="203790"/>
                  <a:pt x="2939565" y="493251"/>
                  <a:pt x="2926354" y="738664"/>
                </a:cubicBezTo>
                <a:cubicBezTo>
                  <a:pt x="1541319" y="768437"/>
                  <a:pt x="1120229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noFill/>
          <a:ln w="19050">
            <a:solidFill>
              <a:srgbClr val="75C4C0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هو الأليل الذي يؤثر على الطراز المظهري بنفس تأثير </a:t>
            </a:r>
            <a:r>
              <a:rPr lang="ar-SA" sz="2100" b="1" cap="none" spc="0" dirty="0" err="1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الأليلين</a:t>
            </a:r>
            <a:r>
              <a:rPr lang="ar-SA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57" name="مستطيل 56">
            <a:extLst>
              <a:ext uri="{FF2B5EF4-FFF2-40B4-BE49-F238E27FC236}">
                <a16:creationId xmlns:a16="http://schemas.microsoft.com/office/drawing/2014/main" id="{4F3D9E9B-0946-4B79-A077-9D1275297D45}"/>
              </a:ext>
            </a:extLst>
          </p:cNvPr>
          <p:cNvSpPr/>
          <p:nvPr/>
        </p:nvSpPr>
        <p:spPr>
          <a:xfrm>
            <a:off x="7456660" y="3869141"/>
            <a:ext cx="1065764" cy="738664"/>
          </a:xfrm>
          <a:custGeom>
            <a:avLst/>
            <a:gdLst>
              <a:gd name="connsiteX0" fmla="*/ 0 w 1065764"/>
              <a:gd name="connsiteY0" fmla="*/ 0 h 738664"/>
              <a:gd name="connsiteX1" fmla="*/ 1065764 w 1065764"/>
              <a:gd name="connsiteY1" fmla="*/ 0 h 738664"/>
              <a:gd name="connsiteX2" fmla="*/ 1065764 w 1065764"/>
              <a:gd name="connsiteY2" fmla="*/ 738664 h 738664"/>
              <a:gd name="connsiteX3" fmla="*/ 0 w 1065764"/>
              <a:gd name="connsiteY3" fmla="*/ 738664 h 738664"/>
              <a:gd name="connsiteX4" fmla="*/ 0 w 1065764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764" h="738664" fill="none" extrusionOk="0">
                <a:moveTo>
                  <a:pt x="0" y="0"/>
                </a:moveTo>
                <a:cubicBezTo>
                  <a:pt x="516156" y="-21971"/>
                  <a:pt x="800945" y="-50448"/>
                  <a:pt x="1065764" y="0"/>
                </a:cubicBezTo>
                <a:cubicBezTo>
                  <a:pt x="1074128" y="304992"/>
                  <a:pt x="1104203" y="511924"/>
                  <a:pt x="1065764" y="738664"/>
                </a:cubicBezTo>
                <a:cubicBezTo>
                  <a:pt x="639447" y="783536"/>
                  <a:pt x="389888" y="723263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1065764" h="738664" stroke="0" extrusionOk="0">
                <a:moveTo>
                  <a:pt x="0" y="0"/>
                </a:moveTo>
                <a:cubicBezTo>
                  <a:pt x="329381" y="41822"/>
                  <a:pt x="868124" y="88533"/>
                  <a:pt x="1065764" y="0"/>
                </a:cubicBezTo>
                <a:cubicBezTo>
                  <a:pt x="1054406" y="203790"/>
                  <a:pt x="1078975" y="493251"/>
                  <a:pt x="1065764" y="738664"/>
                </a:cubicBezTo>
                <a:cubicBezTo>
                  <a:pt x="676851" y="799236"/>
                  <a:pt x="334297" y="670554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الأليل المتنحي</a:t>
            </a:r>
          </a:p>
        </p:txBody>
      </p:sp>
      <p:sp>
        <p:nvSpPr>
          <p:cNvPr id="58" name="مستطيل 57">
            <a:extLst>
              <a:ext uri="{FF2B5EF4-FFF2-40B4-BE49-F238E27FC236}">
                <a16:creationId xmlns:a16="http://schemas.microsoft.com/office/drawing/2014/main" id="{58840ABE-D70A-42F5-878F-D74738135966}"/>
              </a:ext>
            </a:extLst>
          </p:cNvPr>
          <p:cNvSpPr/>
          <p:nvPr/>
        </p:nvSpPr>
        <p:spPr>
          <a:xfrm>
            <a:off x="4689268" y="3869141"/>
            <a:ext cx="2727997" cy="738664"/>
          </a:xfrm>
          <a:custGeom>
            <a:avLst/>
            <a:gdLst>
              <a:gd name="connsiteX0" fmla="*/ 0 w 2727997"/>
              <a:gd name="connsiteY0" fmla="*/ 0 h 738664"/>
              <a:gd name="connsiteX1" fmla="*/ 2727997 w 2727997"/>
              <a:gd name="connsiteY1" fmla="*/ 0 h 738664"/>
              <a:gd name="connsiteX2" fmla="*/ 2727997 w 2727997"/>
              <a:gd name="connsiteY2" fmla="*/ 738664 h 738664"/>
              <a:gd name="connsiteX3" fmla="*/ 0 w 2727997"/>
              <a:gd name="connsiteY3" fmla="*/ 738664 h 738664"/>
              <a:gd name="connsiteX4" fmla="*/ 0 w 2727997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7997" h="738664" extrusionOk="0">
                <a:moveTo>
                  <a:pt x="0" y="0"/>
                </a:moveTo>
                <a:cubicBezTo>
                  <a:pt x="1218370" y="36870"/>
                  <a:pt x="2270477" y="-31727"/>
                  <a:pt x="2727997" y="0"/>
                </a:cubicBezTo>
                <a:cubicBezTo>
                  <a:pt x="2716639" y="203790"/>
                  <a:pt x="2741208" y="493251"/>
                  <a:pt x="2727997" y="738664"/>
                </a:cubicBezTo>
                <a:cubicBezTo>
                  <a:pt x="2393559" y="768437"/>
                  <a:pt x="1122133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noFill/>
          <a:ln w="19050">
            <a:solidFill>
              <a:srgbClr val="75C4C0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يؤثر على الطراز المظهري إلا في غياب الأليل السائد</a:t>
            </a:r>
          </a:p>
        </p:txBody>
      </p:sp>
      <p:sp>
        <p:nvSpPr>
          <p:cNvPr id="59" name="مستطيل 58">
            <a:extLst>
              <a:ext uri="{FF2B5EF4-FFF2-40B4-BE49-F238E27FC236}">
                <a16:creationId xmlns:a16="http://schemas.microsoft.com/office/drawing/2014/main" id="{FAE3CAAE-66FC-4113-9036-B2943A931BC8}"/>
              </a:ext>
            </a:extLst>
          </p:cNvPr>
          <p:cNvSpPr/>
          <p:nvPr/>
        </p:nvSpPr>
        <p:spPr>
          <a:xfrm>
            <a:off x="2593460" y="2601067"/>
            <a:ext cx="1815288" cy="738664"/>
          </a:xfrm>
          <a:custGeom>
            <a:avLst/>
            <a:gdLst>
              <a:gd name="connsiteX0" fmla="*/ 0 w 1815288"/>
              <a:gd name="connsiteY0" fmla="*/ 0 h 738664"/>
              <a:gd name="connsiteX1" fmla="*/ 1815288 w 1815288"/>
              <a:gd name="connsiteY1" fmla="*/ 0 h 738664"/>
              <a:gd name="connsiteX2" fmla="*/ 1815288 w 1815288"/>
              <a:gd name="connsiteY2" fmla="*/ 738664 h 738664"/>
              <a:gd name="connsiteX3" fmla="*/ 0 w 1815288"/>
              <a:gd name="connsiteY3" fmla="*/ 738664 h 738664"/>
              <a:gd name="connsiteX4" fmla="*/ 0 w 1815288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5288" h="738664" extrusionOk="0">
                <a:moveTo>
                  <a:pt x="0" y="0"/>
                </a:moveTo>
                <a:cubicBezTo>
                  <a:pt x="819819" y="154040"/>
                  <a:pt x="908878" y="-46075"/>
                  <a:pt x="1815288" y="0"/>
                </a:cubicBezTo>
                <a:cubicBezTo>
                  <a:pt x="1803930" y="203790"/>
                  <a:pt x="1828499" y="493251"/>
                  <a:pt x="1815288" y="738664"/>
                </a:cubicBezTo>
                <a:cubicBezTo>
                  <a:pt x="1356328" y="817211"/>
                  <a:pt x="823666" y="837451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noFill/>
          <a:ln w="19050">
            <a:solidFill>
              <a:srgbClr val="75C4C0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يتم التعبير عنه</a:t>
            </a:r>
          </a:p>
          <a:p>
            <a:pPr algn="ctr" rtl="1"/>
            <a:r>
              <a:rPr lang="ar-SA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إن كان موجودا</a:t>
            </a:r>
          </a:p>
        </p:txBody>
      </p:sp>
      <p:sp>
        <p:nvSpPr>
          <p:cNvPr id="60" name="مستطيل 59">
            <a:extLst>
              <a:ext uri="{FF2B5EF4-FFF2-40B4-BE49-F238E27FC236}">
                <a16:creationId xmlns:a16="http://schemas.microsoft.com/office/drawing/2014/main" id="{7B38A837-B94E-4EBD-B3EE-BCAEB468DE14}"/>
              </a:ext>
            </a:extLst>
          </p:cNvPr>
          <p:cNvSpPr/>
          <p:nvPr/>
        </p:nvSpPr>
        <p:spPr>
          <a:xfrm>
            <a:off x="2338320" y="3869141"/>
            <a:ext cx="2270140" cy="707886"/>
          </a:xfrm>
          <a:custGeom>
            <a:avLst/>
            <a:gdLst>
              <a:gd name="connsiteX0" fmla="*/ 0 w 2270140"/>
              <a:gd name="connsiteY0" fmla="*/ 0 h 707886"/>
              <a:gd name="connsiteX1" fmla="*/ 2270140 w 2270140"/>
              <a:gd name="connsiteY1" fmla="*/ 0 h 707886"/>
              <a:gd name="connsiteX2" fmla="*/ 2270140 w 2270140"/>
              <a:gd name="connsiteY2" fmla="*/ 707886 h 707886"/>
              <a:gd name="connsiteX3" fmla="*/ 0 w 2270140"/>
              <a:gd name="connsiteY3" fmla="*/ 707886 h 707886"/>
              <a:gd name="connsiteX4" fmla="*/ 0 w 2270140"/>
              <a:gd name="connsiteY4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0140" h="707886" extrusionOk="0">
                <a:moveTo>
                  <a:pt x="0" y="0"/>
                </a:moveTo>
                <a:cubicBezTo>
                  <a:pt x="682382" y="36870"/>
                  <a:pt x="1745272" y="-31727"/>
                  <a:pt x="2270140" y="0"/>
                </a:cubicBezTo>
                <a:cubicBezTo>
                  <a:pt x="2276274" y="299512"/>
                  <a:pt x="2323525" y="356028"/>
                  <a:pt x="2270140" y="707886"/>
                </a:cubicBezTo>
                <a:cubicBezTo>
                  <a:pt x="1624264" y="737659"/>
                  <a:pt x="451129" y="701765"/>
                  <a:pt x="0" y="707886"/>
                </a:cubicBezTo>
                <a:cubicBezTo>
                  <a:pt x="61092" y="596719"/>
                  <a:pt x="-3958" y="180291"/>
                  <a:pt x="0" y="0"/>
                </a:cubicBezTo>
                <a:close/>
              </a:path>
            </a:pathLst>
          </a:custGeom>
          <a:noFill/>
          <a:ln w="19050">
            <a:solidFill>
              <a:srgbClr val="75C4C0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0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يتم التعبير عنه فقط في غياب الأليل السائد للجين</a:t>
            </a:r>
          </a:p>
        </p:txBody>
      </p:sp>
      <p:sp>
        <p:nvSpPr>
          <p:cNvPr id="61" name="مستطيل 60">
            <a:extLst>
              <a:ext uri="{FF2B5EF4-FFF2-40B4-BE49-F238E27FC236}">
                <a16:creationId xmlns:a16="http://schemas.microsoft.com/office/drawing/2014/main" id="{145CF6A7-2AE0-4217-B519-C8EAC89152CE}"/>
              </a:ext>
            </a:extLst>
          </p:cNvPr>
          <p:cNvSpPr/>
          <p:nvPr/>
        </p:nvSpPr>
        <p:spPr>
          <a:xfrm>
            <a:off x="757527" y="2460389"/>
            <a:ext cx="1749467" cy="1061829"/>
          </a:xfrm>
          <a:custGeom>
            <a:avLst/>
            <a:gdLst>
              <a:gd name="connsiteX0" fmla="*/ 0 w 1749467"/>
              <a:gd name="connsiteY0" fmla="*/ 0 h 1061829"/>
              <a:gd name="connsiteX1" fmla="*/ 1749467 w 1749467"/>
              <a:gd name="connsiteY1" fmla="*/ 0 h 1061829"/>
              <a:gd name="connsiteX2" fmla="*/ 1749467 w 1749467"/>
              <a:gd name="connsiteY2" fmla="*/ 1061829 h 1061829"/>
              <a:gd name="connsiteX3" fmla="*/ 0 w 1749467"/>
              <a:gd name="connsiteY3" fmla="*/ 1061829 h 1061829"/>
              <a:gd name="connsiteX4" fmla="*/ 0 w 1749467"/>
              <a:gd name="connsiteY4" fmla="*/ 0 h 106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9467" h="1061829" extrusionOk="0">
                <a:moveTo>
                  <a:pt x="0" y="0"/>
                </a:moveTo>
                <a:cubicBezTo>
                  <a:pt x="379093" y="-99453"/>
                  <a:pt x="1149699" y="-143415"/>
                  <a:pt x="1749467" y="0"/>
                </a:cubicBezTo>
                <a:cubicBezTo>
                  <a:pt x="1723746" y="477614"/>
                  <a:pt x="1707287" y="679222"/>
                  <a:pt x="1749467" y="1061829"/>
                </a:cubicBezTo>
                <a:cubicBezTo>
                  <a:pt x="1423634" y="909778"/>
                  <a:pt x="317349" y="981561"/>
                  <a:pt x="0" y="1061829"/>
                </a:cubicBezTo>
                <a:cubicBezTo>
                  <a:pt x="92947" y="912894"/>
                  <a:pt x="27897" y="212423"/>
                  <a:pt x="0" y="0"/>
                </a:cubicBezTo>
                <a:close/>
              </a:path>
            </a:pathLst>
          </a:custGeom>
          <a:noFill/>
          <a:ln w="19050">
            <a:solidFill>
              <a:srgbClr val="75C4C0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يستخدم الحرف الكبير للدلالة عليه</a:t>
            </a:r>
            <a:r>
              <a:rPr lang="en-US" sz="2100" b="1" cap="none" spc="0" dirty="0">
                <a:ln w="0"/>
                <a:solidFill>
                  <a:srgbClr val="FFC8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r>
              <a:rPr lang="en-US" sz="21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ar-SA" sz="2100" b="1" cap="none" spc="0" dirty="0">
              <a:ln w="0"/>
              <a:solidFill>
                <a:srgbClr val="75C4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مستطيل 61">
            <a:extLst>
              <a:ext uri="{FF2B5EF4-FFF2-40B4-BE49-F238E27FC236}">
                <a16:creationId xmlns:a16="http://schemas.microsoft.com/office/drawing/2014/main" id="{31FD781B-3789-4BB9-A195-964819CF48A0}"/>
              </a:ext>
            </a:extLst>
          </p:cNvPr>
          <p:cNvSpPr/>
          <p:nvPr/>
        </p:nvSpPr>
        <p:spPr>
          <a:xfrm>
            <a:off x="621576" y="3761419"/>
            <a:ext cx="1677349" cy="923330"/>
          </a:xfrm>
          <a:custGeom>
            <a:avLst/>
            <a:gdLst>
              <a:gd name="connsiteX0" fmla="*/ 0 w 1677349"/>
              <a:gd name="connsiteY0" fmla="*/ 0 h 923330"/>
              <a:gd name="connsiteX1" fmla="*/ 1677349 w 1677349"/>
              <a:gd name="connsiteY1" fmla="*/ 0 h 923330"/>
              <a:gd name="connsiteX2" fmla="*/ 1677349 w 1677349"/>
              <a:gd name="connsiteY2" fmla="*/ 923330 h 923330"/>
              <a:gd name="connsiteX3" fmla="*/ 0 w 1677349"/>
              <a:gd name="connsiteY3" fmla="*/ 923330 h 923330"/>
              <a:gd name="connsiteX4" fmla="*/ 0 w 1677349"/>
              <a:gd name="connsiteY4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7349" h="923330" extrusionOk="0">
                <a:moveTo>
                  <a:pt x="0" y="0"/>
                </a:moveTo>
                <a:cubicBezTo>
                  <a:pt x="368308" y="-96753"/>
                  <a:pt x="1302269" y="-100828"/>
                  <a:pt x="1677349" y="0"/>
                </a:cubicBezTo>
                <a:cubicBezTo>
                  <a:pt x="1682611" y="149040"/>
                  <a:pt x="1707180" y="735988"/>
                  <a:pt x="1677349" y="923330"/>
                </a:cubicBezTo>
                <a:cubicBezTo>
                  <a:pt x="1197645" y="890872"/>
                  <a:pt x="353903" y="899831"/>
                  <a:pt x="0" y="923330"/>
                </a:cubicBezTo>
                <a:cubicBezTo>
                  <a:pt x="-3657" y="716040"/>
                  <a:pt x="79904" y="348590"/>
                  <a:pt x="0" y="0"/>
                </a:cubicBezTo>
                <a:close/>
              </a:path>
            </a:pathLst>
          </a:custGeom>
          <a:noFill/>
          <a:ln w="19050">
            <a:solidFill>
              <a:srgbClr val="75C4C0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1800" b="1" cap="none" spc="0" dirty="0">
                <a:ln w="0"/>
                <a:solidFill>
                  <a:srgbClr val="75C4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يستخدم الحرف الصغير للدلالة عليه</a:t>
            </a:r>
          </a:p>
          <a:p>
            <a:pPr algn="ctr" rtl="1"/>
            <a:r>
              <a:rPr lang="en-US" sz="1800" b="1" dirty="0">
                <a:ln w="0"/>
                <a:solidFill>
                  <a:srgbClr val="FFC8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ar-SA" sz="1800" b="1" cap="none" spc="0" dirty="0">
              <a:ln w="0"/>
              <a:solidFill>
                <a:srgbClr val="FFC8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6" name="رسم 65" descr="شارة بشكل علامة استفهام مع تعبئة خالصة">
            <a:extLst>
              <a:ext uri="{FF2B5EF4-FFF2-40B4-BE49-F238E27FC236}">
                <a16:creationId xmlns:a16="http://schemas.microsoft.com/office/drawing/2014/main" id="{193BAD02-1E02-4B1F-9C1D-CEA8DB9972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4940" y="1051429"/>
            <a:ext cx="458225" cy="45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44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800">
                <a:alpha val="31000"/>
              </a:srgbClr>
            </a:gs>
            <a:gs pos="38000">
              <a:srgbClr val="BDC1C6">
                <a:lumMod val="97000"/>
                <a:alpha val="37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E1E3C357-0D2F-41D3-AFEC-3A367783616C}"/>
              </a:ext>
            </a:extLst>
          </p:cNvPr>
          <p:cNvSpPr/>
          <p:nvPr/>
        </p:nvSpPr>
        <p:spPr>
          <a:xfrm>
            <a:off x="-408214" y="-2147930"/>
            <a:ext cx="9552214" cy="1410031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Google Shape;289;p36">
            <a:extLst>
              <a:ext uri="{FF2B5EF4-FFF2-40B4-BE49-F238E27FC236}">
                <a16:creationId xmlns:a16="http://schemas.microsoft.com/office/drawing/2014/main" id="{C1775AC9-9F73-4A7A-9053-559182EC9F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859" y="-1812958"/>
            <a:ext cx="8686801" cy="8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Montserrat"/>
              <a:buNone/>
              <a:defRPr sz="1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/>
            <a:r>
              <a:rPr lang="ar-SA" sz="2600" dirty="0">
                <a:latin typeface="Calibri" panose="020F0502020204030204" pitchFamily="34" charset="0"/>
                <a:cs typeface="Calibri" panose="020F0502020204030204" pitchFamily="34" charset="0"/>
              </a:rPr>
              <a:t>توجد في الخلايا الجسدية للفأر (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2n</a:t>
            </a:r>
            <a:r>
              <a:rPr lang="ar-SA" sz="2600" dirty="0">
                <a:latin typeface="Calibri" panose="020F0502020204030204" pitchFamily="34" charset="0"/>
                <a:cs typeface="Calibri" panose="020F0502020204030204" pitchFamily="34" charset="0"/>
              </a:rPr>
              <a:t>) نسختين من كل كروموسوم , نسخة من الأب ونسخة من الأم , لهذا ستوجد نسختين من جين لون الفراء ورثها الفأر من أمه وأبيه . </a:t>
            </a: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8464AB55-09E8-42D9-ADFC-723B8FC3398C}"/>
              </a:ext>
            </a:extLst>
          </p:cNvPr>
          <p:cNvGrpSpPr/>
          <p:nvPr/>
        </p:nvGrpSpPr>
        <p:grpSpPr>
          <a:xfrm>
            <a:off x="4567410" y="-17399"/>
            <a:ext cx="1355834" cy="2333908"/>
            <a:chOff x="4571999" y="17717"/>
            <a:chExt cx="1355834" cy="2240510"/>
          </a:xfrm>
        </p:grpSpPr>
        <p:pic>
          <p:nvPicPr>
            <p:cNvPr id="23" name="صورة 22">
              <a:extLst>
                <a:ext uri="{FF2B5EF4-FFF2-40B4-BE49-F238E27FC236}">
                  <a16:creationId xmlns:a16="http://schemas.microsoft.com/office/drawing/2014/main" id="{5CF5C3A2-238D-41C4-8604-4370CFE3D4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5657"/>
            <a:stretch/>
          </p:blipFill>
          <p:spPr>
            <a:xfrm>
              <a:off x="4571999" y="17717"/>
              <a:ext cx="1355834" cy="1918628"/>
            </a:xfrm>
            <a:prstGeom prst="rect">
              <a:avLst/>
            </a:prstGeom>
          </p:spPr>
        </p:pic>
        <p:sp>
          <p:nvSpPr>
            <p:cNvPr id="3" name="مستطيل: زوايا مستديرة 2">
              <a:extLst>
                <a:ext uri="{FF2B5EF4-FFF2-40B4-BE49-F238E27FC236}">
                  <a16:creationId xmlns:a16="http://schemas.microsoft.com/office/drawing/2014/main" id="{BC6AE1A0-1CF2-4DD3-90EB-32CDB85E7116}"/>
                </a:ext>
              </a:extLst>
            </p:cNvPr>
            <p:cNvSpPr/>
            <p:nvPr/>
          </p:nvSpPr>
          <p:spPr>
            <a:xfrm>
              <a:off x="4571999" y="1922718"/>
              <a:ext cx="1338736" cy="33550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59DB247F-1C1A-4CA8-A234-0A8E49C6C42E}"/>
              </a:ext>
            </a:extLst>
          </p:cNvPr>
          <p:cNvGrpSpPr/>
          <p:nvPr/>
        </p:nvGrpSpPr>
        <p:grpSpPr>
          <a:xfrm>
            <a:off x="2402363" y="-14604"/>
            <a:ext cx="1344057" cy="2285804"/>
            <a:chOff x="430986" y="-7423"/>
            <a:chExt cx="1344057" cy="2285804"/>
          </a:xfrm>
        </p:grpSpPr>
        <p:pic>
          <p:nvPicPr>
            <p:cNvPr id="24" name="صورة 23">
              <a:extLst>
                <a:ext uri="{FF2B5EF4-FFF2-40B4-BE49-F238E27FC236}">
                  <a16:creationId xmlns:a16="http://schemas.microsoft.com/office/drawing/2014/main" id="{8C57E7B5-8432-491E-91DD-5A844E33D3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078" r="36154"/>
            <a:stretch/>
          </p:blipFill>
          <p:spPr>
            <a:xfrm>
              <a:off x="430986" y="-7423"/>
              <a:ext cx="1344057" cy="1957037"/>
            </a:xfrm>
            <a:prstGeom prst="rect">
              <a:avLst/>
            </a:prstGeom>
          </p:spPr>
        </p:pic>
        <p:sp>
          <p:nvSpPr>
            <p:cNvPr id="26" name="مستطيل: زوايا مستديرة 25">
              <a:extLst>
                <a:ext uri="{FF2B5EF4-FFF2-40B4-BE49-F238E27FC236}">
                  <a16:creationId xmlns:a16="http://schemas.microsoft.com/office/drawing/2014/main" id="{4A2C9C52-7D56-4A84-AF14-C8648853EC29}"/>
                </a:ext>
              </a:extLst>
            </p:cNvPr>
            <p:cNvSpPr/>
            <p:nvPr/>
          </p:nvSpPr>
          <p:spPr>
            <a:xfrm>
              <a:off x="470678" y="1935715"/>
              <a:ext cx="1304365" cy="34266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DDAB2006-5981-418D-B347-7EF85FFA746D}"/>
              </a:ext>
            </a:extLst>
          </p:cNvPr>
          <p:cNvGrpSpPr/>
          <p:nvPr/>
        </p:nvGrpSpPr>
        <p:grpSpPr>
          <a:xfrm>
            <a:off x="221818" y="17717"/>
            <a:ext cx="1492517" cy="2241327"/>
            <a:chOff x="2365928" y="17717"/>
            <a:chExt cx="1492517" cy="2241327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C86622DE-3F5E-4BCE-A43C-3CEACF2AA3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6335"/>
            <a:stretch/>
          </p:blipFill>
          <p:spPr>
            <a:xfrm>
              <a:off x="2365928" y="17717"/>
              <a:ext cx="1469448" cy="1911347"/>
            </a:xfrm>
            <a:prstGeom prst="rect">
              <a:avLst/>
            </a:prstGeom>
          </p:spPr>
        </p:pic>
        <p:sp>
          <p:nvSpPr>
            <p:cNvPr id="27" name="مستطيل: زوايا مستديرة 26">
              <a:extLst>
                <a:ext uri="{FF2B5EF4-FFF2-40B4-BE49-F238E27FC236}">
                  <a16:creationId xmlns:a16="http://schemas.microsoft.com/office/drawing/2014/main" id="{3F6D394B-47E2-47A0-B292-CFCA2359C3BC}"/>
                </a:ext>
              </a:extLst>
            </p:cNvPr>
            <p:cNvSpPr/>
            <p:nvPr/>
          </p:nvSpPr>
          <p:spPr>
            <a:xfrm>
              <a:off x="2365928" y="1922718"/>
              <a:ext cx="1492517" cy="33632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3200" dirty="0"/>
                <a:t>gg</a:t>
              </a:r>
              <a:endParaRPr lang="ar-SA" sz="3200" dirty="0"/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81926D5C-206D-4E02-BA84-0FCF35BAF535}"/>
              </a:ext>
            </a:extLst>
          </p:cNvPr>
          <p:cNvGrpSpPr/>
          <p:nvPr/>
        </p:nvGrpSpPr>
        <p:grpSpPr>
          <a:xfrm>
            <a:off x="2338946" y="2277988"/>
            <a:ext cx="1897489" cy="1200025"/>
            <a:chOff x="2338319" y="2301851"/>
            <a:chExt cx="1897489" cy="1200025"/>
          </a:xfrm>
        </p:grpSpPr>
        <p:sp>
          <p:nvSpPr>
            <p:cNvPr id="45" name="مستطيل 44">
              <a:extLst>
                <a:ext uri="{FF2B5EF4-FFF2-40B4-BE49-F238E27FC236}">
                  <a16:creationId xmlns:a16="http://schemas.microsoft.com/office/drawing/2014/main" id="{FBE4AE19-8BA1-43F0-8A2B-09727B009011}"/>
                </a:ext>
              </a:extLst>
            </p:cNvPr>
            <p:cNvSpPr/>
            <p:nvPr/>
          </p:nvSpPr>
          <p:spPr>
            <a:xfrm>
              <a:off x="2338319" y="2364001"/>
              <a:ext cx="1416928" cy="415498"/>
            </a:xfrm>
            <a:custGeom>
              <a:avLst/>
              <a:gdLst>
                <a:gd name="connsiteX0" fmla="*/ 0 w 1416928"/>
                <a:gd name="connsiteY0" fmla="*/ 0 h 415498"/>
                <a:gd name="connsiteX1" fmla="*/ 1416928 w 1416928"/>
                <a:gd name="connsiteY1" fmla="*/ 0 h 415498"/>
                <a:gd name="connsiteX2" fmla="*/ 1416928 w 1416928"/>
                <a:gd name="connsiteY2" fmla="*/ 415498 h 415498"/>
                <a:gd name="connsiteX3" fmla="*/ 0 w 1416928"/>
                <a:gd name="connsiteY3" fmla="*/ 415498 h 415498"/>
                <a:gd name="connsiteX4" fmla="*/ 0 w 1416928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6928" h="415498" fill="none" extrusionOk="0">
                  <a:moveTo>
                    <a:pt x="0" y="0"/>
                  </a:moveTo>
                  <a:cubicBezTo>
                    <a:pt x="551092" y="77659"/>
                    <a:pt x="1095088" y="-1392"/>
                    <a:pt x="1416928" y="0"/>
                  </a:cubicBezTo>
                  <a:cubicBezTo>
                    <a:pt x="1393581" y="69469"/>
                    <a:pt x="1400184" y="349087"/>
                    <a:pt x="1416928" y="415498"/>
                  </a:cubicBezTo>
                  <a:cubicBezTo>
                    <a:pt x="779029" y="357458"/>
                    <a:pt x="151642" y="316391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1416928" h="415498" stroke="0" extrusionOk="0">
                  <a:moveTo>
                    <a:pt x="0" y="0"/>
                  </a:moveTo>
                  <a:cubicBezTo>
                    <a:pt x="289718" y="-12380"/>
                    <a:pt x="873042" y="114232"/>
                    <a:pt x="1416928" y="0"/>
                  </a:cubicBezTo>
                  <a:cubicBezTo>
                    <a:pt x="1413185" y="96234"/>
                    <a:pt x="1430777" y="270630"/>
                    <a:pt x="1416928" y="415498"/>
                  </a:cubicBezTo>
                  <a:cubicBezTo>
                    <a:pt x="822188" y="422837"/>
                    <a:pt x="641884" y="42212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رمادي</a:t>
              </a:r>
            </a:p>
          </p:txBody>
        </p:sp>
        <p:pic>
          <p:nvPicPr>
            <p:cNvPr id="56" name="Picture 2">
              <a:extLst>
                <a:ext uri="{FF2B5EF4-FFF2-40B4-BE49-F238E27FC236}">
                  <a16:creationId xmlns:a16="http://schemas.microsoft.com/office/drawing/2014/main" id="{A19036B2-1D6E-4C92-86C9-C7097D7123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5783" y="2301851"/>
              <a:ext cx="1200025" cy="1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7D2C4BA3-60D3-480D-B00B-4D110C6075D2}"/>
              </a:ext>
            </a:extLst>
          </p:cNvPr>
          <p:cNvGrpSpPr/>
          <p:nvPr/>
        </p:nvGrpSpPr>
        <p:grpSpPr>
          <a:xfrm>
            <a:off x="4548854" y="2300656"/>
            <a:ext cx="1949873" cy="1200025"/>
            <a:chOff x="4566771" y="2296487"/>
            <a:chExt cx="1949873" cy="1200025"/>
          </a:xfrm>
        </p:grpSpPr>
        <p:sp>
          <p:nvSpPr>
            <p:cNvPr id="58" name="مستطيل 57">
              <a:extLst>
                <a:ext uri="{FF2B5EF4-FFF2-40B4-BE49-F238E27FC236}">
                  <a16:creationId xmlns:a16="http://schemas.microsoft.com/office/drawing/2014/main" id="{32B73514-BB2C-42FF-998D-9C100503002B}"/>
                </a:ext>
              </a:extLst>
            </p:cNvPr>
            <p:cNvSpPr/>
            <p:nvPr/>
          </p:nvSpPr>
          <p:spPr>
            <a:xfrm>
              <a:off x="4566771" y="2364231"/>
              <a:ext cx="1416928" cy="415498"/>
            </a:xfrm>
            <a:custGeom>
              <a:avLst/>
              <a:gdLst>
                <a:gd name="connsiteX0" fmla="*/ 0 w 1416928"/>
                <a:gd name="connsiteY0" fmla="*/ 0 h 415498"/>
                <a:gd name="connsiteX1" fmla="*/ 1416928 w 1416928"/>
                <a:gd name="connsiteY1" fmla="*/ 0 h 415498"/>
                <a:gd name="connsiteX2" fmla="*/ 1416928 w 1416928"/>
                <a:gd name="connsiteY2" fmla="*/ 415498 h 415498"/>
                <a:gd name="connsiteX3" fmla="*/ 0 w 1416928"/>
                <a:gd name="connsiteY3" fmla="*/ 415498 h 415498"/>
                <a:gd name="connsiteX4" fmla="*/ 0 w 1416928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6928" h="415498" fill="none" extrusionOk="0">
                  <a:moveTo>
                    <a:pt x="0" y="0"/>
                  </a:moveTo>
                  <a:cubicBezTo>
                    <a:pt x="551092" y="77659"/>
                    <a:pt x="1095088" y="-1392"/>
                    <a:pt x="1416928" y="0"/>
                  </a:cubicBezTo>
                  <a:cubicBezTo>
                    <a:pt x="1393581" y="69469"/>
                    <a:pt x="1400184" y="349087"/>
                    <a:pt x="1416928" y="415498"/>
                  </a:cubicBezTo>
                  <a:cubicBezTo>
                    <a:pt x="779029" y="357458"/>
                    <a:pt x="151642" y="316391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1416928" h="415498" stroke="0" extrusionOk="0">
                  <a:moveTo>
                    <a:pt x="0" y="0"/>
                  </a:moveTo>
                  <a:cubicBezTo>
                    <a:pt x="289718" y="-12380"/>
                    <a:pt x="873042" y="114232"/>
                    <a:pt x="1416928" y="0"/>
                  </a:cubicBezTo>
                  <a:cubicBezTo>
                    <a:pt x="1413185" y="96234"/>
                    <a:pt x="1430777" y="270630"/>
                    <a:pt x="1416928" y="415498"/>
                  </a:cubicBezTo>
                  <a:cubicBezTo>
                    <a:pt x="822188" y="422837"/>
                    <a:pt x="641884" y="42212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رمادي</a:t>
              </a:r>
            </a:p>
          </p:txBody>
        </p:sp>
        <p:pic>
          <p:nvPicPr>
            <p:cNvPr id="59" name="Picture 2">
              <a:extLst>
                <a:ext uri="{FF2B5EF4-FFF2-40B4-BE49-F238E27FC236}">
                  <a16:creationId xmlns:a16="http://schemas.microsoft.com/office/drawing/2014/main" id="{9E4EB00F-DEFD-419D-A3C8-2B99A07547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6619" y="2296487"/>
              <a:ext cx="1200025" cy="1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5313784C-9449-47F4-B494-485BB7643863}"/>
              </a:ext>
            </a:extLst>
          </p:cNvPr>
          <p:cNvGrpSpPr/>
          <p:nvPr/>
        </p:nvGrpSpPr>
        <p:grpSpPr>
          <a:xfrm>
            <a:off x="240554" y="2294103"/>
            <a:ext cx="1416928" cy="1183910"/>
            <a:chOff x="259162" y="2316771"/>
            <a:chExt cx="1416928" cy="1183910"/>
          </a:xfrm>
        </p:grpSpPr>
        <p:sp>
          <p:nvSpPr>
            <p:cNvPr id="60" name="مستطيل 59">
              <a:extLst>
                <a:ext uri="{FF2B5EF4-FFF2-40B4-BE49-F238E27FC236}">
                  <a16:creationId xmlns:a16="http://schemas.microsoft.com/office/drawing/2014/main" id="{A24EDFE4-2D15-4777-9CD1-1880B0FC3C5C}"/>
                </a:ext>
              </a:extLst>
            </p:cNvPr>
            <p:cNvSpPr/>
            <p:nvPr/>
          </p:nvSpPr>
          <p:spPr>
            <a:xfrm>
              <a:off x="259162" y="2345786"/>
              <a:ext cx="1416928" cy="415498"/>
            </a:xfrm>
            <a:custGeom>
              <a:avLst/>
              <a:gdLst>
                <a:gd name="connsiteX0" fmla="*/ 0 w 1416928"/>
                <a:gd name="connsiteY0" fmla="*/ 0 h 415498"/>
                <a:gd name="connsiteX1" fmla="*/ 1416928 w 1416928"/>
                <a:gd name="connsiteY1" fmla="*/ 0 h 415498"/>
                <a:gd name="connsiteX2" fmla="*/ 1416928 w 1416928"/>
                <a:gd name="connsiteY2" fmla="*/ 415498 h 415498"/>
                <a:gd name="connsiteX3" fmla="*/ 0 w 1416928"/>
                <a:gd name="connsiteY3" fmla="*/ 415498 h 415498"/>
                <a:gd name="connsiteX4" fmla="*/ 0 w 1416928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6928" h="415498" fill="none" extrusionOk="0">
                  <a:moveTo>
                    <a:pt x="0" y="0"/>
                  </a:moveTo>
                  <a:cubicBezTo>
                    <a:pt x="551092" y="77659"/>
                    <a:pt x="1095088" y="-1392"/>
                    <a:pt x="1416928" y="0"/>
                  </a:cubicBezTo>
                  <a:cubicBezTo>
                    <a:pt x="1393581" y="69469"/>
                    <a:pt x="1400184" y="349087"/>
                    <a:pt x="1416928" y="415498"/>
                  </a:cubicBezTo>
                  <a:cubicBezTo>
                    <a:pt x="779029" y="357458"/>
                    <a:pt x="151642" y="316391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1416928" h="415498" stroke="0" extrusionOk="0">
                  <a:moveTo>
                    <a:pt x="0" y="0"/>
                  </a:moveTo>
                  <a:cubicBezTo>
                    <a:pt x="289718" y="-12380"/>
                    <a:pt x="873042" y="114232"/>
                    <a:pt x="1416928" y="0"/>
                  </a:cubicBezTo>
                  <a:cubicBezTo>
                    <a:pt x="1413185" y="96234"/>
                    <a:pt x="1430777" y="270630"/>
                    <a:pt x="1416928" y="415498"/>
                  </a:cubicBezTo>
                  <a:cubicBezTo>
                    <a:pt x="822188" y="422837"/>
                    <a:pt x="641884" y="42212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أبيض</a:t>
              </a:r>
            </a:p>
          </p:txBody>
        </p:sp>
        <p:pic>
          <p:nvPicPr>
            <p:cNvPr id="61" name="Picture 2">
              <a:extLst>
                <a:ext uri="{FF2B5EF4-FFF2-40B4-BE49-F238E27FC236}">
                  <a16:creationId xmlns:a16="http://schemas.microsoft.com/office/drawing/2014/main" id="{D7E5EBA6-96CD-474B-991D-7CBEA6F1E5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11" y="2316771"/>
              <a:ext cx="1183910" cy="1183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121929D4-E4BB-437A-BC94-E38F5597FE3D}"/>
              </a:ext>
            </a:extLst>
          </p:cNvPr>
          <p:cNvGrpSpPr/>
          <p:nvPr/>
        </p:nvGrpSpPr>
        <p:grpSpPr>
          <a:xfrm>
            <a:off x="262899" y="1872197"/>
            <a:ext cx="5721147" cy="488758"/>
            <a:chOff x="244635" y="1879312"/>
            <a:chExt cx="5721147" cy="488758"/>
          </a:xfrm>
        </p:grpSpPr>
        <p:sp>
          <p:nvSpPr>
            <p:cNvPr id="18" name="مستطيل: زوايا مستديرة 17">
              <a:extLst>
                <a:ext uri="{FF2B5EF4-FFF2-40B4-BE49-F238E27FC236}">
                  <a16:creationId xmlns:a16="http://schemas.microsoft.com/office/drawing/2014/main" id="{CF3E8231-080E-4850-A64C-FAA44FBFC542}"/>
                </a:ext>
              </a:extLst>
            </p:cNvPr>
            <p:cNvSpPr/>
            <p:nvPr/>
          </p:nvSpPr>
          <p:spPr>
            <a:xfrm>
              <a:off x="4477712" y="1922717"/>
              <a:ext cx="1488070" cy="445353"/>
            </a:xfrm>
            <a:prstGeom prst="round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5" name="مستطيل: زوايا مستديرة 64">
              <a:extLst>
                <a:ext uri="{FF2B5EF4-FFF2-40B4-BE49-F238E27FC236}">
                  <a16:creationId xmlns:a16="http://schemas.microsoft.com/office/drawing/2014/main" id="{671A421E-4793-4C16-B433-50B3154015E9}"/>
                </a:ext>
              </a:extLst>
            </p:cNvPr>
            <p:cNvSpPr/>
            <p:nvPr/>
          </p:nvSpPr>
          <p:spPr>
            <a:xfrm>
              <a:off x="2320682" y="1879312"/>
              <a:ext cx="1488070" cy="445353"/>
            </a:xfrm>
            <a:prstGeom prst="round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6" name="مستطيل: زوايا مستديرة 65">
              <a:extLst>
                <a:ext uri="{FF2B5EF4-FFF2-40B4-BE49-F238E27FC236}">
                  <a16:creationId xmlns:a16="http://schemas.microsoft.com/office/drawing/2014/main" id="{40B197F3-CF0E-480E-B321-AA4F001DBBEA}"/>
                </a:ext>
              </a:extLst>
            </p:cNvPr>
            <p:cNvSpPr/>
            <p:nvPr/>
          </p:nvSpPr>
          <p:spPr>
            <a:xfrm>
              <a:off x="244635" y="1888986"/>
              <a:ext cx="1488070" cy="445353"/>
            </a:xfrm>
            <a:prstGeom prst="round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0D70DAB7-1889-4977-B29F-D18605A74F9E}"/>
              </a:ext>
            </a:extLst>
          </p:cNvPr>
          <p:cNvGrpSpPr/>
          <p:nvPr/>
        </p:nvGrpSpPr>
        <p:grpSpPr>
          <a:xfrm>
            <a:off x="4176172" y="2696510"/>
            <a:ext cx="3929160" cy="1821531"/>
            <a:chOff x="3998648" y="2551478"/>
            <a:chExt cx="3929160" cy="1821531"/>
          </a:xfrm>
        </p:grpSpPr>
        <p:sp>
          <p:nvSpPr>
            <p:cNvPr id="55" name="مستطيل 54">
              <a:extLst>
                <a:ext uri="{FF2B5EF4-FFF2-40B4-BE49-F238E27FC236}">
                  <a16:creationId xmlns:a16="http://schemas.microsoft.com/office/drawing/2014/main" id="{E026899F-11DF-4F2A-80EC-9435BCADF01F}"/>
                </a:ext>
              </a:extLst>
            </p:cNvPr>
            <p:cNvSpPr/>
            <p:nvPr/>
          </p:nvSpPr>
          <p:spPr>
            <a:xfrm>
              <a:off x="4488699" y="3311180"/>
              <a:ext cx="3439109" cy="1061829"/>
            </a:xfrm>
            <a:custGeom>
              <a:avLst/>
              <a:gdLst>
                <a:gd name="connsiteX0" fmla="*/ 0 w 3439109"/>
                <a:gd name="connsiteY0" fmla="*/ 0 h 1061829"/>
                <a:gd name="connsiteX1" fmla="*/ 3439109 w 3439109"/>
                <a:gd name="connsiteY1" fmla="*/ 0 h 1061829"/>
                <a:gd name="connsiteX2" fmla="*/ 3439109 w 3439109"/>
                <a:gd name="connsiteY2" fmla="*/ 1061829 h 1061829"/>
                <a:gd name="connsiteX3" fmla="*/ 0 w 3439109"/>
                <a:gd name="connsiteY3" fmla="*/ 1061829 h 1061829"/>
                <a:gd name="connsiteX4" fmla="*/ 0 w 3439109"/>
                <a:gd name="connsiteY4" fmla="*/ 0 h 106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9109" h="1061829" fill="none" extrusionOk="0">
                  <a:moveTo>
                    <a:pt x="0" y="0"/>
                  </a:moveTo>
                  <a:cubicBezTo>
                    <a:pt x="1194687" y="111297"/>
                    <a:pt x="1755166" y="40342"/>
                    <a:pt x="3439109" y="0"/>
                  </a:cubicBezTo>
                  <a:cubicBezTo>
                    <a:pt x="3508770" y="189652"/>
                    <a:pt x="3381526" y="711757"/>
                    <a:pt x="3439109" y="1061829"/>
                  </a:cubicBezTo>
                  <a:cubicBezTo>
                    <a:pt x="2488628" y="922637"/>
                    <a:pt x="508704" y="1081393"/>
                    <a:pt x="0" y="1061829"/>
                  </a:cubicBezTo>
                  <a:cubicBezTo>
                    <a:pt x="-64140" y="895397"/>
                    <a:pt x="45660" y="494867"/>
                    <a:pt x="0" y="0"/>
                  </a:cubicBezTo>
                  <a:close/>
                </a:path>
                <a:path w="3439109" h="1061829" stroke="0" extrusionOk="0">
                  <a:moveTo>
                    <a:pt x="0" y="0"/>
                  </a:moveTo>
                  <a:cubicBezTo>
                    <a:pt x="1193836" y="36870"/>
                    <a:pt x="2158993" y="-31727"/>
                    <a:pt x="3439109" y="0"/>
                  </a:cubicBezTo>
                  <a:cubicBezTo>
                    <a:pt x="3413388" y="477614"/>
                    <a:pt x="3396929" y="679222"/>
                    <a:pt x="3439109" y="1061829"/>
                  </a:cubicBezTo>
                  <a:cubicBezTo>
                    <a:pt x="2214386" y="1091602"/>
                    <a:pt x="628706" y="1055708"/>
                    <a:pt x="0" y="1061829"/>
                  </a:cubicBezTo>
                  <a:cubicBezTo>
                    <a:pt x="92947" y="912894"/>
                    <a:pt x="27897" y="212423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علل : تحمل الفئران متماثلة الأليلات السائدة نفس الطراز المظهري للفئران غير متماثلة الأليلات </a:t>
              </a:r>
            </a:p>
          </p:txBody>
        </p:sp>
        <p:pic>
          <p:nvPicPr>
            <p:cNvPr id="57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5EEEBD93-8578-4099-B1C6-1BDD8A41E8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570363" y="2551478"/>
              <a:ext cx="980102" cy="976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DCF8443B-66F6-4590-A6C9-FEE0B468B6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345806">
              <a:off x="3998648" y="2663541"/>
              <a:ext cx="980102" cy="976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3" name="مستطيل 62">
            <a:extLst>
              <a:ext uri="{FF2B5EF4-FFF2-40B4-BE49-F238E27FC236}">
                <a16:creationId xmlns:a16="http://schemas.microsoft.com/office/drawing/2014/main" id="{3D472732-5411-4DFD-820C-170BA927428E}"/>
              </a:ext>
            </a:extLst>
          </p:cNvPr>
          <p:cNvSpPr/>
          <p:nvPr/>
        </p:nvSpPr>
        <p:spPr>
          <a:xfrm>
            <a:off x="3701170" y="4374498"/>
            <a:ext cx="1800669" cy="707886"/>
          </a:xfrm>
          <a:custGeom>
            <a:avLst/>
            <a:gdLst>
              <a:gd name="connsiteX0" fmla="*/ 0 w 1800669"/>
              <a:gd name="connsiteY0" fmla="*/ 0 h 707886"/>
              <a:gd name="connsiteX1" fmla="*/ 1800669 w 1800669"/>
              <a:gd name="connsiteY1" fmla="*/ 0 h 707886"/>
              <a:gd name="connsiteX2" fmla="*/ 1800669 w 1800669"/>
              <a:gd name="connsiteY2" fmla="*/ 707886 h 707886"/>
              <a:gd name="connsiteX3" fmla="*/ 0 w 1800669"/>
              <a:gd name="connsiteY3" fmla="*/ 707886 h 707886"/>
              <a:gd name="connsiteX4" fmla="*/ 0 w 1800669"/>
              <a:gd name="connsiteY4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669" h="707886" fill="none" extrusionOk="0">
                <a:moveTo>
                  <a:pt x="0" y="0"/>
                </a:moveTo>
                <a:cubicBezTo>
                  <a:pt x="775536" y="16230"/>
                  <a:pt x="1195685" y="-67930"/>
                  <a:pt x="1800669" y="0"/>
                </a:cubicBezTo>
                <a:cubicBezTo>
                  <a:pt x="1838475" y="154198"/>
                  <a:pt x="1774941" y="533752"/>
                  <a:pt x="1800669" y="707886"/>
                </a:cubicBezTo>
                <a:cubicBezTo>
                  <a:pt x="1186443" y="553086"/>
                  <a:pt x="356021" y="799873"/>
                  <a:pt x="0" y="707886"/>
                </a:cubicBezTo>
                <a:cubicBezTo>
                  <a:pt x="-32285" y="581403"/>
                  <a:pt x="13805" y="318266"/>
                  <a:pt x="0" y="0"/>
                </a:cubicBezTo>
                <a:close/>
              </a:path>
              <a:path w="1800669" h="707886" stroke="0" extrusionOk="0">
                <a:moveTo>
                  <a:pt x="0" y="0"/>
                </a:moveTo>
                <a:cubicBezTo>
                  <a:pt x="429918" y="123323"/>
                  <a:pt x="1477747" y="-88289"/>
                  <a:pt x="1800669" y="0"/>
                </a:cubicBezTo>
                <a:cubicBezTo>
                  <a:pt x="1806803" y="299512"/>
                  <a:pt x="1854054" y="356028"/>
                  <a:pt x="1800669" y="707886"/>
                </a:cubicBezTo>
                <a:cubicBezTo>
                  <a:pt x="1041594" y="767772"/>
                  <a:pt x="423245" y="840331"/>
                  <a:pt x="0" y="707886"/>
                </a:cubicBezTo>
                <a:cubicBezTo>
                  <a:pt x="61092" y="596719"/>
                  <a:pt x="-3958" y="180291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 جين واحد سائد كاف لإظهار الصفة</a:t>
            </a: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671F786E-4FBF-4EF4-9ACD-D453F55FAD3C}"/>
              </a:ext>
            </a:extLst>
          </p:cNvPr>
          <p:cNvGrpSpPr/>
          <p:nvPr/>
        </p:nvGrpSpPr>
        <p:grpSpPr>
          <a:xfrm>
            <a:off x="53654" y="2836842"/>
            <a:ext cx="3614468" cy="1576645"/>
            <a:chOff x="233300" y="2933519"/>
            <a:chExt cx="3614468" cy="1576645"/>
          </a:xfrm>
        </p:grpSpPr>
        <p:pic>
          <p:nvPicPr>
            <p:cNvPr id="76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36DF5E56-287B-4F94-B412-85A31975CC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593548">
              <a:off x="2330113" y="2933519"/>
              <a:ext cx="980102" cy="976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مستطيل 76">
              <a:extLst>
                <a:ext uri="{FF2B5EF4-FFF2-40B4-BE49-F238E27FC236}">
                  <a16:creationId xmlns:a16="http://schemas.microsoft.com/office/drawing/2014/main" id="{8F48D848-7B79-4A96-9936-62369A044D8F}"/>
                </a:ext>
              </a:extLst>
            </p:cNvPr>
            <p:cNvSpPr/>
            <p:nvPr/>
          </p:nvSpPr>
          <p:spPr>
            <a:xfrm>
              <a:off x="233300" y="3494501"/>
              <a:ext cx="3614468" cy="1015663"/>
            </a:xfrm>
            <a:custGeom>
              <a:avLst/>
              <a:gdLst>
                <a:gd name="connsiteX0" fmla="*/ 0 w 3614468"/>
                <a:gd name="connsiteY0" fmla="*/ 0 h 1015663"/>
                <a:gd name="connsiteX1" fmla="*/ 3614468 w 3614468"/>
                <a:gd name="connsiteY1" fmla="*/ 0 h 1015663"/>
                <a:gd name="connsiteX2" fmla="*/ 3614468 w 3614468"/>
                <a:gd name="connsiteY2" fmla="*/ 1015663 h 1015663"/>
                <a:gd name="connsiteX3" fmla="*/ 0 w 3614468"/>
                <a:gd name="connsiteY3" fmla="*/ 1015663 h 1015663"/>
                <a:gd name="connsiteX4" fmla="*/ 0 w 3614468"/>
                <a:gd name="connsiteY4" fmla="*/ 0 h 1015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4468" h="1015663" fill="none" extrusionOk="0">
                  <a:moveTo>
                    <a:pt x="0" y="0"/>
                  </a:moveTo>
                  <a:cubicBezTo>
                    <a:pt x="1592402" y="111297"/>
                    <a:pt x="2560380" y="40342"/>
                    <a:pt x="3614468" y="0"/>
                  </a:cubicBezTo>
                  <a:cubicBezTo>
                    <a:pt x="3664382" y="369672"/>
                    <a:pt x="3578117" y="651233"/>
                    <a:pt x="3614468" y="1015663"/>
                  </a:cubicBezTo>
                  <a:cubicBezTo>
                    <a:pt x="2281458" y="876471"/>
                    <a:pt x="655490" y="1035227"/>
                    <a:pt x="0" y="1015663"/>
                  </a:cubicBezTo>
                  <a:cubicBezTo>
                    <a:pt x="37922" y="819151"/>
                    <a:pt x="-8661" y="213433"/>
                    <a:pt x="0" y="0"/>
                  </a:cubicBezTo>
                  <a:close/>
                </a:path>
                <a:path w="3614468" h="1015663" stroke="0" extrusionOk="0">
                  <a:moveTo>
                    <a:pt x="0" y="0"/>
                  </a:moveTo>
                  <a:cubicBezTo>
                    <a:pt x="558826" y="36870"/>
                    <a:pt x="2834547" y="-31727"/>
                    <a:pt x="3614468" y="0"/>
                  </a:cubicBezTo>
                  <a:cubicBezTo>
                    <a:pt x="3694520" y="380109"/>
                    <a:pt x="3569510" y="746192"/>
                    <a:pt x="3614468" y="1015663"/>
                  </a:cubicBezTo>
                  <a:cubicBezTo>
                    <a:pt x="3036294" y="1045436"/>
                    <a:pt x="939769" y="1009542"/>
                    <a:pt x="0" y="1015663"/>
                  </a:cubicBezTo>
                  <a:cubicBezTo>
                    <a:pt x="87752" y="540110"/>
                    <a:pt x="88213" y="394075"/>
                    <a:pt x="0" y="0"/>
                  </a:cubicBezTo>
                  <a:close/>
                </a:path>
              </a:pathLst>
            </a:custGeom>
            <a:solidFill>
              <a:srgbClr val="FFC80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ar-SA" sz="20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يكون هذا الفأر حامل لصفة اللون الأبيض , لأنه يحمل أليل هذا اللون دون أن تظهر عليه صفة اللون الأبيض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0350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D6F4AD23-304A-4088-A4A2-7F2E90E509B2}"/>
              </a:ext>
            </a:extLst>
          </p:cNvPr>
          <p:cNvSpPr/>
          <p:nvPr/>
        </p:nvSpPr>
        <p:spPr>
          <a:xfrm>
            <a:off x="878217" y="593041"/>
            <a:ext cx="7387566" cy="415498"/>
          </a:xfrm>
          <a:custGeom>
            <a:avLst/>
            <a:gdLst>
              <a:gd name="connsiteX0" fmla="*/ 0 w 7387566"/>
              <a:gd name="connsiteY0" fmla="*/ 0 h 415498"/>
              <a:gd name="connsiteX1" fmla="*/ 7387566 w 7387566"/>
              <a:gd name="connsiteY1" fmla="*/ 0 h 415498"/>
              <a:gd name="connsiteX2" fmla="*/ 7387566 w 7387566"/>
              <a:gd name="connsiteY2" fmla="*/ 415498 h 415498"/>
              <a:gd name="connsiteX3" fmla="*/ 0 w 7387566"/>
              <a:gd name="connsiteY3" fmla="*/ 415498 h 415498"/>
              <a:gd name="connsiteX4" fmla="*/ 0 w 7387566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87566" h="415498" fill="none" extrusionOk="0">
                <a:moveTo>
                  <a:pt x="0" y="0"/>
                </a:moveTo>
                <a:cubicBezTo>
                  <a:pt x="1353923" y="111297"/>
                  <a:pt x="3830974" y="40342"/>
                  <a:pt x="7387566" y="0"/>
                </a:cubicBezTo>
                <a:cubicBezTo>
                  <a:pt x="7364219" y="69469"/>
                  <a:pt x="7370822" y="349087"/>
                  <a:pt x="7387566" y="415498"/>
                </a:cubicBezTo>
                <a:cubicBezTo>
                  <a:pt x="6216331" y="276306"/>
                  <a:pt x="1018884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7387566" h="415498" stroke="0" extrusionOk="0">
                <a:moveTo>
                  <a:pt x="0" y="0"/>
                </a:moveTo>
                <a:cubicBezTo>
                  <a:pt x="2581555" y="36870"/>
                  <a:pt x="5292486" y="-31727"/>
                  <a:pt x="7387566" y="0"/>
                </a:cubicBezTo>
                <a:cubicBezTo>
                  <a:pt x="7383823" y="96234"/>
                  <a:pt x="7401415" y="270630"/>
                  <a:pt x="7387566" y="415498"/>
                </a:cubicBezTo>
                <a:cubicBezTo>
                  <a:pt x="5180954" y="445271"/>
                  <a:pt x="1298689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أليل غطاء اللون الأسود في الماشية (</a:t>
            </a:r>
            <a:r>
              <a:rPr lang="en-US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هو السائد على أليل اللون الأحمر(</a:t>
            </a:r>
            <a:r>
              <a:rPr lang="en-US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ar-SA" sz="21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8F73B6D3-128F-464D-9880-389D29CDD6D1}"/>
              </a:ext>
            </a:extLst>
          </p:cNvPr>
          <p:cNvGrpSpPr/>
          <p:nvPr/>
        </p:nvGrpSpPr>
        <p:grpSpPr>
          <a:xfrm>
            <a:off x="4638733" y="1066521"/>
            <a:ext cx="3772204" cy="778110"/>
            <a:chOff x="1905000" y="1089291"/>
            <a:chExt cx="4556009" cy="427880"/>
          </a:xfrm>
        </p:grpSpPr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0239E1EF-B848-43FE-8B06-8C60EA1D7223}"/>
                </a:ext>
              </a:extLst>
            </p:cNvPr>
            <p:cNvSpPr/>
            <p:nvPr/>
          </p:nvSpPr>
          <p:spPr>
            <a:xfrm>
              <a:off x="1905000" y="1101673"/>
              <a:ext cx="4556009" cy="415498"/>
            </a:xfrm>
            <a:custGeom>
              <a:avLst/>
              <a:gdLst>
                <a:gd name="connsiteX0" fmla="*/ 0 w 3772204"/>
                <a:gd name="connsiteY0" fmla="*/ 0 h 755593"/>
                <a:gd name="connsiteX1" fmla="*/ 3772204 w 3772204"/>
                <a:gd name="connsiteY1" fmla="*/ 0 h 755593"/>
                <a:gd name="connsiteX2" fmla="*/ 3772204 w 3772204"/>
                <a:gd name="connsiteY2" fmla="*/ 755593 h 755593"/>
                <a:gd name="connsiteX3" fmla="*/ 0 w 3772204"/>
                <a:gd name="connsiteY3" fmla="*/ 755593 h 755593"/>
                <a:gd name="connsiteX4" fmla="*/ 0 w 3772204"/>
                <a:gd name="connsiteY4" fmla="*/ 0 h 755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2204" h="755593" fill="none" extrusionOk="0">
                  <a:moveTo>
                    <a:pt x="0" y="0"/>
                  </a:moveTo>
                  <a:cubicBezTo>
                    <a:pt x="1333019" y="111297"/>
                    <a:pt x="2761810" y="40342"/>
                    <a:pt x="3772204" y="0"/>
                  </a:cubicBezTo>
                  <a:cubicBezTo>
                    <a:pt x="3754775" y="350923"/>
                    <a:pt x="3757861" y="658696"/>
                    <a:pt x="3772204" y="755593"/>
                  </a:cubicBezTo>
                  <a:cubicBezTo>
                    <a:pt x="3338162" y="616401"/>
                    <a:pt x="1519029" y="775157"/>
                    <a:pt x="0" y="755593"/>
                  </a:cubicBezTo>
                  <a:cubicBezTo>
                    <a:pt x="17395" y="559235"/>
                    <a:pt x="-34281" y="367354"/>
                    <a:pt x="0" y="0"/>
                  </a:cubicBezTo>
                  <a:close/>
                </a:path>
                <a:path w="3772204" h="755593" stroke="0" extrusionOk="0">
                  <a:moveTo>
                    <a:pt x="0" y="0"/>
                  </a:moveTo>
                  <a:cubicBezTo>
                    <a:pt x="827856" y="36870"/>
                    <a:pt x="3253677" y="-31727"/>
                    <a:pt x="3772204" y="0"/>
                  </a:cubicBezTo>
                  <a:cubicBezTo>
                    <a:pt x="3775031" y="254400"/>
                    <a:pt x="3713512" y="449763"/>
                    <a:pt x="3772204" y="755593"/>
                  </a:cubicBezTo>
                  <a:cubicBezTo>
                    <a:pt x="2120922" y="785366"/>
                    <a:pt x="682256" y="749472"/>
                    <a:pt x="0" y="755593"/>
                  </a:cubicBezTo>
                  <a:cubicBezTo>
                    <a:pt x="-53527" y="540167"/>
                    <a:pt x="-67364" y="146135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ما هي الطرز الجينية للبقرة السوداء والحمراء ؟</a:t>
              </a:r>
            </a:p>
          </p:txBody>
        </p:sp>
        <p:pic>
          <p:nvPicPr>
            <p:cNvPr id="18" name="رسم 17" descr="شارة بشكل علامة استفهام مع تعبئة خالصة">
              <a:extLst>
                <a:ext uri="{FF2B5EF4-FFF2-40B4-BE49-F238E27FC236}">
                  <a16:creationId xmlns:a16="http://schemas.microsoft.com/office/drawing/2014/main" id="{829AF20A-CBF2-4D56-B0CA-B96885273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47628" y="1089291"/>
              <a:ext cx="513381" cy="383466"/>
            </a:xfrm>
            <a:prstGeom prst="rect">
              <a:avLst/>
            </a:prstGeom>
          </p:spPr>
        </p:pic>
      </p:grpSp>
      <p:graphicFrame>
        <p:nvGraphicFramePr>
          <p:cNvPr id="10" name="جدول 11">
            <a:extLst>
              <a:ext uri="{FF2B5EF4-FFF2-40B4-BE49-F238E27FC236}">
                <a16:creationId xmlns:a16="http://schemas.microsoft.com/office/drawing/2014/main" id="{25774D87-8605-4DBF-A347-3613860A91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262525"/>
              </p:ext>
            </p:extLst>
          </p:nvPr>
        </p:nvGraphicFramePr>
        <p:xfrm>
          <a:off x="1888066" y="3156608"/>
          <a:ext cx="5367867" cy="1463040"/>
        </p:xfrm>
        <a:graphic>
          <a:graphicData uri="http://schemas.openxmlformats.org/drawingml/2006/table">
            <a:tbl>
              <a:tblPr rtl="1" firstRow="1" bandRow="1">
                <a:tableStyleId>{0FE793EB-EB8C-4A13-AEF1-F85EBEE6AF94}</a:tableStyleId>
              </a:tblPr>
              <a:tblGrid>
                <a:gridCol w="1684867">
                  <a:extLst>
                    <a:ext uri="{9D8B030D-6E8A-4147-A177-3AD203B41FA5}">
                      <a16:colId xmlns:a16="http://schemas.microsoft.com/office/drawing/2014/main" val="532034980"/>
                    </a:ext>
                  </a:extLst>
                </a:gridCol>
                <a:gridCol w="1893711">
                  <a:extLst>
                    <a:ext uri="{9D8B030D-6E8A-4147-A177-3AD203B41FA5}">
                      <a16:colId xmlns:a16="http://schemas.microsoft.com/office/drawing/2014/main" val="1902507069"/>
                    </a:ext>
                  </a:extLst>
                </a:gridCol>
                <a:gridCol w="1789289">
                  <a:extLst>
                    <a:ext uri="{9D8B030D-6E8A-4147-A177-3AD203B41FA5}">
                      <a16:colId xmlns:a16="http://schemas.microsoft.com/office/drawing/2014/main" val="218444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الطراز المظهري</a:t>
                      </a:r>
                    </a:p>
                  </a:txBody>
                  <a:tcPr>
                    <a:solidFill>
                      <a:srgbClr val="75C4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/>
                        <a:t>أسود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/>
                        <a:t>أحمر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11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/>
                        <a:t>الطراز الجيني</a:t>
                      </a:r>
                    </a:p>
                  </a:txBody>
                  <a:tcPr>
                    <a:solidFill>
                      <a:srgbClr val="75C4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/>
                        <a:t>BB</a:t>
                      </a:r>
                    </a:p>
                    <a:p>
                      <a:pPr algn="ctr" rtl="1"/>
                      <a:r>
                        <a:rPr lang="en-US" sz="2800" dirty="0"/>
                        <a:t>Bb</a:t>
                      </a:r>
                      <a:endParaRPr lang="ar-SA" sz="28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/>
                        <a:t>bb</a:t>
                      </a:r>
                      <a:endParaRPr lang="ar-SA" sz="28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644201"/>
                  </a:ext>
                </a:extLst>
              </a:tr>
            </a:tbl>
          </a:graphicData>
        </a:graphic>
      </p:graphicFrame>
      <p:sp>
        <p:nvSpPr>
          <p:cNvPr id="12" name="مستطيل 11">
            <a:extLst>
              <a:ext uri="{FF2B5EF4-FFF2-40B4-BE49-F238E27FC236}">
                <a16:creationId xmlns:a16="http://schemas.microsoft.com/office/drawing/2014/main" id="{345398F2-0903-4878-883E-882B655C1A8C}"/>
              </a:ext>
            </a:extLst>
          </p:cNvPr>
          <p:cNvSpPr/>
          <p:nvPr/>
        </p:nvSpPr>
        <p:spPr>
          <a:xfrm>
            <a:off x="3877732" y="3198974"/>
            <a:ext cx="1388533" cy="4154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F0F94C0E-F52C-4E8C-A96C-F83F8B1DC356}"/>
              </a:ext>
            </a:extLst>
          </p:cNvPr>
          <p:cNvSpPr/>
          <p:nvPr/>
        </p:nvSpPr>
        <p:spPr>
          <a:xfrm>
            <a:off x="2099262" y="3762998"/>
            <a:ext cx="1388533" cy="4154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3919DF29-158C-4297-95C0-D54342858B3A}"/>
              </a:ext>
            </a:extLst>
          </p:cNvPr>
          <p:cNvSpPr/>
          <p:nvPr/>
        </p:nvSpPr>
        <p:spPr>
          <a:xfrm>
            <a:off x="3983330" y="3777737"/>
            <a:ext cx="1388533" cy="7727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B61D20A6-0658-4656-896D-5D127FFE4B19}"/>
              </a:ext>
            </a:extLst>
          </p:cNvPr>
          <p:cNvSpPr/>
          <p:nvPr/>
        </p:nvSpPr>
        <p:spPr>
          <a:xfrm>
            <a:off x="2112433" y="3198974"/>
            <a:ext cx="1388533" cy="4154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D447FA54-ADBA-49DB-95DE-9A776238A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255" y="1377487"/>
            <a:ext cx="2170957" cy="217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0F7D92D3-DA34-4CDE-93D5-2580C4363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19841" y="1801748"/>
            <a:ext cx="2069508" cy="142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ستطيل 12">
            <a:extLst>
              <a:ext uri="{FF2B5EF4-FFF2-40B4-BE49-F238E27FC236}">
                <a16:creationId xmlns:a16="http://schemas.microsoft.com/office/drawing/2014/main" id="{6B42115F-94BD-4163-AD32-A1AFA5A87315}"/>
              </a:ext>
            </a:extLst>
          </p:cNvPr>
          <p:cNvSpPr/>
          <p:nvPr/>
        </p:nvSpPr>
        <p:spPr>
          <a:xfrm>
            <a:off x="750298" y="1086244"/>
            <a:ext cx="3620211" cy="738664"/>
          </a:xfrm>
          <a:custGeom>
            <a:avLst/>
            <a:gdLst>
              <a:gd name="connsiteX0" fmla="*/ 0 w 3620211"/>
              <a:gd name="connsiteY0" fmla="*/ 0 h 738664"/>
              <a:gd name="connsiteX1" fmla="*/ 3620211 w 3620211"/>
              <a:gd name="connsiteY1" fmla="*/ 0 h 738664"/>
              <a:gd name="connsiteX2" fmla="*/ 3620211 w 3620211"/>
              <a:gd name="connsiteY2" fmla="*/ 738664 h 738664"/>
              <a:gd name="connsiteX3" fmla="*/ 0 w 3620211"/>
              <a:gd name="connsiteY3" fmla="*/ 738664 h 738664"/>
              <a:gd name="connsiteX4" fmla="*/ 0 w 3620211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0211" h="738664" fill="none" extrusionOk="0">
                <a:moveTo>
                  <a:pt x="0" y="0"/>
                </a:moveTo>
                <a:cubicBezTo>
                  <a:pt x="543407" y="111297"/>
                  <a:pt x="3011456" y="40342"/>
                  <a:pt x="3620211" y="0"/>
                </a:cubicBezTo>
                <a:cubicBezTo>
                  <a:pt x="3628575" y="304992"/>
                  <a:pt x="3658650" y="511924"/>
                  <a:pt x="3620211" y="738664"/>
                </a:cubicBezTo>
                <a:cubicBezTo>
                  <a:pt x="3124255" y="599472"/>
                  <a:pt x="647474" y="758228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3620211" h="738664" stroke="0" extrusionOk="0">
                <a:moveTo>
                  <a:pt x="0" y="0"/>
                </a:moveTo>
                <a:cubicBezTo>
                  <a:pt x="1542004" y="36870"/>
                  <a:pt x="2779390" y="-31727"/>
                  <a:pt x="3620211" y="0"/>
                </a:cubicBezTo>
                <a:cubicBezTo>
                  <a:pt x="3608853" y="203790"/>
                  <a:pt x="3633422" y="493251"/>
                  <a:pt x="3620211" y="738664"/>
                </a:cubicBezTo>
                <a:cubicBezTo>
                  <a:pt x="2194394" y="768437"/>
                  <a:pt x="396505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يمثل الحرف المختار الأليل السائد </a:t>
            </a:r>
            <a:r>
              <a:rPr lang="en-US" sz="21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en-US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lack</a:t>
            </a:r>
            <a:endParaRPr lang="ar-SA" sz="21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2295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4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D6F4AD23-304A-4088-A4A2-7F2E90E509B2}"/>
              </a:ext>
            </a:extLst>
          </p:cNvPr>
          <p:cNvSpPr/>
          <p:nvPr/>
        </p:nvSpPr>
        <p:spPr>
          <a:xfrm>
            <a:off x="6477428" y="460412"/>
            <a:ext cx="2068737" cy="415498"/>
          </a:xfrm>
          <a:custGeom>
            <a:avLst/>
            <a:gdLst>
              <a:gd name="connsiteX0" fmla="*/ 0 w 2068737"/>
              <a:gd name="connsiteY0" fmla="*/ 0 h 415498"/>
              <a:gd name="connsiteX1" fmla="*/ 2068737 w 2068737"/>
              <a:gd name="connsiteY1" fmla="*/ 0 h 415498"/>
              <a:gd name="connsiteX2" fmla="*/ 2068737 w 2068737"/>
              <a:gd name="connsiteY2" fmla="*/ 415498 h 415498"/>
              <a:gd name="connsiteX3" fmla="*/ 0 w 2068737"/>
              <a:gd name="connsiteY3" fmla="*/ 415498 h 415498"/>
              <a:gd name="connsiteX4" fmla="*/ 0 w 2068737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8737" h="415498" fill="none" extrusionOk="0">
                <a:moveTo>
                  <a:pt x="0" y="0"/>
                </a:moveTo>
                <a:cubicBezTo>
                  <a:pt x="933255" y="111297"/>
                  <a:pt x="1146750" y="40342"/>
                  <a:pt x="2068737" y="0"/>
                </a:cubicBezTo>
                <a:cubicBezTo>
                  <a:pt x="2045390" y="69469"/>
                  <a:pt x="2051993" y="349087"/>
                  <a:pt x="2068737" y="415498"/>
                </a:cubicBezTo>
                <a:cubicBezTo>
                  <a:pt x="1346238" y="276306"/>
                  <a:pt x="325927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2068737" h="415498" stroke="0" extrusionOk="0">
                <a:moveTo>
                  <a:pt x="0" y="0"/>
                </a:moveTo>
                <a:cubicBezTo>
                  <a:pt x="739435" y="36870"/>
                  <a:pt x="1134748" y="-31727"/>
                  <a:pt x="2068737" y="0"/>
                </a:cubicBezTo>
                <a:cubicBezTo>
                  <a:pt x="2064994" y="96234"/>
                  <a:pt x="2082586" y="270630"/>
                  <a:pt x="2068737" y="415498"/>
                </a:cubicBezTo>
                <a:cubicBezTo>
                  <a:pt x="1240518" y="445271"/>
                  <a:pt x="688065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الأليلات في الأمشاج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0239E1EF-B848-43FE-8B06-8C60EA1D7223}"/>
              </a:ext>
            </a:extLst>
          </p:cNvPr>
          <p:cNvSpPr/>
          <p:nvPr/>
        </p:nvSpPr>
        <p:spPr>
          <a:xfrm>
            <a:off x="1674146" y="519264"/>
            <a:ext cx="4556009" cy="738664"/>
          </a:xfrm>
          <a:custGeom>
            <a:avLst/>
            <a:gdLst>
              <a:gd name="connsiteX0" fmla="*/ 0 w 4556009"/>
              <a:gd name="connsiteY0" fmla="*/ 0 h 738664"/>
              <a:gd name="connsiteX1" fmla="*/ 4556009 w 4556009"/>
              <a:gd name="connsiteY1" fmla="*/ 0 h 738664"/>
              <a:gd name="connsiteX2" fmla="*/ 4556009 w 4556009"/>
              <a:gd name="connsiteY2" fmla="*/ 738664 h 738664"/>
              <a:gd name="connsiteX3" fmla="*/ 0 w 4556009"/>
              <a:gd name="connsiteY3" fmla="*/ 738664 h 738664"/>
              <a:gd name="connsiteX4" fmla="*/ 0 w 4556009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6009" h="738664" fill="none" extrusionOk="0">
                <a:moveTo>
                  <a:pt x="0" y="0"/>
                </a:moveTo>
                <a:cubicBezTo>
                  <a:pt x="1257480" y="111297"/>
                  <a:pt x="3953750" y="40342"/>
                  <a:pt x="4556009" y="0"/>
                </a:cubicBezTo>
                <a:cubicBezTo>
                  <a:pt x="4564373" y="304992"/>
                  <a:pt x="4594448" y="511924"/>
                  <a:pt x="4556009" y="738664"/>
                </a:cubicBezTo>
                <a:cubicBezTo>
                  <a:pt x="2446816" y="599472"/>
                  <a:pt x="2153668" y="758228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4556009" h="738664" stroke="0" extrusionOk="0">
                <a:moveTo>
                  <a:pt x="0" y="0"/>
                </a:moveTo>
                <a:cubicBezTo>
                  <a:pt x="2207515" y="36870"/>
                  <a:pt x="3736250" y="-31727"/>
                  <a:pt x="4556009" y="0"/>
                </a:cubicBezTo>
                <a:cubicBezTo>
                  <a:pt x="4544651" y="203790"/>
                  <a:pt x="4569220" y="493251"/>
                  <a:pt x="4556009" y="738664"/>
                </a:cubicBezTo>
                <a:cubicBezTo>
                  <a:pt x="2680658" y="768437"/>
                  <a:pt x="2161746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يحتوي كل مشيج على كروموسوم واحد فقط من كل زوج من الكروموسومات . </a:t>
            </a:r>
          </a:p>
        </p:txBody>
      </p:sp>
      <p:pic>
        <p:nvPicPr>
          <p:cNvPr id="9218" name="Picture 2" descr="Fusion of gametes and combination of its genetic information">
            <a:extLst>
              <a:ext uri="{FF2B5EF4-FFF2-40B4-BE49-F238E27FC236}">
                <a16:creationId xmlns:a16="http://schemas.microsoft.com/office/drawing/2014/main" id="{F278EC3B-C9C5-4771-8CD2-70EC50555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65"/>
          <a:stretch/>
        </p:blipFill>
        <p:spPr bwMode="auto">
          <a:xfrm>
            <a:off x="1510212" y="1604523"/>
            <a:ext cx="5855368" cy="193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4568158A-3CE1-4D8B-A1D7-7D781178FF5B}"/>
              </a:ext>
            </a:extLst>
          </p:cNvPr>
          <p:cNvGrpSpPr/>
          <p:nvPr/>
        </p:nvGrpSpPr>
        <p:grpSpPr>
          <a:xfrm>
            <a:off x="3694117" y="3716051"/>
            <a:ext cx="3671464" cy="756385"/>
            <a:chOff x="2789546" y="1058946"/>
            <a:chExt cx="3671464" cy="756385"/>
          </a:xfrm>
        </p:grpSpPr>
        <p:sp>
          <p:nvSpPr>
            <p:cNvPr id="17" name="مستطيل 16">
              <a:extLst>
                <a:ext uri="{FF2B5EF4-FFF2-40B4-BE49-F238E27FC236}">
                  <a16:creationId xmlns:a16="http://schemas.microsoft.com/office/drawing/2014/main" id="{A1EE673B-C3B4-430A-B5F1-EBB55A4F773E}"/>
                </a:ext>
              </a:extLst>
            </p:cNvPr>
            <p:cNvSpPr/>
            <p:nvPr/>
          </p:nvSpPr>
          <p:spPr>
            <a:xfrm>
              <a:off x="2789546" y="1076667"/>
              <a:ext cx="3671464" cy="738664"/>
            </a:xfrm>
            <a:custGeom>
              <a:avLst/>
              <a:gdLst>
                <a:gd name="connsiteX0" fmla="*/ 0 w 3671464"/>
                <a:gd name="connsiteY0" fmla="*/ 0 h 738664"/>
                <a:gd name="connsiteX1" fmla="*/ 3671464 w 3671464"/>
                <a:gd name="connsiteY1" fmla="*/ 0 h 738664"/>
                <a:gd name="connsiteX2" fmla="*/ 3671464 w 3671464"/>
                <a:gd name="connsiteY2" fmla="*/ 738664 h 738664"/>
                <a:gd name="connsiteX3" fmla="*/ 0 w 3671464"/>
                <a:gd name="connsiteY3" fmla="*/ 738664 h 738664"/>
                <a:gd name="connsiteX4" fmla="*/ 0 w 3671464"/>
                <a:gd name="connsiteY4" fmla="*/ 0 h 73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1464" h="738664" fill="none" extrusionOk="0">
                  <a:moveTo>
                    <a:pt x="0" y="0"/>
                  </a:moveTo>
                  <a:cubicBezTo>
                    <a:pt x="936576" y="111297"/>
                    <a:pt x="2106043" y="40342"/>
                    <a:pt x="3671464" y="0"/>
                  </a:cubicBezTo>
                  <a:cubicBezTo>
                    <a:pt x="3679828" y="304992"/>
                    <a:pt x="3709903" y="511924"/>
                    <a:pt x="3671464" y="738664"/>
                  </a:cubicBezTo>
                  <a:cubicBezTo>
                    <a:pt x="2988364" y="599472"/>
                    <a:pt x="1415633" y="758228"/>
                    <a:pt x="0" y="738664"/>
                  </a:cubicBezTo>
                  <a:cubicBezTo>
                    <a:pt x="-20248" y="425690"/>
                    <a:pt x="49508" y="112157"/>
                    <a:pt x="0" y="0"/>
                  </a:cubicBezTo>
                  <a:close/>
                </a:path>
                <a:path w="3671464" h="738664" stroke="0" extrusionOk="0">
                  <a:moveTo>
                    <a:pt x="0" y="0"/>
                  </a:moveTo>
                  <a:cubicBezTo>
                    <a:pt x="665084" y="36870"/>
                    <a:pt x="2916034" y="-31727"/>
                    <a:pt x="3671464" y="0"/>
                  </a:cubicBezTo>
                  <a:cubicBezTo>
                    <a:pt x="3660106" y="203790"/>
                    <a:pt x="3684675" y="493251"/>
                    <a:pt x="3671464" y="738664"/>
                  </a:cubicBezTo>
                  <a:cubicBezTo>
                    <a:pt x="2863550" y="768437"/>
                    <a:pt x="793644" y="732543"/>
                    <a:pt x="0" y="738664"/>
                  </a:cubicBezTo>
                  <a:cubicBezTo>
                    <a:pt x="-53517" y="551206"/>
                    <a:pt x="30044" y="110399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كم عدد الأليلات لصفة لون العيون في الحيوان المنوي للإنسان ؟</a:t>
              </a:r>
            </a:p>
          </p:txBody>
        </p:sp>
        <p:pic>
          <p:nvPicPr>
            <p:cNvPr id="19" name="رسم 18" descr="شارة بشكل علامة استفهام مع تعبئة خالصة">
              <a:extLst>
                <a:ext uri="{FF2B5EF4-FFF2-40B4-BE49-F238E27FC236}">
                  <a16:creationId xmlns:a16="http://schemas.microsoft.com/office/drawing/2014/main" id="{C151CAA8-EF6B-48D7-88FD-637D70799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02784" y="1058946"/>
              <a:ext cx="458225" cy="458225"/>
            </a:xfrm>
            <a:prstGeom prst="rect">
              <a:avLst/>
            </a:prstGeom>
          </p:spPr>
        </p:pic>
      </p:grp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D5943864-2ACA-4459-8153-896B80C6D367}"/>
              </a:ext>
            </a:extLst>
          </p:cNvPr>
          <p:cNvSpPr/>
          <p:nvPr/>
        </p:nvSpPr>
        <p:spPr>
          <a:xfrm>
            <a:off x="1929421" y="4208738"/>
            <a:ext cx="1606009" cy="415498"/>
          </a:xfrm>
          <a:custGeom>
            <a:avLst/>
            <a:gdLst>
              <a:gd name="connsiteX0" fmla="*/ 0 w 1606009"/>
              <a:gd name="connsiteY0" fmla="*/ 0 h 415498"/>
              <a:gd name="connsiteX1" fmla="*/ 1606009 w 1606009"/>
              <a:gd name="connsiteY1" fmla="*/ 0 h 415498"/>
              <a:gd name="connsiteX2" fmla="*/ 1606009 w 1606009"/>
              <a:gd name="connsiteY2" fmla="*/ 415498 h 415498"/>
              <a:gd name="connsiteX3" fmla="*/ 0 w 1606009"/>
              <a:gd name="connsiteY3" fmla="*/ 415498 h 415498"/>
              <a:gd name="connsiteX4" fmla="*/ 0 w 1606009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6009" h="415498" fill="none" extrusionOk="0">
                <a:moveTo>
                  <a:pt x="0" y="0"/>
                </a:moveTo>
                <a:cubicBezTo>
                  <a:pt x="351534" y="139896"/>
                  <a:pt x="912175" y="-4956"/>
                  <a:pt x="1606009" y="0"/>
                </a:cubicBezTo>
                <a:cubicBezTo>
                  <a:pt x="1582662" y="69469"/>
                  <a:pt x="1589265" y="349087"/>
                  <a:pt x="1606009" y="415498"/>
                </a:cubicBezTo>
                <a:cubicBezTo>
                  <a:pt x="900890" y="336819"/>
                  <a:pt x="461490" y="398949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1606009" h="415498" stroke="0" extrusionOk="0">
                <a:moveTo>
                  <a:pt x="0" y="0"/>
                </a:moveTo>
                <a:cubicBezTo>
                  <a:pt x="190926" y="18045"/>
                  <a:pt x="1352626" y="107666"/>
                  <a:pt x="1606009" y="0"/>
                </a:cubicBezTo>
                <a:cubicBezTo>
                  <a:pt x="1602266" y="96234"/>
                  <a:pt x="1619858" y="270630"/>
                  <a:pt x="1606009" y="415498"/>
                </a:cubicBezTo>
                <a:cubicBezTo>
                  <a:pt x="891638" y="551889"/>
                  <a:pt x="352004" y="428578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أليل واحد فقط</a:t>
            </a:r>
            <a:endParaRPr lang="ar-SA" sz="21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310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D6F4AD23-304A-4088-A4A2-7F2E90E509B2}"/>
              </a:ext>
            </a:extLst>
          </p:cNvPr>
          <p:cNvSpPr/>
          <p:nvPr/>
        </p:nvSpPr>
        <p:spPr>
          <a:xfrm>
            <a:off x="6477428" y="460412"/>
            <a:ext cx="2068737" cy="415498"/>
          </a:xfrm>
          <a:custGeom>
            <a:avLst/>
            <a:gdLst>
              <a:gd name="connsiteX0" fmla="*/ 0 w 2068737"/>
              <a:gd name="connsiteY0" fmla="*/ 0 h 415498"/>
              <a:gd name="connsiteX1" fmla="*/ 2068737 w 2068737"/>
              <a:gd name="connsiteY1" fmla="*/ 0 h 415498"/>
              <a:gd name="connsiteX2" fmla="*/ 2068737 w 2068737"/>
              <a:gd name="connsiteY2" fmla="*/ 415498 h 415498"/>
              <a:gd name="connsiteX3" fmla="*/ 0 w 2068737"/>
              <a:gd name="connsiteY3" fmla="*/ 415498 h 415498"/>
              <a:gd name="connsiteX4" fmla="*/ 0 w 2068737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8737" h="415498" fill="none" extrusionOk="0">
                <a:moveTo>
                  <a:pt x="0" y="0"/>
                </a:moveTo>
                <a:cubicBezTo>
                  <a:pt x="933255" y="111297"/>
                  <a:pt x="1146750" y="40342"/>
                  <a:pt x="2068737" y="0"/>
                </a:cubicBezTo>
                <a:cubicBezTo>
                  <a:pt x="2045390" y="69469"/>
                  <a:pt x="2051993" y="349087"/>
                  <a:pt x="2068737" y="415498"/>
                </a:cubicBezTo>
                <a:cubicBezTo>
                  <a:pt x="1346238" y="276306"/>
                  <a:pt x="325927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2068737" h="415498" stroke="0" extrusionOk="0">
                <a:moveTo>
                  <a:pt x="0" y="0"/>
                </a:moveTo>
                <a:cubicBezTo>
                  <a:pt x="739435" y="36870"/>
                  <a:pt x="1134748" y="-31727"/>
                  <a:pt x="2068737" y="0"/>
                </a:cubicBezTo>
                <a:cubicBezTo>
                  <a:pt x="2064994" y="96234"/>
                  <a:pt x="2082586" y="270630"/>
                  <a:pt x="2068737" y="415498"/>
                </a:cubicBezTo>
                <a:cubicBezTo>
                  <a:pt x="1240518" y="445271"/>
                  <a:pt x="688065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الأليلات في الأمشاج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0239E1EF-B848-43FE-8B06-8C60EA1D7223}"/>
              </a:ext>
            </a:extLst>
          </p:cNvPr>
          <p:cNvSpPr/>
          <p:nvPr/>
        </p:nvSpPr>
        <p:spPr>
          <a:xfrm>
            <a:off x="1673178" y="692872"/>
            <a:ext cx="4556009" cy="738664"/>
          </a:xfrm>
          <a:custGeom>
            <a:avLst/>
            <a:gdLst>
              <a:gd name="connsiteX0" fmla="*/ 0 w 4556009"/>
              <a:gd name="connsiteY0" fmla="*/ 0 h 738664"/>
              <a:gd name="connsiteX1" fmla="*/ 4556009 w 4556009"/>
              <a:gd name="connsiteY1" fmla="*/ 0 h 738664"/>
              <a:gd name="connsiteX2" fmla="*/ 4556009 w 4556009"/>
              <a:gd name="connsiteY2" fmla="*/ 738664 h 738664"/>
              <a:gd name="connsiteX3" fmla="*/ 0 w 4556009"/>
              <a:gd name="connsiteY3" fmla="*/ 738664 h 738664"/>
              <a:gd name="connsiteX4" fmla="*/ 0 w 4556009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6009" h="738664" fill="none" extrusionOk="0">
                <a:moveTo>
                  <a:pt x="0" y="0"/>
                </a:moveTo>
                <a:cubicBezTo>
                  <a:pt x="1257480" y="111297"/>
                  <a:pt x="3953750" y="40342"/>
                  <a:pt x="4556009" y="0"/>
                </a:cubicBezTo>
                <a:cubicBezTo>
                  <a:pt x="4564373" y="304992"/>
                  <a:pt x="4594448" y="511924"/>
                  <a:pt x="4556009" y="738664"/>
                </a:cubicBezTo>
                <a:cubicBezTo>
                  <a:pt x="2446816" y="599472"/>
                  <a:pt x="2153668" y="758228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4556009" h="738664" stroke="0" extrusionOk="0">
                <a:moveTo>
                  <a:pt x="0" y="0"/>
                </a:moveTo>
                <a:cubicBezTo>
                  <a:pt x="2207515" y="36870"/>
                  <a:pt x="3736250" y="-31727"/>
                  <a:pt x="4556009" y="0"/>
                </a:cubicBezTo>
                <a:cubicBezTo>
                  <a:pt x="4544651" y="203790"/>
                  <a:pt x="4569220" y="493251"/>
                  <a:pt x="4556009" y="738664"/>
                </a:cubicBezTo>
                <a:cubicBezTo>
                  <a:pt x="2680658" y="768437"/>
                  <a:pt x="2161746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إذا كان الطراز الجيني لذكر فأر </a:t>
            </a:r>
            <a:r>
              <a:rPr lang="en-US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Gg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 rtl="1"/>
            <a:r>
              <a: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 صف طرازه المظهري .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A1EE673B-C3B4-430A-B5F1-EBB55A4F773E}"/>
              </a:ext>
            </a:extLst>
          </p:cNvPr>
          <p:cNvSpPr/>
          <p:nvPr/>
        </p:nvSpPr>
        <p:spPr>
          <a:xfrm>
            <a:off x="5829033" y="2025925"/>
            <a:ext cx="2696746" cy="1731341"/>
          </a:xfrm>
          <a:custGeom>
            <a:avLst/>
            <a:gdLst>
              <a:gd name="connsiteX0" fmla="*/ 0 w 2696746"/>
              <a:gd name="connsiteY0" fmla="*/ 0 h 1731341"/>
              <a:gd name="connsiteX1" fmla="*/ 2696746 w 2696746"/>
              <a:gd name="connsiteY1" fmla="*/ 0 h 1731341"/>
              <a:gd name="connsiteX2" fmla="*/ 2696746 w 2696746"/>
              <a:gd name="connsiteY2" fmla="*/ 1731341 h 1731341"/>
              <a:gd name="connsiteX3" fmla="*/ 0 w 2696746"/>
              <a:gd name="connsiteY3" fmla="*/ 1731341 h 1731341"/>
              <a:gd name="connsiteX4" fmla="*/ 0 w 2696746"/>
              <a:gd name="connsiteY4" fmla="*/ 0 h 173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6746" h="1731341" fill="none" extrusionOk="0">
                <a:moveTo>
                  <a:pt x="0" y="0"/>
                </a:moveTo>
                <a:cubicBezTo>
                  <a:pt x="465612" y="111297"/>
                  <a:pt x="2274570" y="40342"/>
                  <a:pt x="2696746" y="0"/>
                </a:cubicBezTo>
                <a:cubicBezTo>
                  <a:pt x="2555555" y="669285"/>
                  <a:pt x="2717009" y="1099179"/>
                  <a:pt x="2696746" y="1731341"/>
                </a:cubicBezTo>
                <a:cubicBezTo>
                  <a:pt x="1881249" y="1592149"/>
                  <a:pt x="816440" y="1750905"/>
                  <a:pt x="0" y="1731341"/>
                </a:cubicBezTo>
                <a:cubicBezTo>
                  <a:pt x="-105614" y="1390426"/>
                  <a:pt x="2579" y="246942"/>
                  <a:pt x="0" y="0"/>
                </a:cubicBezTo>
                <a:close/>
              </a:path>
              <a:path w="2696746" h="1731341" stroke="0" extrusionOk="0">
                <a:moveTo>
                  <a:pt x="0" y="0"/>
                </a:moveTo>
                <a:cubicBezTo>
                  <a:pt x="980094" y="36870"/>
                  <a:pt x="1981545" y="-31727"/>
                  <a:pt x="2696746" y="0"/>
                </a:cubicBezTo>
                <a:cubicBezTo>
                  <a:pt x="2606362" y="315600"/>
                  <a:pt x="2610269" y="969532"/>
                  <a:pt x="2696746" y="1731341"/>
                </a:cubicBezTo>
                <a:cubicBezTo>
                  <a:pt x="1613052" y="1761114"/>
                  <a:pt x="336456" y="1725220"/>
                  <a:pt x="0" y="1731341"/>
                </a:cubicBezTo>
                <a:cubicBezTo>
                  <a:pt x="28158" y="1553979"/>
                  <a:pt x="-107741" y="858567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2-  تتكون الحيوانات المنوية في خصيتي الفأر عن طريق </a:t>
            </a:r>
            <a:r>
              <a:rPr lang="ar-SA" sz="21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الإنقسام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21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الإختزالي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. ما أشكال الأليلات التي ستحملها الحيوانات المنوية ؟</a:t>
            </a: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D5943864-2ACA-4459-8153-896B80C6D367}"/>
              </a:ext>
            </a:extLst>
          </p:cNvPr>
          <p:cNvSpPr/>
          <p:nvPr/>
        </p:nvSpPr>
        <p:spPr>
          <a:xfrm>
            <a:off x="3699969" y="2756461"/>
            <a:ext cx="1065921" cy="584775"/>
          </a:xfrm>
          <a:custGeom>
            <a:avLst/>
            <a:gdLst>
              <a:gd name="connsiteX0" fmla="*/ 0 w 1065921"/>
              <a:gd name="connsiteY0" fmla="*/ 0 h 584775"/>
              <a:gd name="connsiteX1" fmla="*/ 1065921 w 1065921"/>
              <a:gd name="connsiteY1" fmla="*/ 0 h 584775"/>
              <a:gd name="connsiteX2" fmla="*/ 1065921 w 1065921"/>
              <a:gd name="connsiteY2" fmla="*/ 584775 h 584775"/>
              <a:gd name="connsiteX3" fmla="*/ 0 w 1065921"/>
              <a:gd name="connsiteY3" fmla="*/ 584775 h 584775"/>
              <a:gd name="connsiteX4" fmla="*/ 0 w 1065921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921" h="584775" fill="none" extrusionOk="0">
                <a:moveTo>
                  <a:pt x="0" y="0"/>
                </a:moveTo>
                <a:cubicBezTo>
                  <a:pt x="442339" y="-94605"/>
                  <a:pt x="866105" y="-17372"/>
                  <a:pt x="1065921" y="0"/>
                </a:cubicBezTo>
                <a:cubicBezTo>
                  <a:pt x="1057947" y="117261"/>
                  <a:pt x="1028463" y="336710"/>
                  <a:pt x="1065921" y="584775"/>
                </a:cubicBezTo>
                <a:cubicBezTo>
                  <a:pt x="851601" y="560173"/>
                  <a:pt x="231251" y="667942"/>
                  <a:pt x="0" y="584775"/>
                </a:cubicBezTo>
                <a:cubicBezTo>
                  <a:pt x="47851" y="507825"/>
                  <a:pt x="-2380" y="96690"/>
                  <a:pt x="0" y="0"/>
                </a:cubicBezTo>
                <a:close/>
              </a:path>
              <a:path w="1065921" h="584775" stroke="0" extrusionOk="0">
                <a:moveTo>
                  <a:pt x="0" y="0"/>
                </a:moveTo>
                <a:cubicBezTo>
                  <a:pt x="151987" y="36439"/>
                  <a:pt x="594206" y="91467"/>
                  <a:pt x="1065921" y="0"/>
                </a:cubicBezTo>
                <a:cubicBezTo>
                  <a:pt x="1108138" y="77841"/>
                  <a:pt x="1039791" y="404980"/>
                  <a:pt x="1065921" y="584775"/>
                </a:cubicBezTo>
                <a:cubicBezTo>
                  <a:pt x="866962" y="673189"/>
                  <a:pt x="125985" y="628673"/>
                  <a:pt x="0" y="584775"/>
                </a:cubicBezTo>
                <a:cubicBezTo>
                  <a:pt x="-14991" y="399892"/>
                  <a:pt x="4436" y="1189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Gg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AA3ACFC9-7544-41D0-84DB-E9CA0FB4BF4D}"/>
              </a:ext>
            </a:extLst>
          </p:cNvPr>
          <p:cNvGrpSpPr/>
          <p:nvPr/>
        </p:nvGrpSpPr>
        <p:grpSpPr>
          <a:xfrm>
            <a:off x="3275488" y="1551698"/>
            <a:ext cx="2186872" cy="1428903"/>
            <a:chOff x="2338319" y="2301851"/>
            <a:chExt cx="1897489" cy="1200025"/>
          </a:xfrm>
        </p:grpSpPr>
        <p:sp>
          <p:nvSpPr>
            <p:cNvPr id="14" name="مستطيل 13">
              <a:extLst>
                <a:ext uri="{FF2B5EF4-FFF2-40B4-BE49-F238E27FC236}">
                  <a16:creationId xmlns:a16="http://schemas.microsoft.com/office/drawing/2014/main" id="{6790D456-9592-48A0-BD18-1A207EB9BF92}"/>
                </a:ext>
              </a:extLst>
            </p:cNvPr>
            <p:cNvSpPr/>
            <p:nvPr/>
          </p:nvSpPr>
          <p:spPr>
            <a:xfrm>
              <a:off x="2338319" y="2364001"/>
              <a:ext cx="1416928" cy="415498"/>
            </a:xfrm>
            <a:custGeom>
              <a:avLst/>
              <a:gdLst>
                <a:gd name="connsiteX0" fmla="*/ 0 w 1416928"/>
                <a:gd name="connsiteY0" fmla="*/ 0 h 415498"/>
                <a:gd name="connsiteX1" fmla="*/ 1416928 w 1416928"/>
                <a:gd name="connsiteY1" fmla="*/ 0 h 415498"/>
                <a:gd name="connsiteX2" fmla="*/ 1416928 w 1416928"/>
                <a:gd name="connsiteY2" fmla="*/ 415498 h 415498"/>
                <a:gd name="connsiteX3" fmla="*/ 0 w 1416928"/>
                <a:gd name="connsiteY3" fmla="*/ 415498 h 415498"/>
                <a:gd name="connsiteX4" fmla="*/ 0 w 1416928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6928" h="415498" fill="none" extrusionOk="0">
                  <a:moveTo>
                    <a:pt x="0" y="0"/>
                  </a:moveTo>
                  <a:cubicBezTo>
                    <a:pt x="551092" y="77659"/>
                    <a:pt x="1095088" y="-1392"/>
                    <a:pt x="1416928" y="0"/>
                  </a:cubicBezTo>
                  <a:cubicBezTo>
                    <a:pt x="1393581" y="69469"/>
                    <a:pt x="1400184" y="349087"/>
                    <a:pt x="1416928" y="415498"/>
                  </a:cubicBezTo>
                  <a:cubicBezTo>
                    <a:pt x="779029" y="357458"/>
                    <a:pt x="151642" y="316391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1416928" h="415498" stroke="0" extrusionOk="0">
                  <a:moveTo>
                    <a:pt x="0" y="0"/>
                  </a:moveTo>
                  <a:cubicBezTo>
                    <a:pt x="289718" y="-12380"/>
                    <a:pt x="873042" y="114232"/>
                    <a:pt x="1416928" y="0"/>
                  </a:cubicBezTo>
                  <a:cubicBezTo>
                    <a:pt x="1413185" y="96234"/>
                    <a:pt x="1430777" y="270630"/>
                    <a:pt x="1416928" y="415498"/>
                  </a:cubicBezTo>
                  <a:cubicBezTo>
                    <a:pt x="822188" y="422837"/>
                    <a:pt x="641884" y="42212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رمادي</a:t>
              </a: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C0E1BF20-31A9-413F-BF4E-FC7947C445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5783" y="2301851"/>
              <a:ext cx="1200025" cy="1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رسم 19" descr="شارة بشكل علامة استفهام مع تعبئة خالصة">
            <a:extLst>
              <a:ext uri="{FF2B5EF4-FFF2-40B4-BE49-F238E27FC236}">
                <a16:creationId xmlns:a16="http://schemas.microsoft.com/office/drawing/2014/main" id="{94E9F93E-E556-41B4-A037-DFA502860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0962" y="692872"/>
            <a:ext cx="458225" cy="458225"/>
          </a:xfrm>
          <a:prstGeom prst="rect">
            <a:avLst/>
          </a:prstGeom>
        </p:spPr>
      </p:pic>
      <p:sp>
        <p:nvSpPr>
          <p:cNvPr id="22" name="مستطيل 21">
            <a:extLst>
              <a:ext uri="{FF2B5EF4-FFF2-40B4-BE49-F238E27FC236}">
                <a16:creationId xmlns:a16="http://schemas.microsoft.com/office/drawing/2014/main" id="{F154EFD3-9E1A-45EF-A889-6184AC69A051}"/>
              </a:ext>
            </a:extLst>
          </p:cNvPr>
          <p:cNvSpPr/>
          <p:nvPr/>
        </p:nvSpPr>
        <p:spPr>
          <a:xfrm>
            <a:off x="2921074" y="3729569"/>
            <a:ext cx="1065921" cy="584775"/>
          </a:xfrm>
          <a:custGeom>
            <a:avLst/>
            <a:gdLst>
              <a:gd name="connsiteX0" fmla="*/ 0 w 1065921"/>
              <a:gd name="connsiteY0" fmla="*/ 0 h 584775"/>
              <a:gd name="connsiteX1" fmla="*/ 1065921 w 1065921"/>
              <a:gd name="connsiteY1" fmla="*/ 0 h 584775"/>
              <a:gd name="connsiteX2" fmla="*/ 1065921 w 1065921"/>
              <a:gd name="connsiteY2" fmla="*/ 584775 h 584775"/>
              <a:gd name="connsiteX3" fmla="*/ 0 w 1065921"/>
              <a:gd name="connsiteY3" fmla="*/ 584775 h 584775"/>
              <a:gd name="connsiteX4" fmla="*/ 0 w 1065921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921" h="584775" fill="none" extrusionOk="0">
                <a:moveTo>
                  <a:pt x="0" y="0"/>
                </a:moveTo>
                <a:cubicBezTo>
                  <a:pt x="442339" y="-94605"/>
                  <a:pt x="866105" y="-17372"/>
                  <a:pt x="1065921" y="0"/>
                </a:cubicBezTo>
                <a:cubicBezTo>
                  <a:pt x="1057947" y="117261"/>
                  <a:pt x="1028463" y="336710"/>
                  <a:pt x="1065921" y="584775"/>
                </a:cubicBezTo>
                <a:cubicBezTo>
                  <a:pt x="851601" y="560173"/>
                  <a:pt x="231251" y="667942"/>
                  <a:pt x="0" y="584775"/>
                </a:cubicBezTo>
                <a:cubicBezTo>
                  <a:pt x="47851" y="507825"/>
                  <a:pt x="-2380" y="96690"/>
                  <a:pt x="0" y="0"/>
                </a:cubicBezTo>
                <a:close/>
              </a:path>
              <a:path w="1065921" h="584775" stroke="0" extrusionOk="0">
                <a:moveTo>
                  <a:pt x="0" y="0"/>
                </a:moveTo>
                <a:cubicBezTo>
                  <a:pt x="151987" y="36439"/>
                  <a:pt x="594206" y="91467"/>
                  <a:pt x="1065921" y="0"/>
                </a:cubicBezTo>
                <a:cubicBezTo>
                  <a:pt x="1108138" y="77841"/>
                  <a:pt x="1039791" y="404980"/>
                  <a:pt x="1065921" y="584775"/>
                </a:cubicBezTo>
                <a:cubicBezTo>
                  <a:pt x="866962" y="673189"/>
                  <a:pt x="125985" y="628673"/>
                  <a:pt x="0" y="584775"/>
                </a:cubicBezTo>
                <a:cubicBezTo>
                  <a:pt x="-14991" y="399892"/>
                  <a:pt x="4436" y="1189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906554F1-1F7B-4F82-AA90-A1235C7C5A25}"/>
              </a:ext>
            </a:extLst>
          </p:cNvPr>
          <p:cNvSpPr/>
          <p:nvPr/>
        </p:nvSpPr>
        <p:spPr>
          <a:xfrm>
            <a:off x="4593559" y="3757266"/>
            <a:ext cx="1065921" cy="584775"/>
          </a:xfrm>
          <a:custGeom>
            <a:avLst/>
            <a:gdLst>
              <a:gd name="connsiteX0" fmla="*/ 0 w 1065921"/>
              <a:gd name="connsiteY0" fmla="*/ 0 h 584775"/>
              <a:gd name="connsiteX1" fmla="*/ 1065921 w 1065921"/>
              <a:gd name="connsiteY1" fmla="*/ 0 h 584775"/>
              <a:gd name="connsiteX2" fmla="*/ 1065921 w 1065921"/>
              <a:gd name="connsiteY2" fmla="*/ 584775 h 584775"/>
              <a:gd name="connsiteX3" fmla="*/ 0 w 1065921"/>
              <a:gd name="connsiteY3" fmla="*/ 584775 h 584775"/>
              <a:gd name="connsiteX4" fmla="*/ 0 w 1065921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921" h="584775" fill="none" extrusionOk="0">
                <a:moveTo>
                  <a:pt x="0" y="0"/>
                </a:moveTo>
                <a:cubicBezTo>
                  <a:pt x="442339" y="-94605"/>
                  <a:pt x="866105" y="-17372"/>
                  <a:pt x="1065921" y="0"/>
                </a:cubicBezTo>
                <a:cubicBezTo>
                  <a:pt x="1057947" y="117261"/>
                  <a:pt x="1028463" y="336710"/>
                  <a:pt x="1065921" y="584775"/>
                </a:cubicBezTo>
                <a:cubicBezTo>
                  <a:pt x="851601" y="560173"/>
                  <a:pt x="231251" y="667942"/>
                  <a:pt x="0" y="584775"/>
                </a:cubicBezTo>
                <a:cubicBezTo>
                  <a:pt x="47851" y="507825"/>
                  <a:pt x="-2380" y="96690"/>
                  <a:pt x="0" y="0"/>
                </a:cubicBezTo>
                <a:close/>
              </a:path>
              <a:path w="1065921" h="584775" stroke="0" extrusionOk="0">
                <a:moveTo>
                  <a:pt x="0" y="0"/>
                </a:moveTo>
                <a:cubicBezTo>
                  <a:pt x="151987" y="36439"/>
                  <a:pt x="594206" y="91467"/>
                  <a:pt x="1065921" y="0"/>
                </a:cubicBezTo>
                <a:cubicBezTo>
                  <a:pt x="1108138" y="77841"/>
                  <a:pt x="1039791" y="404980"/>
                  <a:pt x="1065921" y="584775"/>
                </a:cubicBezTo>
                <a:cubicBezTo>
                  <a:pt x="866962" y="673189"/>
                  <a:pt x="125985" y="628673"/>
                  <a:pt x="0" y="584775"/>
                </a:cubicBezTo>
                <a:cubicBezTo>
                  <a:pt x="-14991" y="399892"/>
                  <a:pt x="4436" y="1189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E3D9BD6C-29D2-4DEE-AAB3-C83D5AFF7A12}"/>
              </a:ext>
            </a:extLst>
          </p:cNvPr>
          <p:cNvGrpSpPr/>
          <p:nvPr/>
        </p:nvGrpSpPr>
        <p:grpSpPr>
          <a:xfrm>
            <a:off x="3551773" y="3131790"/>
            <a:ext cx="1392724" cy="827690"/>
            <a:chOff x="6263491" y="1544183"/>
            <a:chExt cx="1392724" cy="827690"/>
          </a:xfrm>
        </p:grpSpPr>
        <p:pic>
          <p:nvPicPr>
            <p:cNvPr id="27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443B3737-638B-43D6-B4EF-9070B8A27B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06534">
              <a:off x="6828525" y="1544183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4B446486-23CD-4E6B-84D0-170D30056B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0237">
              <a:off x="6263491" y="1544183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مستطيل 31">
            <a:extLst>
              <a:ext uri="{FF2B5EF4-FFF2-40B4-BE49-F238E27FC236}">
                <a16:creationId xmlns:a16="http://schemas.microsoft.com/office/drawing/2014/main" id="{1E892EE3-FC37-4CBD-8CFB-810B19ABAB9D}"/>
              </a:ext>
            </a:extLst>
          </p:cNvPr>
          <p:cNvSpPr/>
          <p:nvPr/>
        </p:nvSpPr>
        <p:spPr>
          <a:xfrm>
            <a:off x="638677" y="2025925"/>
            <a:ext cx="1973512" cy="1384995"/>
          </a:xfrm>
          <a:custGeom>
            <a:avLst/>
            <a:gdLst>
              <a:gd name="connsiteX0" fmla="*/ 0 w 1973512"/>
              <a:gd name="connsiteY0" fmla="*/ 0 h 1384995"/>
              <a:gd name="connsiteX1" fmla="*/ 1973512 w 1973512"/>
              <a:gd name="connsiteY1" fmla="*/ 0 h 1384995"/>
              <a:gd name="connsiteX2" fmla="*/ 1973512 w 1973512"/>
              <a:gd name="connsiteY2" fmla="*/ 1384995 h 1384995"/>
              <a:gd name="connsiteX3" fmla="*/ 0 w 1973512"/>
              <a:gd name="connsiteY3" fmla="*/ 1384995 h 1384995"/>
              <a:gd name="connsiteX4" fmla="*/ 0 w 1973512"/>
              <a:gd name="connsiteY4" fmla="*/ 0 h 138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3512" h="1384995" fill="none" extrusionOk="0">
                <a:moveTo>
                  <a:pt x="0" y="0"/>
                </a:moveTo>
                <a:cubicBezTo>
                  <a:pt x="904654" y="111297"/>
                  <a:pt x="1112868" y="40342"/>
                  <a:pt x="1973512" y="0"/>
                </a:cubicBezTo>
                <a:cubicBezTo>
                  <a:pt x="1990186" y="221973"/>
                  <a:pt x="1970401" y="836476"/>
                  <a:pt x="1973512" y="1384995"/>
                </a:cubicBezTo>
                <a:cubicBezTo>
                  <a:pt x="1332112" y="1245803"/>
                  <a:pt x="347779" y="1404559"/>
                  <a:pt x="0" y="1384995"/>
                </a:cubicBezTo>
                <a:cubicBezTo>
                  <a:pt x="-45178" y="1001277"/>
                  <a:pt x="7959" y="471760"/>
                  <a:pt x="0" y="0"/>
                </a:cubicBezTo>
                <a:close/>
              </a:path>
              <a:path w="1973512" h="1384995" stroke="0" extrusionOk="0">
                <a:moveTo>
                  <a:pt x="0" y="0"/>
                </a:moveTo>
                <a:cubicBezTo>
                  <a:pt x="892456" y="36870"/>
                  <a:pt x="1457629" y="-31727"/>
                  <a:pt x="1973512" y="0"/>
                </a:cubicBezTo>
                <a:cubicBezTo>
                  <a:pt x="1937224" y="196074"/>
                  <a:pt x="1878694" y="1155048"/>
                  <a:pt x="1973512" y="1384995"/>
                </a:cubicBezTo>
                <a:cubicBezTo>
                  <a:pt x="1016030" y="1414768"/>
                  <a:pt x="424431" y="1378874"/>
                  <a:pt x="0" y="1384995"/>
                </a:cubicBezTo>
                <a:cubicBezTo>
                  <a:pt x="120992" y="1129719"/>
                  <a:pt x="38354" y="392256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سيكون الطراز الجيني لنصف عدد الحيوانات المنوية </a:t>
            </a:r>
            <a:r>
              <a:rPr lang="en-US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والنصف الآخر </a:t>
            </a:r>
            <a:r>
              <a:rPr lang="en-US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ar-SA" sz="21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199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  <p:bldP spid="23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D6F4AD23-304A-4088-A4A2-7F2E90E509B2}"/>
              </a:ext>
            </a:extLst>
          </p:cNvPr>
          <p:cNvSpPr/>
          <p:nvPr/>
        </p:nvSpPr>
        <p:spPr>
          <a:xfrm>
            <a:off x="6477428" y="460412"/>
            <a:ext cx="2068737" cy="415498"/>
          </a:xfrm>
          <a:custGeom>
            <a:avLst/>
            <a:gdLst>
              <a:gd name="connsiteX0" fmla="*/ 0 w 2068737"/>
              <a:gd name="connsiteY0" fmla="*/ 0 h 415498"/>
              <a:gd name="connsiteX1" fmla="*/ 2068737 w 2068737"/>
              <a:gd name="connsiteY1" fmla="*/ 0 h 415498"/>
              <a:gd name="connsiteX2" fmla="*/ 2068737 w 2068737"/>
              <a:gd name="connsiteY2" fmla="*/ 415498 h 415498"/>
              <a:gd name="connsiteX3" fmla="*/ 0 w 2068737"/>
              <a:gd name="connsiteY3" fmla="*/ 415498 h 415498"/>
              <a:gd name="connsiteX4" fmla="*/ 0 w 2068737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8737" h="415498" fill="none" extrusionOk="0">
                <a:moveTo>
                  <a:pt x="0" y="0"/>
                </a:moveTo>
                <a:cubicBezTo>
                  <a:pt x="933255" y="111297"/>
                  <a:pt x="1146750" y="40342"/>
                  <a:pt x="2068737" y="0"/>
                </a:cubicBezTo>
                <a:cubicBezTo>
                  <a:pt x="2045390" y="69469"/>
                  <a:pt x="2051993" y="349087"/>
                  <a:pt x="2068737" y="415498"/>
                </a:cubicBezTo>
                <a:cubicBezTo>
                  <a:pt x="1346238" y="276306"/>
                  <a:pt x="325927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2068737" h="415498" stroke="0" extrusionOk="0">
                <a:moveTo>
                  <a:pt x="0" y="0"/>
                </a:moveTo>
                <a:cubicBezTo>
                  <a:pt x="739435" y="36870"/>
                  <a:pt x="1134748" y="-31727"/>
                  <a:pt x="2068737" y="0"/>
                </a:cubicBezTo>
                <a:cubicBezTo>
                  <a:pt x="2064994" y="96234"/>
                  <a:pt x="2082586" y="270630"/>
                  <a:pt x="2068737" y="415498"/>
                </a:cubicBezTo>
                <a:cubicBezTo>
                  <a:pt x="1240518" y="445271"/>
                  <a:pt x="688065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الجينات والإخصاب</a:t>
            </a: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D5943864-2ACA-4459-8153-896B80C6D367}"/>
              </a:ext>
            </a:extLst>
          </p:cNvPr>
          <p:cNvSpPr/>
          <p:nvPr/>
        </p:nvSpPr>
        <p:spPr>
          <a:xfrm>
            <a:off x="1191152" y="2960093"/>
            <a:ext cx="1065921" cy="584775"/>
          </a:xfrm>
          <a:custGeom>
            <a:avLst/>
            <a:gdLst>
              <a:gd name="connsiteX0" fmla="*/ 0 w 1065921"/>
              <a:gd name="connsiteY0" fmla="*/ 0 h 584775"/>
              <a:gd name="connsiteX1" fmla="*/ 1065921 w 1065921"/>
              <a:gd name="connsiteY1" fmla="*/ 0 h 584775"/>
              <a:gd name="connsiteX2" fmla="*/ 1065921 w 1065921"/>
              <a:gd name="connsiteY2" fmla="*/ 584775 h 584775"/>
              <a:gd name="connsiteX3" fmla="*/ 0 w 1065921"/>
              <a:gd name="connsiteY3" fmla="*/ 584775 h 584775"/>
              <a:gd name="connsiteX4" fmla="*/ 0 w 1065921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921" h="584775" fill="none" extrusionOk="0">
                <a:moveTo>
                  <a:pt x="0" y="0"/>
                </a:moveTo>
                <a:cubicBezTo>
                  <a:pt x="442339" y="-94605"/>
                  <a:pt x="866105" y="-17372"/>
                  <a:pt x="1065921" y="0"/>
                </a:cubicBezTo>
                <a:cubicBezTo>
                  <a:pt x="1057947" y="117261"/>
                  <a:pt x="1028463" y="336710"/>
                  <a:pt x="1065921" y="584775"/>
                </a:cubicBezTo>
                <a:cubicBezTo>
                  <a:pt x="851601" y="560173"/>
                  <a:pt x="231251" y="667942"/>
                  <a:pt x="0" y="584775"/>
                </a:cubicBezTo>
                <a:cubicBezTo>
                  <a:pt x="47851" y="507825"/>
                  <a:pt x="-2380" y="96690"/>
                  <a:pt x="0" y="0"/>
                </a:cubicBezTo>
                <a:close/>
              </a:path>
              <a:path w="1065921" h="584775" stroke="0" extrusionOk="0">
                <a:moveTo>
                  <a:pt x="0" y="0"/>
                </a:moveTo>
                <a:cubicBezTo>
                  <a:pt x="151987" y="36439"/>
                  <a:pt x="594206" y="91467"/>
                  <a:pt x="1065921" y="0"/>
                </a:cubicBezTo>
                <a:cubicBezTo>
                  <a:pt x="1108138" y="77841"/>
                  <a:pt x="1039791" y="404980"/>
                  <a:pt x="1065921" y="584775"/>
                </a:cubicBezTo>
                <a:cubicBezTo>
                  <a:pt x="866962" y="673189"/>
                  <a:pt x="125985" y="628673"/>
                  <a:pt x="0" y="584775"/>
                </a:cubicBezTo>
                <a:cubicBezTo>
                  <a:pt x="-14991" y="399892"/>
                  <a:pt x="4436" y="1189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Gg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AA3ACFC9-7544-41D0-84DB-E9CA0FB4BF4D}"/>
              </a:ext>
            </a:extLst>
          </p:cNvPr>
          <p:cNvGrpSpPr/>
          <p:nvPr/>
        </p:nvGrpSpPr>
        <p:grpSpPr>
          <a:xfrm>
            <a:off x="672863" y="1642727"/>
            <a:ext cx="2186872" cy="1428903"/>
            <a:chOff x="2338319" y="2301851"/>
            <a:chExt cx="1897489" cy="1200025"/>
          </a:xfrm>
        </p:grpSpPr>
        <p:sp>
          <p:nvSpPr>
            <p:cNvPr id="14" name="مستطيل 13">
              <a:extLst>
                <a:ext uri="{FF2B5EF4-FFF2-40B4-BE49-F238E27FC236}">
                  <a16:creationId xmlns:a16="http://schemas.microsoft.com/office/drawing/2014/main" id="{6790D456-9592-48A0-BD18-1A207EB9BF92}"/>
                </a:ext>
              </a:extLst>
            </p:cNvPr>
            <p:cNvSpPr/>
            <p:nvPr/>
          </p:nvSpPr>
          <p:spPr>
            <a:xfrm>
              <a:off x="2338319" y="2364001"/>
              <a:ext cx="1416928" cy="348945"/>
            </a:xfrm>
            <a:custGeom>
              <a:avLst/>
              <a:gdLst>
                <a:gd name="connsiteX0" fmla="*/ 0 w 1416928"/>
                <a:gd name="connsiteY0" fmla="*/ 0 h 348945"/>
                <a:gd name="connsiteX1" fmla="*/ 1416928 w 1416928"/>
                <a:gd name="connsiteY1" fmla="*/ 0 h 348945"/>
                <a:gd name="connsiteX2" fmla="*/ 1416928 w 1416928"/>
                <a:gd name="connsiteY2" fmla="*/ 348945 h 348945"/>
                <a:gd name="connsiteX3" fmla="*/ 0 w 1416928"/>
                <a:gd name="connsiteY3" fmla="*/ 348945 h 348945"/>
                <a:gd name="connsiteX4" fmla="*/ 0 w 1416928"/>
                <a:gd name="connsiteY4" fmla="*/ 0 h 348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6928" h="348945" fill="none" extrusionOk="0">
                  <a:moveTo>
                    <a:pt x="0" y="0"/>
                  </a:moveTo>
                  <a:cubicBezTo>
                    <a:pt x="551092" y="77659"/>
                    <a:pt x="1095088" y="-1392"/>
                    <a:pt x="1416928" y="0"/>
                  </a:cubicBezTo>
                  <a:cubicBezTo>
                    <a:pt x="1440522" y="139941"/>
                    <a:pt x="1405593" y="180115"/>
                    <a:pt x="1416928" y="348945"/>
                  </a:cubicBezTo>
                  <a:cubicBezTo>
                    <a:pt x="779029" y="290905"/>
                    <a:pt x="151642" y="249838"/>
                    <a:pt x="0" y="348945"/>
                  </a:cubicBezTo>
                  <a:cubicBezTo>
                    <a:pt x="30930" y="209275"/>
                    <a:pt x="-1651" y="168210"/>
                    <a:pt x="0" y="0"/>
                  </a:cubicBezTo>
                  <a:close/>
                </a:path>
                <a:path w="1416928" h="348945" stroke="0" extrusionOk="0">
                  <a:moveTo>
                    <a:pt x="0" y="0"/>
                  </a:moveTo>
                  <a:cubicBezTo>
                    <a:pt x="289718" y="-12380"/>
                    <a:pt x="873042" y="114232"/>
                    <a:pt x="1416928" y="0"/>
                  </a:cubicBezTo>
                  <a:cubicBezTo>
                    <a:pt x="1389080" y="144057"/>
                    <a:pt x="1435958" y="184309"/>
                    <a:pt x="1416928" y="348945"/>
                  </a:cubicBezTo>
                  <a:cubicBezTo>
                    <a:pt x="822188" y="356284"/>
                    <a:pt x="641884" y="355574"/>
                    <a:pt x="0" y="348945"/>
                  </a:cubicBezTo>
                  <a:cubicBezTo>
                    <a:pt x="-15307" y="278306"/>
                    <a:pt x="20760" y="107961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ذكر رمادي</a:t>
              </a: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C0E1BF20-31A9-413F-BF4E-FC7947C445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5783" y="2301851"/>
              <a:ext cx="1200025" cy="1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0B51AE6-0664-4E2E-9DE9-EACCC3FC0978}"/>
              </a:ext>
            </a:extLst>
          </p:cNvPr>
          <p:cNvGrpSpPr/>
          <p:nvPr/>
        </p:nvGrpSpPr>
        <p:grpSpPr>
          <a:xfrm>
            <a:off x="734519" y="445403"/>
            <a:ext cx="4866680" cy="1065853"/>
            <a:chOff x="674558" y="519264"/>
            <a:chExt cx="5540816" cy="699180"/>
          </a:xfrm>
        </p:grpSpPr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0239E1EF-B848-43FE-8B06-8C60EA1D7223}"/>
                </a:ext>
              </a:extLst>
            </p:cNvPr>
            <p:cNvSpPr/>
            <p:nvPr/>
          </p:nvSpPr>
          <p:spPr>
            <a:xfrm>
              <a:off x="674558" y="521904"/>
              <a:ext cx="5540816" cy="696540"/>
            </a:xfrm>
            <a:custGeom>
              <a:avLst/>
              <a:gdLst>
                <a:gd name="connsiteX0" fmla="*/ 0 w 5540816"/>
                <a:gd name="connsiteY0" fmla="*/ 0 h 696540"/>
                <a:gd name="connsiteX1" fmla="*/ 5540816 w 5540816"/>
                <a:gd name="connsiteY1" fmla="*/ 0 h 696540"/>
                <a:gd name="connsiteX2" fmla="*/ 5540816 w 5540816"/>
                <a:gd name="connsiteY2" fmla="*/ 696540 h 696540"/>
                <a:gd name="connsiteX3" fmla="*/ 0 w 5540816"/>
                <a:gd name="connsiteY3" fmla="*/ 696540 h 696540"/>
                <a:gd name="connsiteX4" fmla="*/ 0 w 5540816"/>
                <a:gd name="connsiteY4" fmla="*/ 0 h 69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0816" h="696540" fill="none" extrusionOk="0">
                  <a:moveTo>
                    <a:pt x="0" y="0"/>
                  </a:moveTo>
                  <a:cubicBezTo>
                    <a:pt x="1082154" y="111297"/>
                    <a:pt x="4322237" y="40342"/>
                    <a:pt x="5540816" y="0"/>
                  </a:cubicBezTo>
                  <a:cubicBezTo>
                    <a:pt x="5573583" y="134124"/>
                    <a:pt x="5500708" y="383114"/>
                    <a:pt x="5540816" y="696540"/>
                  </a:cubicBezTo>
                  <a:cubicBezTo>
                    <a:pt x="3852395" y="557348"/>
                    <a:pt x="880826" y="716104"/>
                    <a:pt x="0" y="696540"/>
                  </a:cubicBezTo>
                  <a:cubicBezTo>
                    <a:pt x="-13441" y="406930"/>
                    <a:pt x="34358" y="290075"/>
                    <a:pt x="0" y="0"/>
                  </a:cubicBezTo>
                  <a:close/>
                </a:path>
                <a:path w="5540816" h="696540" stroke="0" extrusionOk="0">
                  <a:moveTo>
                    <a:pt x="0" y="0"/>
                  </a:moveTo>
                  <a:cubicBezTo>
                    <a:pt x="1627253" y="36870"/>
                    <a:pt x="3582657" y="-31727"/>
                    <a:pt x="5540816" y="0"/>
                  </a:cubicBezTo>
                  <a:cubicBezTo>
                    <a:pt x="5521955" y="90078"/>
                    <a:pt x="5517141" y="620979"/>
                    <a:pt x="5540816" y="696540"/>
                  </a:cubicBezTo>
                  <a:cubicBezTo>
                    <a:pt x="2813152" y="726313"/>
                    <a:pt x="1151990" y="690419"/>
                    <a:pt x="0" y="696540"/>
                  </a:cubicBezTo>
                  <a:cubicBezTo>
                    <a:pt x="-39176" y="583595"/>
                    <a:pt x="27728" y="345094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إذا تزاوج فأر غير متماثل الأليلات لصفة لون الفراء مع أنثى ذات فراء أبيض فهل سيكون لون فراء الأبناء أبيض ؟</a:t>
              </a:r>
              <a:endPara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20" name="رسم 19" descr="شارة بشكل علامة استفهام مع تعبئة خالصة">
              <a:extLst>
                <a:ext uri="{FF2B5EF4-FFF2-40B4-BE49-F238E27FC236}">
                  <a16:creationId xmlns:a16="http://schemas.microsoft.com/office/drawing/2014/main" id="{94E9F93E-E556-41B4-A037-DFA502860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66454" y="519264"/>
              <a:ext cx="458225" cy="282405"/>
            </a:xfrm>
            <a:prstGeom prst="rect">
              <a:avLst/>
            </a:prstGeom>
          </p:spPr>
        </p:pic>
      </p:grp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F154EFD3-9E1A-45EF-A889-6184AC69A051}"/>
              </a:ext>
            </a:extLst>
          </p:cNvPr>
          <p:cNvSpPr/>
          <p:nvPr/>
        </p:nvSpPr>
        <p:spPr>
          <a:xfrm>
            <a:off x="772982" y="3795857"/>
            <a:ext cx="730944" cy="584775"/>
          </a:xfrm>
          <a:custGeom>
            <a:avLst/>
            <a:gdLst>
              <a:gd name="connsiteX0" fmla="*/ 0 w 730944"/>
              <a:gd name="connsiteY0" fmla="*/ 0 h 584775"/>
              <a:gd name="connsiteX1" fmla="*/ 730944 w 730944"/>
              <a:gd name="connsiteY1" fmla="*/ 0 h 584775"/>
              <a:gd name="connsiteX2" fmla="*/ 730944 w 730944"/>
              <a:gd name="connsiteY2" fmla="*/ 584775 h 584775"/>
              <a:gd name="connsiteX3" fmla="*/ 0 w 730944"/>
              <a:gd name="connsiteY3" fmla="*/ 584775 h 584775"/>
              <a:gd name="connsiteX4" fmla="*/ 0 w 730944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0944" h="584775" fill="none" extrusionOk="0">
                <a:moveTo>
                  <a:pt x="0" y="0"/>
                </a:moveTo>
                <a:cubicBezTo>
                  <a:pt x="329683" y="12384"/>
                  <a:pt x="411330" y="42496"/>
                  <a:pt x="730944" y="0"/>
                </a:cubicBezTo>
                <a:cubicBezTo>
                  <a:pt x="722970" y="117261"/>
                  <a:pt x="693486" y="336710"/>
                  <a:pt x="730944" y="584775"/>
                </a:cubicBezTo>
                <a:cubicBezTo>
                  <a:pt x="506875" y="535119"/>
                  <a:pt x="144369" y="626013"/>
                  <a:pt x="0" y="584775"/>
                </a:cubicBezTo>
                <a:cubicBezTo>
                  <a:pt x="47851" y="507825"/>
                  <a:pt x="-2380" y="96690"/>
                  <a:pt x="0" y="0"/>
                </a:cubicBezTo>
                <a:close/>
              </a:path>
              <a:path w="730944" h="584775" stroke="0" extrusionOk="0">
                <a:moveTo>
                  <a:pt x="0" y="0"/>
                </a:moveTo>
                <a:cubicBezTo>
                  <a:pt x="304591" y="-55353"/>
                  <a:pt x="563757" y="8908"/>
                  <a:pt x="730944" y="0"/>
                </a:cubicBezTo>
                <a:cubicBezTo>
                  <a:pt x="773161" y="77841"/>
                  <a:pt x="704814" y="404980"/>
                  <a:pt x="730944" y="584775"/>
                </a:cubicBezTo>
                <a:cubicBezTo>
                  <a:pt x="480052" y="615376"/>
                  <a:pt x="184773" y="577007"/>
                  <a:pt x="0" y="584775"/>
                </a:cubicBezTo>
                <a:cubicBezTo>
                  <a:pt x="-14991" y="399892"/>
                  <a:pt x="4436" y="1189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906554F1-1F7B-4F82-AA90-A1235C7C5A25}"/>
              </a:ext>
            </a:extLst>
          </p:cNvPr>
          <p:cNvSpPr/>
          <p:nvPr/>
        </p:nvSpPr>
        <p:spPr>
          <a:xfrm>
            <a:off x="1940727" y="3784419"/>
            <a:ext cx="759191" cy="584775"/>
          </a:xfrm>
          <a:custGeom>
            <a:avLst/>
            <a:gdLst>
              <a:gd name="connsiteX0" fmla="*/ 0 w 759191"/>
              <a:gd name="connsiteY0" fmla="*/ 0 h 584775"/>
              <a:gd name="connsiteX1" fmla="*/ 759191 w 759191"/>
              <a:gd name="connsiteY1" fmla="*/ 0 h 584775"/>
              <a:gd name="connsiteX2" fmla="*/ 759191 w 759191"/>
              <a:gd name="connsiteY2" fmla="*/ 584775 h 584775"/>
              <a:gd name="connsiteX3" fmla="*/ 0 w 759191"/>
              <a:gd name="connsiteY3" fmla="*/ 584775 h 584775"/>
              <a:gd name="connsiteX4" fmla="*/ 0 w 759191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9191" h="584775" fill="none" extrusionOk="0">
                <a:moveTo>
                  <a:pt x="0" y="0"/>
                </a:moveTo>
                <a:cubicBezTo>
                  <a:pt x="296881" y="47725"/>
                  <a:pt x="387169" y="-16872"/>
                  <a:pt x="759191" y="0"/>
                </a:cubicBezTo>
                <a:cubicBezTo>
                  <a:pt x="751217" y="117261"/>
                  <a:pt x="721733" y="336710"/>
                  <a:pt x="759191" y="584775"/>
                </a:cubicBezTo>
                <a:cubicBezTo>
                  <a:pt x="583326" y="611678"/>
                  <a:pt x="219757" y="608302"/>
                  <a:pt x="0" y="584775"/>
                </a:cubicBezTo>
                <a:cubicBezTo>
                  <a:pt x="47851" y="507825"/>
                  <a:pt x="-2380" y="96690"/>
                  <a:pt x="0" y="0"/>
                </a:cubicBezTo>
                <a:close/>
              </a:path>
              <a:path w="759191" h="584775" stroke="0" extrusionOk="0">
                <a:moveTo>
                  <a:pt x="0" y="0"/>
                </a:moveTo>
                <a:cubicBezTo>
                  <a:pt x="230301" y="31823"/>
                  <a:pt x="666458" y="48590"/>
                  <a:pt x="759191" y="0"/>
                </a:cubicBezTo>
                <a:cubicBezTo>
                  <a:pt x="801408" y="77841"/>
                  <a:pt x="733061" y="404980"/>
                  <a:pt x="759191" y="584775"/>
                </a:cubicBezTo>
                <a:cubicBezTo>
                  <a:pt x="541388" y="582124"/>
                  <a:pt x="290772" y="581952"/>
                  <a:pt x="0" y="584775"/>
                </a:cubicBezTo>
                <a:cubicBezTo>
                  <a:pt x="-14991" y="399892"/>
                  <a:pt x="4436" y="1189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E3D9BD6C-29D2-4DEE-AAB3-C83D5AFF7A12}"/>
              </a:ext>
            </a:extLst>
          </p:cNvPr>
          <p:cNvGrpSpPr/>
          <p:nvPr/>
        </p:nvGrpSpPr>
        <p:grpSpPr>
          <a:xfrm>
            <a:off x="1027750" y="3252480"/>
            <a:ext cx="1392724" cy="827690"/>
            <a:chOff x="6263491" y="1544183"/>
            <a:chExt cx="1392724" cy="827690"/>
          </a:xfrm>
        </p:grpSpPr>
        <p:pic>
          <p:nvPicPr>
            <p:cNvPr id="27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443B3737-638B-43D6-B4EF-9070B8A27B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06534">
              <a:off x="6828525" y="1544183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4B446486-23CD-4E6B-84D0-170D30056B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0237">
              <a:off x="6263491" y="1544183"/>
              <a:ext cx="827690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A8B8EADD-BB27-4CC9-9795-62E97D88B8C6}"/>
              </a:ext>
            </a:extLst>
          </p:cNvPr>
          <p:cNvGrpSpPr/>
          <p:nvPr/>
        </p:nvGrpSpPr>
        <p:grpSpPr>
          <a:xfrm>
            <a:off x="3100802" y="1720269"/>
            <a:ext cx="2018263" cy="1297970"/>
            <a:chOff x="904494" y="1266846"/>
            <a:chExt cx="1831210" cy="1247351"/>
          </a:xfrm>
        </p:grpSpPr>
        <p:sp>
          <p:nvSpPr>
            <p:cNvPr id="25" name="مستطيل 24">
              <a:extLst>
                <a:ext uri="{FF2B5EF4-FFF2-40B4-BE49-F238E27FC236}">
                  <a16:creationId xmlns:a16="http://schemas.microsoft.com/office/drawing/2014/main" id="{AD5581AF-D8ED-41D9-B543-352E466FBDD2}"/>
                </a:ext>
              </a:extLst>
            </p:cNvPr>
            <p:cNvSpPr/>
            <p:nvPr/>
          </p:nvSpPr>
          <p:spPr>
            <a:xfrm>
              <a:off x="904494" y="1313098"/>
              <a:ext cx="1416928" cy="415498"/>
            </a:xfrm>
            <a:custGeom>
              <a:avLst/>
              <a:gdLst>
                <a:gd name="connsiteX0" fmla="*/ 0 w 1416928"/>
                <a:gd name="connsiteY0" fmla="*/ 0 h 415498"/>
                <a:gd name="connsiteX1" fmla="*/ 1416928 w 1416928"/>
                <a:gd name="connsiteY1" fmla="*/ 0 h 415498"/>
                <a:gd name="connsiteX2" fmla="*/ 1416928 w 1416928"/>
                <a:gd name="connsiteY2" fmla="*/ 415498 h 415498"/>
                <a:gd name="connsiteX3" fmla="*/ 0 w 1416928"/>
                <a:gd name="connsiteY3" fmla="*/ 415498 h 415498"/>
                <a:gd name="connsiteX4" fmla="*/ 0 w 1416928"/>
                <a:gd name="connsiteY4" fmla="*/ 0 h 41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6928" h="415498" fill="none" extrusionOk="0">
                  <a:moveTo>
                    <a:pt x="0" y="0"/>
                  </a:moveTo>
                  <a:cubicBezTo>
                    <a:pt x="551092" y="77659"/>
                    <a:pt x="1095088" y="-1392"/>
                    <a:pt x="1416928" y="0"/>
                  </a:cubicBezTo>
                  <a:cubicBezTo>
                    <a:pt x="1393581" y="69469"/>
                    <a:pt x="1400184" y="349087"/>
                    <a:pt x="1416928" y="415498"/>
                  </a:cubicBezTo>
                  <a:cubicBezTo>
                    <a:pt x="779029" y="357458"/>
                    <a:pt x="151642" y="316391"/>
                    <a:pt x="0" y="415498"/>
                  </a:cubicBezTo>
                  <a:cubicBezTo>
                    <a:pt x="-3150" y="306569"/>
                    <a:pt x="-3724" y="154156"/>
                    <a:pt x="0" y="0"/>
                  </a:cubicBezTo>
                  <a:close/>
                </a:path>
                <a:path w="1416928" h="415498" stroke="0" extrusionOk="0">
                  <a:moveTo>
                    <a:pt x="0" y="0"/>
                  </a:moveTo>
                  <a:cubicBezTo>
                    <a:pt x="289718" y="-12380"/>
                    <a:pt x="873042" y="114232"/>
                    <a:pt x="1416928" y="0"/>
                  </a:cubicBezTo>
                  <a:cubicBezTo>
                    <a:pt x="1413185" y="96234"/>
                    <a:pt x="1430777" y="270630"/>
                    <a:pt x="1416928" y="415498"/>
                  </a:cubicBezTo>
                  <a:cubicBezTo>
                    <a:pt x="822188" y="422837"/>
                    <a:pt x="641884" y="422127"/>
                    <a:pt x="0" y="415498"/>
                  </a:cubicBezTo>
                  <a:cubicBezTo>
                    <a:pt x="11464" y="207838"/>
                    <a:pt x="31021" y="82042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أنثى بيضاء</a:t>
              </a:r>
            </a:p>
          </p:txBody>
        </p:sp>
        <p:pic>
          <p:nvPicPr>
            <p:cNvPr id="29" name="Picture 2">
              <a:extLst>
                <a:ext uri="{FF2B5EF4-FFF2-40B4-BE49-F238E27FC236}">
                  <a16:creationId xmlns:a16="http://schemas.microsoft.com/office/drawing/2014/main" id="{F66E65F0-A677-4DB8-B78C-848B39065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353" y="1266846"/>
              <a:ext cx="1247351" cy="1247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5D2C8722-C524-4B65-AEAD-671BF04C9C30}"/>
              </a:ext>
            </a:extLst>
          </p:cNvPr>
          <p:cNvSpPr/>
          <p:nvPr/>
        </p:nvSpPr>
        <p:spPr>
          <a:xfrm>
            <a:off x="3652511" y="2920626"/>
            <a:ext cx="1065921" cy="584775"/>
          </a:xfrm>
          <a:custGeom>
            <a:avLst/>
            <a:gdLst>
              <a:gd name="connsiteX0" fmla="*/ 0 w 1065921"/>
              <a:gd name="connsiteY0" fmla="*/ 0 h 584775"/>
              <a:gd name="connsiteX1" fmla="*/ 1065921 w 1065921"/>
              <a:gd name="connsiteY1" fmla="*/ 0 h 584775"/>
              <a:gd name="connsiteX2" fmla="*/ 1065921 w 1065921"/>
              <a:gd name="connsiteY2" fmla="*/ 584775 h 584775"/>
              <a:gd name="connsiteX3" fmla="*/ 0 w 1065921"/>
              <a:gd name="connsiteY3" fmla="*/ 584775 h 584775"/>
              <a:gd name="connsiteX4" fmla="*/ 0 w 1065921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921" h="584775" fill="none" extrusionOk="0">
                <a:moveTo>
                  <a:pt x="0" y="0"/>
                </a:moveTo>
                <a:cubicBezTo>
                  <a:pt x="442339" y="-94605"/>
                  <a:pt x="866105" y="-17372"/>
                  <a:pt x="1065921" y="0"/>
                </a:cubicBezTo>
                <a:cubicBezTo>
                  <a:pt x="1057947" y="117261"/>
                  <a:pt x="1028463" y="336710"/>
                  <a:pt x="1065921" y="584775"/>
                </a:cubicBezTo>
                <a:cubicBezTo>
                  <a:pt x="851601" y="560173"/>
                  <a:pt x="231251" y="667942"/>
                  <a:pt x="0" y="584775"/>
                </a:cubicBezTo>
                <a:cubicBezTo>
                  <a:pt x="47851" y="507825"/>
                  <a:pt x="-2380" y="96690"/>
                  <a:pt x="0" y="0"/>
                </a:cubicBezTo>
                <a:close/>
              </a:path>
              <a:path w="1065921" h="584775" stroke="0" extrusionOk="0">
                <a:moveTo>
                  <a:pt x="0" y="0"/>
                </a:moveTo>
                <a:cubicBezTo>
                  <a:pt x="151987" y="36439"/>
                  <a:pt x="594206" y="91467"/>
                  <a:pt x="1065921" y="0"/>
                </a:cubicBezTo>
                <a:cubicBezTo>
                  <a:pt x="1108138" y="77841"/>
                  <a:pt x="1039791" y="404980"/>
                  <a:pt x="1065921" y="584775"/>
                </a:cubicBezTo>
                <a:cubicBezTo>
                  <a:pt x="866962" y="673189"/>
                  <a:pt x="125985" y="628673"/>
                  <a:pt x="0" y="584775"/>
                </a:cubicBezTo>
                <a:cubicBezTo>
                  <a:pt x="-14991" y="399892"/>
                  <a:pt x="4436" y="1189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gg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مستطيل 30">
            <a:extLst>
              <a:ext uri="{FF2B5EF4-FFF2-40B4-BE49-F238E27FC236}">
                <a16:creationId xmlns:a16="http://schemas.microsoft.com/office/drawing/2014/main" id="{79F43010-7E46-4919-A3F1-2DBE00EAA060}"/>
              </a:ext>
            </a:extLst>
          </p:cNvPr>
          <p:cNvSpPr/>
          <p:nvPr/>
        </p:nvSpPr>
        <p:spPr>
          <a:xfrm>
            <a:off x="3841055" y="3834221"/>
            <a:ext cx="821409" cy="584775"/>
          </a:xfrm>
          <a:custGeom>
            <a:avLst/>
            <a:gdLst>
              <a:gd name="connsiteX0" fmla="*/ 0 w 821409"/>
              <a:gd name="connsiteY0" fmla="*/ 0 h 584775"/>
              <a:gd name="connsiteX1" fmla="*/ 821409 w 821409"/>
              <a:gd name="connsiteY1" fmla="*/ 0 h 584775"/>
              <a:gd name="connsiteX2" fmla="*/ 821409 w 821409"/>
              <a:gd name="connsiteY2" fmla="*/ 584775 h 584775"/>
              <a:gd name="connsiteX3" fmla="*/ 0 w 821409"/>
              <a:gd name="connsiteY3" fmla="*/ 584775 h 584775"/>
              <a:gd name="connsiteX4" fmla="*/ 0 w 821409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409" h="584775" fill="none" extrusionOk="0">
                <a:moveTo>
                  <a:pt x="0" y="0"/>
                </a:moveTo>
                <a:cubicBezTo>
                  <a:pt x="308649" y="20863"/>
                  <a:pt x="485899" y="-61552"/>
                  <a:pt x="821409" y="0"/>
                </a:cubicBezTo>
                <a:cubicBezTo>
                  <a:pt x="813435" y="117261"/>
                  <a:pt x="783951" y="336710"/>
                  <a:pt x="821409" y="584775"/>
                </a:cubicBezTo>
                <a:cubicBezTo>
                  <a:pt x="649959" y="516224"/>
                  <a:pt x="311219" y="570973"/>
                  <a:pt x="0" y="584775"/>
                </a:cubicBezTo>
                <a:cubicBezTo>
                  <a:pt x="47851" y="507825"/>
                  <a:pt x="-2380" y="96690"/>
                  <a:pt x="0" y="0"/>
                </a:cubicBezTo>
                <a:close/>
              </a:path>
              <a:path w="821409" h="584775" stroke="0" extrusionOk="0">
                <a:moveTo>
                  <a:pt x="0" y="0"/>
                </a:moveTo>
                <a:cubicBezTo>
                  <a:pt x="103267" y="-6901"/>
                  <a:pt x="717442" y="62046"/>
                  <a:pt x="821409" y="0"/>
                </a:cubicBezTo>
                <a:cubicBezTo>
                  <a:pt x="863626" y="77841"/>
                  <a:pt x="795279" y="404980"/>
                  <a:pt x="821409" y="584775"/>
                </a:cubicBezTo>
                <a:cubicBezTo>
                  <a:pt x="495521" y="530086"/>
                  <a:pt x="356869" y="653748"/>
                  <a:pt x="0" y="584775"/>
                </a:cubicBezTo>
                <a:cubicBezTo>
                  <a:pt x="-14991" y="399892"/>
                  <a:pt x="4436" y="1189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2" name="Picture 2" descr="72 رسوم متحركة ideas in 2022 | رسومات, ملصقات, صلاة الظهر">
            <a:extLst>
              <a:ext uri="{FF2B5EF4-FFF2-40B4-BE49-F238E27FC236}">
                <a16:creationId xmlns:a16="http://schemas.microsoft.com/office/drawing/2014/main" id="{17B5FBF4-499F-4773-90CD-8F8B691D3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622" y="3302089"/>
            <a:ext cx="827690" cy="82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2B0FB6A-A533-4451-9322-9AC3EFAF6C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1199" y="974362"/>
            <a:ext cx="2955938" cy="3721096"/>
          </a:xfrm>
          <a:prstGeom prst="rect">
            <a:avLst/>
          </a:prstGeom>
        </p:spPr>
      </p:pic>
      <p:sp>
        <p:nvSpPr>
          <p:cNvPr id="33" name="مستطيل 32">
            <a:extLst>
              <a:ext uri="{FF2B5EF4-FFF2-40B4-BE49-F238E27FC236}">
                <a16:creationId xmlns:a16="http://schemas.microsoft.com/office/drawing/2014/main" id="{CA7BD3EE-4E86-42DD-8646-8AC652D19CF9}"/>
              </a:ext>
            </a:extLst>
          </p:cNvPr>
          <p:cNvSpPr/>
          <p:nvPr/>
        </p:nvSpPr>
        <p:spPr>
          <a:xfrm>
            <a:off x="7511796" y="4593855"/>
            <a:ext cx="821409" cy="400110"/>
          </a:xfrm>
          <a:custGeom>
            <a:avLst/>
            <a:gdLst>
              <a:gd name="connsiteX0" fmla="*/ 0 w 821409"/>
              <a:gd name="connsiteY0" fmla="*/ 0 h 400110"/>
              <a:gd name="connsiteX1" fmla="*/ 821409 w 821409"/>
              <a:gd name="connsiteY1" fmla="*/ 0 h 400110"/>
              <a:gd name="connsiteX2" fmla="*/ 821409 w 821409"/>
              <a:gd name="connsiteY2" fmla="*/ 400110 h 400110"/>
              <a:gd name="connsiteX3" fmla="*/ 0 w 821409"/>
              <a:gd name="connsiteY3" fmla="*/ 400110 h 400110"/>
              <a:gd name="connsiteX4" fmla="*/ 0 w 821409"/>
              <a:gd name="connsiteY4" fmla="*/ 0 h 4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409" h="400110" fill="none" extrusionOk="0">
                <a:moveTo>
                  <a:pt x="0" y="0"/>
                </a:moveTo>
                <a:cubicBezTo>
                  <a:pt x="308649" y="20863"/>
                  <a:pt x="485899" y="-61552"/>
                  <a:pt x="821409" y="0"/>
                </a:cubicBezTo>
                <a:cubicBezTo>
                  <a:pt x="839902" y="197082"/>
                  <a:pt x="785867" y="351714"/>
                  <a:pt x="821409" y="400110"/>
                </a:cubicBezTo>
                <a:cubicBezTo>
                  <a:pt x="649959" y="331559"/>
                  <a:pt x="311219" y="386308"/>
                  <a:pt x="0" y="400110"/>
                </a:cubicBezTo>
                <a:cubicBezTo>
                  <a:pt x="-26225" y="233784"/>
                  <a:pt x="35116" y="190264"/>
                  <a:pt x="0" y="0"/>
                </a:cubicBezTo>
                <a:close/>
              </a:path>
              <a:path w="821409" h="400110" stroke="0" extrusionOk="0">
                <a:moveTo>
                  <a:pt x="0" y="0"/>
                </a:moveTo>
                <a:cubicBezTo>
                  <a:pt x="103267" y="-6901"/>
                  <a:pt x="717442" y="62046"/>
                  <a:pt x="821409" y="0"/>
                </a:cubicBezTo>
                <a:cubicBezTo>
                  <a:pt x="788479" y="141761"/>
                  <a:pt x="845365" y="260144"/>
                  <a:pt x="821409" y="400110"/>
                </a:cubicBezTo>
                <a:cubicBezTo>
                  <a:pt x="495521" y="345421"/>
                  <a:pt x="356869" y="469083"/>
                  <a:pt x="0" y="400110"/>
                </a:cubicBezTo>
                <a:cubicBezTo>
                  <a:pt x="24973" y="253962"/>
                  <a:pt x="-20600" y="49854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أبيض</a:t>
            </a:r>
            <a:endParaRPr lang="ar-SA" sz="2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مستطيل 33">
            <a:extLst>
              <a:ext uri="{FF2B5EF4-FFF2-40B4-BE49-F238E27FC236}">
                <a16:creationId xmlns:a16="http://schemas.microsoft.com/office/drawing/2014/main" id="{DBBD284E-2C23-4579-878D-2CA5915BBDA1}"/>
              </a:ext>
            </a:extLst>
          </p:cNvPr>
          <p:cNvSpPr/>
          <p:nvPr/>
        </p:nvSpPr>
        <p:spPr>
          <a:xfrm>
            <a:off x="5801239" y="4593855"/>
            <a:ext cx="821409" cy="400110"/>
          </a:xfrm>
          <a:custGeom>
            <a:avLst/>
            <a:gdLst>
              <a:gd name="connsiteX0" fmla="*/ 0 w 821409"/>
              <a:gd name="connsiteY0" fmla="*/ 0 h 400110"/>
              <a:gd name="connsiteX1" fmla="*/ 821409 w 821409"/>
              <a:gd name="connsiteY1" fmla="*/ 0 h 400110"/>
              <a:gd name="connsiteX2" fmla="*/ 821409 w 821409"/>
              <a:gd name="connsiteY2" fmla="*/ 400110 h 400110"/>
              <a:gd name="connsiteX3" fmla="*/ 0 w 821409"/>
              <a:gd name="connsiteY3" fmla="*/ 400110 h 400110"/>
              <a:gd name="connsiteX4" fmla="*/ 0 w 821409"/>
              <a:gd name="connsiteY4" fmla="*/ 0 h 4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409" h="400110" fill="none" extrusionOk="0">
                <a:moveTo>
                  <a:pt x="0" y="0"/>
                </a:moveTo>
                <a:cubicBezTo>
                  <a:pt x="308649" y="20863"/>
                  <a:pt x="485899" y="-61552"/>
                  <a:pt x="821409" y="0"/>
                </a:cubicBezTo>
                <a:cubicBezTo>
                  <a:pt x="839902" y="197082"/>
                  <a:pt x="785867" y="351714"/>
                  <a:pt x="821409" y="400110"/>
                </a:cubicBezTo>
                <a:cubicBezTo>
                  <a:pt x="649959" y="331559"/>
                  <a:pt x="311219" y="386308"/>
                  <a:pt x="0" y="400110"/>
                </a:cubicBezTo>
                <a:cubicBezTo>
                  <a:pt x="-26225" y="233784"/>
                  <a:pt x="35116" y="190264"/>
                  <a:pt x="0" y="0"/>
                </a:cubicBezTo>
                <a:close/>
              </a:path>
              <a:path w="821409" h="400110" stroke="0" extrusionOk="0">
                <a:moveTo>
                  <a:pt x="0" y="0"/>
                </a:moveTo>
                <a:cubicBezTo>
                  <a:pt x="103267" y="-6901"/>
                  <a:pt x="717442" y="62046"/>
                  <a:pt x="821409" y="0"/>
                </a:cubicBezTo>
                <a:cubicBezTo>
                  <a:pt x="788479" y="141761"/>
                  <a:pt x="845365" y="260144"/>
                  <a:pt x="821409" y="400110"/>
                </a:cubicBezTo>
                <a:cubicBezTo>
                  <a:pt x="495521" y="345421"/>
                  <a:pt x="356869" y="469083"/>
                  <a:pt x="0" y="400110"/>
                </a:cubicBezTo>
                <a:cubicBezTo>
                  <a:pt x="24973" y="253962"/>
                  <a:pt x="-20600" y="49854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رمادي</a:t>
            </a:r>
            <a:endParaRPr lang="ar-SA" sz="2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855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30" grpId="0" animBg="1"/>
      <p:bldP spid="31" grpId="0" animBg="1"/>
      <p:bldP spid="33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5"/>
          <p:cNvSpPr txBox="1">
            <a:spLocks noGrp="1"/>
          </p:cNvSpPr>
          <p:nvPr>
            <p:ph type="title" idx="4294967295"/>
          </p:nvPr>
        </p:nvSpPr>
        <p:spPr>
          <a:xfrm>
            <a:off x="4887550" y="724100"/>
            <a:ext cx="821100" cy="8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277" name="Google Shape;277;p35"/>
          <p:cNvSpPr txBox="1">
            <a:spLocks noGrp="1"/>
          </p:cNvSpPr>
          <p:nvPr>
            <p:ph type="title" idx="4294967295"/>
          </p:nvPr>
        </p:nvSpPr>
        <p:spPr>
          <a:xfrm>
            <a:off x="4887550" y="2129138"/>
            <a:ext cx="821100" cy="8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282" name="Google Shape;282;p35"/>
          <p:cNvSpPr txBox="1">
            <a:spLocks noGrp="1"/>
          </p:cNvSpPr>
          <p:nvPr>
            <p:ph type="title" idx="4294967295"/>
          </p:nvPr>
        </p:nvSpPr>
        <p:spPr>
          <a:xfrm>
            <a:off x="8216141" y="1244974"/>
            <a:ext cx="8211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1.</a:t>
            </a:r>
            <a:endParaRPr dirty="0"/>
          </a:p>
        </p:txBody>
      </p:sp>
      <p:pic>
        <p:nvPicPr>
          <p:cNvPr id="12290" name="Picture 2" descr="طريقة تنظيف فروة الرأس في 8 خطوات.. وداعا للقمل والصيبان - هن">
            <a:extLst>
              <a:ext uri="{FF2B5EF4-FFF2-40B4-BE49-F238E27FC236}">
                <a16:creationId xmlns:a16="http://schemas.microsoft.com/office/drawing/2014/main" id="{B7F9CB8E-8F3A-456F-8D83-3897A273C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26" b="6040"/>
          <a:stretch/>
        </p:blipFill>
        <p:spPr bwMode="auto">
          <a:xfrm>
            <a:off x="734518" y="736255"/>
            <a:ext cx="3230380" cy="259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Why Do I Have a Widow&amp;#39;s Peak Hairline? – DS Healthcare Group">
            <a:extLst>
              <a:ext uri="{FF2B5EF4-FFF2-40B4-BE49-F238E27FC236}">
                <a16:creationId xmlns:a16="http://schemas.microsoft.com/office/drawing/2014/main" id="{82609964-7F2A-48B8-A351-6BC0BE0FEA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6" t="22020" r="9890" b="37601"/>
          <a:stretch/>
        </p:blipFill>
        <p:spPr bwMode="auto">
          <a:xfrm>
            <a:off x="899411" y="3362529"/>
            <a:ext cx="2990537" cy="109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DE673007-46D0-4E7B-A9E2-F566762F97A0}"/>
              </a:ext>
            </a:extLst>
          </p:cNvPr>
          <p:cNvGrpSpPr/>
          <p:nvPr/>
        </p:nvGrpSpPr>
        <p:grpSpPr>
          <a:xfrm>
            <a:off x="4791184" y="1847988"/>
            <a:ext cx="4246057" cy="600300"/>
            <a:chOff x="899411" y="-963201"/>
            <a:chExt cx="4246057" cy="600300"/>
          </a:xfrm>
        </p:grpSpPr>
        <p:sp>
          <p:nvSpPr>
            <p:cNvPr id="47" name="Google Shape;280;p35">
              <a:extLst>
                <a:ext uri="{FF2B5EF4-FFF2-40B4-BE49-F238E27FC236}">
                  <a16:creationId xmlns:a16="http://schemas.microsoft.com/office/drawing/2014/main" id="{F5AE2A94-D93D-4A22-9DBE-8C2FAD18B9A5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" name="مجموعة 47">
              <a:extLst>
                <a:ext uri="{FF2B5EF4-FFF2-40B4-BE49-F238E27FC236}">
                  <a16:creationId xmlns:a16="http://schemas.microsoft.com/office/drawing/2014/main" id="{8773315D-6853-416E-812E-D94345A02451}"/>
                </a:ext>
              </a:extLst>
            </p:cNvPr>
            <p:cNvGrpSpPr/>
            <p:nvPr/>
          </p:nvGrpSpPr>
          <p:grpSpPr>
            <a:xfrm>
              <a:off x="899411" y="-963201"/>
              <a:ext cx="4246057" cy="600300"/>
              <a:chOff x="4791184" y="1243233"/>
              <a:chExt cx="4246057" cy="600300"/>
            </a:xfrm>
          </p:grpSpPr>
          <p:sp>
            <p:nvSpPr>
              <p:cNvPr id="49" name="Google Shape;282;p35">
                <a:extLst>
                  <a:ext uri="{FF2B5EF4-FFF2-40B4-BE49-F238E27FC236}">
                    <a16:creationId xmlns:a16="http://schemas.microsoft.com/office/drawing/2014/main" id="{6F790CF0-2DD2-4971-A444-743F5FA910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"/>
                  <a:t>1.</a:t>
                </a:r>
                <a:endParaRPr lang="en" dirty="0"/>
              </a:p>
            </p:txBody>
          </p:sp>
          <p:sp>
            <p:nvSpPr>
              <p:cNvPr id="50" name="مستطيل 49">
                <a:extLst>
                  <a:ext uri="{FF2B5EF4-FFF2-40B4-BE49-F238E27FC236}">
                    <a16:creationId xmlns:a16="http://schemas.microsoft.com/office/drawing/2014/main" id="{829A322C-732A-42E7-9A7F-BB40DCC073F6}"/>
                  </a:ext>
                </a:extLst>
              </p:cNvPr>
              <p:cNvSpPr/>
              <p:nvPr/>
            </p:nvSpPr>
            <p:spPr>
              <a:xfrm>
                <a:off x="4791184" y="1322026"/>
                <a:ext cx="3618298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أكتب رموزا مناسبة لهذين </a:t>
                </a:r>
                <a:r>
                  <a:rPr lang="ar-SA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الأليلين</a:t>
                </a:r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</a:p>
            </p:txBody>
          </p:sp>
        </p:grpSp>
      </p:grp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EB77D833-1A89-4BAA-8CC0-ADDBEB4AB4F6}"/>
              </a:ext>
            </a:extLst>
          </p:cNvPr>
          <p:cNvGrpSpPr/>
          <p:nvPr/>
        </p:nvGrpSpPr>
        <p:grpSpPr>
          <a:xfrm>
            <a:off x="5108578" y="3774602"/>
            <a:ext cx="3928663" cy="909790"/>
            <a:chOff x="1216805" y="-963201"/>
            <a:chExt cx="3928663" cy="909790"/>
          </a:xfrm>
        </p:grpSpPr>
        <p:sp>
          <p:nvSpPr>
            <p:cNvPr id="57" name="Google Shape;280;p35">
              <a:extLst>
                <a:ext uri="{FF2B5EF4-FFF2-40B4-BE49-F238E27FC236}">
                  <a16:creationId xmlns:a16="http://schemas.microsoft.com/office/drawing/2014/main" id="{DCABF869-18CD-401E-8318-E2728C86C6BB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" name="مجموعة 57">
              <a:extLst>
                <a:ext uri="{FF2B5EF4-FFF2-40B4-BE49-F238E27FC236}">
                  <a16:creationId xmlns:a16="http://schemas.microsoft.com/office/drawing/2014/main" id="{99BEF5D2-2A8B-476E-942E-845094E27CB7}"/>
                </a:ext>
              </a:extLst>
            </p:cNvPr>
            <p:cNvGrpSpPr/>
            <p:nvPr/>
          </p:nvGrpSpPr>
          <p:grpSpPr>
            <a:xfrm>
              <a:off x="1216805" y="-963201"/>
              <a:ext cx="3928663" cy="909790"/>
              <a:chOff x="5108578" y="1243233"/>
              <a:chExt cx="3928663" cy="909790"/>
            </a:xfrm>
          </p:grpSpPr>
          <p:sp>
            <p:nvSpPr>
              <p:cNvPr id="59" name="Google Shape;282;p35">
                <a:extLst>
                  <a:ext uri="{FF2B5EF4-FFF2-40B4-BE49-F238E27FC236}">
                    <a16:creationId xmlns:a16="http://schemas.microsoft.com/office/drawing/2014/main" id="{78F957A1-09B1-4EB8-87FD-8CCD7F32C5F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-US" dirty="0"/>
                  <a:t>2</a:t>
                </a:r>
                <a:r>
                  <a:rPr lang="en" dirty="0"/>
                  <a:t>.</a:t>
                </a:r>
              </a:p>
            </p:txBody>
          </p:sp>
          <p:sp>
            <p:nvSpPr>
              <p:cNvPr id="60" name="مستطيل 59">
                <a:extLst>
                  <a:ext uri="{FF2B5EF4-FFF2-40B4-BE49-F238E27FC236}">
                    <a16:creationId xmlns:a16="http://schemas.microsoft.com/office/drawing/2014/main" id="{E24670EE-6368-474E-AD8E-879D2BDFC38B}"/>
                  </a:ext>
                </a:extLst>
              </p:cNvPr>
              <p:cNvSpPr/>
              <p:nvPr/>
            </p:nvSpPr>
            <p:spPr>
              <a:xfrm>
                <a:off x="5108578" y="1322026"/>
                <a:ext cx="3300904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ما الطراز المظهري لشخص غير </a:t>
                </a:r>
              </a:p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متماثل الأليلات لهذه الصفة </a:t>
                </a:r>
              </a:p>
            </p:txBody>
          </p:sp>
        </p:grpSp>
      </p:grp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F762D71E-B67D-4145-9142-2690F7D895B3}"/>
              </a:ext>
            </a:extLst>
          </p:cNvPr>
          <p:cNvSpPr/>
          <p:nvPr/>
        </p:nvSpPr>
        <p:spPr>
          <a:xfrm>
            <a:off x="4800599" y="51281"/>
            <a:ext cx="4246057" cy="1815882"/>
          </a:xfrm>
          <a:custGeom>
            <a:avLst/>
            <a:gdLst>
              <a:gd name="connsiteX0" fmla="*/ 0 w 4246057"/>
              <a:gd name="connsiteY0" fmla="*/ 0 h 1815882"/>
              <a:gd name="connsiteX1" fmla="*/ 4246057 w 4246057"/>
              <a:gd name="connsiteY1" fmla="*/ 0 h 1815882"/>
              <a:gd name="connsiteX2" fmla="*/ 4246057 w 4246057"/>
              <a:gd name="connsiteY2" fmla="*/ 1815882 h 1815882"/>
              <a:gd name="connsiteX3" fmla="*/ 0 w 4246057"/>
              <a:gd name="connsiteY3" fmla="*/ 1815882 h 1815882"/>
              <a:gd name="connsiteX4" fmla="*/ 0 w 4246057"/>
              <a:gd name="connsiteY4" fmla="*/ 0 h 181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6057" h="1815882" fill="none" extrusionOk="0">
                <a:moveTo>
                  <a:pt x="0" y="0"/>
                </a:moveTo>
                <a:cubicBezTo>
                  <a:pt x="1217078" y="111297"/>
                  <a:pt x="2408994" y="40342"/>
                  <a:pt x="4246057" y="0"/>
                </a:cubicBezTo>
                <a:cubicBezTo>
                  <a:pt x="4123831" y="388203"/>
                  <a:pt x="4281548" y="1150945"/>
                  <a:pt x="4246057" y="1815882"/>
                </a:cubicBezTo>
                <a:cubicBezTo>
                  <a:pt x="2855588" y="1676690"/>
                  <a:pt x="676348" y="1835446"/>
                  <a:pt x="0" y="1815882"/>
                </a:cubicBezTo>
                <a:cubicBezTo>
                  <a:pt x="-149731" y="1546751"/>
                  <a:pt x="-58402" y="354612"/>
                  <a:pt x="0" y="0"/>
                </a:cubicBezTo>
                <a:close/>
              </a:path>
              <a:path w="4246057" h="1815882" stroke="0" extrusionOk="0">
                <a:moveTo>
                  <a:pt x="0" y="0"/>
                </a:moveTo>
                <a:cubicBezTo>
                  <a:pt x="781081" y="36870"/>
                  <a:pt x="2659905" y="-31727"/>
                  <a:pt x="4246057" y="0"/>
                </a:cubicBezTo>
                <a:cubicBezTo>
                  <a:pt x="4170249" y="633705"/>
                  <a:pt x="4350142" y="1569882"/>
                  <a:pt x="4246057" y="1815882"/>
                </a:cubicBezTo>
                <a:cubicBezTo>
                  <a:pt x="3065314" y="1845655"/>
                  <a:pt x="1541364" y="1809761"/>
                  <a:pt x="0" y="1815882"/>
                </a:cubicBezTo>
                <a:cubicBezTo>
                  <a:pt x="99237" y="1319306"/>
                  <a:pt x="155476" y="372093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SA" sz="2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عند الإنسان، أليل خط الشعر على شكل حرف </a:t>
            </a:r>
            <a:r>
              <a:rPr lang="en-US" sz="2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ar-SA" sz="2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f-ZA" sz="2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widow’s peak </a:t>
            </a:r>
            <a:r>
              <a:rPr lang="ar-SA" sz="2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عند أعلى الجبين سائد على أليل خط الشعر المستقيم </a:t>
            </a:r>
            <a:endParaRPr lang="ar-SA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CA32A67-055C-4440-80E9-48883EDD6AB9}"/>
              </a:ext>
            </a:extLst>
          </p:cNvPr>
          <p:cNvSpPr txBox="1"/>
          <p:nvPr/>
        </p:nvSpPr>
        <p:spPr>
          <a:xfrm>
            <a:off x="4791184" y="2473823"/>
            <a:ext cx="4053465" cy="1138773"/>
          </a:xfrm>
          <a:prstGeom prst="rect">
            <a:avLst/>
          </a:prstGeom>
          <a:solidFill>
            <a:srgbClr val="FFC800"/>
          </a:solidFill>
        </p:spPr>
        <p:txBody>
          <a:bodyPr wrap="square">
            <a:spAutoFit/>
          </a:bodyPr>
          <a:lstStyle/>
          <a:p>
            <a:pPr algn="r" rtl="1"/>
            <a:r>
              <a:rPr lang="en-US" sz="24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ar-SA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رمز صفة خط الشعر على شكل </a:t>
            </a:r>
            <a:r>
              <a:rPr lang="af-ZA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V، </a:t>
            </a:r>
            <a:r>
              <a:rPr lang="ar-SA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و </a:t>
            </a:r>
          </a:p>
          <a:p>
            <a:pPr algn="r" rtl="1"/>
            <a:r>
              <a:rPr lang="af-ZA" sz="24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ar-SA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رمز صفة خط الشعر المستقيم. أو أي حرفَين من نفس النوع أحدهما كبير والآخر صغير.</a:t>
            </a:r>
            <a:endParaRPr lang="ar-S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A071966-3FFE-4142-AFA2-EFC8E8B056E5}"/>
              </a:ext>
            </a:extLst>
          </p:cNvPr>
          <p:cNvSpPr txBox="1"/>
          <p:nvPr/>
        </p:nvSpPr>
        <p:spPr>
          <a:xfrm>
            <a:off x="4835083" y="4684392"/>
            <a:ext cx="4053465" cy="400110"/>
          </a:xfrm>
          <a:prstGeom prst="rect">
            <a:avLst/>
          </a:prstGeom>
          <a:solidFill>
            <a:srgbClr val="FFC800"/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خط شعر على شكل </a:t>
            </a:r>
            <a:r>
              <a:rPr lang="en-US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ar-SA" sz="20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57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5"/>
          <p:cNvSpPr txBox="1">
            <a:spLocks noGrp="1"/>
          </p:cNvSpPr>
          <p:nvPr>
            <p:ph type="title" idx="4294967295"/>
          </p:nvPr>
        </p:nvSpPr>
        <p:spPr>
          <a:xfrm>
            <a:off x="4887550" y="724100"/>
            <a:ext cx="821100" cy="8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</p:txBody>
      </p:sp>
      <p:sp>
        <p:nvSpPr>
          <p:cNvPr id="277" name="Google Shape;277;p35"/>
          <p:cNvSpPr txBox="1">
            <a:spLocks noGrp="1"/>
          </p:cNvSpPr>
          <p:nvPr>
            <p:ph type="title" idx="4294967295"/>
          </p:nvPr>
        </p:nvSpPr>
        <p:spPr>
          <a:xfrm>
            <a:off x="4887550" y="2129138"/>
            <a:ext cx="821100" cy="8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endParaRPr/>
          </a:p>
        </p:txBody>
      </p:sp>
      <p:sp>
        <p:nvSpPr>
          <p:cNvPr id="282" name="Google Shape;282;p35"/>
          <p:cNvSpPr txBox="1">
            <a:spLocks noGrp="1"/>
          </p:cNvSpPr>
          <p:nvPr>
            <p:ph type="title" idx="4294967295"/>
          </p:nvPr>
        </p:nvSpPr>
        <p:spPr>
          <a:xfrm>
            <a:off x="8216141" y="1244974"/>
            <a:ext cx="8211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1.</a:t>
            </a:r>
            <a:endParaRPr dirty="0"/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DE673007-46D0-4E7B-A9E2-F566762F97A0}"/>
              </a:ext>
            </a:extLst>
          </p:cNvPr>
          <p:cNvGrpSpPr/>
          <p:nvPr/>
        </p:nvGrpSpPr>
        <p:grpSpPr>
          <a:xfrm>
            <a:off x="4332832" y="2132044"/>
            <a:ext cx="4624356" cy="909790"/>
            <a:chOff x="521112" y="-963201"/>
            <a:chExt cx="4624356" cy="909790"/>
          </a:xfrm>
        </p:grpSpPr>
        <p:sp>
          <p:nvSpPr>
            <p:cNvPr id="47" name="Google Shape;280;p35">
              <a:extLst>
                <a:ext uri="{FF2B5EF4-FFF2-40B4-BE49-F238E27FC236}">
                  <a16:creationId xmlns:a16="http://schemas.microsoft.com/office/drawing/2014/main" id="{F5AE2A94-D93D-4A22-9DBE-8C2FAD18B9A5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" name="مجموعة 47">
              <a:extLst>
                <a:ext uri="{FF2B5EF4-FFF2-40B4-BE49-F238E27FC236}">
                  <a16:creationId xmlns:a16="http://schemas.microsoft.com/office/drawing/2014/main" id="{8773315D-6853-416E-812E-D94345A02451}"/>
                </a:ext>
              </a:extLst>
            </p:cNvPr>
            <p:cNvGrpSpPr/>
            <p:nvPr/>
          </p:nvGrpSpPr>
          <p:grpSpPr>
            <a:xfrm>
              <a:off x="521112" y="-963201"/>
              <a:ext cx="4624356" cy="909790"/>
              <a:chOff x="4412885" y="1243233"/>
              <a:chExt cx="4624356" cy="909790"/>
            </a:xfrm>
          </p:grpSpPr>
          <p:sp>
            <p:nvSpPr>
              <p:cNvPr id="49" name="Google Shape;282;p35">
                <a:extLst>
                  <a:ext uri="{FF2B5EF4-FFF2-40B4-BE49-F238E27FC236}">
                    <a16:creationId xmlns:a16="http://schemas.microsoft.com/office/drawing/2014/main" id="{6F790CF0-2DD2-4971-A444-743F5FA910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"/>
                  <a:t>1.</a:t>
                </a:r>
                <a:endParaRPr lang="en" dirty="0"/>
              </a:p>
            </p:txBody>
          </p:sp>
          <p:sp>
            <p:nvSpPr>
              <p:cNvPr id="50" name="مستطيل 49">
                <a:extLst>
                  <a:ext uri="{FF2B5EF4-FFF2-40B4-BE49-F238E27FC236}">
                    <a16:creationId xmlns:a16="http://schemas.microsoft.com/office/drawing/2014/main" id="{829A322C-732A-42E7-9A7F-BB40DCC073F6}"/>
                  </a:ext>
                </a:extLst>
              </p:cNvPr>
              <p:cNvSpPr/>
              <p:nvPr/>
            </p:nvSpPr>
            <p:spPr>
              <a:xfrm>
                <a:off x="4412885" y="1322026"/>
                <a:ext cx="3803256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الطراز الجيني لذبابة غير متماثلة الأليلات لهذه الصفة </a:t>
                </a:r>
              </a:p>
            </p:txBody>
          </p:sp>
        </p:grpSp>
      </p:grp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EB77D833-1A89-4BAA-8CC0-ADDBEB4AB4F6}"/>
              </a:ext>
            </a:extLst>
          </p:cNvPr>
          <p:cNvGrpSpPr/>
          <p:nvPr/>
        </p:nvGrpSpPr>
        <p:grpSpPr>
          <a:xfrm>
            <a:off x="4783264" y="3747915"/>
            <a:ext cx="4173923" cy="600300"/>
            <a:chOff x="971545" y="-963201"/>
            <a:chExt cx="4173923" cy="600300"/>
          </a:xfrm>
        </p:grpSpPr>
        <p:sp>
          <p:nvSpPr>
            <p:cNvPr id="57" name="Google Shape;280;p35">
              <a:extLst>
                <a:ext uri="{FF2B5EF4-FFF2-40B4-BE49-F238E27FC236}">
                  <a16:creationId xmlns:a16="http://schemas.microsoft.com/office/drawing/2014/main" id="{DCABF869-18CD-401E-8318-E2728C86C6BB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" name="مجموعة 57">
              <a:extLst>
                <a:ext uri="{FF2B5EF4-FFF2-40B4-BE49-F238E27FC236}">
                  <a16:creationId xmlns:a16="http://schemas.microsoft.com/office/drawing/2014/main" id="{99BEF5D2-2A8B-476E-942E-845094E27CB7}"/>
                </a:ext>
              </a:extLst>
            </p:cNvPr>
            <p:cNvGrpSpPr/>
            <p:nvPr/>
          </p:nvGrpSpPr>
          <p:grpSpPr>
            <a:xfrm>
              <a:off x="971545" y="-963201"/>
              <a:ext cx="4173923" cy="600300"/>
              <a:chOff x="4863318" y="1243233"/>
              <a:chExt cx="4173923" cy="600300"/>
            </a:xfrm>
          </p:grpSpPr>
          <p:sp>
            <p:nvSpPr>
              <p:cNvPr id="59" name="Google Shape;282;p35">
                <a:extLst>
                  <a:ext uri="{FF2B5EF4-FFF2-40B4-BE49-F238E27FC236}">
                    <a16:creationId xmlns:a16="http://schemas.microsoft.com/office/drawing/2014/main" id="{78F957A1-09B1-4EB8-87FD-8CCD7F32C5F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-US" dirty="0"/>
                  <a:t>2</a:t>
                </a:r>
                <a:r>
                  <a:rPr lang="en" dirty="0"/>
                  <a:t>.</a:t>
                </a:r>
              </a:p>
            </p:txBody>
          </p:sp>
          <p:sp>
            <p:nvSpPr>
              <p:cNvPr id="60" name="مستطيل 59">
                <a:extLst>
                  <a:ext uri="{FF2B5EF4-FFF2-40B4-BE49-F238E27FC236}">
                    <a16:creationId xmlns:a16="http://schemas.microsoft.com/office/drawing/2014/main" id="{E24670EE-6368-474E-AD8E-879D2BDFC38B}"/>
                  </a:ext>
                </a:extLst>
              </p:cNvPr>
              <p:cNvSpPr/>
              <p:nvPr/>
            </p:nvSpPr>
            <p:spPr>
              <a:xfrm>
                <a:off x="4863318" y="1322026"/>
                <a:ext cx="3546164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الطرز الجينية المحتملة لأمشاجها </a:t>
                </a:r>
              </a:p>
            </p:txBody>
          </p:sp>
        </p:grpSp>
      </p:grp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F762D71E-B67D-4145-9142-2690F7D895B3}"/>
              </a:ext>
            </a:extLst>
          </p:cNvPr>
          <p:cNvSpPr/>
          <p:nvPr/>
        </p:nvSpPr>
        <p:spPr>
          <a:xfrm>
            <a:off x="4711130" y="175512"/>
            <a:ext cx="4246057" cy="1815882"/>
          </a:xfrm>
          <a:custGeom>
            <a:avLst/>
            <a:gdLst>
              <a:gd name="connsiteX0" fmla="*/ 0 w 4246057"/>
              <a:gd name="connsiteY0" fmla="*/ 0 h 1815882"/>
              <a:gd name="connsiteX1" fmla="*/ 4246057 w 4246057"/>
              <a:gd name="connsiteY1" fmla="*/ 0 h 1815882"/>
              <a:gd name="connsiteX2" fmla="*/ 4246057 w 4246057"/>
              <a:gd name="connsiteY2" fmla="*/ 1815882 h 1815882"/>
              <a:gd name="connsiteX3" fmla="*/ 0 w 4246057"/>
              <a:gd name="connsiteY3" fmla="*/ 1815882 h 1815882"/>
              <a:gd name="connsiteX4" fmla="*/ 0 w 4246057"/>
              <a:gd name="connsiteY4" fmla="*/ 0 h 181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6057" h="1815882" fill="none" extrusionOk="0">
                <a:moveTo>
                  <a:pt x="0" y="0"/>
                </a:moveTo>
                <a:cubicBezTo>
                  <a:pt x="1217078" y="111297"/>
                  <a:pt x="2408994" y="40342"/>
                  <a:pt x="4246057" y="0"/>
                </a:cubicBezTo>
                <a:cubicBezTo>
                  <a:pt x="4123831" y="388203"/>
                  <a:pt x="4281548" y="1150945"/>
                  <a:pt x="4246057" y="1815882"/>
                </a:cubicBezTo>
                <a:cubicBezTo>
                  <a:pt x="2855588" y="1676690"/>
                  <a:pt x="676348" y="1835446"/>
                  <a:pt x="0" y="1815882"/>
                </a:cubicBezTo>
                <a:cubicBezTo>
                  <a:pt x="-149731" y="1546751"/>
                  <a:pt x="-58402" y="354612"/>
                  <a:pt x="0" y="0"/>
                </a:cubicBezTo>
                <a:close/>
              </a:path>
              <a:path w="4246057" h="1815882" stroke="0" extrusionOk="0">
                <a:moveTo>
                  <a:pt x="0" y="0"/>
                </a:moveTo>
                <a:cubicBezTo>
                  <a:pt x="781081" y="36870"/>
                  <a:pt x="2659905" y="-31727"/>
                  <a:pt x="4246057" y="0"/>
                </a:cubicBezTo>
                <a:cubicBezTo>
                  <a:pt x="4170249" y="633705"/>
                  <a:pt x="4350142" y="1569882"/>
                  <a:pt x="4246057" y="1815882"/>
                </a:cubicBezTo>
                <a:cubicBezTo>
                  <a:pt x="3065314" y="1845655"/>
                  <a:pt x="1541364" y="1809761"/>
                  <a:pt x="0" y="1815882"/>
                </a:cubicBezTo>
                <a:cubicBezTo>
                  <a:pt x="99237" y="1319306"/>
                  <a:pt x="155476" y="372093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SA" sz="2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باستخدام الرمز </a:t>
            </a:r>
            <a:r>
              <a:rPr lang="en-US" sz="2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ar-SA" sz="2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لحجم الأجنحة الطبيعية لذبابة ما , و </a:t>
            </a:r>
            <a:r>
              <a:rPr lang="en-US" sz="2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ar-SA" sz="2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للأجنحة الضامرة ( الصغيرة جدا ) أكتب ما يلي : </a:t>
            </a:r>
            <a:endParaRPr lang="ar-SA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9FFBA5F-CDB7-4FBE-91C6-A556A0012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694" y="1434788"/>
            <a:ext cx="1619250" cy="22098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F90E6DF-FDAA-41D7-BA6E-BE25B0816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75" y="1457054"/>
            <a:ext cx="1677137" cy="2187534"/>
          </a:xfrm>
          <a:prstGeom prst="rect">
            <a:avLst/>
          </a:prstGeom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F2362A02-288F-455F-BA34-E81815AFAE0D}"/>
              </a:ext>
            </a:extLst>
          </p:cNvPr>
          <p:cNvSpPr txBox="1"/>
          <p:nvPr/>
        </p:nvSpPr>
        <p:spPr>
          <a:xfrm>
            <a:off x="7370379" y="3008514"/>
            <a:ext cx="697624" cy="461665"/>
          </a:xfrm>
          <a:prstGeom prst="rect">
            <a:avLst/>
          </a:prstGeom>
          <a:solidFill>
            <a:srgbClr val="FFC800"/>
          </a:solidFill>
        </p:spPr>
        <p:txBody>
          <a:bodyPr wrap="square">
            <a:spAutoFit/>
          </a:bodyPr>
          <a:lstStyle/>
          <a:p>
            <a:r>
              <a:rPr lang="af-ZA" sz="24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Nn</a:t>
            </a:r>
            <a:endParaRPr lang="ar-S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EF990F6B-521D-4E72-806C-85A5645A0AE7}"/>
              </a:ext>
            </a:extLst>
          </p:cNvPr>
          <p:cNvSpPr txBox="1"/>
          <p:nvPr/>
        </p:nvSpPr>
        <p:spPr>
          <a:xfrm>
            <a:off x="7118131" y="4313908"/>
            <a:ext cx="1017956" cy="461665"/>
          </a:xfrm>
          <a:prstGeom prst="rect">
            <a:avLst/>
          </a:prstGeom>
          <a:solidFill>
            <a:srgbClr val="FFC800"/>
          </a:solidFill>
        </p:spPr>
        <p:txBody>
          <a:bodyPr wrap="square">
            <a:spAutoFit/>
          </a:bodyPr>
          <a:lstStyle/>
          <a:p>
            <a:pPr algn="r" rtl="1"/>
            <a:r>
              <a:rPr lang="af-ZA" sz="24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ar-SA" sz="24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 أو  </a:t>
            </a:r>
            <a:r>
              <a:rPr lang="en-US" sz="24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ar-S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41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D6F4AD23-304A-4088-A4A2-7F2E90E509B2}"/>
              </a:ext>
            </a:extLst>
          </p:cNvPr>
          <p:cNvSpPr/>
          <p:nvPr/>
        </p:nvSpPr>
        <p:spPr>
          <a:xfrm>
            <a:off x="6477428" y="460412"/>
            <a:ext cx="2068737" cy="415498"/>
          </a:xfrm>
          <a:custGeom>
            <a:avLst/>
            <a:gdLst>
              <a:gd name="connsiteX0" fmla="*/ 0 w 2068737"/>
              <a:gd name="connsiteY0" fmla="*/ 0 h 415498"/>
              <a:gd name="connsiteX1" fmla="*/ 2068737 w 2068737"/>
              <a:gd name="connsiteY1" fmla="*/ 0 h 415498"/>
              <a:gd name="connsiteX2" fmla="*/ 2068737 w 2068737"/>
              <a:gd name="connsiteY2" fmla="*/ 415498 h 415498"/>
              <a:gd name="connsiteX3" fmla="*/ 0 w 2068737"/>
              <a:gd name="connsiteY3" fmla="*/ 415498 h 415498"/>
              <a:gd name="connsiteX4" fmla="*/ 0 w 2068737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8737" h="415498" fill="none" extrusionOk="0">
                <a:moveTo>
                  <a:pt x="0" y="0"/>
                </a:moveTo>
                <a:cubicBezTo>
                  <a:pt x="933255" y="111297"/>
                  <a:pt x="1146750" y="40342"/>
                  <a:pt x="2068737" y="0"/>
                </a:cubicBezTo>
                <a:cubicBezTo>
                  <a:pt x="2045390" y="69469"/>
                  <a:pt x="2051993" y="349087"/>
                  <a:pt x="2068737" y="415498"/>
                </a:cubicBezTo>
                <a:cubicBezTo>
                  <a:pt x="1346238" y="276306"/>
                  <a:pt x="325927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2068737" h="415498" stroke="0" extrusionOk="0">
                <a:moveTo>
                  <a:pt x="0" y="0"/>
                </a:moveTo>
                <a:cubicBezTo>
                  <a:pt x="739435" y="36870"/>
                  <a:pt x="1134748" y="-31727"/>
                  <a:pt x="2068737" y="0"/>
                </a:cubicBezTo>
                <a:cubicBezTo>
                  <a:pt x="2064994" y="96234"/>
                  <a:pt x="2082586" y="270630"/>
                  <a:pt x="2068737" y="415498"/>
                </a:cubicBezTo>
                <a:cubicBezTo>
                  <a:pt x="1240518" y="445271"/>
                  <a:pt x="688065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المخطط الجيني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0B51AE6-0664-4E2E-9DE9-EACCC3FC0978}"/>
              </a:ext>
            </a:extLst>
          </p:cNvPr>
          <p:cNvGrpSpPr/>
          <p:nvPr/>
        </p:nvGrpSpPr>
        <p:grpSpPr>
          <a:xfrm>
            <a:off x="734519" y="445403"/>
            <a:ext cx="4866680" cy="1065853"/>
            <a:chOff x="674558" y="519264"/>
            <a:chExt cx="5540816" cy="699180"/>
          </a:xfrm>
        </p:grpSpPr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0239E1EF-B848-43FE-8B06-8C60EA1D7223}"/>
                </a:ext>
              </a:extLst>
            </p:cNvPr>
            <p:cNvSpPr/>
            <p:nvPr/>
          </p:nvSpPr>
          <p:spPr>
            <a:xfrm>
              <a:off x="674558" y="521904"/>
              <a:ext cx="5540816" cy="696540"/>
            </a:xfrm>
            <a:custGeom>
              <a:avLst/>
              <a:gdLst>
                <a:gd name="connsiteX0" fmla="*/ 0 w 5540816"/>
                <a:gd name="connsiteY0" fmla="*/ 0 h 696540"/>
                <a:gd name="connsiteX1" fmla="*/ 5540816 w 5540816"/>
                <a:gd name="connsiteY1" fmla="*/ 0 h 696540"/>
                <a:gd name="connsiteX2" fmla="*/ 5540816 w 5540816"/>
                <a:gd name="connsiteY2" fmla="*/ 696540 h 696540"/>
                <a:gd name="connsiteX3" fmla="*/ 0 w 5540816"/>
                <a:gd name="connsiteY3" fmla="*/ 696540 h 696540"/>
                <a:gd name="connsiteX4" fmla="*/ 0 w 5540816"/>
                <a:gd name="connsiteY4" fmla="*/ 0 h 69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0816" h="696540" fill="none" extrusionOk="0">
                  <a:moveTo>
                    <a:pt x="0" y="0"/>
                  </a:moveTo>
                  <a:cubicBezTo>
                    <a:pt x="1082154" y="111297"/>
                    <a:pt x="4322237" y="40342"/>
                    <a:pt x="5540816" y="0"/>
                  </a:cubicBezTo>
                  <a:cubicBezTo>
                    <a:pt x="5573583" y="134124"/>
                    <a:pt x="5500708" y="383114"/>
                    <a:pt x="5540816" y="696540"/>
                  </a:cubicBezTo>
                  <a:cubicBezTo>
                    <a:pt x="3852395" y="557348"/>
                    <a:pt x="880826" y="716104"/>
                    <a:pt x="0" y="696540"/>
                  </a:cubicBezTo>
                  <a:cubicBezTo>
                    <a:pt x="-13441" y="406930"/>
                    <a:pt x="34358" y="290075"/>
                    <a:pt x="0" y="0"/>
                  </a:cubicBezTo>
                  <a:close/>
                </a:path>
                <a:path w="5540816" h="696540" stroke="0" extrusionOk="0">
                  <a:moveTo>
                    <a:pt x="0" y="0"/>
                  </a:moveTo>
                  <a:cubicBezTo>
                    <a:pt x="1627253" y="36870"/>
                    <a:pt x="3582657" y="-31727"/>
                    <a:pt x="5540816" y="0"/>
                  </a:cubicBezTo>
                  <a:cubicBezTo>
                    <a:pt x="5521955" y="90078"/>
                    <a:pt x="5517141" y="620979"/>
                    <a:pt x="5540816" y="696540"/>
                  </a:cubicBezTo>
                  <a:cubicBezTo>
                    <a:pt x="2813152" y="726313"/>
                    <a:pt x="1151990" y="690419"/>
                    <a:pt x="0" y="696540"/>
                  </a:cubicBezTo>
                  <a:cubicBezTo>
                    <a:pt x="-39176" y="583595"/>
                    <a:pt x="27728" y="345094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إذا تزاوج فأر غير متماثل الأليلات لصفة لون الفراء مع أنثى ذات فراء أبيض ,  ما الطرز المظهرية والجينية للأبناء ؟ وضح باستخدام المخطط الجيني .</a:t>
              </a:r>
              <a:endPara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20" name="رسم 19" descr="شارة بشكل علامة استفهام مع تعبئة خالصة">
              <a:extLst>
                <a:ext uri="{FF2B5EF4-FFF2-40B4-BE49-F238E27FC236}">
                  <a16:creationId xmlns:a16="http://schemas.microsoft.com/office/drawing/2014/main" id="{94E9F93E-E556-41B4-A037-DFA502860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66454" y="519264"/>
              <a:ext cx="458225" cy="282405"/>
            </a:xfrm>
            <a:prstGeom prst="rect">
              <a:avLst/>
            </a:prstGeom>
          </p:spPr>
        </p:pic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2C136A9F-2D88-4C14-8B35-AA577588E9E9}"/>
              </a:ext>
            </a:extLst>
          </p:cNvPr>
          <p:cNvGrpSpPr/>
          <p:nvPr/>
        </p:nvGrpSpPr>
        <p:grpSpPr>
          <a:xfrm>
            <a:off x="506187" y="1627081"/>
            <a:ext cx="8377523" cy="830997"/>
            <a:chOff x="-3232055" y="-963201"/>
            <a:chExt cx="8377523" cy="830997"/>
          </a:xfrm>
        </p:grpSpPr>
        <p:sp>
          <p:nvSpPr>
            <p:cNvPr id="35" name="Google Shape;280;p35">
              <a:extLst>
                <a:ext uri="{FF2B5EF4-FFF2-40B4-BE49-F238E27FC236}">
                  <a16:creationId xmlns:a16="http://schemas.microsoft.com/office/drawing/2014/main" id="{C3A180D6-80AD-4675-AC34-1D7A0B4E3EF7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" name="مجموعة 35">
              <a:extLst>
                <a:ext uri="{FF2B5EF4-FFF2-40B4-BE49-F238E27FC236}">
                  <a16:creationId xmlns:a16="http://schemas.microsoft.com/office/drawing/2014/main" id="{0CEED0FA-C31E-4100-A82B-EFD2A7E9552A}"/>
                </a:ext>
              </a:extLst>
            </p:cNvPr>
            <p:cNvGrpSpPr/>
            <p:nvPr/>
          </p:nvGrpSpPr>
          <p:grpSpPr>
            <a:xfrm>
              <a:off x="-3232055" y="-963201"/>
              <a:ext cx="8377523" cy="830997"/>
              <a:chOff x="659718" y="1243233"/>
              <a:chExt cx="8377523" cy="830997"/>
            </a:xfrm>
          </p:grpSpPr>
          <p:sp>
            <p:nvSpPr>
              <p:cNvPr id="37" name="Google Shape;282;p35">
                <a:extLst>
                  <a:ext uri="{FF2B5EF4-FFF2-40B4-BE49-F238E27FC236}">
                    <a16:creationId xmlns:a16="http://schemas.microsoft.com/office/drawing/2014/main" id="{44303EBB-D66F-49BC-B76A-44F020FFFF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"/>
                  <a:t>1.</a:t>
                </a:r>
                <a:endParaRPr lang="en" dirty="0"/>
              </a:p>
            </p:txBody>
          </p:sp>
          <p:sp>
            <p:nvSpPr>
              <p:cNvPr id="38" name="مستطيل 37">
                <a:extLst>
                  <a:ext uri="{FF2B5EF4-FFF2-40B4-BE49-F238E27FC236}">
                    <a16:creationId xmlns:a16="http://schemas.microsoft.com/office/drawing/2014/main" id="{6DC1D43C-96B6-4ADC-A676-C7642AAB82DC}"/>
                  </a:ext>
                </a:extLst>
              </p:cNvPr>
              <p:cNvSpPr/>
              <p:nvPr/>
            </p:nvSpPr>
            <p:spPr>
              <a:xfrm>
                <a:off x="659718" y="1243233"/>
                <a:ext cx="7556424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أكتب الطراز المظهري والطراز الجيني لكلا الأبوين . ثم أكتب الأنواع المختلفة من الأمشاج المحتمل إنتاجهما معا .</a:t>
                </a:r>
              </a:p>
            </p:txBody>
          </p:sp>
        </p:grpSp>
      </p:grp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4BFC97F6-B307-4225-9C6C-E89F3750DBD0}"/>
              </a:ext>
            </a:extLst>
          </p:cNvPr>
          <p:cNvSpPr txBox="1"/>
          <p:nvPr/>
        </p:nvSpPr>
        <p:spPr>
          <a:xfrm>
            <a:off x="4874183" y="2606483"/>
            <a:ext cx="3009796" cy="523220"/>
          </a:xfrm>
          <a:custGeom>
            <a:avLst/>
            <a:gdLst>
              <a:gd name="connsiteX0" fmla="*/ 0 w 3009796"/>
              <a:gd name="connsiteY0" fmla="*/ 0 h 523220"/>
              <a:gd name="connsiteX1" fmla="*/ 3009796 w 3009796"/>
              <a:gd name="connsiteY1" fmla="*/ 0 h 523220"/>
              <a:gd name="connsiteX2" fmla="*/ 3009796 w 3009796"/>
              <a:gd name="connsiteY2" fmla="*/ 523220 h 523220"/>
              <a:gd name="connsiteX3" fmla="*/ 0 w 3009796"/>
              <a:gd name="connsiteY3" fmla="*/ 523220 h 523220"/>
              <a:gd name="connsiteX4" fmla="*/ 0 w 3009796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9796" h="523220" fill="none" extrusionOk="0">
                <a:moveTo>
                  <a:pt x="0" y="0"/>
                </a:moveTo>
                <a:cubicBezTo>
                  <a:pt x="739239" y="116455"/>
                  <a:pt x="2491544" y="76426"/>
                  <a:pt x="3009796" y="0"/>
                </a:cubicBezTo>
                <a:cubicBezTo>
                  <a:pt x="3043675" y="85832"/>
                  <a:pt x="3028391" y="378372"/>
                  <a:pt x="3009796" y="523220"/>
                </a:cubicBezTo>
                <a:cubicBezTo>
                  <a:pt x="2671771" y="612976"/>
                  <a:pt x="888356" y="570938"/>
                  <a:pt x="0" y="523220"/>
                </a:cubicBezTo>
                <a:cubicBezTo>
                  <a:pt x="-31364" y="468370"/>
                  <a:pt x="4327" y="211156"/>
                  <a:pt x="0" y="0"/>
                </a:cubicBezTo>
                <a:close/>
              </a:path>
              <a:path w="3009796" h="523220" stroke="0" extrusionOk="0">
                <a:moveTo>
                  <a:pt x="0" y="0"/>
                </a:moveTo>
                <a:cubicBezTo>
                  <a:pt x="584918" y="-11320"/>
                  <a:pt x="1577454" y="111600"/>
                  <a:pt x="3009796" y="0"/>
                </a:cubicBezTo>
                <a:cubicBezTo>
                  <a:pt x="3040926" y="158324"/>
                  <a:pt x="3010226" y="405607"/>
                  <a:pt x="3009796" y="523220"/>
                </a:cubicBezTo>
                <a:cubicBezTo>
                  <a:pt x="2329288" y="440648"/>
                  <a:pt x="448233" y="660083"/>
                  <a:pt x="0" y="523220"/>
                </a:cubicBezTo>
                <a:cubicBezTo>
                  <a:pt x="-13741" y="312330"/>
                  <a:pt x="18486" y="201035"/>
                  <a:pt x="0" y="0"/>
                </a:cubicBezTo>
                <a:close/>
              </a:path>
            </a:pathLst>
          </a:cu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9100156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الطراز المظهري للأبوين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F05B278F-586E-4D85-A712-D3896E215635}"/>
              </a:ext>
            </a:extLst>
          </p:cNvPr>
          <p:cNvSpPr txBox="1"/>
          <p:nvPr/>
        </p:nvSpPr>
        <p:spPr>
          <a:xfrm>
            <a:off x="4874183" y="3239079"/>
            <a:ext cx="3009796" cy="523220"/>
          </a:xfrm>
          <a:custGeom>
            <a:avLst/>
            <a:gdLst>
              <a:gd name="connsiteX0" fmla="*/ 0 w 3009796"/>
              <a:gd name="connsiteY0" fmla="*/ 0 h 523220"/>
              <a:gd name="connsiteX1" fmla="*/ 3009796 w 3009796"/>
              <a:gd name="connsiteY1" fmla="*/ 0 h 523220"/>
              <a:gd name="connsiteX2" fmla="*/ 3009796 w 3009796"/>
              <a:gd name="connsiteY2" fmla="*/ 523220 h 523220"/>
              <a:gd name="connsiteX3" fmla="*/ 0 w 3009796"/>
              <a:gd name="connsiteY3" fmla="*/ 523220 h 523220"/>
              <a:gd name="connsiteX4" fmla="*/ 0 w 3009796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9796" h="523220" fill="none" extrusionOk="0">
                <a:moveTo>
                  <a:pt x="0" y="0"/>
                </a:moveTo>
                <a:cubicBezTo>
                  <a:pt x="739239" y="116455"/>
                  <a:pt x="2491544" y="76426"/>
                  <a:pt x="3009796" y="0"/>
                </a:cubicBezTo>
                <a:cubicBezTo>
                  <a:pt x="3043675" y="85832"/>
                  <a:pt x="3028391" y="378372"/>
                  <a:pt x="3009796" y="523220"/>
                </a:cubicBezTo>
                <a:cubicBezTo>
                  <a:pt x="2671771" y="612976"/>
                  <a:pt x="888356" y="570938"/>
                  <a:pt x="0" y="523220"/>
                </a:cubicBezTo>
                <a:cubicBezTo>
                  <a:pt x="-31364" y="468370"/>
                  <a:pt x="4327" y="211156"/>
                  <a:pt x="0" y="0"/>
                </a:cubicBezTo>
                <a:close/>
              </a:path>
              <a:path w="3009796" h="523220" stroke="0" extrusionOk="0">
                <a:moveTo>
                  <a:pt x="0" y="0"/>
                </a:moveTo>
                <a:cubicBezTo>
                  <a:pt x="584918" y="-11320"/>
                  <a:pt x="1577454" y="111600"/>
                  <a:pt x="3009796" y="0"/>
                </a:cubicBezTo>
                <a:cubicBezTo>
                  <a:pt x="3040926" y="158324"/>
                  <a:pt x="3010226" y="405607"/>
                  <a:pt x="3009796" y="523220"/>
                </a:cubicBezTo>
                <a:cubicBezTo>
                  <a:pt x="2329288" y="440648"/>
                  <a:pt x="448233" y="660083"/>
                  <a:pt x="0" y="523220"/>
                </a:cubicBezTo>
                <a:cubicBezTo>
                  <a:pt x="-13741" y="312330"/>
                  <a:pt x="18486" y="201035"/>
                  <a:pt x="0" y="0"/>
                </a:cubicBezTo>
                <a:close/>
              </a:path>
            </a:pathLst>
          </a:cu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9100156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الطراز الجيني للأبوين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FDC8FD6-4CCA-48A6-BCDF-57E37319C4A1}"/>
              </a:ext>
            </a:extLst>
          </p:cNvPr>
          <p:cNvSpPr txBox="1"/>
          <p:nvPr/>
        </p:nvSpPr>
        <p:spPr>
          <a:xfrm>
            <a:off x="4874183" y="3871675"/>
            <a:ext cx="3009796" cy="523220"/>
          </a:xfrm>
          <a:custGeom>
            <a:avLst/>
            <a:gdLst>
              <a:gd name="connsiteX0" fmla="*/ 0 w 3009796"/>
              <a:gd name="connsiteY0" fmla="*/ 0 h 523220"/>
              <a:gd name="connsiteX1" fmla="*/ 3009796 w 3009796"/>
              <a:gd name="connsiteY1" fmla="*/ 0 h 523220"/>
              <a:gd name="connsiteX2" fmla="*/ 3009796 w 3009796"/>
              <a:gd name="connsiteY2" fmla="*/ 523220 h 523220"/>
              <a:gd name="connsiteX3" fmla="*/ 0 w 3009796"/>
              <a:gd name="connsiteY3" fmla="*/ 523220 h 523220"/>
              <a:gd name="connsiteX4" fmla="*/ 0 w 3009796"/>
              <a:gd name="connsiteY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9796" h="523220" fill="none" extrusionOk="0">
                <a:moveTo>
                  <a:pt x="0" y="0"/>
                </a:moveTo>
                <a:cubicBezTo>
                  <a:pt x="739239" y="116455"/>
                  <a:pt x="2491544" y="76426"/>
                  <a:pt x="3009796" y="0"/>
                </a:cubicBezTo>
                <a:cubicBezTo>
                  <a:pt x="3043675" y="85832"/>
                  <a:pt x="3028391" y="378372"/>
                  <a:pt x="3009796" y="523220"/>
                </a:cubicBezTo>
                <a:cubicBezTo>
                  <a:pt x="2671771" y="612976"/>
                  <a:pt x="888356" y="570938"/>
                  <a:pt x="0" y="523220"/>
                </a:cubicBezTo>
                <a:cubicBezTo>
                  <a:pt x="-31364" y="468370"/>
                  <a:pt x="4327" y="211156"/>
                  <a:pt x="0" y="0"/>
                </a:cubicBezTo>
                <a:close/>
              </a:path>
              <a:path w="3009796" h="523220" stroke="0" extrusionOk="0">
                <a:moveTo>
                  <a:pt x="0" y="0"/>
                </a:moveTo>
                <a:cubicBezTo>
                  <a:pt x="584918" y="-11320"/>
                  <a:pt x="1577454" y="111600"/>
                  <a:pt x="3009796" y="0"/>
                </a:cubicBezTo>
                <a:cubicBezTo>
                  <a:pt x="3040926" y="158324"/>
                  <a:pt x="3010226" y="405607"/>
                  <a:pt x="3009796" y="523220"/>
                </a:cubicBezTo>
                <a:cubicBezTo>
                  <a:pt x="2329288" y="440648"/>
                  <a:pt x="448233" y="660083"/>
                  <a:pt x="0" y="523220"/>
                </a:cubicBezTo>
                <a:cubicBezTo>
                  <a:pt x="-13741" y="312330"/>
                  <a:pt x="18486" y="201035"/>
                  <a:pt x="0" y="0"/>
                </a:cubicBezTo>
                <a:close/>
              </a:path>
            </a:pathLst>
          </a:cu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9100156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الأمشاج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01570510-A0C9-44DE-9980-F7CA2C1020DB}"/>
              </a:ext>
            </a:extLst>
          </p:cNvPr>
          <p:cNvSpPr/>
          <p:nvPr/>
        </p:nvSpPr>
        <p:spPr>
          <a:xfrm>
            <a:off x="3983032" y="3867367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g</a:t>
            </a:r>
            <a:endParaRPr lang="ar-SA" sz="2800" dirty="0"/>
          </a:p>
        </p:txBody>
      </p:sp>
      <p:sp>
        <p:nvSpPr>
          <p:cNvPr id="57" name="شكل بيضاوي 56">
            <a:extLst>
              <a:ext uri="{FF2B5EF4-FFF2-40B4-BE49-F238E27FC236}">
                <a16:creationId xmlns:a16="http://schemas.microsoft.com/office/drawing/2014/main" id="{CBE3ED3B-117A-49F5-8DCF-0BABD5B01705}"/>
              </a:ext>
            </a:extLst>
          </p:cNvPr>
          <p:cNvSpPr/>
          <p:nvPr/>
        </p:nvSpPr>
        <p:spPr>
          <a:xfrm>
            <a:off x="2129399" y="3867367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g</a:t>
            </a:r>
            <a:endParaRPr lang="ar-SA" sz="2800" dirty="0"/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47FBB36A-BC61-4407-AED7-67ACE771BF07}"/>
              </a:ext>
            </a:extLst>
          </p:cNvPr>
          <p:cNvGrpSpPr/>
          <p:nvPr/>
        </p:nvGrpSpPr>
        <p:grpSpPr>
          <a:xfrm>
            <a:off x="1948201" y="2533818"/>
            <a:ext cx="2439316" cy="646331"/>
            <a:chOff x="2037040" y="2592205"/>
            <a:chExt cx="2439316" cy="646331"/>
          </a:xfrm>
        </p:grpSpPr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65632E93-5BD6-4F3D-BA9C-9B50292F4F81}"/>
                </a:ext>
              </a:extLst>
            </p:cNvPr>
            <p:cNvSpPr txBox="1"/>
            <p:nvPr/>
          </p:nvSpPr>
          <p:spPr>
            <a:xfrm>
              <a:off x="2037040" y="2605494"/>
              <a:ext cx="1012371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>
                  <a:solidFill>
                    <a:srgbClr val="75C4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أبيض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C0537E28-B789-4423-B76B-6DD276DCE5D4}"/>
                </a:ext>
              </a:extLst>
            </p:cNvPr>
            <p:cNvSpPr txBox="1"/>
            <p:nvPr/>
          </p:nvSpPr>
          <p:spPr>
            <a:xfrm>
              <a:off x="3463985" y="2610027"/>
              <a:ext cx="1012371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>
                  <a:solidFill>
                    <a:srgbClr val="75C4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رمادي</a:t>
              </a: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5CFA4079-9C87-40BC-831A-6E1DF8D34294}"/>
                </a:ext>
              </a:extLst>
            </p:cNvPr>
            <p:cNvSpPr txBox="1"/>
            <p:nvPr/>
          </p:nvSpPr>
          <p:spPr>
            <a:xfrm>
              <a:off x="2921060" y="2592205"/>
              <a:ext cx="506186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600" dirty="0"/>
                <a:t>×</a:t>
              </a:r>
            </a:p>
          </p:txBody>
        </p: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DF4D1CD0-5DF2-4C8A-AB7A-727505C58C30}"/>
              </a:ext>
            </a:extLst>
          </p:cNvPr>
          <p:cNvGrpSpPr/>
          <p:nvPr/>
        </p:nvGrpSpPr>
        <p:grpSpPr>
          <a:xfrm>
            <a:off x="3419638" y="2985162"/>
            <a:ext cx="988469" cy="907941"/>
            <a:chOff x="3417318" y="3115009"/>
            <a:chExt cx="988469" cy="907941"/>
          </a:xfrm>
        </p:grpSpPr>
        <p:pic>
          <p:nvPicPr>
            <p:cNvPr id="66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4716EBAB-FEF3-4F1E-80B5-7CB47D057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0237">
              <a:off x="3417318" y="3376619"/>
              <a:ext cx="585028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83A8789A-85A7-49B4-B940-21E0F977051B}"/>
                </a:ext>
              </a:extLst>
            </p:cNvPr>
            <p:cNvSpPr txBox="1"/>
            <p:nvPr/>
          </p:nvSpPr>
          <p:spPr>
            <a:xfrm>
              <a:off x="3595152" y="3115009"/>
              <a:ext cx="63686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>
                  <a:solidFill>
                    <a:srgbClr val="75C4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Gg</a:t>
              </a:r>
              <a:endParaRPr lang="ar-SA" sz="28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8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C72AED0D-8BCF-41D8-B327-E568A476E1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06534">
              <a:off x="3820759" y="3376618"/>
              <a:ext cx="585028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29A0713F-5E3A-472A-9145-861C9F8C93AA}"/>
              </a:ext>
            </a:extLst>
          </p:cNvPr>
          <p:cNvGrpSpPr/>
          <p:nvPr/>
        </p:nvGrpSpPr>
        <p:grpSpPr>
          <a:xfrm>
            <a:off x="2126629" y="2933001"/>
            <a:ext cx="681907" cy="1043932"/>
            <a:chOff x="2109096" y="3041532"/>
            <a:chExt cx="681907" cy="1043932"/>
          </a:xfrm>
        </p:grpSpPr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14182DC1-3D41-414E-AC3A-EDBDE17C563A}"/>
                </a:ext>
              </a:extLst>
            </p:cNvPr>
            <p:cNvSpPr txBox="1"/>
            <p:nvPr/>
          </p:nvSpPr>
          <p:spPr>
            <a:xfrm>
              <a:off x="2154139" y="3041532"/>
              <a:ext cx="63686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>
                  <a:solidFill>
                    <a:srgbClr val="75C4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gg</a:t>
              </a:r>
              <a:endParaRPr lang="ar-SA" sz="28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0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3D9A2202-87AF-4DB8-B2A5-AAF14125A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9096" y="3439133"/>
              <a:ext cx="585028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2" name="شكل بيضاوي 71">
            <a:extLst>
              <a:ext uri="{FF2B5EF4-FFF2-40B4-BE49-F238E27FC236}">
                <a16:creationId xmlns:a16="http://schemas.microsoft.com/office/drawing/2014/main" id="{F084A000-297D-479D-A866-E157DAA667E9}"/>
              </a:ext>
            </a:extLst>
          </p:cNvPr>
          <p:cNvSpPr/>
          <p:nvPr/>
        </p:nvSpPr>
        <p:spPr>
          <a:xfrm>
            <a:off x="3238301" y="3867367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G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18234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6" grpId="0" animBg="1"/>
      <p:bldP spid="57" grpId="0" animBg="1"/>
      <p:bldP spid="7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3">
            <a:extLst>
              <a:ext uri="{FF2B5EF4-FFF2-40B4-BE49-F238E27FC236}">
                <a16:creationId xmlns:a16="http://schemas.microsoft.com/office/drawing/2014/main" id="{C4D1A2A9-12EC-4016-9F5D-737973D18396}"/>
              </a:ext>
            </a:extLst>
          </p:cNvPr>
          <p:cNvGraphicFramePr>
            <a:graphicFrameLocks noGrp="1"/>
          </p:cNvGraphicFramePr>
          <p:nvPr/>
        </p:nvGraphicFramePr>
        <p:xfrm>
          <a:off x="859356" y="2462274"/>
          <a:ext cx="1322730" cy="1589573"/>
        </p:xfrm>
        <a:graphic>
          <a:graphicData uri="http://schemas.openxmlformats.org/drawingml/2006/table">
            <a:tbl>
              <a:tblPr rtl="1" firstRow="1" bandRow="1">
                <a:tableStyleId>{0FE793EB-EB8C-4A13-AEF1-F85EBEE6AF94}</a:tableStyleId>
              </a:tblPr>
              <a:tblGrid>
                <a:gridCol w="1322730">
                  <a:extLst>
                    <a:ext uri="{9D8B030D-6E8A-4147-A177-3AD203B41FA5}">
                      <a16:colId xmlns:a16="http://schemas.microsoft.com/office/drawing/2014/main" val="297198544"/>
                    </a:ext>
                  </a:extLst>
                </a:gridCol>
              </a:tblGrid>
              <a:tr h="806232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856536"/>
                  </a:ext>
                </a:extLst>
              </a:tr>
              <a:tr h="783341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607079"/>
                  </a:ext>
                </a:extLst>
              </a:tr>
            </a:tbl>
          </a:graphicData>
        </a:graphic>
      </p:graphicFrame>
      <p:sp>
        <p:nvSpPr>
          <p:cNvPr id="9" name="مستطيل 8">
            <a:extLst>
              <a:ext uri="{FF2B5EF4-FFF2-40B4-BE49-F238E27FC236}">
                <a16:creationId xmlns:a16="http://schemas.microsoft.com/office/drawing/2014/main" id="{D6F4AD23-304A-4088-A4A2-7F2E90E509B2}"/>
              </a:ext>
            </a:extLst>
          </p:cNvPr>
          <p:cNvSpPr/>
          <p:nvPr/>
        </p:nvSpPr>
        <p:spPr>
          <a:xfrm>
            <a:off x="6477428" y="460412"/>
            <a:ext cx="2068737" cy="415498"/>
          </a:xfrm>
          <a:custGeom>
            <a:avLst/>
            <a:gdLst>
              <a:gd name="connsiteX0" fmla="*/ 0 w 2068737"/>
              <a:gd name="connsiteY0" fmla="*/ 0 h 415498"/>
              <a:gd name="connsiteX1" fmla="*/ 2068737 w 2068737"/>
              <a:gd name="connsiteY1" fmla="*/ 0 h 415498"/>
              <a:gd name="connsiteX2" fmla="*/ 2068737 w 2068737"/>
              <a:gd name="connsiteY2" fmla="*/ 415498 h 415498"/>
              <a:gd name="connsiteX3" fmla="*/ 0 w 2068737"/>
              <a:gd name="connsiteY3" fmla="*/ 415498 h 415498"/>
              <a:gd name="connsiteX4" fmla="*/ 0 w 2068737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8737" h="415498" fill="none" extrusionOk="0">
                <a:moveTo>
                  <a:pt x="0" y="0"/>
                </a:moveTo>
                <a:cubicBezTo>
                  <a:pt x="933255" y="111297"/>
                  <a:pt x="1146750" y="40342"/>
                  <a:pt x="2068737" y="0"/>
                </a:cubicBezTo>
                <a:cubicBezTo>
                  <a:pt x="2045390" y="69469"/>
                  <a:pt x="2051993" y="349087"/>
                  <a:pt x="2068737" y="415498"/>
                </a:cubicBezTo>
                <a:cubicBezTo>
                  <a:pt x="1346238" y="276306"/>
                  <a:pt x="325927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2068737" h="415498" stroke="0" extrusionOk="0">
                <a:moveTo>
                  <a:pt x="0" y="0"/>
                </a:moveTo>
                <a:cubicBezTo>
                  <a:pt x="739435" y="36870"/>
                  <a:pt x="1134748" y="-31727"/>
                  <a:pt x="2068737" y="0"/>
                </a:cubicBezTo>
                <a:cubicBezTo>
                  <a:pt x="2064994" y="96234"/>
                  <a:pt x="2082586" y="270630"/>
                  <a:pt x="2068737" y="415498"/>
                </a:cubicBezTo>
                <a:cubicBezTo>
                  <a:pt x="1240518" y="445271"/>
                  <a:pt x="688065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المخطط الجيني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0B51AE6-0664-4E2E-9DE9-EACCC3FC0978}"/>
              </a:ext>
            </a:extLst>
          </p:cNvPr>
          <p:cNvGrpSpPr/>
          <p:nvPr/>
        </p:nvGrpSpPr>
        <p:grpSpPr>
          <a:xfrm>
            <a:off x="734519" y="445403"/>
            <a:ext cx="4866680" cy="1065853"/>
            <a:chOff x="674558" y="519264"/>
            <a:chExt cx="5540816" cy="699180"/>
          </a:xfrm>
        </p:grpSpPr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0239E1EF-B848-43FE-8B06-8C60EA1D7223}"/>
                </a:ext>
              </a:extLst>
            </p:cNvPr>
            <p:cNvSpPr/>
            <p:nvPr/>
          </p:nvSpPr>
          <p:spPr>
            <a:xfrm>
              <a:off x="674558" y="521904"/>
              <a:ext cx="5540816" cy="696540"/>
            </a:xfrm>
            <a:custGeom>
              <a:avLst/>
              <a:gdLst>
                <a:gd name="connsiteX0" fmla="*/ 0 w 5540816"/>
                <a:gd name="connsiteY0" fmla="*/ 0 h 696540"/>
                <a:gd name="connsiteX1" fmla="*/ 5540816 w 5540816"/>
                <a:gd name="connsiteY1" fmla="*/ 0 h 696540"/>
                <a:gd name="connsiteX2" fmla="*/ 5540816 w 5540816"/>
                <a:gd name="connsiteY2" fmla="*/ 696540 h 696540"/>
                <a:gd name="connsiteX3" fmla="*/ 0 w 5540816"/>
                <a:gd name="connsiteY3" fmla="*/ 696540 h 696540"/>
                <a:gd name="connsiteX4" fmla="*/ 0 w 5540816"/>
                <a:gd name="connsiteY4" fmla="*/ 0 h 69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0816" h="696540" fill="none" extrusionOk="0">
                  <a:moveTo>
                    <a:pt x="0" y="0"/>
                  </a:moveTo>
                  <a:cubicBezTo>
                    <a:pt x="1082154" y="111297"/>
                    <a:pt x="4322237" y="40342"/>
                    <a:pt x="5540816" y="0"/>
                  </a:cubicBezTo>
                  <a:cubicBezTo>
                    <a:pt x="5573583" y="134124"/>
                    <a:pt x="5500708" y="383114"/>
                    <a:pt x="5540816" y="696540"/>
                  </a:cubicBezTo>
                  <a:cubicBezTo>
                    <a:pt x="3852395" y="557348"/>
                    <a:pt x="880826" y="716104"/>
                    <a:pt x="0" y="696540"/>
                  </a:cubicBezTo>
                  <a:cubicBezTo>
                    <a:pt x="-13441" y="406930"/>
                    <a:pt x="34358" y="290075"/>
                    <a:pt x="0" y="0"/>
                  </a:cubicBezTo>
                  <a:close/>
                </a:path>
                <a:path w="5540816" h="696540" stroke="0" extrusionOk="0">
                  <a:moveTo>
                    <a:pt x="0" y="0"/>
                  </a:moveTo>
                  <a:cubicBezTo>
                    <a:pt x="1627253" y="36870"/>
                    <a:pt x="3582657" y="-31727"/>
                    <a:pt x="5540816" y="0"/>
                  </a:cubicBezTo>
                  <a:cubicBezTo>
                    <a:pt x="5521955" y="90078"/>
                    <a:pt x="5517141" y="620979"/>
                    <a:pt x="5540816" y="696540"/>
                  </a:cubicBezTo>
                  <a:cubicBezTo>
                    <a:pt x="2813152" y="726313"/>
                    <a:pt x="1151990" y="690419"/>
                    <a:pt x="0" y="696540"/>
                  </a:cubicBezTo>
                  <a:cubicBezTo>
                    <a:pt x="-39176" y="583595"/>
                    <a:pt x="27728" y="345094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إذا تزاوج فأر غير متماثل الأليلات لصفة لون الفراء مع أنثى ذات فراء أبيض فهل سيكون لون فراء الأبناء أبيض ؟</a:t>
              </a:r>
              <a:endPara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20" name="رسم 19" descr="شارة بشكل علامة استفهام مع تعبئة خالصة">
              <a:extLst>
                <a:ext uri="{FF2B5EF4-FFF2-40B4-BE49-F238E27FC236}">
                  <a16:creationId xmlns:a16="http://schemas.microsoft.com/office/drawing/2014/main" id="{94E9F93E-E556-41B4-A037-DFA502860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66454" y="519264"/>
              <a:ext cx="458225" cy="282405"/>
            </a:xfrm>
            <a:prstGeom prst="rect">
              <a:avLst/>
            </a:prstGeom>
          </p:spPr>
        </p:pic>
      </p:grp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BF31FDBD-4B99-4872-B862-A3642D876CF8}"/>
              </a:ext>
            </a:extLst>
          </p:cNvPr>
          <p:cNvGrpSpPr/>
          <p:nvPr/>
        </p:nvGrpSpPr>
        <p:grpSpPr>
          <a:xfrm>
            <a:off x="4363216" y="1766084"/>
            <a:ext cx="4228424" cy="909790"/>
            <a:chOff x="917044" y="-963201"/>
            <a:chExt cx="4228424" cy="909790"/>
          </a:xfrm>
        </p:grpSpPr>
        <p:sp>
          <p:nvSpPr>
            <p:cNvPr id="40" name="Google Shape;280;p35">
              <a:extLst>
                <a:ext uri="{FF2B5EF4-FFF2-40B4-BE49-F238E27FC236}">
                  <a16:creationId xmlns:a16="http://schemas.microsoft.com/office/drawing/2014/main" id="{ADCBB2D2-B328-4CFC-B4BA-49C03AC73100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" name="مجموعة 40">
              <a:extLst>
                <a:ext uri="{FF2B5EF4-FFF2-40B4-BE49-F238E27FC236}">
                  <a16:creationId xmlns:a16="http://schemas.microsoft.com/office/drawing/2014/main" id="{7AA3586A-0A6B-45E0-A088-BB42309FAFE5}"/>
                </a:ext>
              </a:extLst>
            </p:cNvPr>
            <p:cNvGrpSpPr/>
            <p:nvPr/>
          </p:nvGrpSpPr>
          <p:grpSpPr>
            <a:xfrm>
              <a:off x="917044" y="-963201"/>
              <a:ext cx="4228424" cy="909790"/>
              <a:chOff x="4808817" y="1243233"/>
              <a:chExt cx="4228424" cy="909790"/>
            </a:xfrm>
          </p:grpSpPr>
          <p:sp>
            <p:nvSpPr>
              <p:cNvPr id="42" name="Google Shape;282;p35">
                <a:extLst>
                  <a:ext uri="{FF2B5EF4-FFF2-40B4-BE49-F238E27FC236}">
                    <a16:creationId xmlns:a16="http://schemas.microsoft.com/office/drawing/2014/main" id="{91DB9B21-B507-4A00-9A25-93A14F8C77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-US" dirty="0"/>
                  <a:t>2</a:t>
                </a:r>
                <a:r>
                  <a:rPr lang="en" dirty="0"/>
                  <a:t>.</a:t>
                </a:r>
              </a:p>
            </p:txBody>
          </p:sp>
          <p:sp>
            <p:nvSpPr>
              <p:cNvPr id="43" name="مستطيل 42">
                <a:extLst>
                  <a:ext uri="{FF2B5EF4-FFF2-40B4-BE49-F238E27FC236}">
                    <a16:creationId xmlns:a16="http://schemas.microsoft.com/office/drawing/2014/main" id="{872805FB-3B1B-41F4-891C-D328ABBDF4C7}"/>
                  </a:ext>
                </a:extLst>
              </p:cNvPr>
              <p:cNvSpPr/>
              <p:nvPr/>
            </p:nvSpPr>
            <p:spPr>
              <a:xfrm>
                <a:off x="4808817" y="1322026"/>
                <a:ext cx="3600665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أكتب كل </a:t>
                </a:r>
                <a:r>
                  <a:rPr lang="ar-SA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الإحتمالات</a:t>
                </a:r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الوارد حدوثها</a:t>
                </a:r>
              </a:p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في أثناء الإخصاب .</a:t>
                </a:r>
              </a:p>
            </p:txBody>
          </p:sp>
        </p:grpSp>
      </p:grp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A330F9B0-688E-4C91-A117-430F6E690A35}"/>
              </a:ext>
            </a:extLst>
          </p:cNvPr>
          <p:cNvSpPr/>
          <p:nvPr/>
        </p:nvSpPr>
        <p:spPr>
          <a:xfrm>
            <a:off x="2222461" y="3445741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g</a:t>
            </a:r>
            <a:endParaRPr lang="ar-SA" sz="2800" dirty="0"/>
          </a:p>
        </p:txBody>
      </p:sp>
      <p:sp>
        <p:nvSpPr>
          <p:cNvPr id="28" name="شكل بيضاوي 27">
            <a:extLst>
              <a:ext uri="{FF2B5EF4-FFF2-40B4-BE49-F238E27FC236}">
                <a16:creationId xmlns:a16="http://schemas.microsoft.com/office/drawing/2014/main" id="{2CE15AF1-EE87-4A1F-A632-35B72468AFFF}"/>
              </a:ext>
            </a:extLst>
          </p:cNvPr>
          <p:cNvSpPr/>
          <p:nvPr/>
        </p:nvSpPr>
        <p:spPr>
          <a:xfrm>
            <a:off x="2243618" y="2571750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G</a:t>
            </a:r>
            <a:endParaRPr lang="ar-SA" sz="2800" dirty="0"/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4E3AF2CA-86DF-48E3-A46F-40362B312666}"/>
              </a:ext>
            </a:extLst>
          </p:cNvPr>
          <p:cNvSpPr/>
          <p:nvPr/>
        </p:nvSpPr>
        <p:spPr>
          <a:xfrm>
            <a:off x="1202289" y="1939054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g</a:t>
            </a:r>
            <a:endParaRPr lang="ar-SA" sz="2800" dirty="0"/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C0B7FAA7-1EA5-48CC-88D5-BE7B746FF864}"/>
              </a:ext>
            </a:extLst>
          </p:cNvPr>
          <p:cNvSpPr txBox="1"/>
          <p:nvPr/>
        </p:nvSpPr>
        <p:spPr>
          <a:xfrm>
            <a:off x="2858177" y="2571750"/>
            <a:ext cx="17199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حيوان منوي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5D0EFEB9-2ACE-4BF3-8CE9-5A895FCBB44B}"/>
              </a:ext>
            </a:extLst>
          </p:cNvPr>
          <p:cNvSpPr txBox="1"/>
          <p:nvPr/>
        </p:nvSpPr>
        <p:spPr>
          <a:xfrm>
            <a:off x="2935380" y="3445741"/>
            <a:ext cx="17199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حيوان منوي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F8B90D1B-2A97-472F-A21B-60B14120BD20}"/>
              </a:ext>
            </a:extLst>
          </p:cNvPr>
          <p:cNvSpPr txBox="1"/>
          <p:nvPr/>
        </p:nvSpPr>
        <p:spPr>
          <a:xfrm>
            <a:off x="949054" y="1475368"/>
            <a:ext cx="11433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بويضة</a:t>
            </a: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3A01BE05-AF00-46E2-BD37-4D1AA92AFBBA}"/>
              </a:ext>
            </a:extLst>
          </p:cNvPr>
          <p:cNvSpPr/>
          <p:nvPr/>
        </p:nvSpPr>
        <p:spPr>
          <a:xfrm>
            <a:off x="854760" y="4155464"/>
            <a:ext cx="3817982" cy="415498"/>
          </a:xfrm>
          <a:custGeom>
            <a:avLst/>
            <a:gdLst>
              <a:gd name="connsiteX0" fmla="*/ 0 w 3817982"/>
              <a:gd name="connsiteY0" fmla="*/ 0 h 415498"/>
              <a:gd name="connsiteX1" fmla="*/ 3817982 w 3817982"/>
              <a:gd name="connsiteY1" fmla="*/ 0 h 415498"/>
              <a:gd name="connsiteX2" fmla="*/ 3817982 w 3817982"/>
              <a:gd name="connsiteY2" fmla="*/ 415498 h 415498"/>
              <a:gd name="connsiteX3" fmla="*/ 0 w 3817982"/>
              <a:gd name="connsiteY3" fmla="*/ 415498 h 415498"/>
              <a:gd name="connsiteX4" fmla="*/ 0 w 3817982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7982" h="415498" fill="none" extrusionOk="0">
                <a:moveTo>
                  <a:pt x="0" y="0"/>
                </a:moveTo>
                <a:cubicBezTo>
                  <a:pt x="1371630" y="111297"/>
                  <a:pt x="2045681" y="40342"/>
                  <a:pt x="3817982" y="0"/>
                </a:cubicBezTo>
                <a:cubicBezTo>
                  <a:pt x="3794635" y="69469"/>
                  <a:pt x="3801238" y="349087"/>
                  <a:pt x="3817982" y="415498"/>
                </a:cubicBezTo>
                <a:cubicBezTo>
                  <a:pt x="2521921" y="276306"/>
                  <a:pt x="680696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3817982" h="415498" stroke="0" extrusionOk="0">
                <a:moveTo>
                  <a:pt x="0" y="0"/>
                </a:moveTo>
                <a:cubicBezTo>
                  <a:pt x="1492034" y="36870"/>
                  <a:pt x="2097881" y="-31727"/>
                  <a:pt x="3817982" y="0"/>
                </a:cubicBezTo>
                <a:cubicBezTo>
                  <a:pt x="3814239" y="96234"/>
                  <a:pt x="3831831" y="270630"/>
                  <a:pt x="3817982" y="415498"/>
                </a:cubicBezTo>
                <a:cubicBezTo>
                  <a:pt x="2527949" y="445271"/>
                  <a:pt x="1850989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يسمى هذا الجزء من المخطط مربع </a:t>
            </a:r>
            <a:r>
              <a:rPr lang="ar-SA" sz="21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بانيت</a:t>
            </a:r>
            <a:endParaRPr lang="ar-SA" sz="21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00891A94-4540-4A50-B342-7402CBF28D5A}"/>
              </a:ext>
            </a:extLst>
          </p:cNvPr>
          <p:cNvSpPr txBox="1"/>
          <p:nvPr/>
        </p:nvSpPr>
        <p:spPr>
          <a:xfrm>
            <a:off x="1257556" y="3354276"/>
            <a:ext cx="6368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gg</a:t>
            </a:r>
            <a:endParaRPr lang="ar-SA" sz="2800" b="1" dirty="0">
              <a:solidFill>
                <a:srgbClr val="75C4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EB04D51A-B592-487B-8C6D-2141615AFDF0}"/>
              </a:ext>
            </a:extLst>
          </p:cNvPr>
          <p:cNvSpPr txBox="1"/>
          <p:nvPr/>
        </p:nvSpPr>
        <p:spPr>
          <a:xfrm>
            <a:off x="1202289" y="2562419"/>
            <a:ext cx="6368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Gg</a:t>
            </a:r>
            <a:endParaRPr lang="ar-SA" sz="2800" b="1" dirty="0">
              <a:solidFill>
                <a:srgbClr val="75C4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12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/>
      <p:bldP spid="31" grpId="0"/>
      <p:bldP spid="32" grpId="0"/>
      <p:bldP spid="21" grpId="0" animBg="1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3">
            <a:extLst>
              <a:ext uri="{FF2B5EF4-FFF2-40B4-BE49-F238E27FC236}">
                <a16:creationId xmlns:a16="http://schemas.microsoft.com/office/drawing/2014/main" id="{C4D1A2A9-12EC-4016-9F5D-737973D183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345732"/>
              </p:ext>
            </p:extLst>
          </p:nvPr>
        </p:nvGraphicFramePr>
        <p:xfrm>
          <a:off x="859356" y="2462274"/>
          <a:ext cx="1322730" cy="1589573"/>
        </p:xfrm>
        <a:graphic>
          <a:graphicData uri="http://schemas.openxmlformats.org/drawingml/2006/table">
            <a:tbl>
              <a:tblPr rtl="1" firstRow="1" bandRow="1">
                <a:tableStyleId>{0FE793EB-EB8C-4A13-AEF1-F85EBEE6AF94}</a:tableStyleId>
              </a:tblPr>
              <a:tblGrid>
                <a:gridCol w="1322730">
                  <a:extLst>
                    <a:ext uri="{9D8B030D-6E8A-4147-A177-3AD203B41FA5}">
                      <a16:colId xmlns:a16="http://schemas.microsoft.com/office/drawing/2014/main" val="297198544"/>
                    </a:ext>
                  </a:extLst>
                </a:gridCol>
              </a:tblGrid>
              <a:tr h="806232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>
                    <a:solidFill>
                      <a:srgbClr val="CD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856536"/>
                  </a:ext>
                </a:extLst>
              </a:tr>
              <a:tr h="783341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607079"/>
                  </a:ext>
                </a:extLst>
              </a:tr>
            </a:tbl>
          </a:graphicData>
        </a:graphic>
      </p:graphicFrame>
      <p:sp>
        <p:nvSpPr>
          <p:cNvPr id="9" name="مستطيل 8">
            <a:extLst>
              <a:ext uri="{FF2B5EF4-FFF2-40B4-BE49-F238E27FC236}">
                <a16:creationId xmlns:a16="http://schemas.microsoft.com/office/drawing/2014/main" id="{D6F4AD23-304A-4088-A4A2-7F2E90E509B2}"/>
              </a:ext>
            </a:extLst>
          </p:cNvPr>
          <p:cNvSpPr/>
          <p:nvPr/>
        </p:nvSpPr>
        <p:spPr>
          <a:xfrm>
            <a:off x="6477428" y="460412"/>
            <a:ext cx="2068737" cy="415498"/>
          </a:xfrm>
          <a:custGeom>
            <a:avLst/>
            <a:gdLst>
              <a:gd name="connsiteX0" fmla="*/ 0 w 2068737"/>
              <a:gd name="connsiteY0" fmla="*/ 0 h 415498"/>
              <a:gd name="connsiteX1" fmla="*/ 2068737 w 2068737"/>
              <a:gd name="connsiteY1" fmla="*/ 0 h 415498"/>
              <a:gd name="connsiteX2" fmla="*/ 2068737 w 2068737"/>
              <a:gd name="connsiteY2" fmla="*/ 415498 h 415498"/>
              <a:gd name="connsiteX3" fmla="*/ 0 w 2068737"/>
              <a:gd name="connsiteY3" fmla="*/ 415498 h 415498"/>
              <a:gd name="connsiteX4" fmla="*/ 0 w 2068737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8737" h="415498" fill="none" extrusionOk="0">
                <a:moveTo>
                  <a:pt x="0" y="0"/>
                </a:moveTo>
                <a:cubicBezTo>
                  <a:pt x="933255" y="111297"/>
                  <a:pt x="1146750" y="40342"/>
                  <a:pt x="2068737" y="0"/>
                </a:cubicBezTo>
                <a:cubicBezTo>
                  <a:pt x="2045390" y="69469"/>
                  <a:pt x="2051993" y="349087"/>
                  <a:pt x="2068737" y="415498"/>
                </a:cubicBezTo>
                <a:cubicBezTo>
                  <a:pt x="1346238" y="276306"/>
                  <a:pt x="325927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2068737" h="415498" stroke="0" extrusionOk="0">
                <a:moveTo>
                  <a:pt x="0" y="0"/>
                </a:moveTo>
                <a:cubicBezTo>
                  <a:pt x="739435" y="36870"/>
                  <a:pt x="1134748" y="-31727"/>
                  <a:pt x="2068737" y="0"/>
                </a:cubicBezTo>
                <a:cubicBezTo>
                  <a:pt x="2064994" y="96234"/>
                  <a:pt x="2082586" y="270630"/>
                  <a:pt x="2068737" y="415498"/>
                </a:cubicBezTo>
                <a:cubicBezTo>
                  <a:pt x="1240518" y="445271"/>
                  <a:pt x="688065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المخطط الجيني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0B51AE6-0664-4E2E-9DE9-EACCC3FC0978}"/>
              </a:ext>
            </a:extLst>
          </p:cNvPr>
          <p:cNvGrpSpPr/>
          <p:nvPr/>
        </p:nvGrpSpPr>
        <p:grpSpPr>
          <a:xfrm>
            <a:off x="734519" y="445403"/>
            <a:ext cx="4866680" cy="1065853"/>
            <a:chOff x="674558" y="519264"/>
            <a:chExt cx="5540816" cy="699180"/>
          </a:xfrm>
        </p:grpSpPr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0239E1EF-B848-43FE-8B06-8C60EA1D7223}"/>
                </a:ext>
              </a:extLst>
            </p:cNvPr>
            <p:cNvSpPr/>
            <p:nvPr/>
          </p:nvSpPr>
          <p:spPr>
            <a:xfrm>
              <a:off x="674558" y="521904"/>
              <a:ext cx="5540816" cy="696540"/>
            </a:xfrm>
            <a:custGeom>
              <a:avLst/>
              <a:gdLst>
                <a:gd name="connsiteX0" fmla="*/ 0 w 5540816"/>
                <a:gd name="connsiteY0" fmla="*/ 0 h 696540"/>
                <a:gd name="connsiteX1" fmla="*/ 5540816 w 5540816"/>
                <a:gd name="connsiteY1" fmla="*/ 0 h 696540"/>
                <a:gd name="connsiteX2" fmla="*/ 5540816 w 5540816"/>
                <a:gd name="connsiteY2" fmla="*/ 696540 h 696540"/>
                <a:gd name="connsiteX3" fmla="*/ 0 w 5540816"/>
                <a:gd name="connsiteY3" fmla="*/ 696540 h 696540"/>
                <a:gd name="connsiteX4" fmla="*/ 0 w 5540816"/>
                <a:gd name="connsiteY4" fmla="*/ 0 h 69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0816" h="696540" fill="none" extrusionOk="0">
                  <a:moveTo>
                    <a:pt x="0" y="0"/>
                  </a:moveTo>
                  <a:cubicBezTo>
                    <a:pt x="1082154" y="111297"/>
                    <a:pt x="4322237" y="40342"/>
                    <a:pt x="5540816" y="0"/>
                  </a:cubicBezTo>
                  <a:cubicBezTo>
                    <a:pt x="5573583" y="134124"/>
                    <a:pt x="5500708" y="383114"/>
                    <a:pt x="5540816" y="696540"/>
                  </a:cubicBezTo>
                  <a:cubicBezTo>
                    <a:pt x="3852395" y="557348"/>
                    <a:pt x="880826" y="716104"/>
                    <a:pt x="0" y="696540"/>
                  </a:cubicBezTo>
                  <a:cubicBezTo>
                    <a:pt x="-13441" y="406930"/>
                    <a:pt x="34358" y="290075"/>
                    <a:pt x="0" y="0"/>
                  </a:cubicBezTo>
                  <a:close/>
                </a:path>
                <a:path w="5540816" h="696540" stroke="0" extrusionOk="0">
                  <a:moveTo>
                    <a:pt x="0" y="0"/>
                  </a:moveTo>
                  <a:cubicBezTo>
                    <a:pt x="1627253" y="36870"/>
                    <a:pt x="3582657" y="-31727"/>
                    <a:pt x="5540816" y="0"/>
                  </a:cubicBezTo>
                  <a:cubicBezTo>
                    <a:pt x="5521955" y="90078"/>
                    <a:pt x="5517141" y="620979"/>
                    <a:pt x="5540816" y="696540"/>
                  </a:cubicBezTo>
                  <a:cubicBezTo>
                    <a:pt x="2813152" y="726313"/>
                    <a:pt x="1151990" y="690419"/>
                    <a:pt x="0" y="696540"/>
                  </a:cubicBezTo>
                  <a:cubicBezTo>
                    <a:pt x="-39176" y="583595"/>
                    <a:pt x="27728" y="345094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إذا تزاوج فأر غير متماثل الأليلات لصفة لون الفراء مع أنثى ذات فراء أبيض فهل سيكون لون فراء الأبناء أبيض ؟</a:t>
              </a:r>
              <a:endPara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20" name="رسم 19" descr="شارة بشكل علامة استفهام مع تعبئة خالصة">
              <a:extLst>
                <a:ext uri="{FF2B5EF4-FFF2-40B4-BE49-F238E27FC236}">
                  <a16:creationId xmlns:a16="http://schemas.microsoft.com/office/drawing/2014/main" id="{94E9F93E-E556-41B4-A037-DFA502860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66454" y="519264"/>
              <a:ext cx="458225" cy="282405"/>
            </a:xfrm>
            <a:prstGeom prst="rect">
              <a:avLst/>
            </a:prstGeom>
          </p:spPr>
        </p:pic>
      </p:grp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6D652E8B-C866-4A05-B8F6-94D0BE6CD52D}"/>
              </a:ext>
            </a:extLst>
          </p:cNvPr>
          <p:cNvGrpSpPr/>
          <p:nvPr/>
        </p:nvGrpSpPr>
        <p:grpSpPr>
          <a:xfrm>
            <a:off x="4219747" y="1745769"/>
            <a:ext cx="4515362" cy="909790"/>
            <a:chOff x="630106" y="-963201"/>
            <a:chExt cx="4515362" cy="909790"/>
          </a:xfrm>
        </p:grpSpPr>
        <p:sp>
          <p:nvSpPr>
            <p:cNvPr id="45" name="Google Shape;280;p35">
              <a:extLst>
                <a:ext uri="{FF2B5EF4-FFF2-40B4-BE49-F238E27FC236}">
                  <a16:creationId xmlns:a16="http://schemas.microsoft.com/office/drawing/2014/main" id="{1DA8E644-4804-4DD5-9E78-CCB8993CF962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" name="مجموعة 45">
              <a:extLst>
                <a:ext uri="{FF2B5EF4-FFF2-40B4-BE49-F238E27FC236}">
                  <a16:creationId xmlns:a16="http://schemas.microsoft.com/office/drawing/2014/main" id="{7E567F61-CA13-4AB8-9242-AE7B24700DBD}"/>
                </a:ext>
              </a:extLst>
            </p:cNvPr>
            <p:cNvGrpSpPr/>
            <p:nvPr/>
          </p:nvGrpSpPr>
          <p:grpSpPr>
            <a:xfrm>
              <a:off x="630106" y="-963201"/>
              <a:ext cx="4515362" cy="909790"/>
              <a:chOff x="4521879" y="1243233"/>
              <a:chExt cx="4515362" cy="909790"/>
            </a:xfrm>
          </p:grpSpPr>
          <p:sp>
            <p:nvSpPr>
              <p:cNvPr id="47" name="Google Shape;282;p35">
                <a:extLst>
                  <a:ext uri="{FF2B5EF4-FFF2-40B4-BE49-F238E27FC236}">
                    <a16:creationId xmlns:a16="http://schemas.microsoft.com/office/drawing/2014/main" id="{AAA07C91-76AB-4750-A9DF-3447D5ED17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-US" dirty="0"/>
                  <a:t>3</a:t>
                </a:r>
                <a:r>
                  <a:rPr lang="en" dirty="0"/>
                  <a:t>.</a:t>
                </a:r>
              </a:p>
            </p:txBody>
          </p:sp>
          <p:sp>
            <p:nvSpPr>
              <p:cNvPr id="48" name="مستطيل 47">
                <a:extLst>
                  <a:ext uri="{FF2B5EF4-FFF2-40B4-BE49-F238E27FC236}">
                    <a16:creationId xmlns:a16="http://schemas.microsoft.com/office/drawing/2014/main" id="{FFBF50A2-C4AF-464C-90CD-88D1976FB294}"/>
                  </a:ext>
                </a:extLst>
              </p:cNvPr>
              <p:cNvSpPr/>
              <p:nvPr/>
            </p:nvSpPr>
            <p:spPr>
              <a:xfrm>
                <a:off x="4521879" y="1322026"/>
                <a:ext cx="3887603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أكتب الطرز المظهرية المتوقعة للأبناء</a:t>
                </a:r>
              </a:p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الناتجين من هذا التزاوج</a:t>
                </a:r>
              </a:p>
            </p:txBody>
          </p:sp>
        </p:grpSp>
      </p:grp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A330F9B0-688E-4C91-A117-430F6E690A35}"/>
              </a:ext>
            </a:extLst>
          </p:cNvPr>
          <p:cNvSpPr/>
          <p:nvPr/>
        </p:nvSpPr>
        <p:spPr>
          <a:xfrm>
            <a:off x="2222461" y="3445741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g</a:t>
            </a:r>
            <a:endParaRPr lang="ar-SA" sz="2800" dirty="0"/>
          </a:p>
        </p:txBody>
      </p:sp>
      <p:sp>
        <p:nvSpPr>
          <p:cNvPr id="28" name="شكل بيضاوي 27">
            <a:extLst>
              <a:ext uri="{FF2B5EF4-FFF2-40B4-BE49-F238E27FC236}">
                <a16:creationId xmlns:a16="http://schemas.microsoft.com/office/drawing/2014/main" id="{2CE15AF1-EE87-4A1F-A632-35B72468AFFF}"/>
              </a:ext>
            </a:extLst>
          </p:cNvPr>
          <p:cNvSpPr/>
          <p:nvPr/>
        </p:nvSpPr>
        <p:spPr>
          <a:xfrm>
            <a:off x="2243618" y="2571750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G</a:t>
            </a:r>
            <a:endParaRPr lang="ar-SA" sz="2800" dirty="0"/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4E3AF2CA-86DF-48E3-A46F-40362B312666}"/>
              </a:ext>
            </a:extLst>
          </p:cNvPr>
          <p:cNvSpPr/>
          <p:nvPr/>
        </p:nvSpPr>
        <p:spPr>
          <a:xfrm>
            <a:off x="1202289" y="1939054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g</a:t>
            </a:r>
            <a:endParaRPr lang="ar-SA" sz="2800" dirty="0"/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F8B90D1B-2A97-472F-A21B-60B14120BD20}"/>
              </a:ext>
            </a:extLst>
          </p:cNvPr>
          <p:cNvSpPr txBox="1"/>
          <p:nvPr/>
        </p:nvSpPr>
        <p:spPr>
          <a:xfrm>
            <a:off x="949054" y="1475368"/>
            <a:ext cx="11433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بويضة</a:t>
            </a:r>
          </a:p>
        </p:txBody>
      </p:sp>
      <p:sp>
        <p:nvSpPr>
          <p:cNvPr id="33" name="مستطيل 32">
            <a:extLst>
              <a:ext uri="{FF2B5EF4-FFF2-40B4-BE49-F238E27FC236}">
                <a16:creationId xmlns:a16="http://schemas.microsoft.com/office/drawing/2014/main" id="{C541FF15-0C3B-4DE0-961D-07897B360166}"/>
              </a:ext>
            </a:extLst>
          </p:cNvPr>
          <p:cNvSpPr/>
          <p:nvPr/>
        </p:nvSpPr>
        <p:spPr>
          <a:xfrm>
            <a:off x="6163548" y="3020315"/>
            <a:ext cx="2332357" cy="738664"/>
          </a:xfrm>
          <a:custGeom>
            <a:avLst/>
            <a:gdLst>
              <a:gd name="connsiteX0" fmla="*/ 0 w 2332357"/>
              <a:gd name="connsiteY0" fmla="*/ 0 h 738664"/>
              <a:gd name="connsiteX1" fmla="*/ 2332357 w 2332357"/>
              <a:gd name="connsiteY1" fmla="*/ 0 h 738664"/>
              <a:gd name="connsiteX2" fmla="*/ 2332357 w 2332357"/>
              <a:gd name="connsiteY2" fmla="*/ 738664 h 738664"/>
              <a:gd name="connsiteX3" fmla="*/ 0 w 2332357"/>
              <a:gd name="connsiteY3" fmla="*/ 738664 h 738664"/>
              <a:gd name="connsiteX4" fmla="*/ 0 w 2332357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2357" h="738664" fill="none" extrusionOk="0">
                <a:moveTo>
                  <a:pt x="0" y="0"/>
                </a:moveTo>
                <a:cubicBezTo>
                  <a:pt x="259453" y="111297"/>
                  <a:pt x="1266861" y="40342"/>
                  <a:pt x="2332357" y="0"/>
                </a:cubicBezTo>
                <a:cubicBezTo>
                  <a:pt x="2340721" y="304992"/>
                  <a:pt x="2370796" y="511924"/>
                  <a:pt x="2332357" y="738664"/>
                </a:cubicBezTo>
                <a:cubicBezTo>
                  <a:pt x="1167639" y="599472"/>
                  <a:pt x="546034" y="758228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2332357" h="738664" stroke="0" extrusionOk="0">
                <a:moveTo>
                  <a:pt x="0" y="0"/>
                </a:moveTo>
                <a:cubicBezTo>
                  <a:pt x="341740" y="36870"/>
                  <a:pt x="1187179" y="-31727"/>
                  <a:pt x="2332357" y="0"/>
                </a:cubicBezTo>
                <a:cubicBezTo>
                  <a:pt x="2320999" y="203790"/>
                  <a:pt x="2345568" y="493251"/>
                  <a:pt x="2332357" y="738664"/>
                </a:cubicBezTo>
                <a:cubicBezTo>
                  <a:pt x="1567651" y="768437"/>
                  <a:pt x="906251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نصف الأبناء غير متماثل الأليلات بفراء رمادي</a:t>
            </a:r>
          </a:p>
        </p:txBody>
      </p:sp>
      <p:sp>
        <p:nvSpPr>
          <p:cNvPr id="34" name="مستطيل 33">
            <a:extLst>
              <a:ext uri="{FF2B5EF4-FFF2-40B4-BE49-F238E27FC236}">
                <a16:creationId xmlns:a16="http://schemas.microsoft.com/office/drawing/2014/main" id="{77D260FC-F720-41D1-9EB4-511E546E88CD}"/>
              </a:ext>
            </a:extLst>
          </p:cNvPr>
          <p:cNvSpPr/>
          <p:nvPr/>
        </p:nvSpPr>
        <p:spPr>
          <a:xfrm>
            <a:off x="3463266" y="3020315"/>
            <a:ext cx="2357349" cy="738664"/>
          </a:xfrm>
          <a:custGeom>
            <a:avLst/>
            <a:gdLst>
              <a:gd name="connsiteX0" fmla="*/ 0 w 2357349"/>
              <a:gd name="connsiteY0" fmla="*/ 0 h 738664"/>
              <a:gd name="connsiteX1" fmla="*/ 2357349 w 2357349"/>
              <a:gd name="connsiteY1" fmla="*/ 0 h 738664"/>
              <a:gd name="connsiteX2" fmla="*/ 2357349 w 2357349"/>
              <a:gd name="connsiteY2" fmla="*/ 738664 h 738664"/>
              <a:gd name="connsiteX3" fmla="*/ 0 w 2357349"/>
              <a:gd name="connsiteY3" fmla="*/ 738664 h 738664"/>
              <a:gd name="connsiteX4" fmla="*/ 0 w 2357349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7349" h="738664" fill="none" extrusionOk="0">
                <a:moveTo>
                  <a:pt x="0" y="0"/>
                </a:moveTo>
                <a:cubicBezTo>
                  <a:pt x="648283" y="111297"/>
                  <a:pt x="1400107" y="40342"/>
                  <a:pt x="2357349" y="0"/>
                </a:cubicBezTo>
                <a:cubicBezTo>
                  <a:pt x="2365713" y="304992"/>
                  <a:pt x="2395788" y="511924"/>
                  <a:pt x="2357349" y="738664"/>
                </a:cubicBezTo>
                <a:cubicBezTo>
                  <a:pt x="1518148" y="599472"/>
                  <a:pt x="1163488" y="758228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2357349" h="738664" stroke="0" extrusionOk="0">
                <a:moveTo>
                  <a:pt x="0" y="0"/>
                </a:moveTo>
                <a:cubicBezTo>
                  <a:pt x="639539" y="36870"/>
                  <a:pt x="2010749" y="-31727"/>
                  <a:pt x="2357349" y="0"/>
                </a:cubicBezTo>
                <a:cubicBezTo>
                  <a:pt x="2345991" y="203790"/>
                  <a:pt x="2370560" y="493251"/>
                  <a:pt x="2357349" y="738664"/>
                </a:cubicBezTo>
                <a:cubicBezTo>
                  <a:pt x="1261612" y="768437"/>
                  <a:pt x="743682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نصف الأبناء متماثل الأليلات بفراء أبيض</a:t>
            </a:r>
          </a:p>
        </p:txBody>
      </p:sp>
      <p:grpSp>
        <p:nvGrpSpPr>
          <p:cNvPr id="60" name="مجموعة 59">
            <a:extLst>
              <a:ext uri="{FF2B5EF4-FFF2-40B4-BE49-F238E27FC236}">
                <a16:creationId xmlns:a16="http://schemas.microsoft.com/office/drawing/2014/main" id="{C9E87B24-13D9-458F-B687-4F62F64FEB19}"/>
              </a:ext>
            </a:extLst>
          </p:cNvPr>
          <p:cNvGrpSpPr/>
          <p:nvPr/>
        </p:nvGrpSpPr>
        <p:grpSpPr>
          <a:xfrm>
            <a:off x="5320302" y="4051847"/>
            <a:ext cx="1409937" cy="707886"/>
            <a:chOff x="5367630" y="3810675"/>
            <a:chExt cx="1409937" cy="707886"/>
          </a:xfrm>
        </p:grpSpPr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FF197E21-A2E5-43CF-B959-58D481F7D0EF}"/>
                </a:ext>
              </a:extLst>
            </p:cNvPr>
            <p:cNvSpPr txBox="1"/>
            <p:nvPr/>
          </p:nvSpPr>
          <p:spPr>
            <a:xfrm>
              <a:off x="6310429" y="3810675"/>
              <a:ext cx="46713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4000" b="1" dirty="0">
                  <a:solidFill>
                    <a:srgbClr val="FFC8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ar-SA" sz="4000" b="1" dirty="0">
                <a:solidFill>
                  <a:srgbClr val="FFC8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CB99E578-5810-4964-99B6-61955B105160}"/>
                </a:ext>
              </a:extLst>
            </p:cNvPr>
            <p:cNvSpPr txBox="1"/>
            <p:nvPr/>
          </p:nvSpPr>
          <p:spPr>
            <a:xfrm>
              <a:off x="5367630" y="3810675"/>
              <a:ext cx="46713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4000" b="1" dirty="0">
                  <a:solidFill>
                    <a:srgbClr val="FFC8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ar-SA" sz="4000" b="1" dirty="0">
                <a:solidFill>
                  <a:srgbClr val="FFC8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12A5A4A5-A773-4672-8A59-7113AAC12BC3}"/>
                </a:ext>
              </a:extLst>
            </p:cNvPr>
            <p:cNvSpPr txBox="1"/>
            <p:nvPr/>
          </p:nvSpPr>
          <p:spPr>
            <a:xfrm>
              <a:off x="5843291" y="3810675"/>
              <a:ext cx="46713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4000" b="1" dirty="0">
                  <a:solidFill>
                    <a:srgbClr val="FFC8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ar-SA" sz="4000" b="1" dirty="0">
                <a:solidFill>
                  <a:srgbClr val="FFC8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5A3E5133-28E4-42C3-9EE8-E522E0542E72}"/>
              </a:ext>
            </a:extLst>
          </p:cNvPr>
          <p:cNvGrpSpPr/>
          <p:nvPr/>
        </p:nvGrpSpPr>
        <p:grpSpPr>
          <a:xfrm>
            <a:off x="4149053" y="3604211"/>
            <a:ext cx="3686057" cy="707886"/>
            <a:chOff x="4008207" y="3616373"/>
            <a:chExt cx="3686057" cy="707886"/>
          </a:xfrm>
        </p:grpSpPr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FDCCABA0-03E2-49F7-8F9A-A3FC1338E4BB}"/>
                </a:ext>
              </a:extLst>
            </p:cNvPr>
            <p:cNvSpPr txBox="1"/>
            <p:nvPr/>
          </p:nvSpPr>
          <p:spPr>
            <a:xfrm>
              <a:off x="4008207" y="3762158"/>
              <a:ext cx="141954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>
                  <a:solidFill>
                    <a:srgbClr val="FFC8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فراء أبيض</a:t>
              </a:r>
            </a:p>
          </p:txBody>
        </p: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144905DE-26BE-4FF3-9AEC-6CEC2648DD54}"/>
                </a:ext>
              </a:extLst>
            </p:cNvPr>
            <p:cNvSpPr txBox="1"/>
            <p:nvPr/>
          </p:nvSpPr>
          <p:spPr>
            <a:xfrm>
              <a:off x="5655638" y="3616373"/>
              <a:ext cx="467138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4000" b="1" dirty="0">
                  <a:solidFill>
                    <a:srgbClr val="FFC8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ar-SA" sz="4000" b="1" dirty="0">
                <a:solidFill>
                  <a:srgbClr val="FFC8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26AD8CEE-7A43-45F9-9AD5-506ADCB8F45E}"/>
                </a:ext>
              </a:extLst>
            </p:cNvPr>
            <p:cNvSpPr txBox="1"/>
            <p:nvPr/>
          </p:nvSpPr>
          <p:spPr>
            <a:xfrm>
              <a:off x="6274720" y="3744945"/>
              <a:ext cx="141954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>
                  <a:solidFill>
                    <a:srgbClr val="FFC8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فراء أبيض</a:t>
              </a:r>
            </a:p>
          </p:txBody>
        </p:sp>
      </p:grp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7C5092BC-71FF-468E-8FEF-CF2923E50AC5}"/>
              </a:ext>
            </a:extLst>
          </p:cNvPr>
          <p:cNvSpPr txBox="1"/>
          <p:nvPr/>
        </p:nvSpPr>
        <p:spPr>
          <a:xfrm>
            <a:off x="851588" y="2479417"/>
            <a:ext cx="126474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Gg</a:t>
            </a:r>
          </a:p>
          <a:p>
            <a:pPr algn="ctr"/>
            <a:r>
              <a:rPr lang="ar-SA" sz="20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رمادي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96FD4B9-80C3-4608-B2A8-DFE17B8554DA}"/>
              </a:ext>
            </a:extLst>
          </p:cNvPr>
          <p:cNvSpPr txBox="1"/>
          <p:nvPr/>
        </p:nvSpPr>
        <p:spPr>
          <a:xfrm>
            <a:off x="1030743" y="3283569"/>
            <a:ext cx="89009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gg</a:t>
            </a:r>
          </a:p>
          <a:p>
            <a:pPr algn="ctr"/>
            <a:r>
              <a:rPr lang="ar-SA" sz="20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أبيض</a:t>
            </a:r>
          </a:p>
        </p:txBody>
      </p:sp>
    </p:spTree>
    <p:extLst>
      <p:ext uri="{BB962C8B-B14F-4D97-AF65-F5344CB8AC3E}">
        <p14:creationId xmlns:p14="http://schemas.microsoft.com/office/powerpoint/2010/main" val="272041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D6F4AD23-304A-4088-A4A2-7F2E90E509B2}"/>
              </a:ext>
            </a:extLst>
          </p:cNvPr>
          <p:cNvSpPr/>
          <p:nvPr/>
        </p:nvSpPr>
        <p:spPr>
          <a:xfrm>
            <a:off x="6477428" y="460412"/>
            <a:ext cx="2068737" cy="738664"/>
          </a:xfrm>
          <a:custGeom>
            <a:avLst/>
            <a:gdLst>
              <a:gd name="connsiteX0" fmla="*/ 0 w 2068737"/>
              <a:gd name="connsiteY0" fmla="*/ 0 h 738664"/>
              <a:gd name="connsiteX1" fmla="*/ 2068737 w 2068737"/>
              <a:gd name="connsiteY1" fmla="*/ 0 h 738664"/>
              <a:gd name="connsiteX2" fmla="*/ 2068737 w 2068737"/>
              <a:gd name="connsiteY2" fmla="*/ 738664 h 738664"/>
              <a:gd name="connsiteX3" fmla="*/ 0 w 2068737"/>
              <a:gd name="connsiteY3" fmla="*/ 738664 h 738664"/>
              <a:gd name="connsiteX4" fmla="*/ 0 w 2068737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8737" h="738664" fill="none" extrusionOk="0">
                <a:moveTo>
                  <a:pt x="0" y="0"/>
                </a:moveTo>
                <a:cubicBezTo>
                  <a:pt x="933255" y="111297"/>
                  <a:pt x="1146750" y="40342"/>
                  <a:pt x="2068737" y="0"/>
                </a:cubicBezTo>
                <a:cubicBezTo>
                  <a:pt x="2077101" y="304992"/>
                  <a:pt x="2107176" y="511924"/>
                  <a:pt x="2068737" y="738664"/>
                </a:cubicBezTo>
                <a:cubicBezTo>
                  <a:pt x="1346238" y="599472"/>
                  <a:pt x="325927" y="758228"/>
                  <a:pt x="0" y="738664"/>
                </a:cubicBezTo>
                <a:cubicBezTo>
                  <a:pt x="-20248" y="425690"/>
                  <a:pt x="49508" y="112157"/>
                  <a:pt x="0" y="0"/>
                </a:cubicBezTo>
                <a:close/>
              </a:path>
              <a:path w="2068737" h="738664" stroke="0" extrusionOk="0">
                <a:moveTo>
                  <a:pt x="0" y="0"/>
                </a:moveTo>
                <a:cubicBezTo>
                  <a:pt x="739435" y="36870"/>
                  <a:pt x="1134748" y="-31727"/>
                  <a:pt x="2068737" y="0"/>
                </a:cubicBezTo>
                <a:cubicBezTo>
                  <a:pt x="2057379" y="203790"/>
                  <a:pt x="2081948" y="493251"/>
                  <a:pt x="2068737" y="738664"/>
                </a:cubicBezTo>
                <a:cubicBezTo>
                  <a:pt x="1240518" y="768437"/>
                  <a:pt x="688065" y="732543"/>
                  <a:pt x="0" y="738664"/>
                </a:cubicBezTo>
                <a:cubicBezTo>
                  <a:pt x="-53517" y="551206"/>
                  <a:pt x="30044" y="110399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مخططات سجل النسب</a:t>
            </a:r>
          </a:p>
          <a:p>
            <a:pPr algn="ctr" rtl="1"/>
            <a:r>
              <a: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شجرة العائلة)</a:t>
            </a:r>
            <a:endParaRPr lang="ar-SA" sz="21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0B51AE6-0664-4E2E-9DE9-EACCC3FC0978}"/>
              </a:ext>
            </a:extLst>
          </p:cNvPr>
          <p:cNvGrpSpPr/>
          <p:nvPr/>
        </p:nvGrpSpPr>
        <p:grpSpPr>
          <a:xfrm>
            <a:off x="3564491" y="580844"/>
            <a:ext cx="2809292" cy="441899"/>
            <a:chOff x="1605597" y="608111"/>
            <a:chExt cx="5569274" cy="289878"/>
          </a:xfrm>
        </p:grpSpPr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0239E1EF-B848-43FE-8B06-8C60EA1D7223}"/>
                </a:ext>
              </a:extLst>
            </p:cNvPr>
            <p:cNvSpPr/>
            <p:nvPr/>
          </p:nvSpPr>
          <p:spPr>
            <a:xfrm>
              <a:off x="1605597" y="625430"/>
              <a:ext cx="5540816" cy="272559"/>
            </a:xfrm>
            <a:custGeom>
              <a:avLst/>
              <a:gdLst>
                <a:gd name="connsiteX0" fmla="*/ 0 w 5540816"/>
                <a:gd name="connsiteY0" fmla="*/ 0 h 272559"/>
                <a:gd name="connsiteX1" fmla="*/ 5540816 w 5540816"/>
                <a:gd name="connsiteY1" fmla="*/ 0 h 272559"/>
                <a:gd name="connsiteX2" fmla="*/ 5540816 w 5540816"/>
                <a:gd name="connsiteY2" fmla="*/ 272559 h 272559"/>
                <a:gd name="connsiteX3" fmla="*/ 0 w 5540816"/>
                <a:gd name="connsiteY3" fmla="*/ 272559 h 272559"/>
                <a:gd name="connsiteX4" fmla="*/ 0 w 5540816"/>
                <a:gd name="connsiteY4" fmla="*/ 0 h 27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0816" h="272559" fill="none" extrusionOk="0">
                  <a:moveTo>
                    <a:pt x="0" y="0"/>
                  </a:moveTo>
                  <a:cubicBezTo>
                    <a:pt x="1082154" y="111297"/>
                    <a:pt x="4322237" y="40342"/>
                    <a:pt x="5540816" y="0"/>
                  </a:cubicBezTo>
                  <a:cubicBezTo>
                    <a:pt x="5550734" y="55124"/>
                    <a:pt x="5527499" y="166643"/>
                    <a:pt x="5540816" y="272559"/>
                  </a:cubicBezTo>
                  <a:cubicBezTo>
                    <a:pt x="3852395" y="133367"/>
                    <a:pt x="880826" y="292123"/>
                    <a:pt x="0" y="272559"/>
                  </a:cubicBezTo>
                  <a:cubicBezTo>
                    <a:pt x="-6147" y="154122"/>
                    <a:pt x="-14392" y="116030"/>
                    <a:pt x="0" y="0"/>
                  </a:cubicBezTo>
                  <a:close/>
                </a:path>
                <a:path w="5540816" h="272559" stroke="0" extrusionOk="0">
                  <a:moveTo>
                    <a:pt x="0" y="0"/>
                  </a:moveTo>
                  <a:cubicBezTo>
                    <a:pt x="1627253" y="36870"/>
                    <a:pt x="3582657" y="-31727"/>
                    <a:pt x="5540816" y="0"/>
                  </a:cubicBezTo>
                  <a:cubicBezTo>
                    <a:pt x="5520027" y="103345"/>
                    <a:pt x="5553901" y="243484"/>
                    <a:pt x="5540816" y="272559"/>
                  </a:cubicBezTo>
                  <a:cubicBezTo>
                    <a:pt x="2813152" y="302332"/>
                    <a:pt x="1151990" y="266438"/>
                    <a:pt x="0" y="272559"/>
                  </a:cubicBezTo>
                  <a:cubicBezTo>
                    <a:pt x="-16315" y="200192"/>
                    <a:pt x="13415" y="38223"/>
                    <a:pt x="0" y="0"/>
                  </a:cubicBezTo>
                  <a:close/>
                </a:path>
              </a:pathLst>
            </a:custGeom>
            <a:solidFill>
              <a:srgbClr val="75C4C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ar-SA" sz="2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ما أهمية هذه المخططات</a:t>
              </a:r>
              <a:endPara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20" name="رسم 19" descr="شارة بشكل علامة استفهام مع تعبئة خالصة">
              <a:extLst>
                <a:ext uri="{FF2B5EF4-FFF2-40B4-BE49-F238E27FC236}">
                  <a16:creationId xmlns:a16="http://schemas.microsoft.com/office/drawing/2014/main" id="{94E9F93E-E556-41B4-A037-DFA502860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69679" y="608111"/>
              <a:ext cx="705192" cy="282405"/>
            </a:xfrm>
            <a:prstGeom prst="rect">
              <a:avLst/>
            </a:prstGeom>
          </p:spPr>
        </p:pic>
      </p:grp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6D652E8B-C866-4A05-B8F6-94D0BE6CD52D}"/>
              </a:ext>
            </a:extLst>
          </p:cNvPr>
          <p:cNvGrpSpPr/>
          <p:nvPr/>
        </p:nvGrpSpPr>
        <p:grpSpPr>
          <a:xfrm>
            <a:off x="3836218" y="1186094"/>
            <a:ext cx="4827947" cy="909790"/>
            <a:chOff x="317521" y="-963201"/>
            <a:chExt cx="4827947" cy="909790"/>
          </a:xfrm>
        </p:grpSpPr>
        <p:sp>
          <p:nvSpPr>
            <p:cNvPr id="45" name="Google Shape;280;p35">
              <a:extLst>
                <a:ext uri="{FF2B5EF4-FFF2-40B4-BE49-F238E27FC236}">
                  <a16:creationId xmlns:a16="http://schemas.microsoft.com/office/drawing/2014/main" id="{1DA8E644-4804-4DD5-9E78-CCB8993CF962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" name="مجموعة 45">
              <a:extLst>
                <a:ext uri="{FF2B5EF4-FFF2-40B4-BE49-F238E27FC236}">
                  <a16:creationId xmlns:a16="http://schemas.microsoft.com/office/drawing/2014/main" id="{7E567F61-CA13-4AB8-9242-AE7B24700DBD}"/>
                </a:ext>
              </a:extLst>
            </p:cNvPr>
            <p:cNvGrpSpPr/>
            <p:nvPr/>
          </p:nvGrpSpPr>
          <p:grpSpPr>
            <a:xfrm>
              <a:off x="317521" y="-963201"/>
              <a:ext cx="4827947" cy="909790"/>
              <a:chOff x="4209294" y="1243233"/>
              <a:chExt cx="4827947" cy="909790"/>
            </a:xfrm>
          </p:grpSpPr>
          <p:sp>
            <p:nvSpPr>
              <p:cNvPr id="47" name="Google Shape;282;p35">
                <a:extLst>
                  <a:ext uri="{FF2B5EF4-FFF2-40B4-BE49-F238E27FC236}">
                    <a16:creationId xmlns:a16="http://schemas.microsoft.com/office/drawing/2014/main" id="{AAA07C91-76AB-4750-A9DF-3447D5ED17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-US" dirty="0"/>
                  <a:t>1</a:t>
                </a:r>
                <a:r>
                  <a:rPr lang="en" dirty="0"/>
                  <a:t>.</a:t>
                </a:r>
              </a:p>
            </p:txBody>
          </p:sp>
          <p:sp>
            <p:nvSpPr>
              <p:cNvPr id="48" name="مستطيل 47">
                <a:extLst>
                  <a:ext uri="{FF2B5EF4-FFF2-40B4-BE49-F238E27FC236}">
                    <a16:creationId xmlns:a16="http://schemas.microsoft.com/office/drawing/2014/main" id="{FFBF50A2-C4AF-464C-90CD-88D1976FB294}"/>
                  </a:ext>
                </a:extLst>
              </p:cNvPr>
              <p:cNvSpPr/>
              <p:nvPr/>
            </p:nvSpPr>
            <p:spPr>
              <a:xfrm>
                <a:off x="4209294" y="1322026"/>
                <a:ext cx="4200188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توضح الطراز المظهري للحيوان أو النبات</a:t>
                </a:r>
              </a:p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على مدى عدة أجيال </a:t>
                </a:r>
              </a:p>
            </p:txBody>
          </p:sp>
        </p:grpSp>
      </p:grp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EB9F413A-5931-4D8E-A5DE-60D671E0E658}"/>
              </a:ext>
            </a:extLst>
          </p:cNvPr>
          <p:cNvGrpSpPr/>
          <p:nvPr/>
        </p:nvGrpSpPr>
        <p:grpSpPr>
          <a:xfrm>
            <a:off x="4031031" y="2125115"/>
            <a:ext cx="4656793" cy="832393"/>
            <a:chOff x="488675" y="-963201"/>
            <a:chExt cx="4656793" cy="832393"/>
          </a:xfrm>
        </p:grpSpPr>
        <p:sp>
          <p:nvSpPr>
            <p:cNvPr id="31" name="Google Shape;280;p35">
              <a:extLst>
                <a:ext uri="{FF2B5EF4-FFF2-40B4-BE49-F238E27FC236}">
                  <a16:creationId xmlns:a16="http://schemas.microsoft.com/office/drawing/2014/main" id="{C8D0FA7A-68AE-4D19-9683-64E2BB1112DA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" name="مجموعة 34">
              <a:extLst>
                <a:ext uri="{FF2B5EF4-FFF2-40B4-BE49-F238E27FC236}">
                  <a16:creationId xmlns:a16="http://schemas.microsoft.com/office/drawing/2014/main" id="{372F106F-6D78-4753-97A7-E9E914D7381F}"/>
                </a:ext>
              </a:extLst>
            </p:cNvPr>
            <p:cNvGrpSpPr/>
            <p:nvPr/>
          </p:nvGrpSpPr>
          <p:grpSpPr>
            <a:xfrm>
              <a:off x="488675" y="-963201"/>
              <a:ext cx="4656793" cy="832393"/>
              <a:chOff x="4380448" y="1243233"/>
              <a:chExt cx="4656793" cy="832393"/>
            </a:xfrm>
          </p:grpSpPr>
          <p:sp>
            <p:nvSpPr>
              <p:cNvPr id="36" name="Google Shape;282;p35">
                <a:extLst>
                  <a:ext uri="{FF2B5EF4-FFF2-40B4-BE49-F238E27FC236}">
                    <a16:creationId xmlns:a16="http://schemas.microsoft.com/office/drawing/2014/main" id="{78BA561B-A62B-47FA-B101-CD55F137CB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-US" dirty="0"/>
                  <a:t>2</a:t>
                </a:r>
                <a:r>
                  <a:rPr lang="en" dirty="0"/>
                  <a:t>.</a:t>
                </a:r>
              </a:p>
            </p:txBody>
          </p:sp>
          <p:sp>
            <p:nvSpPr>
              <p:cNvPr id="37" name="مستطيل 36">
                <a:extLst>
                  <a:ext uri="{FF2B5EF4-FFF2-40B4-BE49-F238E27FC236}">
                    <a16:creationId xmlns:a16="http://schemas.microsoft.com/office/drawing/2014/main" id="{855E2C06-E5D2-482A-969E-280FFCC9F15E}"/>
                  </a:ext>
                </a:extLst>
              </p:cNvPr>
              <p:cNvSpPr/>
              <p:nvPr/>
            </p:nvSpPr>
            <p:spPr>
              <a:xfrm>
                <a:off x="4380448" y="1244629"/>
                <a:ext cx="4036681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يمكن </a:t>
                </a:r>
                <a:r>
                  <a:rPr lang="ar-SA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إستخدامها</a:t>
                </a:r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لتحديد الطرز الجينية</a:t>
                </a:r>
              </a:p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للأفراد المختلفة من العائلة</a:t>
                </a:r>
              </a:p>
            </p:txBody>
          </p:sp>
        </p:grpSp>
      </p:grp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CED04353-4B98-4653-B283-E624CD612AF5}"/>
              </a:ext>
            </a:extLst>
          </p:cNvPr>
          <p:cNvGrpSpPr/>
          <p:nvPr/>
        </p:nvGrpSpPr>
        <p:grpSpPr>
          <a:xfrm>
            <a:off x="3855068" y="2975267"/>
            <a:ext cx="4832756" cy="909790"/>
            <a:chOff x="312712" y="-963201"/>
            <a:chExt cx="4832756" cy="909790"/>
          </a:xfrm>
        </p:grpSpPr>
        <p:sp>
          <p:nvSpPr>
            <p:cNvPr id="39" name="Google Shape;280;p35">
              <a:extLst>
                <a:ext uri="{FF2B5EF4-FFF2-40B4-BE49-F238E27FC236}">
                  <a16:creationId xmlns:a16="http://schemas.microsoft.com/office/drawing/2014/main" id="{927D8AF2-9CCC-490D-B53F-C1F8D658F9E3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" name="مجموعة 39">
              <a:extLst>
                <a:ext uri="{FF2B5EF4-FFF2-40B4-BE49-F238E27FC236}">
                  <a16:creationId xmlns:a16="http://schemas.microsoft.com/office/drawing/2014/main" id="{B509620A-1EC3-442D-928C-E5FB427A3A61}"/>
                </a:ext>
              </a:extLst>
            </p:cNvPr>
            <p:cNvGrpSpPr/>
            <p:nvPr/>
          </p:nvGrpSpPr>
          <p:grpSpPr>
            <a:xfrm>
              <a:off x="312712" y="-963201"/>
              <a:ext cx="4832756" cy="909790"/>
              <a:chOff x="4204485" y="1243233"/>
              <a:chExt cx="4832756" cy="909790"/>
            </a:xfrm>
          </p:grpSpPr>
          <p:sp>
            <p:nvSpPr>
              <p:cNvPr id="41" name="Google Shape;282;p35">
                <a:extLst>
                  <a:ext uri="{FF2B5EF4-FFF2-40B4-BE49-F238E27FC236}">
                    <a16:creationId xmlns:a16="http://schemas.microsoft.com/office/drawing/2014/main" id="{8635B344-2819-451C-B646-3171B48D6E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-US" dirty="0"/>
                  <a:t>3</a:t>
                </a:r>
                <a:r>
                  <a:rPr lang="en" dirty="0"/>
                  <a:t>.</a:t>
                </a:r>
              </a:p>
            </p:txBody>
          </p:sp>
          <p:sp>
            <p:nvSpPr>
              <p:cNvPr id="42" name="مستطيل 41">
                <a:extLst>
                  <a:ext uri="{FF2B5EF4-FFF2-40B4-BE49-F238E27FC236}">
                    <a16:creationId xmlns:a16="http://schemas.microsoft.com/office/drawing/2014/main" id="{597BA3FE-7820-4DAE-988F-962617E90630}"/>
                  </a:ext>
                </a:extLst>
              </p:cNvPr>
              <p:cNvSpPr/>
              <p:nvPr/>
            </p:nvSpPr>
            <p:spPr>
              <a:xfrm>
                <a:off x="4204485" y="1322026"/>
                <a:ext cx="4204997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يمكن </a:t>
                </a:r>
                <a:r>
                  <a:rPr lang="ar-SA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إستخدامها</a:t>
                </a:r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لتحديد </a:t>
                </a:r>
                <a:r>
                  <a:rPr lang="ar-SA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إحتمالية</a:t>
                </a:r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توارث</a:t>
                </a:r>
              </a:p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الصفة الموضحة في المخطط</a:t>
                </a:r>
              </a:p>
            </p:txBody>
          </p:sp>
        </p:grp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4556D07D-7DC0-43F5-918D-036F475C1FD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5601" y="645992"/>
            <a:ext cx="3712758" cy="4010745"/>
          </a:xfrm>
          <a:prstGeom prst="rect">
            <a:avLst/>
          </a:prstGeom>
        </p:spPr>
      </p:pic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F51B5B97-A157-42E1-8269-E9667B6CDA73}"/>
              </a:ext>
            </a:extLst>
          </p:cNvPr>
          <p:cNvGrpSpPr/>
          <p:nvPr/>
        </p:nvGrpSpPr>
        <p:grpSpPr>
          <a:xfrm>
            <a:off x="4520313" y="3843499"/>
            <a:ext cx="4167511" cy="909790"/>
            <a:chOff x="977957" y="-963201"/>
            <a:chExt cx="4167511" cy="909790"/>
          </a:xfrm>
        </p:grpSpPr>
        <p:sp>
          <p:nvSpPr>
            <p:cNvPr id="49" name="Google Shape;280;p35">
              <a:extLst>
                <a:ext uri="{FF2B5EF4-FFF2-40B4-BE49-F238E27FC236}">
                  <a16:creationId xmlns:a16="http://schemas.microsoft.com/office/drawing/2014/main" id="{683740C9-E084-4A3F-BE7D-DCCA42365BDA}"/>
                </a:ext>
              </a:extLst>
            </p:cNvPr>
            <p:cNvSpPr/>
            <p:nvPr/>
          </p:nvSpPr>
          <p:spPr>
            <a:xfrm>
              <a:off x="4465227" y="-909943"/>
              <a:ext cx="539382" cy="493784"/>
            </a:xfrm>
            <a:prstGeom prst="round1Rect">
              <a:avLst>
                <a:gd name="adj" fmla="val 16667"/>
              </a:avLst>
            </a:prstGeom>
            <a:solidFill>
              <a:srgbClr val="FBB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" name="مجموعة 49">
              <a:extLst>
                <a:ext uri="{FF2B5EF4-FFF2-40B4-BE49-F238E27FC236}">
                  <a16:creationId xmlns:a16="http://schemas.microsoft.com/office/drawing/2014/main" id="{3BC36454-326B-4F3D-9EB4-DBBFA729D993}"/>
                </a:ext>
              </a:extLst>
            </p:cNvPr>
            <p:cNvGrpSpPr/>
            <p:nvPr/>
          </p:nvGrpSpPr>
          <p:grpSpPr>
            <a:xfrm>
              <a:off x="977957" y="-963201"/>
              <a:ext cx="4167511" cy="909790"/>
              <a:chOff x="4869730" y="1243233"/>
              <a:chExt cx="4167511" cy="909790"/>
            </a:xfrm>
          </p:grpSpPr>
          <p:sp>
            <p:nvSpPr>
              <p:cNvPr id="53" name="Google Shape;282;p35">
                <a:extLst>
                  <a:ext uri="{FF2B5EF4-FFF2-40B4-BE49-F238E27FC236}">
                    <a16:creationId xmlns:a16="http://schemas.microsoft.com/office/drawing/2014/main" id="{590A8287-FFEA-4CCE-B039-7A6FA11F4E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6141" y="1243233"/>
                <a:ext cx="8211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Montserrat"/>
                  <a:buNone/>
                  <a:defRPr sz="3000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en-US" dirty="0"/>
                  <a:t>4</a:t>
                </a:r>
                <a:r>
                  <a:rPr lang="en" dirty="0"/>
                  <a:t>.</a:t>
                </a:r>
              </a:p>
            </p:txBody>
          </p:sp>
          <p:sp>
            <p:nvSpPr>
              <p:cNvPr id="54" name="مستطيل 53">
                <a:extLst>
                  <a:ext uri="{FF2B5EF4-FFF2-40B4-BE49-F238E27FC236}">
                    <a16:creationId xmlns:a16="http://schemas.microsoft.com/office/drawing/2014/main" id="{5488AEE3-7641-4D97-ACFD-160811CF62DB}"/>
                  </a:ext>
                </a:extLst>
              </p:cNvPr>
              <p:cNvSpPr/>
              <p:nvPr/>
            </p:nvSpPr>
            <p:spPr>
              <a:xfrm>
                <a:off x="4869730" y="1322026"/>
                <a:ext cx="3539752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يمكن </a:t>
                </a:r>
                <a:r>
                  <a:rPr lang="ar-SA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إستخدامها</a:t>
                </a:r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لتحديد </a:t>
                </a:r>
                <a:r>
                  <a:rPr lang="ar-SA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إحتمالية</a:t>
                </a:r>
                <a:endParaRPr lang="ar-SA" sz="2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r>
                  <a:rPr lang="ar-SA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 توارث مرض معين 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562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>
            <a:extLst>
              <a:ext uri="{FF2B5EF4-FFF2-40B4-BE49-F238E27FC236}">
                <a16:creationId xmlns:a16="http://schemas.microsoft.com/office/drawing/2014/main" id="{0239E1EF-B848-43FE-8B06-8C60EA1D7223}"/>
              </a:ext>
            </a:extLst>
          </p:cNvPr>
          <p:cNvSpPr/>
          <p:nvPr/>
        </p:nvSpPr>
        <p:spPr>
          <a:xfrm>
            <a:off x="2763886" y="487189"/>
            <a:ext cx="3616228" cy="1061828"/>
          </a:xfrm>
          <a:custGeom>
            <a:avLst/>
            <a:gdLst>
              <a:gd name="connsiteX0" fmla="*/ 0 w 3616228"/>
              <a:gd name="connsiteY0" fmla="*/ 0 h 1061828"/>
              <a:gd name="connsiteX1" fmla="*/ 3616228 w 3616228"/>
              <a:gd name="connsiteY1" fmla="*/ 0 h 1061828"/>
              <a:gd name="connsiteX2" fmla="*/ 3616228 w 3616228"/>
              <a:gd name="connsiteY2" fmla="*/ 1061828 h 1061828"/>
              <a:gd name="connsiteX3" fmla="*/ 0 w 3616228"/>
              <a:gd name="connsiteY3" fmla="*/ 1061828 h 1061828"/>
              <a:gd name="connsiteX4" fmla="*/ 0 w 3616228"/>
              <a:gd name="connsiteY4" fmla="*/ 0 h 106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228" h="1061828" fill="none" extrusionOk="0">
                <a:moveTo>
                  <a:pt x="0" y="0"/>
                </a:moveTo>
                <a:cubicBezTo>
                  <a:pt x="1386078" y="111297"/>
                  <a:pt x="2813768" y="40342"/>
                  <a:pt x="3616228" y="0"/>
                </a:cubicBezTo>
                <a:cubicBezTo>
                  <a:pt x="3683833" y="189700"/>
                  <a:pt x="3557731" y="712583"/>
                  <a:pt x="3616228" y="1061828"/>
                </a:cubicBezTo>
                <a:cubicBezTo>
                  <a:pt x="2983522" y="922636"/>
                  <a:pt x="1540594" y="1081392"/>
                  <a:pt x="0" y="1061828"/>
                </a:cubicBezTo>
                <a:cubicBezTo>
                  <a:pt x="-60514" y="891752"/>
                  <a:pt x="46272" y="494571"/>
                  <a:pt x="0" y="0"/>
                </a:cubicBezTo>
                <a:close/>
              </a:path>
              <a:path w="3616228" h="1061828" stroke="0" extrusionOk="0">
                <a:moveTo>
                  <a:pt x="0" y="0"/>
                </a:moveTo>
                <a:cubicBezTo>
                  <a:pt x="1419062" y="36870"/>
                  <a:pt x="1930083" y="-31727"/>
                  <a:pt x="3616228" y="0"/>
                </a:cubicBezTo>
                <a:cubicBezTo>
                  <a:pt x="3586712" y="478519"/>
                  <a:pt x="3571296" y="682937"/>
                  <a:pt x="3616228" y="1061828"/>
                </a:cubicBezTo>
                <a:cubicBezTo>
                  <a:pt x="2219353" y="1091601"/>
                  <a:pt x="1660841" y="1055707"/>
                  <a:pt x="0" y="1061828"/>
                </a:cubicBezTo>
                <a:cubicBezTo>
                  <a:pt x="95026" y="910994"/>
                  <a:pt x="31914" y="209814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يمثل مخطط سجل النسب كيفية توارث لون غطاء الجسم في سلالة من الماشية تسمى </a:t>
            </a:r>
            <a:r>
              <a:rPr lang="ar-SA" sz="21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هولشتاين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21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فريزيان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.</a:t>
            </a:r>
            <a:endParaRPr lang="ar-SA" sz="21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556D07D-7DC0-43F5-918D-036F475C1FD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8018" y="2200188"/>
            <a:ext cx="1715982" cy="185370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312732-CBF1-4CBB-BC8E-4401ECDBA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3724" y="176662"/>
            <a:ext cx="2170957" cy="206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4D69638-8A9F-44C3-8FE1-9C052DDC3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06475" y="617626"/>
            <a:ext cx="2069508" cy="142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مستطيل 24">
            <a:extLst>
              <a:ext uri="{FF2B5EF4-FFF2-40B4-BE49-F238E27FC236}">
                <a16:creationId xmlns:a16="http://schemas.microsoft.com/office/drawing/2014/main" id="{0F2A4460-88BA-43BC-B3A8-0D73CFAAAB99}"/>
              </a:ext>
            </a:extLst>
          </p:cNvPr>
          <p:cNvSpPr/>
          <p:nvPr/>
        </p:nvSpPr>
        <p:spPr>
          <a:xfrm>
            <a:off x="5423338" y="2102397"/>
            <a:ext cx="3152644" cy="646331"/>
          </a:xfrm>
          <a:custGeom>
            <a:avLst/>
            <a:gdLst>
              <a:gd name="connsiteX0" fmla="*/ 0 w 3152644"/>
              <a:gd name="connsiteY0" fmla="*/ 0 h 646331"/>
              <a:gd name="connsiteX1" fmla="*/ 3152644 w 3152644"/>
              <a:gd name="connsiteY1" fmla="*/ 0 h 646331"/>
              <a:gd name="connsiteX2" fmla="*/ 3152644 w 3152644"/>
              <a:gd name="connsiteY2" fmla="*/ 646331 h 646331"/>
              <a:gd name="connsiteX3" fmla="*/ 0 w 3152644"/>
              <a:gd name="connsiteY3" fmla="*/ 646331 h 646331"/>
              <a:gd name="connsiteX4" fmla="*/ 0 w 3152644"/>
              <a:gd name="connsiteY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2644" h="646331" fill="none" extrusionOk="0">
                <a:moveTo>
                  <a:pt x="0" y="0"/>
                </a:moveTo>
                <a:cubicBezTo>
                  <a:pt x="1487162" y="111297"/>
                  <a:pt x="1627278" y="40342"/>
                  <a:pt x="3152644" y="0"/>
                </a:cubicBezTo>
                <a:cubicBezTo>
                  <a:pt x="3136078" y="184934"/>
                  <a:pt x="3166153" y="539200"/>
                  <a:pt x="3152644" y="646331"/>
                </a:cubicBezTo>
                <a:cubicBezTo>
                  <a:pt x="2174420" y="507139"/>
                  <a:pt x="438983" y="665895"/>
                  <a:pt x="0" y="646331"/>
                </a:cubicBezTo>
                <a:cubicBezTo>
                  <a:pt x="21302" y="418327"/>
                  <a:pt x="41198" y="103075"/>
                  <a:pt x="0" y="0"/>
                </a:cubicBezTo>
                <a:close/>
              </a:path>
              <a:path w="3152644" h="646331" stroke="0" extrusionOk="0">
                <a:moveTo>
                  <a:pt x="0" y="0"/>
                </a:moveTo>
                <a:cubicBezTo>
                  <a:pt x="543251" y="36870"/>
                  <a:pt x="1825825" y="-31727"/>
                  <a:pt x="3152644" y="0"/>
                </a:cubicBezTo>
                <a:cubicBezTo>
                  <a:pt x="3132976" y="304892"/>
                  <a:pt x="3157545" y="334377"/>
                  <a:pt x="3152644" y="646331"/>
                </a:cubicBezTo>
                <a:cubicBezTo>
                  <a:pt x="1779467" y="676104"/>
                  <a:pt x="889266" y="640210"/>
                  <a:pt x="0" y="646331"/>
                </a:cubicBezTo>
                <a:cubicBezTo>
                  <a:pt x="54512" y="469081"/>
                  <a:pt x="-11506" y="17637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1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تنتج هذه الأبقار مقادير وافرة من الحليب 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FE360967-2441-4D4E-8AAA-210FD3012945}"/>
              </a:ext>
            </a:extLst>
          </p:cNvPr>
          <p:cNvSpPr/>
          <p:nvPr/>
        </p:nvSpPr>
        <p:spPr>
          <a:xfrm>
            <a:off x="5423338" y="2917507"/>
            <a:ext cx="3172845" cy="923330"/>
          </a:xfrm>
          <a:custGeom>
            <a:avLst/>
            <a:gdLst>
              <a:gd name="connsiteX0" fmla="*/ 0 w 3172845"/>
              <a:gd name="connsiteY0" fmla="*/ 0 h 923330"/>
              <a:gd name="connsiteX1" fmla="*/ 3172845 w 3172845"/>
              <a:gd name="connsiteY1" fmla="*/ 0 h 923330"/>
              <a:gd name="connsiteX2" fmla="*/ 3172845 w 3172845"/>
              <a:gd name="connsiteY2" fmla="*/ 923330 h 923330"/>
              <a:gd name="connsiteX3" fmla="*/ 0 w 3172845"/>
              <a:gd name="connsiteY3" fmla="*/ 923330 h 923330"/>
              <a:gd name="connsiteX4" fmla="*/ 0 w 3172845"/>
              <a:gd name="connsiteY4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2845" h="923330" fill="none" extrusionOk="0">
                <a:moveTo>
                  <a:pt x="0" y="0"/>
                </a:moveTo>
                <a:cubicBezTo>
                  <a:pt x="1312109" y="111297"/>
                  <a:pt x="2419808" y="40342"/>
                  <a:pt x="3172845" y="0"/>
                </a:cubicBezTo>
                <a:cubicBezTo>
                  <a:pt x="3231069" y="175760"/>
                  <a:pt x="3128184" y="604851"/>
                  <a:pt x="3172845" y="923330"/>
                </a:cubicBezTo>
                <a:cubicBezTo>
                  <a:pt x="2528365" y="784138"/>
                  <a:pt x="662609" y="942894"/>
                  <a:pt x="0" y="923330"/>
                </a:cubicBezTo>
                <a:cubicBezTo>
                  <a:pt x="-3628" y="589270"/>
                  <a:pt x="-33591" y="425877"/>
                  <a:pt x="0" y="0"/>
                </a:cubicBezTo>
                <a:close/>
              </a:path>
              <a:path w="3172845" h="923330" stroke="0" extrusionOk="0">
                <a:moveTo>
                  <a:pt x="0" y="0"/>
                </a:moveTo>
                <a:cubicBezTo>
                  <a:pt x="443324" y="36870"/>
                  <a:pt x="2608726" y="-31727"/>
                  <a:pt x="3172845" y="0"/>
                </a:cubicBezTo>
                <a:cubicBezTo>
                  <a:pt x="3178107" y="149040"/>
                  <a:pt x="3202676" y="735988"/>
                  <a:pt x="3172845" y="923330"/>
                </a:cubicBezTo>
                <a:cubicBezTo>
                  <a:pt x="2440983" y="953103"/>
                  <a:pt x="1493703" y="917209"/>
                  <a:pt x="0" y="923330"/>
                </a:cubicBezTo>
                <a:cubicBezTo>
                  <a:pt x="-3657" y="716040"/>
                  <a:pt x="79904" y="348590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1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تسجل الأبقار كسلالة أصيلة إذا كانت من نسل نقي ومتماثل </a:t>
            </a:r>
            <a:r>
              <a:rPr lang="ar-SA" sz="18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الأليلات</a:t>
            </a:r>
            <a:r>
              <a:rPr lang="ar-SA" sz="1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لغطاء الجسم الأسود والأبيض</a:t>
            </a:r>
          </a:p>
        </p:txBody>
      </p: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494F50CA-415B-4260-963B-4881651F3106}"/>
              </a:ext>
            </a:extLst>
          </p:cNvPr>
          <p:cNvSpPr/>
          <p:nvPr/>
        </p:nvSpPr>
        <p:spPr>
          <a:xfrm>
            <a:off x="5413236" y="4009616"/>
            <a:ext cx="3172847" cy="646331"/>
          </a:xfrm>
          <a:custGeom>
            <a:avLst/>
            <a:gdLst>
              <a:gd name="connsiteX0" fmla="*/ 0 w 3172847"/>
              <a:gd name="connsiteY0" fmla="*/ 0 h 646331"/>
              <a:gd name="connsiteX1" fmla="*/ 3172847 w 3172847"/>
              <a:gd name="connsiteY1" fmla="*/ 0 h 646331"/>
              <a:gd name="connsiteX2" fmla="*/ 3172847 w 3172847"/>
              <a:gd name="connsiteY2" fmla="*/ 646331 h 646331"/>
              <a:gd name="connsiteX3" fmla="*/ 0 w 3172847"/>
              <a:gd name="connsiteY3" fmla="*/ 646331 h 646331"/>
              <a:gd name="connsiteX4" fmla="*/ 0 w 3172847"/>
              <a:gd name="connsiteY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2847" h="646331" fill="none" extrusionOk="0">
                <a:moveTo>
                  <a:pt x="0" y="0"/>
                </a:moveTo>
                <a:cubicBezTo>
                  <a:pt x="1309969" y="111297"/>
                  <a:pt x="2418263" y="40342"/>
                  <a:pt x="3172847" y="0"/>
                </a:cubicBezTo>
                <a:cubicBezTo>
                  <a:pt x="3156281" y="184934"/>
                  <a:pt x="3186356" y="539200"/>
                  <a:pt x="3172847" y="646331"/>
                </a:cubicBezTo>
                <a:cubicBezTo>
                  <a:pt x="2529274" y="507139"/>
                  <a:pt x="663754" y="665895"/>
                  <a:pt x="0" y="646331"/>
                </a:cubicBezTo>
                <a:cubicBezTo>
                  <a:pt x="21302" y="418327"/>
                  <a:pt x="41198" y="103075"/>
                  <a:pt x="0" y="0"/>
                </a:cubicBezTo>
                <a:close/>
              </a:path>
              <a:path w="3172847" h="646331" stroke="0" extrusionOk="0">
                <a:moveTo>
                  <a:pt x="0" y="0"/>
                </a:moveTo>
                <a:cubicBezTo>
                  <a:pt x="442564" y="36870"/>
                  <a:pt x="2607554" y="-31727"/>
                  <a:pt x="3172847" y="0"/>
                </a:cubicBezTo>
                <a:cubicBezTo>
                  <a:pt x="3153179" y="304892"/>
                  <a:pt x="3177748" y="334377"/>
                  <a:pt x="3172847" y="646331"/>
                </a:cubicBezTo>
                <a:cubicBezTo>
                  <a:pt x="2441797" y="676104"/>
                  <a:pt x="1494636" y="640210"/>
                  <a:pt x="0" y="646331"/>
                </a:cubicBezTo>
                <a:cubicBezTo>
                  <a:pt x="54512" y="469081"/>
                  <a:pt x="-11506" y="17637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1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تتضمن هذه السلالة أبقارا ذات صفة متنحية تعطي غطاء جسم أحمر وأبيض</a:t>
            </a:r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B39A093E-BD3A-4F98-9E8E-ACD0C74113D2}"/>
              </a:ext>
            </a:extLst>
          </p:cNvPr>
          <p:cNvSpPr/>
          <p:nvPr/>
        </p:nvSpPr>
        <p:spPr>
          <a:xfrm>
            <a:off x="2342410" y="2435378"/>
            <a:ext cx="3022518" cy="2031325"/>
          </a:xfrm>
          <a:custGeom>
            <a:avLst/>
            <a:gdLst>
              <a:gd name="connsiteX0" fmla="*/ 0 w 3022518"/>
              <a:gd name="connsiteY0" fmla="*/ 0 h 2031325"/>
              <a:gd name="connsiteX1" fmla="*/ 3022518 w 3022518"/>
              <a:gd name="connsiteY1" fmla="*/ 0 h 2031325"/>
              <a:gd name="connsiteX2" fmla="*/ 3022518 w 3022518"/>
              <a:gd name="connsiteY2" fmla="*/ 2031325 h 2031325"/>
              <a:gd name="connsiteX3" fmla="*/ 0 w 3022518"/>
              <a:gd name="connsiteY3" fmla="*/ 2031325 h 2031325"/>
              <a:gd name="connsiteX4" fmla="*/ 0 w 3022518"/>
              <a:gd name="connsiteY4" fmla="*/ 0 h 203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518" h="2031325" fill="none" extrusionOk="0">
                <a:moveTo>
                  <a:pt x="0" y="0"/>
                </a:moveTo>
                <a:cubicBezTo>
                  <a:pt x="1348875" y="111297"/>
                  <a:pt x="2452562" y="40342"/>
                  <a:pt x="3022518" y="0"/>
                </a:cubicBezTo>
                <a:cubicBezTo>
                  <a:pt x="2930922" y="877592"/>
                  <a:pt x="2994062" y="1160577"/>
                  <a:pt x="3022518" y="2031325"/>
                </a:cubicBezTo>
                <a:cubicBezTo>
                  <a:pt x="1909202" y="1892133"/>
                  <a:pt x="379852" y="2050889"/>
                  <a:pt x="0" y="2031325"/>
                </a:cubicBezTo>
                <a:cubicBezTo>
                  <a:pt x="106174" y="1726580"/>
                  <a:pt x="-36040" y="314458"/>
                  <a:pt x="0" y="0"/>
                </a:cubicBezTo>
                <a:close/>
              </a:path>
              <a:path w="3022518" h="2031325" stroke="0" extrusionOk="0">
                <a:moveTo>
                  <a:pt x="0" y="0"/>
                </a:moveTo>
                <a:cubicBezTo>
                  <a:pt x="669035" y="36870"/>
                  <a:pt x="2367585" y="-31727"/>
                  <a:pt x="3022518" y="0"/>
                </a:cubicBezTo>
                <a:cubicBezTo>
                  <a:pt x="3131629" y="483331"/>
                  <a:pt x="2989000" y="1667087"/>
                  <a:pt x="3022518" y="2031325"/>
                </a:cubicBezTo>
                <a:cubicBezTo>
                  <a:pt x="1663205" y="2061098"/>
                  <a:pt x="1428502" y="2025204"/>
                  <a:pt x="0" y="2031325"/>
                </a:cubicBezTo>
                <a:cubicBezTo>
                  <a:pt x="89873" y="1044467"/>
                  <a:pt x="42006" y="89713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1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يستخدم المزارعون سجل النسب لتحديد هل الثور الذي سيشترونه للتزاوج متماثل </a:t>
            </a:r>
            <a:r>
              <a:rPr lang="ar-SA" sz="18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الأليلات</a:t>
            </a:r>
            <a:r>
              <a:rPr lang="ar-SA" sz="1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لغطاء الجسم الأسود والأبيض , وبالتالي يستحق الثمن الباهض , أم أنه يكون غير متماثل </a:t>
            </a:r>
            <a:r>
              <a:rPr lang="ar-SA" sz="18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الأليلات</a:t>
            </a:r>
            <a:r>
              <a:rPr lang="ar-SA" sz="1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ولا يكون ثمنه مرتفعا ولا يصنف كثور أصيل . </a:t>
            </a:r>
          </a:p>
        </p:txBody>
      </p:sp>
    </p:spTree>
    <p:extLst>
      <p:ext uri="{BB962C8B-B14F-4D97-AF65-F5344CB8AC3E}">
        <p14:creationId xmlns:p14="http://schemas.microsoft.com/office/powerpoint/2010/main" val="4282757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>
            <a:extLst>
              <a:ext uri="{FF2B5EF4-FFF2-40B4-BE49-F238E27FC236}">
                <a16:creationId xmlns:a16="http://schemas.microsoft.com/office/drawing/2014/main" id="{0239E1EF-B848-43FE-8B06-8C60EA1D7223}"/>
              </a:ext>
            </a:extLst>
          </p:cNvPr>
          <p:cNvSpPr/>
          <p:nvPr/>
        </p:nvSpPr>
        <p:spPr>
          <a:xfrm>
            <a:off x="2734680" y="542367"/>
            <a:ext cx="3616228" cy="1061829"/>
          </a:xfrm>
          <a:custGeom>
            <a:avLst/>
            <a:gdLst>
              <a:gd name="connsiteX0" fmla="*/ 0 w 3616228"/>
              <a:gd name="connsiteY0" fmla="*/ 0 h 1061829"/>
              <a:gd name="connsiteX1" fmla="*/ 3616228 w 3616228"/>
              <a:gd name="connsiteY1" fmla="*/ 0 h 1061829"/>
              <a:gd name="connsiteX2" fmla="*/ 3616228 w 3616228"/>
              <a:gd name="connsiteY2" fmla="*/ 1061829 h 1061829"/>
              <a:gd name="connsiteX3" fmla="*/ 0 w 3616228"/>
              <a:gd name="connsiteY3" fmla="*/ 1061829 h 1061829"/>
              <a:gd name="connsiteX4" fmla="*/ 0 w 3616228"/>
              <a:gd name="connsiteY4" fmla="*/ 0 h 106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228" h="1061829" fill="none" extrusionOk="0">
                <a:moveTo>
                  <a:pt x="0" y="0"/>
                </a:moveTo>
                <a:cubicBezTo>
                  <a:pt x="1386078" y="111297"/>
                  <a:pt x="2813768" y="40342"/>
                  <a:pt x="3616228" y="0"/>
                </a:cubicBezTo>
                <a:cubicBezTo>
                  <a:pt x="3685889" y="189652"/>
                  <a:pt x="3558645" y="711757"/>
                  <a:pt x="3616228" y="1061829"/>
                </a:cubicBezTo>
                <a:cubicBezTo>
                  <a:pt x="2983522" y="922637"/>
                  <a:pt x="1540594" y="1081393"/>
                  <a:pt x="0" y="1061829"/>
                </a:cubicBezTo>
                <a:cubicBezTo>
                  <a:pt x="-64140" y="895397"/>
                  <a:pt x="45660" y="494867"/>
                  <a:pt x="0" y="0"/>
                </a:cubicBezTo>
                <a:close/>
              </a:path>
              <a:path w="3616228" h="1061829" stroke="0" extrusionOk="0">
                <a:moveTo>
                  <a:pt x="0" y="0"/>
                </a:moveTo>
                <a:cubicBezTo>
                  <a:pt x="1419062" y="36870"/>
                  <a:pt x="1930083" y="-31727"/>
                  <a:pt x="3616228" y="0"/>
                </a:cubicBezTo>
                <a:cubicBezTo>
                  <a:pt x="3590507" y="477614"/>
                  <a:pt x="3574048" y="679222"/>
                  <a:pt x="3616228" y="1061829"/>
                </a:cubicBezTo>
                <a:cubicBezTo>
                  <a:pt x="2219353" y="1091602"/>
                  <a:pt x="1660841" y="1055708"/>
                  <a:pt x="0" y="1061829"/>
                </a:cubicBezTo>
                <a:cubicBezTo>
                  <a:pt x="92947" y="912894"/>
                  <a:pt x="27897" y="212423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هذا الثور لا يمكن أن يكون من سلالة نقية لغطاء اللون الأسود والأبيض . </a:t>
            </a:r>
          </a:p>
          <a:p>
            <a:pPr algn="ctr" rtl="1"/>
            <a:r>
              <a: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علل .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556D07D-7DC0-43F5-918D-036F475C1FD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0" y="1604196"/>
            <a:ext cx="2956034" cy="319328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312732-CBF1-4CBB-BC8E-4401ECDBA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5571" y="171996"/>
            <a:ext cx="1899109" cy="180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4D69638-8A9F-44C3-8FE1-9C052DDC3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52994" y="617627"/>
            <a:ext cx="1565470" cy="1076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BBAA3DE5-AA39-44DB-941A-B56440C77F53}"/>
              </a:ext>
            </a:extLst>
          </p:cNvPr>
          <p:cNvSpPr/>
          <p:nvPr/>
        </p:nvSpPr>
        <p:spPr>
          <a:xfrm>
            <a:off x="5785944" y="4193628"/>
            <a:ext cx="623377" cy="54391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0FC35389-CFFB-4A24-B9B3-0DB2930F7ADF}"/>
              </a:ext>
            </a:extLst>
          </p:cNvPr>
          <p:cNvGrpSpPr/>
          <p:nvPr/>
        </p:nvGrpSpPr>
        <p:grpSpPr>
          <a:xfrm>
            <a:off x="2659334" y="2232059"/>
            <a:ext cx="4070890" cy="1901623"/>
            <a:chOff x="2206076" y="2379584"/>
            <a:chExt cx="4070890" cy="1901623"/>
          </a:xfrm>
        </p:grpSpPr>
        <p:sp>
          <p:nvSpPr>
            <p:cNvPr id="11" name="مستطيل 10">
              <a:extLst>
                <a:ext uri="{FF2B5EF4-FFF2-40B4-BE49-F238E27FC236}">
                  <a16:creationId xmlns:a16="http://schemas.microsoft.com/office/drawing/2014/main" id="{A4BB577E-F63A-4C9D-83F6-F3503946B0E5}"/>
                </a:ext>
              </a:extLst>
            </p:cNvPr>
            <p:cNvSpPr/>
            <p:nvPr/>
          </p:nvSpPr>
          <p:spPr>
            <a:xfrm>
              <a:off x="2206076" y="2379584"/>
              <a:ext cx="3022518" cy="1754326"/>
            </a:xfrm>
            <a:custGeom>
              <a:avLst/>
              <a:gdLst>
                <a:gd name="connsiteX0" fmla="*/ 0 w 3022518"/>
                <a:gd name="connsiteY0" fmla="*/ 0 h 1754326"/>
                <a:gd name="connsiteX1" fmla="*/ 3022518 w 3022518"/>
                <a:gd name="connsiteY1" fmla="*/ 0 h 1754326"/>
                <a:gd name="connsiteX2" fmla="*/ 3022518 w 3022518"/>
                <a:gd name="connsiteY2" fmla="*/ 1754326 h 1754326"/>
                <a:gd name="connsiteX3" fmla="*/ 0 w 3022518"/>
                <a:gd name="connsiteY3" fmla="*/ 1754326 h 1754326"/>
                <a:gd name="connsiteX4" fmla="*/ 0 w 3022518"/>
                <a:gd name="connsiteY4" fmla="*/ 0 h 175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518" h="1754326" fill="none" extrusionOk="0">
                  <a:moveTo>
                    <a:pt x="0" y="0"/>
                  </a:moveTo>
                  <a:cubicBezTo>
                    <a:pt x="1348875" y="111297"/>
                    <a:pt x="2452562" y="40342"/>
                    <a:pt x="3022518" y="0"/>
                  </a:cubicBezTo>
                  <a:cubicBezTo>
                    <a:pt x="3121047" y="702153"/>
                    <a:pt x="2985614" y="1391307"/>
                    <a:pt x="3022518" y="1754326"/>
                  </a:cubicBezTo>
                  <a:cubicBezTo>
                    <a:pt x="1909202" y="1615134"/>
                    <a:pt x="379852" y="1773890"/>
                    <a:pt x="0" y="1754326"/>
                  </a:cubicBezTo>
                  <a:cubicBezTo>
                    <a:pt x="-59603" y="1551598"/>
                    <a:pt x="-108010" y="212928"/>
                    <a:pt x="0" y="0"/>
                  </a:cubicBezTo>
                  <a:close/>
                </a:path>
                <a:path w="3022518" h="1754326" stroke="0" extrusionOk="0">
                  <a:moveTo>
                    <a:pt x="0" y="0"/>
                  </a:moveTo>
                  <a:cubicBezTo>
                    <a:pt x="669035" y="36870"/>
                    <a:pt x="2367585" y="-31727"/>
                    <a:pt x="3022518" y="0"/>
                  </a:cubicBezTo>
                  <a:cubicBezTo>
                    <a:pt x="3067032" y="196986"/>
                    <a:pt x="2892794" y="1232661"/>
                    <a:pt x="3022518" y="1754326"/>
                  </a:cubicBezTo>
                  <a:cubicBezTo>
                    <a:pt x="1663205" y="1784099"/>
                    <a:pt x="1428502" y="1748205"/>
                    <a:pt x="0" y="1754326"/>
                  </a:cubicBezTo>
                  <a:cubicBezTo>
                    <a:pt x="89010" y="980069"/>
                    <a:pt x="107265" y="463489"/>
                    <a:pt x="0" y="0"/>
                  </a:cubicBezTo>
                  <a:close/>
                </a:path>
              </a:pathLst>
            </a:custGeom>
            <a:solidFill>
              <a:srgbClr val="FFC800"/>
            </a:solidFill>
            <a:ln w="19050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68138248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ar-SA" sz="18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لأن أم الثور متماثلة </a:t>
              </a:r>
              <a:r>
                <a:rPr lang="ar-SA" sz="1800" b="1" cap="none" spc="0" dirty="0" err="1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الأليلات</a:t>
              </a:r>
              <a:r>
                <a:rPr lang="ar-SA" sz="18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المتنحية لغطاء الجسم الأحمر والأبيض . وهذا يعني أن كل نسلها سيتوارث أليلا متنحيا لغطاء الجسم الأحمر والأبيض حتى وإن كان طرازها المظهري يبدو باللونين الأسود والأبيض </a:t>
              </a:r>
            </a:p>
          </p:txBody>
        </p:sp>
        <p:pic>
          <p:nvPicPr>
            <p:cNvPr id="4" name="رسم 3" descr="سهم ذو خط: منحنى عكس اتجاه عقارب الساعة مع تعبئة خالصة">
              <a:extLst>
                <a:ext uri="{FF2B5EF4-FFF2-40B4-BE49-F238E27FC236}">
                  <a16:creationId xmlns:a16="http://schemas.microsoft.com/office/drawing/2014/main" id="{78F7BE98-72C7-4EE9-9678-F447E6748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 flipV="1">
              <a:off x="5011782" y="3016023"/>
              <a:ext cx="1265184" cy="1265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1512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>
            <a:extLst>
              <a:ext uri="{FF2B5EF4-FFF2-40B4-BE49-F238E27FC236}">
                <a16:creationId xmlns:a16="http://schemas.microsoft.com/office/drawing/2014/main" id="{0239E1EF-B848-43FE-8B06-8C60EA1D7223}"/>
              </a:ext>
            </a:extLst>
          </p:cNvPr>
          <p:cNvSpPr/>
          <p:nvPr/>
        </p:nvSpPr>
        <p:spPr>
          <a:xfrm>
            <a:off x="4768432" y="472786"/>
            <a:ext cx="3616228" cy="1384995"/>
          </a:xfrm>
          <a:custGeom>
            <a:avLst/>
            <a:gdLst>
              <a:gd name="connsiteX0" fmla="*/ 0 w 3616228"/>
              <a:gd name="connsiteY0" fmla="*/ 0 h 1384995"/>
              <a:gd name="connsiteX1" fmla="*/ 3616228 w 3616228"/>
              <a:gd name="connsiteY1" fmla="*/ 0 h 1384995"/>
              <a:gd name="connsiteX2" fmla="*/ 3616228 w 3616228"/>
              <a:gd name="connsiteY2" fmla="*/ 1384995 h 1384995"/>
              <a:gd name="connsiteX3" fmla="*/ 0 w 3616228"/>
              <a:gd name="connsiteY3" fmla="*/ 1384995 h 1384995"/>
              <a:gd name="connsiteX4" fmla="*/ 0 w 3616228"/>
              <a:gd name="connsiteY4" fmla="*/ 0 h 138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228" h="1384995" fill="none" extrusionOk="0">
                <a:moveTo>
                  <a:pt x="0" y="0"/>
                </a:moveTo>
                <a:cubicBezTo>
                  <a:pt x="1386078" y="111297"/>
                  <a:pt x="2813768" y="40342"/>
                  <a:pt x="3616228" y="0"/>
                </a:cubicBezTo>
                <a:cubicBezTo>
                  <a:pt x="3632902" y="221973"/>
                  <a:pt x="3613117" y="836476"/>
                  <a:pt x="3616228" y="1384995"/>
                </a:cubicBezTo>
                <a:cubicBezTo>
                  <a:pt x="2983522" y="1245803"/>
                  <a:pt x="1540594" y="1404559"/>
                  <a:pt x="0" y="1384995"/>
                </a:cubicBezTo>
                <a:cubicBezTo>
                  <a:pt x="-45178" y="1001277"/>
                  <a:pt x="7959" y="471760"/>
                  <a:pt x="0" y="0"/>
                </a:cubicBezTo>
                <a:close/>
              </a:path>
              <a:path w="3616228" h="1384995" stroke="0" extrusionOk="0">
                <a:moveTo>
                  <a:pt x="0" y="0"/>
                </a:moveTo>
                <a:cubicBezTo>
                  <a:pt x="1419062" y="36870"/>
                  <a:pt x="1930083" y="-31727"/>
                  <a:pt x="3616228" y="0"/>
                </a:cubicBezTo>
                <a:cubicBezTo>
                  <a:pt x="3579940" y="196074"/>
                  <a:pt x="3521410" y="1155048"/>
                  <a:pt x="3616228" y="1384995"/>
                </a:cubicBezTo>
                <a:cubicBezTo>
                  <a:pt x="2219353" y="1414768"/>
                  <a:pt x="1660841" y="1378874"/>
                  <a:pt x="0" y="1384995"/>
                </a:cubicBezTo>
                <a:cubicBezTo>
                  <a:pt x="120992" y="1129719"/>
                  <a:pt x="38354" y="392256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يمكن لمخطط سجل النسب أن يوضح </a:t>
            </a:r>
            <a:r>
              <a:rPr lang="ar-SA" sz="21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إحتمال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توارث أو وجود صفة عدم القدرة على تذوق مادة كيميائية تسمى فينيل </a:t>
            </a:r>
            <a:r>
              <a:rPr lang="ar-SA" sz="21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ثيوكارباميد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ar-SA" sz="21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55BE38A9-11C1-4BFD-A9EA-77294B8860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C7E1BF"/>
              </a:clrFrom>
              <a:clrTo>
                <a:srgbClr val="C7E1BF">
                  <a:alpha val="0"/>
                </a:srgbClr>
              </a:clrTo>
            </a:clrChange>
          </a:blip>
          <a:srcRect b="16286"/>
          <a:stretch/>
        </p:blipFill>
        <p:spPr>
          <a:xfrm>
            <a:off x="4532714" y="2088752"/>
            <a:ext cx="3851946" cy="162402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9132B98-7BFA-4585-BAD3-D133CC9C8C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C7E1BF"/>
              </a:clrFrom>
              <a:clrTo>
                <a:srgbClr val="C7E1B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137" y="472107"/>
            <a:ext cx="3111821" cy="419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43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19132B98-7BFA-4585-BAD3-D133CC9C8C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C7E1BF"/>
              </a:clrFrom>
              <a:clrTo>
                <a:srgbClr val="C7E1BF">
                  <a:alpha val="0"/>
                </a:srgbClr>
              </a:clrTo>
            </a:clrChange>
          </a:blip>
          <a:srcRect t="21795" b="16446"/>
          <a:stretch/>
        </p:blipFill>
        <p:spPr>
          <a:xfrm>
            <a:off x="4572000" y="538340"/>
            <a:ext cx="4035972" cy="3896314"/>
          </a:xfrm>
          <a:prstGeom prst="rect">
            <a:avLst/>
          </a:prstGeom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14D2B698-177C-4173-AD59-55DFDF1F4D31}"/>
              </a:ext>
            </a:extLst>
          </p:cNvPr>
          <p:cNvSpPr/>
          <p:nvPr/>
        </p:nvSpPr>
        <p:spPr>
          <a:xfrm>
            <a:off x="1064923" y="766598"/>
            <a:ext cx="3325773" cy="646331"/>
          </a:xfrm>
          <a:custGeom>
            <a:avLst/>
            <a:gdLst>
              <a:gd name="connsiteX0" fmla="*/ 0 w 3325773"/>
              <a:gd name="connsiteY0" fmla="*/ 0 h 646331"/>
              <a:gd name="connsiteX1" fmla="*/ 3325773 w 3325773"/>
              <a:gd name="connsiteY1" fmla="*/ 0 h 646331"/>
              <a:gd name="connsiteX2" fmla="*/ 3325773 w 3325773"/>
              <a:gd name="connsiteY2" fmla="*/ 646331 h 646331"/>
              <a:gd name="connsiteX3" fmla="*/ 0 w 3325773"/>
              <a:gd name="connsiteY3" fmla="*/ 646331 h 646331"/>
              <a:gd name="connsiteX4" fmla="*/ 0 w 3325773"/>
              <a:gd name="connsiteY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773" h="646331" fill="none" extrusionOk="0">
                <a:moveTo>
                  <a:pt x="0" y="0"/>
                </a:moveTo>
                <a:cubicBezTo>
                  <a:pt x="1322596" y="111297"/>
                  <a:pt x="2711121" y="40342"/>
                  <a:pt x="3325773" y="0"/>
                </a:cubicBezTo>
                <a:cubicBezTo>
                  <a:pt x="3309207" y="184934"/>
                  <a:pt x="3339282" y="539200"/>
                  <a:pt x="3325773" y="646331"/>
                </a:cubicBezTo>
                <a:cubicBezTo>
                  <a:pt x="2858010" y="507139"/>
                  <a:pt x="474586" y="665895"/>
                  <a:pt x="0" y="646331"/>
                </a:cubicBezTo>
                <a:cubicBezTo>
                  <a:pt x="21302" y="418327"/>
                  <a:pt x="41198" y="103075"/>
                  <a:pt x="0" y="0"/>
                </a:cubicBezTo>
                <a:close/>
              </a:path>
              <a:path w="3325773" h="646331" stroke="0" extrusionOk="0">
                <a:moveTo>
                  <a:pt x="0" y="0"/>
                </a:moveTo>
                <a:cubicBezTo>
                  <a:pt x="940796" y="36870"/>
                  <a:pt x="2200165" y="-31727"/>
                  <a:pt x="3325773" y="0"/>
                </a:cubicBezTo>
                <a:cubicBezTo>
                  <a:pt x="3306105" y="304892"/>
                  <a:pt x="3330674" y="334377"/>
                  <a:pt x="3325773" y="646331"/>
                </a:cubicBezTo>
                <a:cubicBezTo>
                  <a:pt x="2203977" y="676104"/>
                  <a:pt x="1059035" y="640210"/>
                  <a:pt x="0" y="646331"/>
                </a:cubicBezTo>
                <a:cubicBezTo>
                  <a:pt x="54512" y="469081"/>
                  <a:pt x="-11506" y="17637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الشخص </a:t>
            </a:r>
            <a:r>
              <a:rPr lang="en-US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غير قادر على تذوّق </a:t>
            </a:r>
            <a:r>
              <a:rPr lang="af-Z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PTC ، 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لذا يجب أن يكون لديه الطراز الجيني </a:t>
            </a:r>
            <a:r>
              <a:rPr lang="af-Z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tt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9D0813B7-2D18-46EE-8F3D-AB0C43027965}"/>
              </a:ext>
            </a:extLst>
          </p:cNvPr>
          <p:cNvSpPr/>
          <p:nvPr/>
        </p:nvSpPr>
        <p:spPr>
          <a:xfrm>
            <a:off x="985341" y="1754257"/>
            <a:ext cx="3325773" cy="1477328"/>
          </a:xfrm>
          <a:custGeom>
            <a:avLst/>
            <a:gdLst>
              <a:gd name="connsiteX0" fmla="*/ 0 w 3325773"/>
              <a:gd name="connsiteY0" fmla="*/ 0 h 1477328"/>
              <a:gd name="connsiteX1" fmla="*/ 3325773 w 3325773"/>
              <a:gd name="connsiteY1" fmla="*/ 0 h 1477328"/>
              <a:gd name="connsiteX2" fmla="*/ 3325773 w 3325773"/>
              <a:gd name="connsiteY2" fmla="*/ 1477328 h 1477328"/>
              <a:gd name="connsiteX3" fmla="*/ 0 w 3325773"/>
              <a:gd name="connsiteY3" fmla="*/ 1477328 h 1477328"/>
              <a:gd name="connsiteX4" fmla="*/ 0 w 3325773"/>
              <a:gd name="connsiteY4" fmla="*/ 0 h 147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773" h="1477328" fill="none" extrusionOk="0">
                <a:moveTo>
                  <a:pt x="0" y="0"/>
                </a:moveTo>
                <a:cubicBezTo>
                  <a:pt x="1322596" y="111297"/>
                  <a:pt x="2711121" y="40342"/>
                  <a:pt x="3325773" y="0"/>
                </a:cubicBezTo>
                <a:cubicBezTo>
                  <a:pt x="3400617" y="378945"/>
                  <a:pt x="3430692" y="882741"/>
                  <a:pt x="3325773" y="1477328"/>
                </a:cubicBezTo>
                <a:cubicBezTo>
                  <a:pt x="2858010" y="1338136"/>
                  <a:pt x="474586" y="1496892"/>
                  <a:pt x="0" y="1477328"/>
                </a:cubicBezTo>
                <a:cubicBezTo>
                  <a:pt x="-86728" y="788474"/>
                  <a:pt x="-16971" y="185491"/>
                  <a:pt x="0" y="0"/>
                </a:cubicBezTo>
                <a:close/>
              </a:path>
              <a:path w="3325773" h="1477328" stroke="0" extrusionOk="0">
                <a:moveTo>
                  <a:pt x="0" y="0"/>
                </a:moveTo>
                <a:cubicBezTo>
                  <a:pt x="940796" y="36870"/>
                  <a:pt x="2200165" y="-31727"/>
                  <a:pt x="3325773" y="0"/>
                </a:cubicBezTo>
                <a:cubicBezTo>
                  <a:pt x="3380895" y="574748"/>
                  <a:pt x="3405464" y="1164726"/>
                  <a:pt x="3325773" y="1477328"/>
                </a:cubicBezTo>
                <a:cubicBezTo>
                  <a:pt x="2203977" y="1507101"/>
                  <a:pt x="1059035" y="1471207"/>
                  <a:pt x="0" y="1477328"/>
                </a:cubicBezTo>
                <a:cubicBezTo>
                  <a:pt x="12962" y="917125"/>
                  <a:pt x="-36436" y="179577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يجب أن يكون الشخص </a:t>
            </a:r>
            <a:r>
              <a:rPr lang="en-US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غير متماثل </a:t>
            </a:r>
            <a:r>
              <a:rPr lang="ar-SA" sz="1800" b="0" i="0" u="none" strike="noStrike" baseline="0" dirty="0" err="1">
                <a:latin typeface="Calibri" panose="020F0502020204030204" pitchFamily="34" charset="0"/>
                <a:cs typeface="Calibri" panose="020F0502020204030204" pitchFamily="34" charset="0"/>
              </a:rPr>
              <a:t>الأليلات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f-ZA" sz="1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Tt </a:t>
            </a:r>
            <a:r>
              <a:rPr lang="af-Z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لأن طفلَين على الأقل من أطفاله غير قادرَين على تذوّق </a:t>
            </a:r>
            <a:r>
              <a:rPr lang="af-Z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PTC ، 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لذا يجب أن يكونا قد ورثا أليل </a:t>
            </a:r>
            <a:r>
              <a:rPr lang="af-Z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من كلا الأبوَين.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F4B3BF8-8DC0-4E3B-9AB2-6FFA6EE75E3E}"/>
              </a:ext>
            </a:extLst>
          </p:cNvPr>
          <p:cNvSpPr/>
          <p:nvPr/>
        </p:nvSpPr>
        <p:spPr>
          <a:xfrm>
            <a:off x="985342" y="3511324"/>
            <a:ext cx="3325773" cy="923330"/>
          </a:xfrm>
          <a:custGeom>
            <a:avLst/>
            <a:gdLst>
              <a:gd name="connsiteX0" fmla="*/ 0 w 3325773"/>
              <a:gd name="connsiteY0" fmla="*/ 0 h 923330"/>
              <a:gd name="connsiteX1" fmla="*/ 3325773 w 3325773"/>
              <a:gd name="connsiteY1" fmla="*/ 0 h 923330"/>
              <a:gd name="connsiteX2" fmla="*/ 3325773 w 3325773"/>
              <a:gd name="connsiteY2" fmla="*/ 923330 h 923330"/>
              <a:gd name="connsiteX3" fmla="*/ 0 w 3325773"/>
              <a:gd name="connsiteY3" fmla="*/ 923330 h 923330"/>
              <a:gd name="connsiteX4" fmla="*/ 0 w 3325773"/>
              <a:gd name="connsiteY4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773" h="923330" fill="none" extrusionOk="0">
                <a:moveTo>
                  <a:pt x="0" y="0"/>
                </a:moveTo>
                <a:cubicBezTo>
                  <a:pt x="1322596" y="111297"/>
                  <a:pt x="2711121" y="40342"/>
                  <a:pt x="3325773" y="0"/>
                </a:cubicBezTo>
                <a:cubicBezTo>
                  <a:pt x="3383997" y="175760"/>
                  <a:pt x="3281112" y="604851"/>
                  <a:pt x="3325773" y="923330"/>
                </a:cubicBezTo>
                <a:cubicBezTo>
                  <a:pt x="2858010" y="784138"/>
                  <a:pt x="474586" y="942894"/>
                  <a:pt x="0" y="923330"/>
                </a:cubicBezTo>
                <a:cubicBezTo>
                  <a:pt x="-3628" y="589270"/>
                  <a:pt x="-33591" y="425877"/>
                  <a:pt x="0" y="0"/>
                </a:cubicBezTo>
                <a:close/>
              </a:path>
              <a:path w="3325773" h="923330" stroke="0" extrusionOk="0">
                <a:moveTo>
                  <a:pt x="0" y="0"/>
                </a:moveTo>
                <a:cubicBezTo>
                  <a:pt x="940796" y="36870"/>
                  <a:pt x="2200165" y="-31727"/>
                  <a:pt x="3325773" y="0"/>
                </a:cubicBezTo>
                <a:cubicBezTo>
                  <a:pt x="3331035" y="149040"/>
                  <a:pt x="3355604" y="735988"/>
                  <a:pt x="3325773" y="923330"/>
                </a:cubicBezTo>
                <a:cubicBezTo>
                  <a:pt x="2203977" y="953103"/>
                  <a:pt x="1059035" y="917209"/>
                  <a:pt x="0" y="923330"/>
                </a:cubicBezTo>
                <a:cubicBezTo>
                  <a:pt x="-3657" y="716040"/>
                  <a:pt x="79904" y="348590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الشخص </a:t>
            </a:r>
            <a:r>
              <a:rPr lang="en-US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يجب أن يكون غير متماثل </a:t>
            </a:r>
            <a:r>
              <a:rPr lang="ar-SA" sz="1800" b="0" i="0" u="none" strike="noStrike" baseline="0" dirty="0" err="1">
                <a:latin typeface="Calibri" panose="020F0502020204030204" pitchFamily="34" charset="0"/>
                <a:cs typeface="Calibri" panose="020F0502020204030204" pitchFamily="34" charset="0"/>
              </a:rPr>
              <a:t>الأليلات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f-ZA" sz="1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Tt </a:t>
            </a:r>
            <a:r>
              <a:rPr lang="ar-SA" sz="1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لنفس السبب عند الشخص </a:t>
            </a:r>
            <a:r>
              <a:rPr lang="en-US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sz="18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، وهو قادر على تذوّق </a:t>
            </a:r>
            <a:r>
              <a:rPr lang="af-ZA" sz="18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PTC</a:t>
            </a:r>
            <a:endParaRPr lang="ar-SA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830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D6F4AD23-304A-4088-A4A2-7F2E90E509B2}"/>
              </a:ext>
            </a:extLst>
          </p:cNvPr>
          <p:cNvSpPr/>
          <p:nvPr/>
        </p:nvSpPr>
        <p:spPr>
          <a:xfrm>
            <a:off x="6779172" y="460412"/>
            <a:ext cx="1766993" cy="415498"/>
          </a:xfrm>
          <a:custGeom>
            <a:avLst/>
            <a:gdLst>
              <a:gd name="connsiteX0" fmla="*/ 0 w 1766993"/>
              <a:gd name="connsiteY0" fmla="*/ 0 h 415498"/>
              <a:gd name="connsiteX1" fmla="*/ 1766993 w 1766993"/>
              <a:gd name="connsiteY1" fmla="*/ 0 h 415498"/>
              <a:gd name="connsiteX2" fmla="*/ 1766993 w 1766993"/>
              <a:gd name="connsiteY2" fmla="*/ 415498 h 415498"/>
              <a:gd name="connsiteX3" fmla="*/ 0 w 1766993"/>
              <a:gd name="connsiteY3" fmla="*/ 415498 h 415498"/>
              <a:gd name="connsiteX4" fmla="*/ 0 w 1766993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6993" h="415498" fill="none" extrusionOk="0">
                <a:moveTo>
                  <a:pt x="0" y="0"/>
                </a:moveTo>
                <a:cubicBezTo>
                  <a:pt x="659796" y="-119320"/>
                  <a:pt x="1103676" y="107221"/>
                  <a:pt x="1766993" y="0"/>
                </a:cubicBezTo>
                <a:cubicBezTo>
                  <a:pt x="1743646" y="69469"/>
                  <a:pt x="1750249" y="349087"/>
                  <a:pt x="1766993" y="415498"/>
                </a:cubicBezTo>
                <a:cubicBezTo>
                  <a:pt x="1100607" y="257786"/>
                  <a:pt x="293147" y="34270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1766993" h="415498" stroke="0" extrusionOk="0">
                <a:moveTo>
                  <a:pt x="0" y="0"/>
                </a:moveTo>
                <a:cubicBezTo>
                  <a:pt x="331517" y="-148914"/>
                  <a:pt x="901572" y="46404"/>
                  <a:pt x="1766993" y="0"/>
                </a:cubicBezTo>
                <a:cubicBezTo>
                  <a:pt x="1763250" y="96234"/>
                  <a:pt x="1780842" y="270630"/>
                  <a:pt x="1766993" y="415498"/>
                </a:cubicBezTo>
                <a:cubicBezTo>
                  <a:pt x="930408" y="571732"/>
                  <a:pt x="303335" y="318795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FFC80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تحديد الجنس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0239E1EF-B848-43FE-8B06-8C60EA1D7223}"/>
              </a:ext>
            </a:extLst>
          </p:cNvPr>
          <p:cNvSpPr/>
          <p:nvPr/>
        </p:nvSpPr>
        <p:spPr>
          <a:xfrm>
            <a:off x="520262" y="460412"/>
            <a:ext cx="6156435" cy="415498"/>
          </a:xfrm>
          <a:custGeom>
            <a:avLst/>
            <a:gdLst>
              <a:gd name="connsiteX0" fmla="*/ 0 w 6156435"/>
              <a:gd name="connsiteY0" fmla="*/ 0 h 415498"/>
              <a:gd name="connsiteX1" fmla="*/ 6156435 w 6156435"/>
              <a:gd name="connsiteY1" fmla="*/ 0 h 415498"/>
              <a:gd name="connsiteX2" fmla="*/ 6156435 w 6156435"/>
              <a:gd name="connsiteY2" fmla="*/ 415498 h 415498"/>
              <a:gd name="connsiteX3" fmla="*/ 0 w 6156435"/>
              <a:gd name="connsiteY3" fmla="*/ 415498 h 415498"/>
              <a:gd name="connsiteX4" fmla="*/ 0 w 6156435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56435" h="415498" fill="none" extrusionOk="0">
                <a:moveTo>
                  <a:pt x="0" y="0"/>
                </a:moveTo>
                <a:cubicBezTo>
                  <a:pt x="666368" y="111297"/>
                  <a:pt x="3163451" y="40342"/>
                  <a:pt x="6156435" y="0"/>
                </a:cubicBezTo>
                <a:cubicBezTo>
                  <a:pt x="6133088" y="69469"/>
                  <a:pt x="6139691" y="349087"/>
                  <a:pt x="6156435" y="415498"/>
                </a:cubicBezTo>
                <a:cubicBezTo>
                  <a:pt x="4153770" y="276306"/>
                  <a:pt x="934270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6156435" h="415498" stroke="0" extrusionOk="0">
                <a:moveTo>
                  <a:pt x="0" y="0"/>
                </a:moveTo>
                <a:cubicBezTo>
                  <a:pt x="955419" y="36870"/>
                  <a:pt x="4145031" y="-31727"/>
                  <a:pt x="6156435" y="0"/>
                </a:cubicBezTo>
                <a:cubicBezTo>
                  <a:pt x="6152692" y="96234"/>
                  <a:pt x="6170284" y="270630"/>
                  <a:pt x="6156435" y="415498"/>
                </a:cubicBezTo>
                <a:cubicBezTo>
                  <a:pt x="3607715" y="445271"/>
                  <a:pt x="714424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ماذا تلاحظ على الزوج الأخير من الكروموسومات في الذكر والأنثى ؟</a:t>
            </a:r>
            <a:endParaRPr lang="ar-SA" sz="21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3D58DD3-8642-4388-9A1B-A2D785435E3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737" y="961697"/>
            <a:ext cx="7248525" cy="3721391"/>
          </a:xfrm>
          <a:prstGeom prst="rect">
            <a:avLst/>
          </a:prstGeom>
        </p:spPr>
      </p:pic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A4714B19-121C-4BAD-98B0-22B81F94685D}"/>
              </a:ext>
            </a:extLst>
          </p:cNvPr>
          <p:cNvSpPr/>
          <p:nvPr/>
        </p:nvSpPr>
        <p:spPr>
          <a:xfrm>
            <a:off x="7212724" y="3697014"/>
            <a:ext cx="851338" cy="80404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شكل بيضاوي 30">
            <a:extLst>
              <a:ext uri="{FF2B5EF4-FFF2-40B4-BE49-F238E27FC236}">
                <a16:creationId xmlns:a16="http://schemas.microsoft.com/office/drawing/2014/main" id="{CDE00139-8B79-4BA3-9A0A-92BFDB5DAC8A}"/>
              </a:ext>
            </a:extLst>
          </p:cNvPr>
          <p:cNvSpPr/>
          <p:nvPr/>
        </p:nvSpPr>
        <p:spPr>
          <a:xfrm>
            <a:off x="3336625" y="3171497"/>
            <a:ext cx="851338" cy="80404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23861932-50CE-484B-B1B7-C1739BF31DBC}"/>
              </a:ext>
            </a:extLst>
          </p:cNvPr>
          <p:cNvSpPr/>
          <p:nvPr/>
        </p:nvSpPr>
        <p:spPr>
          <a:xfrm>
            <a:off x="2232243" y="1308649"/>
            <a:ext cx="4866680" cy="1061828"/>
          </a:xfrm>
          <a:custGeom>
            <a:avLst/>
            <a:gdLst>
              <a:gd name="connsiteX0" fmla="*/ 0 w 4866680"/>
              <a:gd name="connsiteY0" fmla="*/ 0 h 1061828"/>
              <a:gd name="connsiteX1" fmla="*/ 4866680 w 4866680"/>
              <a:gd name="connsiteY1" fmla="*/ 0 h 1061828"/>
              <a:gd name="connsiteX2" fmla="*/ 4866680 w 4866680"/>
              <a:gd name="connsiteY2" fmla="*/ 1061828 h 1061828"/>
              <a:gd name="connsiteX3" fmla="*/ 0 w 4866680"/>
              <a:gd name="connsiteY3" fmla="*/ 1061828 h 1061828"/>
              <a:gd name="connsiteX4" fmla="*/ 0 w 4866680"/>
              <a:gd name="connsiteY4" fmla="*/ 0 h 106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6680" h="1061828" fill="none" extrusionOk="0">
                <a:moveTo>
                  <a:pt x="0" y="0"/>
                </a:moveTo>
                <a:cubicBezTo>
                  <a:pt x="1430605" y="111297"/>
                  <a:pt x="2435293" y="40342"/>
                  <a:pt x="4866680" y="0"/>
                </a:cubicBezTo>
                <a:cubicBezTo>
                  <a:pt x="4934285" y="189700"/>
                  <a:pt x="4808183" y="712583"/>
                  <a:pt x="4866680" y="1061828"/>
                </a:cubicBezTo>
                <a:cubicBezTo>
                  <a:pt x="3440537" y="922636"/>
                  <a:pt x="1617526" y="1081392"/>
                  <a:pt x="0" y="1061828"/>
                </a:cubicBezTo>
                <a:cubicBezTo>
                  <a:pt x="-60514" y="891752"/>
                  <a:pt x="46272" y="494571"/>
                  <a:pt x="0" y="0"/>
                </a:cubicBezTo>
                <a:close/>
              </a:path>
              <a:path w="4866680" h="1061828" stroke="0" extrusionOk="0">
                <a:moveTo>
                  <a:pt x="0" y="0"/>
                </a:moveTo>
                <a:cubicBezTo>
                  <a:pt x="1981704" y="36870"/>
                  <a:pt x="3671563" y="-31727"/>
                  <a:pt x="4866680" y="0"/>
                </a:cubicBezTo>
                <a:cubicBezTo>
                  <a:pt x="4837164" y="478519"/>
                  <a:pt x="4821748" y="682937"/>
                  <a:pt x="4866680" y="1061828"/>
                </a:cubicBezTo>
                <a:cubicBezTo>
                  <a:pt x="3217736" y="1091601"/>
                  <a:pt x="1996026" y="1055707"/>
                  <a:pt x="0" y="1061828"/>
                </a:cubicBezTo>
                <a:cubicBezTo>
                  <a:pt x="95026" y="910994"/>
                  <a:pt x="31914" y="209814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الزوج الأخير من الكروموسومات تسمى بالكروموسومات الجنسية , وتكون متماثلة في الأنثى (</a:t>
            </a:r>
            <a:r>
              <a:rPr lang="en-US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XX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وغير متماثلة في الذكر (</a:t>
            </a:r>
            <a:r>
              <a:rPr lang="en-US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XY</a:t>
            </a:r>
            <a:r>
              <a:rPr lang="ar-SA" sz="21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ar-SA" sz="21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مستطيل 35">
            <a:extLst>
              <a:ext uri="{FF2B5EF4-FFF2-40B4-BE49-F238E27FC236}">
                <a16:creationId xmlns:a16="http://schemas.microsoft.com/office/drawing/2014/main" id="{188831A1-D495-43E0-9966-63D409DECC0F}"/>
              </a:ext>
            </a:extLst>
          </p:cNvPr>
          <p:cNvSpPr/>
          <p:nvPr/>
        </p:nvSpPr>
        <p:spPr>
          <a:xfrm>
            <a:off x="2232243" y="2505357"/>
            <a:ext cx="4866680" cy="415498"/>
          </a:xfrm>
          <a:custGeom>
            <a:avLst/>
            <a:gdLst>
              <a:gd name="connsiteX0" fmla="*/ 0 w 4866680"/>
              <a:gd name="connsiteY0" fmla="*/ 0 h 415498"/>
              <a:gd name="connsiteX1" fmla="*/ 4866680 w 4866680"/>
              <a:gd name="connsiteY1" fmla="*/ 0 h 415498"/>
              <a:gd name="connsiteX2" fmla="*/ 4866680 w 4866680"/>
              <a:gd name="connsiteY2" fmla="*/ 415498 h 415498"/>
              <a:gd name="connsiteX3" fmla="*/ 0 w 4866680"/>
              <a:gd name="connsiteY3" fmla="*/ 415498 h 415498"/>
              <a:gd name="connsiteX4" fmla="*/ 0 w 4866680"/>
              <a:gd name="connsiteY4" fmla="*/ 0 h 41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6680" h="415498" fill="none" extrusionOk="0">
                <a:moveTo>
                  <a:pt x="0" y="0"/>
                </a:moveTo>
                <a:cubicBezTo>
                  <a:pt x="1430605" y="111297"/>
                  <a:pt x="2435293" y="40342"/>
                  <a:pt x="4866680" y="0"/>
                </a:cubicBezTo>
                <a:cubicBezTo>
                  <a:pt x="4843333" y="69469"/>
                  <a:pt x="4849936" y="349087"/>
                  <a:pt x="4866680" y="415498"/>
                </a:cubicBezTo>
                <a:cubicBezTo>
                  <a:pt x="3440537" y="276306"/>
                  <a:pt x="1617526" y="435062"/>
                  <a:pt x="0" y="415498"/>
                </a:cubicBezTo>
                <a:cubicBezTo>
                  <a:pt x="-3150" y="306569"/>
                  <a:pt x="-3724" y="154156"/>
                  <a:pt x="0" y="0"/>
                </a:cubicBezTo>
                <a:close/>
              </a:path>
              <a:path w="4866680" h="415498" stroke="0" extrusionOk="0">
                <a:moveTo>
                  <a:pt x="0" y="0"/>
                </a:moveTo>
                <a:cubicBezTo>
                  <a:pt x="1981704" y="36870"/>
                  <a:pt x="3671563" y="-31727"/>
                  <a:pt x="4866680" y="0"/>
                </a:cubicBezTo>
                <a:cubicBezTo>
                  <a:pt x="4862937" y="96234"/>
                  <a:pt x="4880529" y="270630"/>
                  <a:pt x="4866680" y="415498"/>
                </a:cubicBezTo>
                <a:cubicBezTo>
                  <a:pt x="3217736" y="445271"/>
                  <a:pt x="1996026" y="409377"/>
                  <a:pt x="0" y="415498"/>
                </a:cubicBezTo>
                <a:cubicBezTo>
                  <a:pt x="11464" y="207838"/>
                  <a:pt x="31021" y="82042"/>
                  <a:pt x="0" y="0"/>
                </a:cubicBezTo>
                <a:close/>
              </a:path>
            </a:pathLst>
          </a:custGeom>
          <a:solidFill>
            <a:srgbClr val="75C4C0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68138248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الكروموسوم </a:t>
            </a:r>
            <a:r>
              <a:rPr lang="en-US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  <a:r>
              <a:rPr lang="ar-SA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أصغر من الكروموسوم </a:t>
            </a:r>
            <a:r>
              <a:rPr lang="en-US" sz="2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ar-SA" sz="21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418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مربع نص 52">
            <a:extLst>
              <a:ext uri="{FF2B5EF4-FFF2-40B4-BE49-F238E27FC236}">
                <a16:creationId xmlns:a16="http://schemas.microsoft.com/office/drawing/2014/main" id="{4BFC97F6-B307-4225-9C6C-E89F3750DBD0}"/>
              </a:ext>
            </a:extLst>
          </p:cNvPr>
          <p:cNvSpPr txBox="1"/>
          <p:nvPr/>
        </p:nvSpPr>
        <p:spPr>
          <a:xfrm>
            <a:off x="5123793" y="415733"/>
            <a:ext cx="2613830" cy="461665"/>
          </a:xfrm>
          <a:custGeom>
            <a:avLst/>
            <a:gdLst>
              <a:gd name="connsiteX0" fmla="*/ 0 w 2613830"/>
              <a:gd name="connsiteY0" fmla="*/ 0 h 461665"/>
              <a:gd name="connsiteX1" fmla="*/ 2613830 w 2613830"/>
              <a:gd name="connsiteY1" fmla="*/ 0 h 461665"/>
              <a:gd name="connsiteX2" fmla="*/ 2613830 w 2613830"/>
              <a:gd name="connsiteY2" fmla="*/ 461665 h 461665"/>
              <a:gd name="connsiteX3" fmla="*/ 0 w 2613830"/>
              <a:gd name="connsiteY3" fmla="*/ 461665 h 461665"/>
              <a:gd name="connsiteX4" fmla="*/ 0 w 2613830"/>
              <a:gd name="connsiteY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3830" h="461665" fill="none" extrusionOk="0">
                <a:moveTo>
                  <a:pt x="0" y="0"/>
                </a:moveTo>
                <a:cubicBezTo>
                  <a:pt x="579875" y="116455"/>
                  <a:pt x="1586911" y="76426"/>
                  <a:pt x="2613830" y="0"/>
                </a:cubicBezTo>
                <a:cubicBezTo>
                  <a:pt x="2644807" y="173645"/>
                  <a:pt x="2651773" y="268893"/>
                  <a:pt x="2613830" y="461665"/>
                </a:cubicBezTo>
                <a:cubicBezTo>
                  <a:pt x="1590237" y="551421"/>
                  <a:pt x="1058259" y="509383"/>
                  <a:pt x="0" y="461665"/>
                </a:cubicBezTo>
                <a:cubicBezTo>
                  <a:pt x="-14962" y="401526"/>
                  <a:pt x="24188" y="119250"/>
                  <a:pt x="0" y="0"/>
                </a:cubicBezTo>
                <a:close/>
              </a:path>
              <a:path w="2613830" h="461665" stroke="0" extrusionOk="0">
                <a:moveTo>
                  <a:pt x="0" y="0"/>
                </a:moveTo>
                <a:cubicBezTo>
                  <a:pt x="1289736" y="-11320"/>
                  <a:pt x="2232927" y="111600"/>
                  <a:pt x="2613830" y="0"/>
                </a:cubicBezTo>
                <a:cubicBezTo>
                  <a:pt x="2573987" y="138724"/>
                  <a:pt x="2649418" y="325110"/>
                  <a:pt x="2613830" y="461665"/>
                </a:cubicBezTo>
                <a:cubicBezTo>
                  <a:pt x="2283115" y="379093"/>
                  <a:pt x="525663" y="598528"/>
                  <a:pt x="0" y="461665"/>
                </a:cubicBezTo>
                <a:cubicBezTo>
                  <a:pt x="-9625" y="307167"/>
                  <a:pt x="23221" y="224598"/>
                  <a:pt x="0" y="0"/>
                </a:cubicBezTo>
                <a:close/>
              </a:path>
            </a:pathLst>
          </a:cu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9100156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الطراز المظهري للأبوين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F05B278F-586E-4D85-A712-D3896E215635}"/>
              </a:ext>
            </a:extLst>
          </p:cNvPr>
          <p:cNvSpPr txBox="1"/>
          <p:nvPr/>
        </p:nvSpPr>
        <p:spPr>
          <a:xfrm>
            <a:off x="5123793" y="984859"/>
            <a:ext cx="2613830" cy="461665"/>
          </a:xfrm>
          <a:custGeom>
            <a:avLst/>
            <a:gdLst>
              <a:gd name="connsiteX0" fmla="*/ 0 w 2613830"/>
              <a:gd name="connsiteY0" fmla="*/ 0 h 461665"/>
              <a:gd name="connsiteX1" fmla="*/ 2613830 w 2613830"/>
              <a:gd name="connsiteY1" fmla="*/ 0 h 461665"/>
              <a:gd name="connsiteX2" fmla="*/ 2613830 w 2613830"/>
              <a:gd name="connsiteY2" fmla="*/ 461665 h 461665"/>
              <a:gd name="connsiteX3" fmla="*/ 0 w 2613830"/>
              <a:gd name="connsiteY3" fmla="*/ 461665 h 461665"/>
              <a:gd name="connsiteX4" fmla="*/ 0 w 2613830"/>
              <a:gd name="connsiteY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3830" h="461665" fill="none" extrusionOk="0">
                <a:moveTo>
                  <a:pt x="0" y="0"/>
                </a:moveTo>
                <a:cubicBezTo>
                  <a:pt x="579875" y="116455"/>
                  <a:pt x="1586911" y="76426"/>
                  <a:pt x="2613830" y="0"/>
                </a:cubicBezTo>
                <a:cubicBezTo>
                  <a:pt x="2644807" y="173645"/>
                  <a:pt x="2651773" y="268893"/>
                  <a:pt x="2613830" y="461665"/>
                </a:cubicBezTo>
                <a:cubicBezTo>
                  <a:pt x="1590237" y="551421"/>
                  <a:pt x="1058259" y="509383"/>
                  <a:pt x="0" y="461665"/>
                </a:cubicBezTo>
                <a:cubicBezTo>
                  <a:pt x="-14962" y="401526"/>
                  <a:pt x="24188" y="119250"/>
                  <a:pt x="0" y="0"/>
                </a:cubicBezTo>
                <a:close/>
              </a:path>
              <a:path w="2613830" h="461665" stroke="0" extrusionOk="0">
                <a:moveTo>
                  <a:pt x="0" y="0"/>
                </a:moveTo>
                <a:cubicBezTo>
                  <a:pt x="1289736" y="-11320"/>
                  <a:pt x="2232927" y="111600"/>
                  <a:pt x="2613830" y="0"/>
                </a:cubicBezTo>
                <a:cubicBezTo>
                  <a:pt x="2573987" y="138724"/>
                  <a:pt x="2649418" y="325110"/>
                  <a:pt x="2613830" y="461665"/>
                </a:cubicBezTo>
                <a:cubicBezTo>
                  <a:pt x="2283115" y="379093"/>
                  <a:pt x="525663" y="598528"/>
                  <a:pt x="0" y="461665"/>
                </a:cubicBezTo>
                <a:cubicBezTo>
                  <a:pt x="-9625" y="307167"/>
                  <a:pt x="23221" y="224598"/>
                  <a:pt x="0" y="0"/>
                </a:cubicBezTo>
                <a:close/>
              </a:path>
            </a:pathLst>
          </a:cu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9100156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الطراز الجيني للأبوين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FDC8FD6-4CCA-48A6-BCDF-57E37319C4A1}"/>
              </a:ext>
            </a:extLst>
          </p:cNvPr>
          <p:cNvSpPr txBox="1"/>
          <p:nvPr/>
        </p:nvSpPr>
        <p:spPr>
          <a:xfrm>
            <a:off x="5123793" y="1564380"/>
            <a:ext cx="2613830" cy="461665"/>
          </a:xfrm>
          <a:custGeom>
            <a:avLst/>
            <a:gdLst>
              <a:gd name="connsiteX0" fmla="*/ 0 w 2613830"/>
              <a:gd name="connsiteY0" fmla="*/ 0 h 461665"/>
              <a:gd name="connsiteX1" fmla="*/ 2613830 w 2613830"/>
              <a:gd name="connsiteY1" fmla="*/ 0 h 461665"/>
              <a:gd name="connsiteX2" fmla="*/ 2613830 w 2613830"/>
              <a:gd name="connsiteY2" fmla="*/ 461665 h 461665"/>
              <a:gd name="connsiteX3" fmla="*/ 0 w 2613830"/>
              <a:gd name="connsiteY3" fmla="*/ 461665 h 461665"/>
              <a:gd name="connsiteX4" fmla="*/ 0 w 2613830"/>
              <a:gd name="connsiteY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3830" h="461665" fill="none" extrusionOk="0">
                <a:moveTo>
                  <a:pt x="0" y="0"/>
                </a:moveTo>
                <a:cubicBezTo>
                  <a:pt x="579875" y="116455"/>
                  <a:pt x="1586911" y="76426"/>
                  <a:pt x="2613830" y="0"/>
                </a:cubicBezTo>
                <a:cubicBezTo>
                  <a:pt x="2644807" y="173645"/>
                  <a:pt x="2651773" y="268893"/>
                  <a:pt x="2613830" y="461665"/>
                </a:cubicBezTo>
                <a:cubicBezTo>
                  <a:pt x="1590237" y="551421"/>
                  <a:pt x="1058259" y="509383"/>
                  <a:pt x="0" y="461665"/>
                </a:cubicBezTo>
                <a:cubicBezTo>
                  <a:pt x="-14962" y="401526"/>
                  <a:pt x="24188" y="119250"/>
                  <a:pt x="0" y="0"/>
                </a:cubicBezTo>
                <a:close/>
              </a:path>
              <a:path w="2613830" h="461665" stroke="0" extrusionOk="0">
                <a:moveTo>
                  <a:pt x="0" y="0"/>
                </a:moveTo>
                <a:cubicBezTo>
                  <a:pt x="1289736" y="-11320"/>
                  <a:pt x="2232927" y="111600"/>
                  <a:pt x="2613830" y="0"/>
                </a:cubicBezTo>
                <a:cubicBezTo>
                  <a:pt x="2573987" y="138724"/>
                  <a:pt x="2649418" y="325110"/>
                  <a:pt x="2613830" y="461665"/>
                </a:cubicBezTo>
                <a:cubicBezTo>
                  <a:pt x="2283115" y="379093"/>
                  <a:pt x="525663" y="598528"/>
                  <a:pt x="0" y="461665"/>
                </a:cubicBezTo>
                <a:cubicBezTo>
                  <a:pt x="-9625" y="307167"/>
                  <a:pt x="23221" y="224598"/>
                  <a:pt x="0" y="0"/>
                </a:cubicBezTo>
                <a:close/>
              </a:path>
            </a:pathLst>
          </a:cu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9100156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الأمشاج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01570510-A0C9-44DE-9980-F7CA2C1020DB}"/>
              </a:ext>
            </a:extLst>
          </p:cNvPr>
          <p:cNvSpPr/>
          <p:nvPr/>
        </p:nvSpPr>
        <p:spPr>
          <a:xfrm>
            <a:off x="4267292" y="1662982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Y</a:t>
            </a:r>
            <a:endParaRPr lang="ar-SA" sz="2800" dirty="0"/>
          </a:p>
        </p:txBody>
      </p:sp>
      <p:sp>
        <p:nvSpPr>
          <p:cNvPr id="57" name="شكل بيضاوي 56">
            <a:extLst>
              <a:ext uri="{FF2B5EF4-FFF2-40B4-BE49-F238E27FC236}">
                <a16:creationId xmlns:a16="http://schemas.microsoft.com/office/drawing/2014/main" id="{CBE3ED3B-117A-49F5-8DCF-0BABD5B01705}"/>
              </a:ext>
            </a:extLst>
          </p:cNvPr>
          <p:cNvSpPr/>
          <p:nvPr/>
        </p:nvSpPr>
        <p:spPr>
          <a:xfrm>
            <a:off x="2413659" y="1662982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X</a:t>
            </a:r>
            <a:endParaRPr lang="ar-SA" sz="2800" dirty="0"/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47FBB36A-BC61-4407-AED7-67ACE771BF07}"/>
              </a:ext>
            </a:extLst>
          </p:cNvPr>
          <p:cNvGrpSpPr/>
          <p:nvPr/>
        </p:nvGrpSpPr>
        <p:grpSpPr>
          <a:xfrm>
            <a:off x="2306341" y="309993"/>
            <a:ext cx="2439316" cy="646331"/>
            <a:chOff x="2037040" y="2592205"/>
            <a:chExt cx="2439316" cy="646331"/>
          </a:xfrm>
        </p:grpSpPr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65632E93-5BD6-4F3D-BA9C-9B50292F4F81}"/>
                </a:ext>
              </a:extLst>
            </p:cNvPr>
            <p:cNvSpPr txBox="1"/>
            <p:nvPr/>
          </p:nvSpPr>
          <p:spPr>
            <a:xfrm>
              <a:off x="2037040" y="2605494"/>
              <a:ext cx="1012371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>
                  <a:solidFill>
                    <a:srgbClr val="75C4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أنثى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C0537E28-B789-4423-B76B-6DD276DCE5D4}"/>
                </a:ext>
              </a:extLst>
            </p:cNvPr>
            <p:cNvSpPr txBox="1"/>
            <p:nvPr/>
          </p:nvSpPr>
          <p:spPr>
            <a:xfrm>
              <a:off x="3463985" y="2610027"/>
              <a:ext cx="1012371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>
                  <a:solidFill>
                    <a:srgbClr val="75C4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ذكر</a:t>
              </a: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5CFA4079-9C87-40BC-831A-6E1DF8D34294}"/>
                </a:ext>
              </a:extLst>
            </p:cNvPr>
            <p:cNvSpPr txBox="1"/>
            <p:nvPr/>
          </p:nvSpPr>
          <p:spPr>
            <a:xfrm>
              <a:off x="2921060" y="2592205"/>
              <a:ext cx="506186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3600" dirty="0"/>
                <a:t>×</a:t>
              </a:r>
            </a:p>
          </p:txBody>
        </p: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DF4D1CD0-5DF2-4C8A-AB7A-727505C58C30}"/>
              </a:ext>
            </a:extLst>
          </p:cNvPr>
          <p:cNvGrpSpPr/>
          <p:nvPr/>
        </p:nvGrpSpPr>
        <p:grpSpPr>
          <a:xfrm>
            <a:off x="3706834" y="735609"/>
            <a:ext cx="988469" cy="907941"/>
            <a:chOff x="3417318" y="3115009"/>
            <a:chExt cx="988469" cy="907941"/>
          </a:xfrm>
        </p:grpSpPr>
        <p:pic>
          <p:nvPicPr>
            <p:cNvPr id="66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4716EBAB-FEF3-4F1E-80B5-7CB47D057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0237">
              <a:off x="3417318" y="3376619"/>
              <a:ext cx="585028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83A8789A-85A7-49B4-B940-21E0F977051B}"/>
                </a:ext>
              </a:extLst>
            </p:cNvPr>
            <p:cNvSpPr txBox="1"/>
            <p:nvPr/>
          </p:nvSpPr>
          <p:spPr>
            <a:xfrm>
              <a:off x="3595152" y="3115009"/>
              <a:ext cx="63686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>
                  <a:solidFill>
                    <a:srgbClr val="75C4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XY</a:t>
              </a:r>
              <a:endParaRPr lang="ar-SA" sz="28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8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C72AED0D-8BCF-41D8-B327-E568A476E1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06534">
              <a:off x="3820759" y="3376618"/>
              <a:ext cx="585028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29A0713F-5E3A-472A-9145-861C9F8C93AA}"/>
              </a:ext>
            </a:extLst>
          </p:cNvPr>
          <p:cNvGrpSpPr/>
          <p:nvPr/>
        </p:nvGrpSpPr>
        <p:grpSpPr>
          <a:xfrm>
            <a:off x="2413825" y="683448"/>
            <a:ext cx="681907" cy="1043932"/>
            <a:chOff x="2109096" y="3041532"/>
            <a:chExt cx="681907" cy="1043932"/>
          </a:xfrm>
        </p:grpSpPr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14182DC1-3D41-414E-AC3A-EDBDE17C563A}"/>
                </a:ext>
              </a:extLst>
            </p:cNvPr>
            <p:cNvSpPr txBox="1"/>
            <p:nvPr/>
          </p:nvSpPr>
          <p:spPr>
            <a:xfrm>
              <a:off x="2154139" y="3041532"/>
              <a:ext cx="63686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dirty="0">
                  <a:solidFill>
                    <a:srgbClr val="75C4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XX</a:t>
              </a:r>
              <a:endParaRPr lang="ar-SA" sz="28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0" name="Picture 2" descr="72 رسوم متحركة ideas in 2022 | رسومات, ملصقات, صلاة الظهر">
              <a:extLst>
                <a:ext uri="{FF2B5EF4-FFF2-40B4-BE49-F238E27FC236}">
                  <a16:creationId xmlns:a16="http://schemas.microsoft.com/office/drawing/2014/main" id="{3D9A2202-87AF-4DB8-B2A5-AAF14125A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9096" y="3439133"/>
              <a:ext cx="585028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2" name="شكل بيضاوي 71">
            <a:extLst>
              <a:ext uri="{FF2B5EF4-FFF2-40B4-BE49-F238E27FC236}">
                <a16:creationId xmlns:a16="http://schemas.microsoft.com/office/drawing/2014/main" id="{F084A000-297D-479D-A866-E157DAA667E9}"/>
              </a:ext>
            </a:extLst>
          </p:cNvPr>
          <p:cNvSpPr/>
          <p:nvPr/>
        </p:nvSpPr>
        <p:spPr>
          <a:xfrm>
            <a:off x="3522561" y="1662982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X</a:t>
            </a:r>
            <a:endParaRPr lang="ar-SA" sz="2800" dirty="0"/>
          </a:p>
        </p:txBody>
      </p:sp>
      <p:graphicFrame>
        <p:nvGraphicFramePr>
          <p:cNvPr id="28" name="جدول 3">
            <a:extLst>
              <a:ext uri="{FF2B5EF4-FFF2-40B4-BE49-F238E27FC236}">
                <a16:creationId xmlns:a16="http://schemas.microsoft.com/office/drawing/2014/main" id="{FB0E2E02-2401-41A2-939E-C33175C40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127876"/>
              </p:ext>
            </p:extLst>
          </p:nvPr>
        </p:nvGraphicFramePr>
        <p:xfrm>
          <a:off x="5248721" y="3073023"/>
          <a:ext cx="1322730" cy="1589573"/>
        </p:xfrm>
        <a:graphic>
          <a:graphicData uri="http://schemas.openxmlformats.org/drawingml/2006/table">
            <a:tbl>
              <a:tblPr rtl="1" firstRow="1" bandRow="1">
                <a:tableStyleId>{0FE793EB-EB8C-4A13-AEF1-F85EBEE6AF94}</a:tableStyleId>
              </a:tblPr>
              <a:tblGrid>
                <a:gridCol w="1322730">
                  <a:extLst>
                    <a:ext uri="{9D8B030D-6E8A-4147-A177-3AD203B41FA5}">
                      <a16:colId xmlns:a16="http://schemas.microsoft.com/office/drawing/2014/main" val="297198544"/>
                    </a:ext>
                  </a:extLst>
                </a:gridCol>
              </a:tblGrid>
              <a:tr h="806232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856536"/>
                  </a:ext>
                </a:extLst>
              </a:tr>
              <a:tr h="783341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607079"/>
                  </a:ext>
                </a:extLst>
              </a:tr>
            </a:tbl>
          </a:graphicData>
        </a:graphic>
      </p:graphicFrame>
      <p:sp>
        <p:nvSpPr>
          <p:cNvPr id="29" name="مربع نص 28">
            <a:extLst>
              <a:ext uri="{FF2B5EF4-FFF2-40B4-BE49-F238E27FC236}">
                <a16:creationId xmlns:a16="http://schemas.microsoft.com/office/drawing/2014/main" id="{BA922186-F2FC-4D99-8142-BACC9314F8E2}"/>
              </a:ext>
            </a:extLst>
          </p:cNvPr>
          <p:cNvSpPr txBox="1"/>
          <p:nvPr/>
        </p:nvSpPr>
        <p:spPr>
          <a:xfrm>
            <a:off x="5570353" y="3182499"/>
            <a:ext cx="74037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</a:p>
          <a:p>
            <a:pPr algn="ctr"/>
            <a:r>
              <a:rPr lang="ar-SA" sz="20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أنثى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40E7EA2C-1552-419D-BF86-D53A9E922BA1}"/>
              </a:ext>
            </a:extLst>
          </p:cNvPr>
          <p:cNvSpPr txBox="1"/>
          <p:nvPr/>
        </p:nvSpPr>
        <p:spPr>
          <a:xfrm>
            <a:off x="5622110" y="3946944"/>
            <a:ext cx="63686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XY</a:t>
            </a:r>
          </a:p>
          <a:p>
            <a:pPr algn="ctr"/>
            <a:r>
              <a:rPr lang="ar-SA" sz="20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ذكر</a:t>
            </a:r>
          </a:p>
        </p:txBody>
      </p:sp>
      <p:sp>
        <p:nvSpPr>
          <p:cNvPr id="31" name="شكل بيضاوي 30">
            <a:extLst>
              <a:ext uri="{FF2B5EF4-FFF2-40B4-BE49-F238E27FC236}">
                <a16:creationId xmlns:a16="http://schemas.microsoft.com/office/drawing/2014/main" id="{93136097-7602-4C74-804D-DC70EBC6802A}"/>
              </a:ext>
            </a:extLst>
          </p:cNvPr>
          <p:cNvSpPr/>
          <p:nvPr/>
        </p:nvSpPr>
        <p:spPr>
          <a:xfrm>
            <a:off x="6611826" y="4056490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Y</a:t>
            </a:r>
            <a:endParaRPr lang="ar-SA" sz="2800" dirty="0"/>
          </a:p>
        </p:txBody>
      </p:sp>
      <p:sp>
        <p:nvSpPr>
          <p:cNvPr id="32" name="شكل بيضاوي 31">
            <a:extLst>
              <a:ext uri="{FF2B5EF4-FFF2-40B4-BE49-F238E27FC236}">
                <a16:creationId xmlns:a16="http://schemas.microsoft.com/office/drawing/2014/main" id="{4AF6F456-75FE-44D2-A47C-610E2C4DE0D4}"/>
              </a:ext>
            </a:extLst>
          </p:cNvPr>
          <p:cNvSpPr/>
          <p:nvPr/>
        </p:nvSpPr>
        <p:spPr>
          <a:xfrm>
            <a:off x="6632983" y="3182499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X</a:t>
            </a:r>
            <a:endParaRPr lang="ar-SA" sz="2800" dirty="0"/>
          </a:p>
        </p:txBody>
      </p: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C92139A0-EC5C-4FA7-8BA7-80FA7D592E43}"/>
              </a:ext>
            </a:extLst>
          </p:cNvPr>
          <p:cNvSpPr/>
          <p:nvPr/>
        </p:nvSpPr>
        <p:spPr>
          <a:xfrm>
            <a:off x="5681510" y="2571750"/>
            <a:ext cx="547008" cy="523220"/>
          </a:xfrm>
          <a:prstGeom prst="ellipse">
            <a:avLst/>
          </a:pr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X</a:t>
            </a:r>
            <a:endParaRPr lang="ar-SA" sz="2800" dirty="0"/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80D7188-0BFB-4BEE-92FF-ABCCC933E1BE}"/>
              </a:ext>
            </a:extLst>
          </p:cNvPr>
          <p:cNvSpPr txBox="1"/>
          <p:nvPr/>
        </p:nvSpPr>
        <p:spPr>
          <a:xfrm>
            <a:off x="7063578" y="3667754"/>
            <a:ext cx="171990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حيوانات منوية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63F7825C-FA17-443F-B250-607195B1420E}"/>
              </a:ext>
            </a:extLst>
          </p:cNvPr>
          <p:cNvSpPr txBox="1"/>
          <p:nvPr/>
        </p:nvSpPr>
        <p:spPr>
          <a:xfrm>
            <a:off x="5546463" y="2241668"/>
            <a:ext cx="171990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>
                <a:solidFill>
                  <a:srgbClr val="75C4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بويضات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FBAB0BCA-D0C5-4C64-9419-6C62F084F0B3}"/>
              </a:ext>
            </a:extLst>
          </p:cNvPr>
          <p:cNvSpPr txBox="1"/>
          <p:nvPr/>
        </p:nvSpPr>
        <p:spPr>
          <a:xfrm>
            <a:off x="1531000" y="3094970"/>
            <a:ext cx="3009796" cy="1200329"/>
          </a:xfrm>
          <a:custGeom>
            <a:avLst/>
            <a:gdLst>
              <a:gd name="connsiteX0" fmla="*/ 0 w 3009796"/>
              <a:gd name="connsiteY0" fmla="*/ 0 h 1200329"/>
              <a:gd name="connsiteX1" fmla="*/ 3009796 w 3009796"/>
              <a:gd name="connsiteY1" fmla="*/ 0 h 1200329"/>
              <a:gd name="connsiteX2" fmla="*/ 3009796 w 3009796"/>
              <a:gd name="connsiteY2" fmla="*/ 1200329 h 1200329"/>
              <a:gd name="connsiteX3" fmla="*/ 0 w 3009796"/>
              <a:gd name="connsiteY3" fmla="*/ 1200329 h 1200329"/>
              <a:gd name="connsiteX4" fmla="*/ 0 w 3009796"/>
              <a:gd name="connsiteY4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9796" h="1200329" fill="none" extrusionOk="0">
                <a:moveTo>
                  <a:pt x="0" y="0"/>
                </a:moveTo>
                <a:cubicBezTo>
                  <a:pt x="739239" y="116455"/>
                  <a:pt x="2491544" y="76426"/>
                  <a:pt x="3009796" y="0"/>
                </a:cubicBezTo>
                <a:cubicBezTo>
                  <a:pt x="3057393" y="259335"/>
                  <a:pt x="2931400" y="1057137"/>
                  <a:pt x="3009796" y="1200329"/>
                </a:cubicBezTo>
                <a:cubicBezTo>
                  <a:pt x="2671771" y="1290085"/>
                  <a:pt x="888356" y="1248047"/>
                  <a:pt x="0" y="1200329"/>
                </a:cubicBezTo>
                <a:cubicBezTo>
                  <a:pt x="68137" y="694725"/>
                  <a:pt x="-25672" y="339733"/>
                  <a:pt x="0" y="0"/>
                </a:cubicBezTo>
                <a:close/>
              </a:path>
              <a:path w="3009796" h="1200329" stroke="0" extrusionOk="0">
                <a:moveTo>
                  <a:pt x="0" y="0"/>
                </a:moveTo>
                <a:cubicBezTo>
                  <a:pt x="584918" y="-11320"/>
                  <a:pt x="1577454" y="111600"/>
                  <a:pt x="3009796" y="0"/>
                </a:cubicBezTo>
                <a:cubicBezTo>
                  <a:pt x="3036433" y="437155"/>
                  <a:pt x="3028764" y="843418"/>
                  <a:pt x="3009796" y="1200329"/>
                </a:cubicBezTo>
                <a:cubicBezTo>
                  <a:pt x="2329288" y="1117757"/>
                  <a:pt x="448233" y="1337192"/>
                  <a:pt x="0" y="1200329"/>
                </a:cubicBezTo>
                <a:cubicBezTo>
                  <a:pt x="106715" y="1080171"/>
                  <a:pt x="-59879" y="469803"/>
                  <a:pt x="0" y="0"/>
                </a:cubicBezTo>
                <a:close/>
              </a:path>
            </a:pathLst>
          </a:custGeom>
          <a:solidFill>
            <a:srgbClr val="75C4C0"/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9100156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كل مرة يتم فيها إنجاب طفل , يبقى </a:t>
            </a:r>
            <a:r>
              <a:rPr lang="ar-SA" sz="2400" b="1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الإحتمال</a:t>
            </a:r>
            <a:r>
              <a:rPr lang="ar-SA" sz="24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بنسبة 1:1 ليكون ذكرا أو أنثى .</a:t>
            </a:r>
          </a:p>
        </p:txBody>
      </p:sp>
    </p:spTree>
    <p:extLst>
      <p:ext uri="{BB962C8B-B14F-4D97-AF65-F5344CB8AC3E}">
        <p14:creationId xmlns:p14="http://schemas.microsoft.com/office/powerpoint/2010/main" val="240052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6" grpId="0" animBg="1"/>
      <p:bldP spid="57" grpId="0" animBg="1"/>
      <p:bldP spid="72" grpId="0" animBg="1"/>
      <p:bldP spid="29" grpId="0"/>
      <p:bldP spid="30" grpId="0"/>
      <p:bldP spid="31" grpId="0" animBg="1"/>
      <p:bldP spid="32" grpId="0" animBg="1"/>
      <p:bldP spid="33" grpId="0" animBg="1"/>
      <p:bldP spid="34" grpId="0"/>
      <p:bldP spid="40" grpId="0"/>
      <p:bldP spid="4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823B621-7956-4159-B188-4734A8A2E91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7121" y="-98205"/>
            <a:ext cx="4456879" cy="164885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076C00F-06F7-49B7-9B35-1D3A0C7B4B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5345" y="1473128"/>
            <a:ext cx="7007772" cy="3281937"/>
          </a:xfrm>
          <a:prstGeom prst="rect">
            <a:avLst/>
          </a:prstGeom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9C99CF71-3AE4-4779-A16A-26044E136886}"/>
              </a:ext>
            </a:extLst>
          </p:cNvPr>
          <p:cNvSpPr/>
          <p:nvPr/>
        </p:nvSpPr>
        <p:spPr>
          <a:xfrm>
            <a:off x="1072055" y="1496777"/>
            <a:ext cx="4516821" cy="292610"/>
          </a:xfrm>
          <a:prstGeom prst="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1BE128FC-B6D9-47B8-8C0F-92D381526209}"/>
              </a:ext>
            </a:extLst>
          </p:cNvPr>
          <p:cNvSpPr/>
          <p:nvPr/>
        </p:nvSpPr>
        <p:spPr>
          <a:xfrm>
            <a:off x="1116232" y="1894005"/>
            <a:ext cx="4516821" cy="292610"/>
          </a:xfrm>
          <a:prstGeom prst="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مستطيل 35">
            <a:extLst>
              <a:ext uri="{FF2B5EF4-FFF2-40B4-BE49-F238E27FC236}">
                <a16:creationId xmlns:a16="http://schemas.microsoft.com/office/drawing/2014/main" id="{F9AEB67D-06DE-4FD9-A276-C26ADC1773BD}"/>
              </a:ext>
            </a:extLst>
          </p:cNvPr>
          <p:cNvSpPr/>
          <p:nvPr/>
        </p:nvSpPr>
        <p:spPr>
          <a:xfrm>
            <a:off x="1155646" y="2187518"/>
            <a:ext cx="4516821" cy="292610"/>
          </a:xfrm>
          <a:prstGeom prst="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مستطيل 36">
            <a:extLst>
              <a:ext uri="{FF2B5EF4-FFF2-40B4-BE49-F238E27FC236}">
                <a16:creationId xmlns:a16="http://schemas.microsoft.com/office/drawing/2014/main" id="{01034BF0-BEA7-4AE1-A700-CE23E151044A}"/>
              </a:ext>
            </a:extLst>
          </p:cNvPr>
          <p:cNvSpPr/>
          <p:nvPr/>
        </p:nvSpPr>
        <p:spPr>
          <a:xfrm>
            <a:off x="1116232" y="2975681"/>
            <a:ext cx="6183202" cy="1273125"/>
          </a:xfrm>
          <a:prstGeom prst="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مستطيل 37">
            <a:extLst>
              <a:ext uri="{FF2B5EF4-FFF2-40B4-BE49-F238E27FC236}">
                <a16:creationId xmlns:a16="http://schemas.microsoft.com/office/drawing/2014/main" id="{EC423572-AAF4-41D8-A9EB-6686FF18A19F}"/>
              </a:ext>
            </a:extLst>
          </p:cNvPr>
          <p:cNvSpPr/>
          <p:nvPr/>
        </p:nvSpPr>
        <p:spPr>
          <a:xfrm>
            <a:off x="4489231" y="4461640"/>
            <a:ext cx="3476296" cy="272127"/>
          </a:xfrm>
          <a:prstGeom prst="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8600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5" grpId="0" animBg="1"/>
      <p:bldP spid="36" grpId="0" animBg="1"/>
      <p:bldP spid="37" grpId="0" animBg="1"/>
      <p:bldP spid="38" grpId="0" animBg="1"/>
    </p:bldLst>
  </p:timing>
</p:sld>
</file>

<file path=ppt/theme/theme1.xml><?xml version="1.0" encoding="utf-8"?>
<a:theme xmlns:a="http://schemas.openxmlformats.org/drawingml/2006/main" name="Livine Meeting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7316F"/>
      </a:accent1>
      <a:accent2>
        <a:srgbClr val="75C4C0"/>
      </a:accent2>
      <a:accent3>
        <a:srgbClr val="FFC800"/>
      </a:accent3>
      <a:accent4>
        <a:srgbClr val="595959"/>
      </a:accent4>
      <a:accent5>
        <a:srgbClr val="C2C2C2"/>
      </a:accent5>
      <a:accent6>
        <a:srgbClr val="F2F2F2"/>
      </a:accent6>
      <a:hlink>
        <a:srgbClr val="75C4C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