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application/xml" Extension="xml"/>
  <Default ContentType="image/png" Extension="png"/>
  <Default ContentType="application/vnd.openxmlformats-package.relationships+xml" Extension="rels"/>
  <Default ContentType="image/x-emf" Extension="emf"/>
  <Override ContentType="application/vnd.openxmlformats-officedocument.presentationml.tableStyles+xml" PartName="/ppt/tableStyles1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4CE87C-DCD2-460F-8231-01791064ECA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2DF9D6E-7863-4A4A-9F56-A03764E1206E}">
      <dgm:prSet phldrT="[Text]"/>
      <dgm:spPr/>
      <dgm:t>
        <a:bodyPr/>
        <a:lstStyle/>
        <a:p>
          <a:r>
            <a:rPr lang="ar-EG" b="1" dirty="0">
              <a:latin typeface="+mn-lt"/>
            </a:rPr>
            <a:t>1</a:t>
          </a:r>
          <a:endParaRPr lang="en-US" b="1" dirty="0">
            <a:latin typeface="+mn-lt"/>
          </a:endParaRPr>
        </a:p>
      </dgm:t>
    </dgm:pt>
    <dgm:pt modelId="{B1F546DB-7259-44D2-83DB-8BD353DE37ED}" type="parTrans" cxnId="{CF4CB023-81FD-4F1E-BA6F-8BC1B825AE4C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061ABB55-3B51-4F76-9CA3-7794DB40C2BF}" type="sibTrans" cxnId="{CF4CB023-81FD-4F1E-BA6F-8BC1B825AE4C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6EC130E0-39C3-4206-9C10-6AAC96D7296C}">
      <dgm:prSet phldrT="[Text]" custT="1"/>
      <dgm:spPr/>
      <dgm:t>
        <a:bodyPr/>
        <a:lstStyle/>
        <a:p>
          <a:pPr rtl="1"/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52D02F1-E8EE-4CF7-BA58-5624C9356D20}" type="parTrans" cxnId="{7102D1C1-CD0A-40AA-9391-1BA3AFC76FE5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0DC47EF6-2CC8-43EE-A03D-89EA008960FD}" type="sibTrans" cxnId="{7102D1C1-CD0A-40AA-9391-1BA3AFC76FE5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6EFE8CD8-15F6-4AA8-A87B-6C726884C0CE}">
      <dgm:prSet phldrT="[Text]"/>
      <dgm:spPr/>
      <dgm:t>
        <a:bodyPr/>
        <a:lstStyle/>
        <a:p>
          <a:r>
            <a:rPr lang="ar-EG" b="1" dirty="0">
              <a:latin typeface="+mn-lt"/>
            </a:rPr>
            <a:t>2</a:t>
          </a:r>
          <a:endParaRPr lang="en-US" b="1" dirty="0">
            <a:latin typeface="+mn-lt"/>
          </a:endParaRPr>
        </a:p>
      </dgm:t>
    </dgm:pt>
    <dgm:pt modelId="{E1E6A48C-4F0E-4CDD-B0BD-187403D6C0D0}" type="parTrans" cxnId="{D8489B16-7978-46A3-BBA8-4E3B27622939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F1628D5A-E283-40C8-813F-229070E41BFD}" type="sibTrans" cxnId="{D8489B16-7978-46A3-BBA8-4E3B27622939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7828C05D-1A6C-4168-AABB-9AF1A4560222}">
      <dgm:prSet phldrT="[Text]" custT="1"/>
      <dgm:spPr/>
      <dgm:t>
        <a:bodyPr/>
        <a:lstStyle/>
        <a:p>
          <a:pPr rtl="1"/>
          <a:r>
            <a:rPr lang="ar-SA" sz="2800" b="1" kern="1200" dirty="0"/>
            <a:t>2-يبين شروط التفخيم والترقيق لحرفي اللام والراء.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8A389741-85DC-4FCE-AEBD-C664C04B0AEA}" type="parTrans" cxnId="{9F93B524-29E1-4E1C-825F-41162ADC3EA0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CF00C6A3-5508-43C5-B051-BD5B88011186}" type="sibTrans" cxnId="{9F93B524-29E1-4E1C-825F-41162ADC3EA0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CFCC39DE-6F55-41D8-98C5-C38525378D3C}">
      <dgm:prSet phldrT="[Text]"/>
      <dgm:spPr/>
      <dgm:t>
        <a:bodyPr/>
        <a:lstStyle/>
        <a:p>
          <a:r>
            <a:rPr lang="ar-EG" b="1" dirty="0">
              <a:latin typeface="+mn-lt"/>
            </a:rPr>
            <a:t>3</a:t>
          </a:r>
          <a:endParaRPr lang="en-US" b="1" dirty="0">
            <a:latin typeface="+mn-lt"/>
          </a:endParaRPr>
        </a:p>
      </dgm:t>
    </dgm:pt>
    <dgm:pt modelId="{7C3689BB-FCAF-443A-A5AF-61318F9E520C}" type="parTrans" cxnId="{D087DD48-B05D-4F8C-9482-CA6944D38E8B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DFACA31A-C908-44E9-8C0A-E374F2676A8D}" type="sibTrans" cxnId="{D087DD48-B05D-4F8C-9482-CA6944D38E8B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1888A800-9584-4151-8A15-0F1A2727DCF5}">
      <dgm:prSet phldrT="[Text]" custT="1"/>
      <dgm:spPr/>
      <dgm:t>
        <a:bodyPr/>
        <a:lstStyle/>
        <a:p>
          <a:pPr rtl="1"/>
          <a:r>
            <a:rPr lang="ar-SA" sz="2800" b="1" kern="1200" dirty="0"/>
            <a:t>3-يستنتج أن الألف المدية تتبع الحرف الذي قبلها تفخيماً وترقيقاً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E19CB4C8-D7ED-4A6A-8173-B6EC9D05D43F}" type="parTrans" cxnId="{A38142FB-5194-4B0E-839F-E7E0BCBA3303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FDAF1351-CCE4-45BC-ABA7-BD14361ACC1E}" type="sibTrans" cxnId="{A38142FB-5194-4B0E-839F-E7E0BCBA3303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B6AA10A7-BA06-4004-B650-43C6ECB43581}">
      <dgm:prSet/>
      <dgm:spPr/>
      <dgm:t>
        <a:bodyPr/>
        <a:lstStyle/>
        <a:p>
          <a:r>
            <a:rPr lang="ar-EG" b="1" dirty="0">
              <a:latin typeface="+mn-lt"/>
            </a:rPr>
            <a:t>4</a:t>
          </a:r>
          <a:endParaRPr lang="en-US" b="1" dirty="0">
            <a:latin typeface="+mn-lt"/>
          </a:endParaRPr>
        </a:p>
      </dgm:t>
    </dgm:pt>
    <dgm:pt modelId="{BE46FBDE-8BE5-4D26-A27D-20ADAB9C3552}" type="parTrans" cxnId="{3A35E7E2-0AF3-4D79-AAD3-B96986658FF6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2B91BCA1-3C6D-46CA-BE0B-A335D517033D}" type="sibTrans" cxnId="{3A35E7E2-0AF3-4D79-AAD3-B96986658FF6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37D13AB9-330B-43E0-8DCA-FC9EBDAD11D7}">
      <dgm:prSet custT="1"/>
      <dgm:spPr/>
      <dgm:t>
        <a:bodyPr/>
        <a:lstStyle/>
        <a:p>
          <a:pPr rtl="1"/>
          <a:r>
            <a:rPr lang="ar-SA" sz="2800" b="1" kern="1200" dirty="0"/>
            <a:t>4-يتلو الآيات الواردة في الدرس تلاوة صحيحة.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E2C8167-A102-4175-B004-D20650100158}" type="parTrans" cxnId="{9A058367-7BDA-489A-B9D3-B0028B4A42C9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1057584F-BC3A-4C42-8DA5-72C9A13EC1A0}" type="sibTrans" cxnId="{9A058367-7BDA-489A-B9D3-B0028B4A42C9}">
      <dgm:prSet/>
      <dgm:spPr/>
      <dgm:t>
        <a:bodyPr/>
        <a:lstStyle/>
        <a:p>
          <a:endParaRPr lang="en-US" b="1">
            <a:latin typeface="+mn-lt"/>
          </a:endParaRPr>
        </a:p>
      </dgm:t>
    </dgm:pt>
    <dgm:pt modelId="{D29ED7FB-A44F-4219-A881-E210D29263CF}">
      <dgm:prSet custT="1"/>
      <dgm:spPr/>
      <dgm:t>
        <a:bodyPr/>
        <a:lstStyle/>
        <a:p>
          <a:pPr rtl="1"/>
          <a:r>
            <a:rPr lang="ar-SA" sz="2800" b="1" dirty="0"/>
            <a:t>5-يتجنب تفخيم حروف الاستفال الواردة قبل الراء المفخمة أو بعدها.</a:t>
          </a:r>
          <a:endParaRPr lang="en-US" sz="2800" b="1" dirty="0"/>
        </a:p>
      </dgm:t>
    </dgm:pt>
    <dgm:pt modelId="{FE8D5DCB-E43C-49D2-88B5-306CBAFD13B3}" type="parTrans" cxnId="{576E755D-2A48-4467-8A29-D0408E065FB0}">
      <dgm:prSet/>
      <dgm:spPr/>
      <dgm:t>
        <a:bodyPr/>
        <a:lstStyle/>
        <a:p>
          <a:endParaRPr lang="en-US"/>
        </a:p>
      </dgm:t>
    </dgm:pt>
    <dgm:pt modelId="{2FF4FD3D-2FD2-419A-A1F6-BBE1CEB221F4}" type="sibTrans" cxnId="{576E755D-2A48-4467-8A29-D0408E065FB0}">
      <dgm:prSet/>
      <dgm:spPr/>
      <dgm:t>
        <a:bodyPr/>
        <a:lstStyle/>
        <a:p>
          <a:endParaRPr lang="en-US"/>
        </a:p>
      </dgm:t>
    </dgm:pt>
    <dgm:pt modelId="{B8AE83CF-F8F7-497D-8DE0-F650F1720C30}">
      <dgm:prSet/>
      <dgm:spPr/>
      <dgm:t>
        <a:bodyPr/>
        <a:lstStyle/>
        <a:p>
          <a:pPr rtl="1"/>
          <a:r>
            <a:rPr lang="ar-SA"/>
            <a:t>1-يذكر الحروف التي تقبل التفخيم والترقيق.</a:t>
          </a:r>
          <a:endParaRPr lang="en-US" b="1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36043447-21CC-4DA0-A626-996F874730C3}" type="parTrans" cxnId="{AE2192DF-AEAD-4498-96DD-EA6AFF2C933B}">
      <dgm:prSet/>
      <dgm:spPr/>
      <dgm:t>
        <a:bodyPr/>
        <a:lstStyle/>
        <a:p>
          <a:endParaRPr lang="en-US"/>
        </a:p>
      </dgm:t>
    </dgm:pt>
    <dgm:pt modelId="{CC07E3D9-83DD-496E-8813-CB05C534E192}" type="sibTrans" cxnId="{AE2192DF-AEAD-4498-96DD-EA6AFF2C933B}">
      <dgm:prSet/>
      <dgm:spPr/>
      <dgm:t>
        <a:bodyPr/>
        <a:lstStyle/>
        <a:p>
          <a:endParaRPr lang="en-US"/>
        </a:p>
      </dgm:t>
    </dgm:pt>
    <dgm:pt modelId="{26B66FD6-68FE-4B3E-A9D5-40ACF0F2F237}" type="pres">
      <dgm:prSet presAssocID="{8A4CE87C-DCD2-460F-8231-01791064ECAD}" presName="linearFlow" presStyleCnt="0">
        <dgm:presLayoutVars>
          <dgm:dir val="rev"/>
          <dgm:animLvl val="lvl"/>
          <dgm:resizeHandles val="exact"/>
        </dgm:presLayoutVars>
      </dgm:prSet>
      <dgm:spPr/>
    </dgm:pt>
    <dgm:pt modelId="{B114CAD2-FAF4-4B90-B81F-B157D92FAB37}" type="pres">
      <dgm:prSet presAssocID="{B2DF9D6E-7863-4A4A-9F56-A03764E1206E}" presName="composite" presStyleCnt="0"/>
      <dgm:spPr/>
    </dgm:pt>
    <dgm:pt modelId="{C7520121-0B73-4002-B766-F85C9B967521}" type="pres">
      <dgm:prSet presAssocID="{B2DF9D6E-7863-4A4A-9F56-A03764E1206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7229AF4-7331-44B8-B939-125AEA67FAD4}" type="pres">
      <dgm:prSet presAssocID="{B2DF9D6E-7863-4A4A-9F56-A03764E1206E}" presName="descendantText" presStyleLbl="alignAcc1" presStyleIdx="0" presStyleCnt="4">
        <dgm:presLayoutVars>
          <dgm:bulletEnabled val="1"/>
        </dgm:presLayoutVars>
      </dgm:prSet>
      <dgm:spPr/>
    </dgm:pt>
    <dgm:pt modelId="{24573ED9-7557-4555-A283-91639C11C4E7}" type="pres">
      <dgm:prSet presAssocID="{061ABB55-3B51-4F76-9CA3-7794DB40C2BF}" presName="sp" presStyleCnt="0"/>
      <dgm:spPr/>
    </dgm:pt>
    <dgm:pt modelId="{B47EC1AE-26BC-4360-A45D-125C14C14E98}" type="pres">
      <dgm:prSet presAssocID="{6EFE8CD8-15F6-4AA8-A87B-6C726884C0CE}" presName="composite" presStyleCnt="0"/>
      <dgm:spPr/>
    </dgm:pt>
    <dgm:pt modelId="{9813206D-AFBA-469B-B259-89472D813E56}" type="pres">
      <dgm:prSet presAssocID="{6EFE8CD8-15F6-4AA8-A87B-6C726884C0C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3AC6EDC-1818-4075-A16B-DBFA30B8985A}" type="pres">
      <dgm:prSet presAssocID="{6EFE8CD8-15F6-4AA8-A87B-6C726884C0CE}" presName="descendantText" presStyleLbl="alignAcc1" presStyleIdx="1" presStyleCnt="4">
        <dgm:presLayoutVars>
          <dgm:bulletEnabled val="1"/>
        </dgm:presLayoutVars>
      </dgm:prSet>
      <dgm:spPr/>
    </dgm:pt>
    <dgm:pt modelId="{CC3D9CBC-6833-4008-BBB6-8B1706A5C02C}" type="pres">
      <dgm:prSet presAssocID="{F1628D5A-E283-40C8-813F-229070E41BFD}" presName="sp" presStyleCnt="0"/>
      <dgm:spPr/>
    </dgm:pt>
    <dgm:pt modelId="{16457C5A-89B4-4979-BFF8-7BC3987D7DFE}" type="pres">
      <dgm:prSet presAssocID="{CFCC39DE-6F55-41D8-98C5-C38525378D3C}" presName="composite" presStyleCnt="0"/>
      <dgm:spPr/>
    </dgm:pt>
    <dgm:pt modelId="{07780566-7D48-41CD-B7A9-87DE605F9B7E}" type="pres">
      <dgm:prSet presAssocID="{CFCC39DE-6F55-41D8-98C5-C38525378D3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693729D1-5DEC-45BE-ACBE-8E50620A272D}" type="pres">
      <dgm:prSet presAssocID="{CFCC39DE-6F55-41D8-98C5-C38525378D3C}" presName="descendantText" presStyleLbl="alignAcc1" presStyleIdx="2" presStyleCnt="4">
        <dgm:presLayoutVars>
          <dgm:bulletEnabled val="1"/>
        </dgm:presLayoutVars>
      </dgm:prSet>
      <dgm:spPr/>
    </dgm:pt>
    <dgm:pt modelId="{06312F28-9E4F-4098-80D6-02DA0BA44CA2}" type="pres">
      <dgm:prSet presAssocID="{DFACA31A-C908-44E9-8C0A-E374F2676A8D}" presName="sp" presStyleCnt="0"/>
      <dgm:spPr/>
    </dgm:pt>
    <dgm:pt modelId="{428962CA-1837-457F-9F34-CFEEE5CE88B7}" type="pres">
      <dgm:prSet presAssocID="{B6AA10A7-BA06-4004-B650-43C6ECB43581}" presName="composite" presStyleCnt="0"/>
      <dgm:spPr/>
    </dgm:pt>
    <dgm:pt modelId="{D5AE5549-F9B2-4997-A128-7CA15388834A}" type="pres">
      <dgm:prSet presAssocID="{B6AA10A7-BA06-4004-B650-43C6ECB43581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6B5FCA9F-B347-4449-91C1-6B2A72B39ACB}" type="pres">
      <dgm:prSet presAssocID="{B6AA10A7-BA06-4004-B650-43C6ECB43581}" presName="descendantText" presStyleLbl="alignAcc1" presStyleIdx="3" presStyleCnt="4" custScaleY="192646" custLinFactNeighborX="0">
        <dgm:presLayoutVars>
          <dgm:bulletEnabled val="1"/>
        </dgm:presLayoutVars>
      </dgm:prSet>
      <dgm:spPr/>
    </dgm:pt>
  </dgm:ptLst>
  <dgm:cxnLst>
    <dgm:cxn modelId="{D12B2804-47D2-4230-B853-134733BA8A4D}" type="presOf" srcId="{6EFE8CD8-15F6-4AA8-A87B-6C726884C0CE}" destId="{9813206D-AFBA-469B-B259-89472D813E56}" srcOrd="0" destOrd="0" presId="urn:microsoft.com/office/officeart/2005/8/layout/chevron2"/>
    <dgm:cxn modelId="{32A5C70A-6C84-42A5-8824-9D9D9EEA32E8}" type="presOf" srcId="{B2DF9D6E-7863-4A4A-9F56-A03764E1206E}" destId="{C7520121-0B73-4002-B766-F85C9B967521}" srcOrd="0" destOrd="0" presId="urn:microsoft.com/office/officeart/2005/8/layout/chevron2"/>
    <dgm:cxn modelId="{D8489B16-7978-46A3-BBA8-4E3B27622939}" srcId="{8A4CE87C-DCD2-460F-8231-01791064ECAD}" destId="{6EFE8CD8-15F6-4AA8-A87B-6C726884C0CE}" srcOrd="1" destOrd="0" parTransId="{E1E6A48C-4F0E-4CDD-B0BD-187403D6C0D0}" sibTransId="{F1628D5A-E283-40C8-813F-229070E41BFD}"/>
    <dgm:cxn modelId="{30438C1C-F4B8-4994-81DD-0FAB01238EF7}" type="presOf" srcId="{8A4CE87C-DCD2-460F-8231-01791064ECAD}" destId="{26B66FD6-68FE-4B3E-A9D5-40ACF0F2F237}" srcOrd="0" destOrd="0" presId="urn:microsoft.com/office/officeart/2005/8/layout/chevron2"/>
    <dgm:cxn modelId="{CF4CB023-81FD-4F1E-BA6F-8BC1B825AE4C}" srcId="{8A4CE87C-DCD2-460F-8231-01791064ECAD}" destId="{B2DF9D6E-7863-4A4A-9F56-A03764E1206E}" srcOrd="0" destOrd="0" parTransId="{B1F546DB-7259-44D2-83DB-8BD353DE37ED}" sibTransId="{061ABB55-3B51-4F76-9CA3-7794DB40C2BF}"/>
    <dgm:cxn modelId="{9F93B524-29E1-4E1C-825F-41162ADC3EA0}" srcId="{6EFE8CD8-15F6-4AA8-A87B-6C726884C0CE}" destId="{7828C05D-1A6C-4168-AABB-9AF1A4560222}" srcOrd="0" destOrd="0" parTransId="{8A389741-85DC-4FCE-AEBD-C664C04B0AEA}" sibTransId="{CF00C6A3-5508-43C5-B051-BD5B88011186}"/>
    <dgm:cxn modelId="{C5F9C234-4A7A-4B78-ADEA-848EA4AC48BF}" type="presOf" srcId="{CFCC39DE-6F55-41D8-98C5-C38525378D3C}" destId="{07780566-7D48-41CD-B7A9-87DE605F9B7E}" srcOrd="0" destOrd="0" presId="urn:microsoft.com/office/officeart/2005/8/layout/chevron2"/>
    <dgm:cxn modelId="{576E755D-2A48-4467-8A29-D0408E065FB0}" srcId="{B6AA10A7-BA06-4004-B650-43C6ECB43581}" destId="{D29ED7FB-A44F-4219-A881-E210D29263CF}" srcOrd="1" destOrd="0" parTransId="{FE8D5DCB-E43C-49D2-88B5-306CBAFD13B3}" sibTransId="{2FF4FD3D-2FD2-419A-A1F6-BBE1CEB221F4}"/>
    <dgm:cxn modelId="{9E379341-416D-4C2A-8CF1-6B3ED1E4F5D5}" type="presOf" srcId="{7828C05D-1A6C-4168-AABB-9AF1A4560222}" destId="{23AC6EDC-1818-4075-A16B-DBFA30B8985A}" srcOrd="0" destOrd="0" presId="urn:microsoft.com/office/officeart/2005/8/layout/chevron2"/>
    <dgm:cxn modelId="{FBF61542-D74C-4313-854D-6342C0007E5D}" type="presOf" srcId="{6EC130E0-39C3-4206-9C10-6AAC96D7296C}" destId="{D7229AF4-7331-44B8-B939-125AEA67FAD4}" srcOrd="0" destOrd="0" presId="urn:microsoft.com/office/officeart/2005/8/layout/chevron2"/>
    <dgm:cxn modelId="{9A058367-7BDA-489A-B9D3-B0028B4A42C9}" srcId="{B6AA10A7-BA06-4004-B650-43C6ECB43581}" destId="{37D13AB9-330B-43E0-8DCA-FC9EBDAD11D7}" srcOrd="0" destOrd="0" parTransId="{4E2C8167-A102-4175-B004-D20650100158}" sibTransId="{1057584F-BC3A-4C42-8DA5-72C9A13EC1A0}"/>
    <dgm:cxn modelId="{D087DD48-B05D-4F8C-9482-CA6944D38E8B}" srcId="{8A4CE87C-DCD2-460F-8231-01791064ECAD}" destId="{CFCC39DE-6F55-41D8-98C5-C38525378D3C}" srcOrd="2" destOrd="0" parTransId="{7C3689BB-FCAF-443A-A5AF-61318F9E520C}" sibTransId="{DFACA31A-C908-44E9-8C0A-E374F2676A8D}"/>
    <dgm:cxn modelId="{72C5326D-296B-4698-A74B-57B304122EC7}" type="presOf" srcId="{B6AA10A7-BA06-4004-B650-43C6ECB43581}" destId="{D5AE5549-F9B2-4997-A128-7CA15388834A}" srcOrd="0" destOrd="0" presId="urn:microsoft.com/office/officeart/2005/8/layout/chevron2"/>
    <dgm:cxn modelId="{23F3FC7E-158A-438E-81BF-E52654EB1470}" type="presOf" srcId="{B8AE83CF-F8F7-497D-8DE0-F650F1720C30}" destId="{D7229AF4-7331-44B8-B939-125AEA67FAD4}" srcOrd="0" destOrd="1" presId="urn:microsoft.com/office/officeart/2005/8/layout/chevron2"/>
    <dgm:cxn modelId="{2812F7B8-FFA2-45A6-A262-945E0903336D}" type="presOf" srcId="{1888A800-9584-4151-8A15-0F1A2727DCF5}" destId="{693729D1-5DEC-45BE-ACBE-8E50620A272D}" srcOrd="0" destOrd="0" presId="urn:microsoft.com/office/officeart/2005/8/layout/chevron2"/>
    <dgm:cxn modelId="{7102D1C1-CD0A-40AA-9391-1BA3AFC76FE5}" srcId="{B2DF9D6E-7863-4A4A-9F56-A03764E1206E}" destId="{6EC130E0-39C3-4206-9C10-6AAC96D7296C}" srcOrd="0" destOrd="0" parTransId="{152D02F1-E8EE-4CF7-BA58-5624C9356D20}" sibTransId="{0DC47EF6-2CC8-43EE-A03D-89EA008960FD}"/>
    <dgm:cxn modelId="{AE2192DF-AEAD-4498-96DD-EA6AFF2C933B}" srcId="{B2DF9D6E-7863-4A4A-9F56-A03764E1206E}" destId="{B8AE83CF-F8F7-497D-8DE0-F650F1720C30}" srcOrd="1" destOrd="0" parTransId="{36043447-21CC-4DA0-A626-996F874730C3}" sibTransId="{CC07E3D9-83DD-496E-8813-CB05C534E192}"/>
    <dgm:cxn modelId="{3A35E7E2-0AF3-4D79-AAD3-B96986658FF6}" srcId="{8A4CE87C-DCD2-460F-8231-01791064ECAD}" destId="{B6AA10A7-BA06-4004-B650-43C6ECB43581}" srcOrd="3" destOrd="0" parTransId="{BE46FBDE-8BE5-4D26-A27D-20ADAB9C3552}" sibTransId="{2B91BCA1-3C6D-46CA-BE0B-A335D517033D}"/>
    <dgm:cxn modelId="{51C6A8EE-2F23-4059-8E8A-EF6B6C8CA573}" type="presOf" srcId="{37D13AB9-330B-43E0-8DCA-FC9EBDAD11D7}" destId="{6B5FCA9F-B347-4449-91C1-6B2A72B39ACB}" srcOrd="0" destOrd="0" presId="urn:microsoft.com/office/officeart/2005/8/layout/chevron2"/>
    <dgm:cxn modelId="{C95E44F8-10D0-496D-823D-5409F664C10B}" type="presOf" srcId="{D29ED7FB-A44F-4219-A881-E210D29263CF}" destId="{6B5FCA9F-B347-4449-91C1-6B2A72B39ACB}" srcOrd="0" destOrd="1" presId="urn:microsoft.com/office/officeart/2005/8/layout/chevron2"/>
    <dgm:cxn modelId="{A38142FB-5194-4B0E-839F-E7E0BCBA3303}" srcId="{CFCC39DE-6F55-41D8-98C5-C38525378D3C}" destId="{1888A800-9584-4151-8A15-0F1A2727DCF5}" srcOrd="0" destOrd="0" parTransId="{E19CB4C8-D7ED-4A6A-8173-B6EC9D05D43F}" sibTransId="{FDAF1351-CCE4-45BC-ABA7-BD14361ACC1E}"/>
    <dgm:cxn modelId="{4BB1593C-8EC0-4815-92EC-BDFEB1B4B134}" type="presParOf" srcId="{26B66FD6-68FE-4B3E-A9D5-40ACF0F2F237}" destId="{B114CAD2-FAF4-4B90-B81F-B157D92FAB37}" srcOrd="0" destOrd="0" presId="urn:microsoft.com/office/officeart/2005/8/layout/chevron2"/>
    <dgm:cxn modelId="{819BB522-C7DC-422A-B544-E490C9ECA192}" type="presParOf" srcId="{B114CAD2-FAF4-4B90-B81F-B157D92FAB37}" destId="{C7520121-0B73-4002-B766-F85C9B967521}" srcOrd="0" destOrd="0" presId="urn:microsoft.com/office/officeart/2005/8/layout/chevron2"/>
    <dgm:cxn modelId="{38E9A116-BCAD-4607-B808-071F264384BC}" type="presParOf" srcId="{B114CAD2-FAF4-4B90-B81F-B157D92FAB37}" destId="{D7229AF4-7331-44B8-B939-125AEA67FAD4}" srcOrd="1" destOrd="0" presId="urn:microsoft.com/office/officeart/2005/8/layout/chevron2"/>
    <dgm:cxn modelId="{AF20A2D6-9715-4703-AEEE-AEE73E5C3B54}" type="presParOf" srcId="{26B66FD6-68FE-4B3E-A9D5-40ACF0F2F237}" destId="{24573ED9-7557-4555-A283-91639C11C4E7}" srcOrd="1" destOrd="0" presId="urn:microsoft.com/office/officeart/2005/8/layout/chevron2"/>
    <dgm:cxn modelId="{4DA144F7-37F7-4575-9338-16F38DD9AD8E}" type="presParOf" srcId="{26B66FD6-68FE-4B3E-A9D5-40ACF0F2F237}" destId="{B47EC1AE-26BC-4360-A45D-125C14C14E98}" srcOrd="2" destOrd="0" presId="urn:microsoft.com/office/officeart/2005/8/layout/chevron2"/>
    <dgm:cxn modelId="{A6DF5267-3715-4F5E-B554-0184060A5826}" type="presParOf" srcId="{B47EC1AE-26BC-4360-A45D-125C14C14E98}" destId="{9813206D-AFBA-469B-B259-89472D813E56}" srcOrd="0" destOrd="0" presId="urn:microsoft.com/office/officeart/2005/8/layout/chevron2"/>
    <dgm:cxn modelId="{EB93146A-EC2D-47C3-B4C6-7826742ACE71}" type="presParOf" srcId="{B47EC1AE-26BC-4360-A45D-125C14C14E98}" destId="{23AC6EDC-1818-4075-A16B-DBFA30B8985A}" srcOrd="1" destOrd="0" presId="urn:microsoft.com/office/officeart/2005/8/layout/chevron2"/>
    <dgm:cxn modelId="{384709E9-C173-4E22-AFB4-066E1FAC52C7}" type="presParOf" srcId="{26B66FD6-68FE-4B3E-A9D5-40ACF0F2F237}" destId="{CC3D9CBC-6833-4008-BBB6-8B1706A5C02C}" srcOrd="3" destOrd="0" presId="urn:microsoft.com/office/officeart/2005/8/layout/chevron2"/>
    <dgm:cxn modelId="{0D549979-4BFD-4012-B069-4F07E338BB91}" type="presParOf" srcId="{26B66FD6-68FE-4B3E-A9D5-40ACF0F2F237}" destId="{16457C5A-89B4-4979-BFF8-7BC3987D7DFE}" srcOrd="4" destOrd="0" presId="urn:microsoft.com/office/officeart/2005/8/layout/chevron2"/>
    <dgm:cxn modelId="{FB842175-E3F9-4729-A705-45AD85137D3A}" type="presParOf" srcId="{16457C5A-89B4-4979-BFF8-7BC3987D7DFE}" destId="{07780566-7D48-41CD-B7A9-87DE605F9B7E}" srcOrd="0" destOrd="0" presId="urn:microsoft.com/office/officeart/2005/8/layout/chevron2"/>
    <dgm:cxn modelId="{D75905B7-3E6F-4FAB-992D-F3D1EA693391}" type="presParOf" srcId="{16457C5A-89B4-4979-BFF8-7BC3987D7DFE}" destId="{693729D1-5DEC-45BE-ACBE-8E50620A272D}" srcOrd="1" destOrd="0" presId="urn:microsoft.com/office/officeart/2005/8/layout/chevron2"/>
    <dgm:cxn modelId="{AAA06FB3-76FA-4DC2-95F5-CFD79CB64C3C}" type="presParOf" srcId="{26B66FD6-68FE-4B3E-A9D5-40ACF0F2F237}" destId="{06312F28-9E4F-4098-80D6-02DA0BA44CA2}" srcOrd="5" destOrd="0" presId="urn:microsoft.com/office/officeart/2005/8/layout/chevron2"/>
    <dgm:cxn modelId="{52836784-FB34-4ECB-A77F-5DC723CD9AE1}" type="presParOf" srcId="{26B66FD6-68FE-4B3E-A9D5-40ACF0F2F237}" destId="{428962CA-1837-457F-9F34-CFEEE5CE88B7}" srcOrd="6" destOrd="0" presId="urn:microsoft.com/office/officeart/2005/8/layout/chevron2"/>
    <dgm:cxn modelId="{05FB586D-8B8C-4989-8138-4FBDC436991F}" type="presParOf" srcId="{428962CA-1837-457F-9F34-CFEEE5CE88B7}" destId="{D5AE5549-F9B2-4997-A128-7CA15388834A}" srcOrd="0" destOrd="0" presId="urn:microsoft.com/office/officeart/2005/8/layout/chevron2"/>
    <dgm:cxn modelId="{2185B7F0-B371-4490-9975-76A81EA2918B}" type="presParOf" srcId="{428962CA-1837-457F-9F34-CFEEE5CE88B7}" destId="{6B5FCA9F-B347-4449-91C1-6B2A72B39A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20121-0B73-4002-B766-F85C9B967521}">
      <dsp:nvSpPr>
        <dsp:cNvPr id="0" name=""/>
        <dsp:cNvSpPr/>
      </dsp:nvSpPr>
      <dsp:spPr>
        <a:xfrm rot="5400000">
          <a:off x="7673949" y="209767"/>
          <a:ext cx="1327096" cy="92896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600" b="1" kern="1200" dirty="0">
              <a:latin typeface="+mn-lt"/>
            </a:rPr>
            <a:t>1</a:t>
          </a:r>
          <a:endParaRPr lang="en-US" sz="2600" b="1" kern="1200" dirty="0">
            <a:latin typeface="+mn-lt"/>
          </a:endParaRPr>
        </a:p>
      </dsp:txBody>
      <dsp:txXfrm rot="-5400000">
        <a:off x="7873014" y="475187"/>
        <a:ext cx="928967" cy="398129"/>
      </dsp:txXfrm>
    </dsp:sp>
    <dsp:sp modelId="{D7229AF4-7331-44B8-B939-125AEA67FAD4}">
      <dsp:nvSpPr>
        <dsp:cNvPr id="0" name=""/>
        <dsp:cNvSpPr/>
      </dsp:nvSpPr>
      <dsp:spPr>
        <a:xfrm rot="16200000">
          <a:off x="3505200" y="-3494497"/>
          <a:ext cx="862612" cy="7873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99136" bIns="17780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600" kern="1200"/>
            <a:t>1-يذكر الحروف التي تقبل التفخيم والترقيق.</a:t>
          </a:r>
          <a:endParaRPr lang="en-US" sz="36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5400000">
        <a:off x="42109" y="52812"/>
        <a:ext cx="7830904" cy="778394"/>
      </dsp:txXfrm>
    </dsp:sp>
    <dsp:sp modelId="{9813206D-AFBA-469B-B259-89472D813E56}">
      <dsp:nvSpPr>
        <dsp:cNvPr id="0" name=""/>
        <dsp:cNvSpPr/>
      </dsp:nvSpPr>
      <dsp:spPr>
        <a:xfrm rot="5400000">
          <a:off x="7673949" y="1403466"/>
          <a:ext cx="1327096" cy="92896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600" b="1" kern="1200" dirty="0">
              <a:latin typeface="+mn-lt"/>
            </a:rPr>
            <a:t>2</a:t>
          </a:r>
          <a:endParaRPr lang="en-US" sz="2600" b="1" kern="1200" dirty="0">
            <a:latin typeface="+mn-lt"/>
          </a:endParaRPr>
        </a:p>
      </dsp:txBody>
      <dsp:txXfrm rot="-5400000">
        <a:off x="7873014" y="1668886"/>
        <a:ext cx="928967" cy="398129"/>
      </dsp:txXfrm>
    </dsp:sp>
    <dsp:sp modelId="{23AC6EDC-1818-4075-A16B-DBFA30B8985A}">
      <dsp:nvSpPr>
        <dsp:cNvPr id="0" name=""/>
        <dsp:cNvSpPr/>
      </dsp:nvSpPr>
      <dsp:spPr>
        <a:xfrm rot="16200000">
          <a:off x="3505200" y="-2300799"/>
          <a:ext cx="862612" cy="7873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99136" bIns="17780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2800" b="1" kern="1200" dirty="0"/>
            <a:t>2-يبين شروط التفخيم والترقيق لحرفي اللام والراء.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5400000">
        <a:off x="42109" y="1246510"/>
        <a:ext cx="7830904" cy="778394"/>
      </dsp:txXfrm>
    </dsp:sp>
    <dsp:sp modelId="{07780566-7D48-41CD-B7A9-87DE605F9B7E}">
      <dsp:nvSpPr>
        <dsp:cNvPr id="0" name=""/>
        <dsp:cNvSpPr/>
      </dsp:nvSpPr>
      <dsp:spPr>
        <a:xfrm rot="5400000">
          <a:off x="7673949" y="2597164"/>
          <a:ext cx="1327096" cy="92896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600" b="1" kern="1200" dirty="0">
              <a:latin typeface="+mn-lt"/>
            </a:rPr>
            <a:t>3</a:t>
          </a:r>
          <a:endParaRPr lang="en-US" sz="2600" b="1" kern="1200" dirty="0">
            <a:latin typeface="+mn-lt"/>
          </a:endParaRPr>
        </a:p>
      </dsp:txBody>
      <dsp:txXfrm rot="-5400000">
        <a:off x="7873014" y="2862584"/>
        <a:ext cx="928967" cy="398129"/>
      </dsp:txXfrm>
    </dsp:sp>
    <dsp:sp modelId="{693729D1-5DEC-45BE-ACBE-8E50620A272D}">
      <dsp:nvSpPr>
        <dsp:cNvPr id="0" name=""/>
        <dsp:cNvSpPr/>
      </dsp:nvSpPr>
      <dsp:spPr>
        <a:xfrm rot="16200000">
          <a:off x="3505200" y="-1107100"/>
          <a:ext cx="862612" cy="7873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99136" bIns="17780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2800" b="1" kern="1200" dirty="0"/>
            <a:t>3-يستنتج أن الألف المدية تتبع الحرف الذي قبلها تفخيماً وترقيقاً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5400000">
        <a:off x="42109" y="2440209"/>
        <a:ext cx="7830904" cy="778394"/>
      </dsp:txXfrm>
    </dsp:sp>
    <dsp:sp modelId="{D5AE5549-F9B2-4997-A128-7CA15388834A}">
      <dsp:nvSpPr>
        <dsp:cNvPr id="0" name=""/>
        <dsp:cNvSpPr/>
      </dsp:nvSpPr>
      <dsp:spPr>
        <a:xfrm rot="5400000">
          <a:off x="7673949" y="4190451"/>
          <a:ext cx="1327096" cy="92896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600" b="1" kern="1200" dirty="0">
              <a:latin typeface="+mn-lt"/>
            </a:rPr>
            <a:t>4</a:t>
          </a:r>
          <a:endParaRPr lang="en-US" sz="2600" b="1" kern="1200" dirty="0">
            <a:latin typeface="+mn-lt"/>
          </a:endParaRPr>
        </a:p>
      </dsp:txBody>
      <dsp:txXfrm rot="-5400000">
        <a:off x="7873014" y="4455871"/>
        <a:ext cx="928967" cy="398129"/>
      </dsp:txXfrm>
    </dsp:sp>
    <dsp:sp modelId="{6B5FCA9F-B347-4449-91C1-6B2A72B39ACB}">
      <dsp:nvSpPr>
        <dsp:cNvPr id="0" name=""/>
        <dsp:cNvSpPr/>
      </dsp:nvSpPr>
      <dsp:spPr>
        <a:xfrm rot="16200000">
          <a:off x="3105612" y="486186"/>
          <a:ext cx="1661788" cy="7873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99136" bIns="17780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2800" b="1" kern="1200" dirty="0"/>
            <a:t>4-يتلو الآيات الواردة في الدرس تلاوة صحيحة.</a:t>
          </a:r>
          <a:endParaRPr lang="en-US" sz="2800" b="1" kern="1200" dirty="0">
            <a:solidFill>
              <a:srgbClr val="796642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2800" b="1" kern="1200" dirty="0"/>
            <a:t>5-يتجنب تفخيم حروف الاستفال الواردة قبل الراء المفخمة أو بعدها.</a:t>
          </a:r>
          <a:endParaRPr lang="en-US" sz="2800" b="1" kern="1200" dirty="0"/>
        </a:p>
      </dsp:txBody>
      <dsp:txXfrm rot="5400000">
        <a:off x="81122" y="3672920"/>
        <a:ext cx="7791891" cy="1499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844612-638C-4A61-9859-22D44BD01A15}" type="datetimeFigureOut">
              <a:rPr lang="ar-OM" smtClean="0"/>
              <a:t>29/03/1444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3DE834-EA16-4748-BFFF-D94D2EC4EC2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7861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3DE834-EA16-4748-BFFF-D94D2EC4EC2A}" type="slidenum">
              <a:rPr lang="ar-OM" smtClean="0"/>
              <a:t>4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98853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3DE834-EA16-4748-BFFF-D94D2EC4EC2A}" type="slidenum">
              <a:rPr lang="ar-OM" smtClean="0"/>
              <a:t>5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49728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8c132f2be_3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78c132f2be_3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7691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8c132f2be_3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78c132f2be_3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15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altLang="en-US" dirty="0"/>
          </a:p>
        </p:txBody>
      </p:sp>
      <p:sp>
        <p:nvSpPr>
          <p:cNvPr id="3891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B41DAE0-6DA9-4A9A-A1C6-3A723E42BBA0}" type="slidenum">
              <a:rPr lang="ar-SA" altLang="en-US"/>
              <a:pPr eaLnBrk="1" hangingPunct="1"/>
              <a:t>11</a:t>
            </a:fld>
            <a:endParaRPr lang="ar-SA" altLang="en-US"/>
          </a:p>
        </p:txBody>
      </p:sp>
    </p:spTree>
    <p:extLst>
      <p:ext uri="{BB962C8B-B14F-4D97-AF65-F5344CB8AC3E}">
        <p14:creationId xmlns:p14="http://schemas.microsoft.com/office/powerpoint/2010/main" val="3441149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altLang="en-US" dirty="0"/>
          </a:p>
        </p:txBody>
      </p:sp>
      <p:sp>
        <p:nvSpPr>
          <p:cNvPr id="3994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A4D356-90F1-41C4-AE00-12A539CAA9D4}" type="slidenum">
              <a:rPr lang="ar-SA" altLang="en-US"/>
              <a:pPr eaLnBrk="1" hangingPunct="1"/>
              <a:t>12</a:t>
            </a:fld>
            <a:endParaRPr lang="ar-SA" altLang="en-US"/>
          </a:p>
        </p:txBody>
      </p:sp>
    </p:spTree>
    <p:extLst>
      <p:ext uri="{BB962C8B-B14F-4D97-AF65-F5344CB8AC3E}">
        <p14:creationId xmlns:p14="http://schemas.microsoft.com/office/powerpoint/2010/main" val="1916667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32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1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04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45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69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8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92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7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3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99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>
          <a:xfrm>
            <a:off x="0" y="34314"/>
            <a:ext cx="12192000" cy="103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4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21000"/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14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F9CE3-C9E0-4259-81AD-471B357A0522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91FF-C085-404E-9623-3792FE919F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1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view/alitkaan/%D8%A7%D9%84%D8%AD%D8%B1%D9%88%D9%81-%D9%88%D8%A7%D9%84%D8%A3%D8%B5%D9%88%D8%A7%D8%AA/%D8%B5%D9%81%D8%A7%D8%AA-%D8%A7%D9%84%D8%AD%D8%B1%D9%88%D9%81/%D8%A7%D9%84%D8%AA%D9%81%D8%AE%D9%8A%D9%85-%D9%88%D8%A7%D9%84%D8%AA%D8%B1%D9%82%D9%8A%D9%82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69357" y="124692"/>
            <a:ext cx="3922643" cy="568035"/>
          </a:xfrm>
          <a:prstGeom prst="roundRect">
            <a:avLst>
              <a:gd name="adj" fmla="val 50000"/>
            </a:avLst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تعريف التفخيم والترقيق</a:t>
            </a:r>
            <a:endParaRPr lang="en-US" sz="2800" b="1" dirty="0">
              <a:solidFill>
                <a:srgbClr val="5446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91123" y="817419"/>
            <a:ext cx="4933425" cy="1700455"/>
          </a:xfrm>
          <a:prstGeom prst="roundRect">
            <a:avLst>
              <a:gd name="adj" fmla="val 43334"/>
            </a:avLst>
          </a:prstGeom>
          <a:solidFill>
            <a:srgbClr val="EDEDED"/>
          </a:solidFill>
          <a:ln>
            <a:noFill/>
          </a:ln>
          <a:effectLst>
            <a:softEdge rad="12700"/>
          </a:effectLst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24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التخفيم لغة: التسمين.</a:t>
            </a:r>
          </a:p>
          <a:p>
            <a:pPr algn="justLow" rtl="1"/>
            <a:r>
              <a:rPr lang="ar-EG" sz="24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اصطلاحا: سمن يدخل على صوت الحرف عند النطق به فيمتلئ الفم بصداه.</a:t>
            </a:r>
            <a:endParaRPr lang="en-US" sz="2400" b="1" dirty="0">
              <a:solidFill>
                <a:srgbClr val="5446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36969" y="2517873"/>
            <a:ext cx="9718061" cy="658392"/>
          </a:xfrm>
          <a:prstGeom prst="roundRect">
            <a:avLst>
              <a:gd name="adj" fmla="val 43334"/>
            </a:avLst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24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استنتاجا من معرفتكم يمكن القول بأن الحروف العربية بعضها يفخم وبعضها يرقق</a:t>
            </a:r>
            <a:endParaRPr lang="en-US" sz="2400" b="1" dirty="0">
              <a:solidFill>
                <a:srgbClr val="5446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519" y="817418"/>
            <a:ext cx="4933425" cy="1700455"/>
          </a:xfrm>
          <a:prstGeom prst="roundRect">
            <a:avLst>
              <a:gd name="adj" fmla="val 43334"/>
            </a:avLst>
          </a:prstGeom>
          <a:solidFill>
            <a:srgbClr val="EDEDED"/>
          </a:solidFill>
          <a:ln>
            <a:noFill/>
          </a:ln>
          <a:effectLst>
            <a:softEdge rad="12700"/>
          </a:effectLst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24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 لغة: النحول.</a:t>
            </a:r>
          </a:p>
          <a:p>
            <a:pPr algn="justLow" rtl="1"/>
            <a:r>
              <a:rPr lang="ar-EG" sz="2400" b="1" dirty="0">
                <a:solidFill>
                  <a:srgbClr val="5446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اصطلاحا: نحول يدخل على صوت الحرف عند النطق به فلا يمتلئ الفم بصداه</a:t>
            </a:r>
            <a:endParaRPr lang="en-US" sz="2400" b="1" dirty="0">
              <a:solidFill>
                <a:srgbClr val="5446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0599"/>
            <a:ext cx="12192000" cy="3647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6916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92C10B72-614B-4DB4-9575-7597CFBCC097}"/>
              </a:ext>
            </a:extLst>
          </p:cNvPr>
          <p:cNvSpPr txBox="1">
            <a:spLocks/>
          </p:cNvSpPr>
          <p:nvPr/>
        </p:nvSpPr>
        <p:spPr>
          <a:xfrm>
            <a:off x="4685356" y="112094"/>
            <a:ext cx="3036699" cy="711081"/>
          </a:xfrm>
          <a:prstGeom prst="roundRect">
            <a:avLst>
              <a:gd name="adj" fmla="val 50000"/>
            </a:avLst>
          </a:prstGeom>
          <a:solidFill>
            <a:srgbClr val="44546A">
              <a:alpha val="49020"/>
            </a:srgbClr>
          </a:solidFill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OM" b="1" dirty="0">
                <a:solidFill>
                  <a:schemeClr val="accent1">
                    <a:lumMod val="75000"/>
                  </a:schemeClr>
                </a:solidFill>
              </a:rPr>
              <a:t>خريطة الدرس</a:t>
            </a:r>
            <a:endParaRPr lang="en-I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1CD04FD-6376-4DF1-82D3-F6EE6A59A6EB}"/>
              </a:ext>
            </a:extLst>
          </p:cNvPr>
          <p:cNvGrpSpPr/>
          <p:nvPr/>
        </p:nvGrpSpPr>
        <p:grpSpPr>
          <a:xfrm>
            <a:off x="3567523" y="1324374"/>
            <a:ext cx="5056956" cy="5056954"/>
            <a:chOff x="4491632" y="2186260"/>
            <a:chExt cx="3341728" cy="3341728"/>
          </a:xfrm>
          <a:solidFill>
            <a:schemeClr val="bg1">
              <a:lumMod val="95000"/>
            </a:schemeClr>
          </a:solidFill>
        </p:grpSpPr>
        <p:sp>
          <p:nvSpPr>
            <p:cNvPr id="43" name="Circle: Hollow 42">
              <a:extLst>
                <a:ext uri="{FF2B5EF4-FFF2-40B4-BE49-F238E27FC236}">
                  <a16:creationId xmlns:a16="http://schemas.microsoft.com/office/drawing/2014/main" id="{D0CD9D76-48D1-4A70-9927-5E3FDCAB65E3}"/>
                </a:ext>
              </a:extLst>
            </p:cNvPr>
            <p:cNvSpPr/>
            <p:nvPr/>
          </p:nvSpPr>
          <p:spPr>
            <a:xfrm>
              <a:off x="5230316" y="2924944"/>
              <a:ext cx="1864360" cy="1864360"/>
            </a:xfrm>
            <a:prstGeom prst="donut">
              <a:avLst>
                <a:gd name="adj" fmla="val 222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FB94226F-E321-4FEC-84A8-07AA0749839A}"/>
                </a:ext>
              </a:extLst>
            </p:cNvPr>
            <p:cNvSpPr/>
            <p:nvPr/>
          </p:nvSpPr>
          <p:spPr>
            <a:xfrm>
              <a:off x="4491632" y="2186260"/>
              <a:ext cx="3341728" cy="3341728"/>
            </a:xfrm>
            <a:prstGeom prst="donut">
              <a:avLst>
                <a:gd name="adj" fmla="val 1373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0A37E8F-258F-4F51-87CC-DB2C24BF4A96}"/>
              </a:ext>
            </a:extLst>
          </p:cNvPr>
          <p:cNvGrpSpPr/>
          <p:nvPr/>
        </p:nvGrpSpPr>
        <p:grpSpPr>
          <a:xfrm>
            <a:off x="1136333" y="1615692"/>
            <a:ext cx="4918008" cy="2195983"/>
            <a:chOff x="609440" y="1340768"/>
            <a:chExt cx="5460544" cy="2438235"/>
          </a:xfrm>
          <a:effectLst/>
        </p:grpSpPr>
        <p:sp>
          <p:nvSpPr>
            <p:cNvPr id="46" name="Arrow: Chevron 5">
              <a:extLst>
                <a:ext uri="{FF2B5EF4-FFF2-40B4-BE49-F238E27FC236}">
                  <a16:creationId xmlns:a16="http://schemas.microsoft.com/office/drawing/2014/main" id="{F0FB24D3-E389-4B58-B94F-6855D066EF37}"/>
                </a:ext>
              </a:extLst>
            </p:cNvPr>
            <p:cNvSpPr/>
            <p:nvPr/>
          </p:nvSpPr>
          <p:spPr>
            <a:xfrm flipH="1">
              <a:off x="609440" y="1340768"/>
              <a:ext cx="5460543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0543" h="2438235">
                  <a:moveTo>
                    <a:pt x="1343724" y="0"/>
                  </a:moveTo>
                  <a:lnTo>
                    <a:pt x="5107547" y="0"/>
                  </a:lnTo>
                  <a:lnTo>
                    <a:pt x="5460543" y="731355"/>
                  </a:lnTo>
                  <a:lnTo>
                    <a:pt x="5107547" y="1462709"/>
                  </a:ln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47" name="Arrow: Chevron 5">
              <a:extLst>
                <a:ext uri="{FF2B5EF4-FFF2-40B4-BE49-F238E27FC236}">
                  <a16:creationId xmlns:a16="http://schemas.microsoft.com/office/drawing/2014/main" id="{4D368F0C-D49E-49CF-B324-2878808BC8A6}"/>
                </a:ext>
              </a:extLst>
            </p:cNvPr>
            <p:cNvSpPr/>
            <p:nvPr/>
          </p:nvSpPr>
          <p:spPr>
            <a:xfrm flipH="1">
              <a:off x="4726260" y="1340768"/>
              <a:ext cx="1343724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  <a:gd name="connsiteX0" fmla="*/ 1343724 w 5460543"/>
                <a:gd name="connsiteY0" fmla="*/ 0 h 2438235"/>
                <a:gd name="connsiteX1" fmla="*/ 5460543 w 5460543"/>
                <a:gd name="connsiteY1" fmla="*/ 731355 h 2438235"/>
                <a:gd name="connsiteX2" fmla="*/ 5107547 w 5460543"/>
                <a:gd name="connsiteY2" fmla="*/ 1462709 h 2438235"/>
                <a:gd name="connsiteX3" fmla="*/ 1343724 w 5460543"/>
                <a:gd name="connsiteY3" fmla="*/ 1462709 h 2438235"/>
                <a:gd name="connsiteX4" fmla="*/ 0 w 5460543"/>
                <a:gd name="connsiteY4" fmla="*/ 2438235 h 2438235"/>
                <a:gd name="connsiteX5" fmla="*/ 1343724 w 5460543"/>
                <a:gd name="connsiteY5" fmla="*/ 0 h 2438235"/>
                <a:gd name="connsiteX0" fmla="*/ 1343724 w 5107547"/>
                <a:gd name="connsiteY0" fmla="*/ 0 h 2438235"/>
                <a:gd name="connsiteX1" fmla="*/ 5107547 w 5107547"/>
                <a:gd name="connsiteY1" fmla="*/ 1462709 h 2438235"/>
                <a:gd name="connsiteX2" fmla="*/ 1343724 w 5107547"/>
                <a:gd name="connsiteY2" fmla="*/ 1462709 h 2438235"/>
                <a:gd name="connsiteX3" fmla="*/ 0 w 5107547"/>
                <a:gd name="connsiteY3" fmla="*/ 2438235 h 2438235"/>
                <a:gd name="connsiteX4" fmla="*/ 1343724 w 5107547"/>
                <a:gd name="connsiteY4" fmla="*/ 0 h 2438235"/>
                <a:gd name="connsiteX0" fmla="*/ 1343724 w 1343724"/>
                <a:gd name="connsiteY0" fmla="*/ 0 h 2438235"/>
                <a:gd name="connsiteX1" fmla="*/ 1343724 w 1343724"/>
                <a:gd name="connsiteY1" fmla="*/ 1462709 h 2438235"/>
                <a:gd name="connsiteX2" fmla="*/ 0 w 1343724"/>
                <a:gd name="connsiteY2" fmla="*/ 2438235 h 2438235"/>
                <a:gd name="connsiteX3" fmla="*/ 1343724 w 1343724"/>
                <a:gd name="connsiteY3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3724" h="2438235">
                  <a:moveTo>
                    <a:pt x="1343724" y="0"/>
                  </a:move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02AF075-25F0-4954-A13C-6C82AA7A2AB7}"/>
              </a:ext>
            </a:extLst>
          </p:cNvPr>
          <p:cNvGrpSpPr/>
          <p:nvPr/>
        </p:nvGrpSpPr>
        <p:grpSpPr>
          <a:xfrm flipH="1">
            <a:off x="6137661" y="1615692"/>
            <a:ext cx="4918008" cy="2195983"/>
            <a:chOff x="609440" y="1340768"/>
            <a:chExt cx="5460544" cy="2438235"/>
          </a:xfrm>
          <a:solidFill>
            <a:schemeClr val="accent3"/>
          </a:solidFill>
        </p:grpSpPr>
        <p:sp>
          <p:nvSpPr>
            <p:cNvPr id="49" name="Arrow: Chevron 5">
              <a:extLst>
                <a:ext uri="{FF2B5EF4-FFF2-40B4-BE49-F238E27FC236}">
                  <a16:creationId xmlns:a16="http://schemas.microsoft.com/office/drawing/2014/main" id="{9B79F811-C426-47E9-ACC7-BE6E5C74A3E8}"/>
                </a:ext>
              </a:extLst>
            </p:cNvPr>
            <p:cNvSpPr/>
            <p:nvPr/>
          </p:nvSpPr>
          <p:spPr>
            <a:xfrm flipH="1">
              <a:off x="609440" y="1340768"/>
              <a:ext cx="5460543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0543" h="2438235">
                  <a:moveTo>
                    <a:pt x="1343724" y="0"/>
                  </a:moveTo>
                  <a:lnTo>
                    <a:pt x="5107547" y="0"/>
                  </a:lnTo>
                  <a:lnTo>
                    <a:pt x="5460543" y="731355"/>
                  </a:lnTo>
                  <a:lnTo>
                    <a:pt x="5107547" y="1462709"/>
                  </a:ln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0" name="Arrow: Chevron 5">
              <a:extLst>
                <a:ext uri="{FF2B5EF4-FFF2-40B4-BE49-F238E27FC236}">
                  <a16:creationId xmlns:a16="http://schemas.microsoft.com/office/drawing/2014/main" id="{C26AB05D-CBC0-4B74-BD43-6C1B2609AFAF}"/>
                </a:ext>
              </a:extLst>
            </p:cNvPr>
            <p:cNvSpPr/>
            <p:nvPr/>
          </p:nvSpPr>
          <p:spPr>
            <a:xfrm flipH="1">
              <a:off x="4726260" y="1340768"/>
              <a:ext cx="1343724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  <a:gd name="connsiteX0" fmla="*/ 1343724 w 5460543"/>
                <a:gd name="connsiteY0" fmla="*/ 0 h 2438235"/>
                <a:gd name="connsiteX1" fmla="*/ 5460543 w 5460543"/>
                <a:gd name="connsiteY1" fmla="*/ 731355 h 2438235"/>
                <a:gd name="connsiteX2" fmla="*/ 5107547 w 5460543"/>
                <a:gd name="connsiteY2" fmla="*/ 1462709 h 2438235"/>
                <a:gd name="connsiteX3" fmla="*/ 1343724 w 5460543"/>
                <a:gd name="connsiteY3" fmla="*/ 1462709 h 2438235"/>
                <a:gd name="connsiteX4" fmla="*/ 0 w 5460543"/>
                <a:gd name="connsiteY4" fmla="*/ 2438235 h 2438235"/>
                <a:gd name="connsiteX5" fmla="*/ 1343724 w 5460543"/>
                <a:gd name="connsiteY5" fmla="*/ 0 h 2438235"/>
                <a:gd name="connsiteX0" fmla="*/ 1343724 w 5107547"/>
                <a:gd name="connsiteY0" fmla="*/ 0 h 2438235"/>
                <a:gd name="connsiteX1" fmla="*/ 5107547 w 5107547"/>
                <a:gd name="connsiteY1" fmla="*/ 1462709 h 2438235"/>
                <a:gd name="connsiteX2" fmla="*/ 1343724 w 5107547"/>
                <a:gd name="connsiteY2" fmla="*/ 1462709 h 2438235"/>
                <a:gd name="connsiteX3" fmla="*/ 0 w 5107547"/>
                <a:gd name="connsiteY3" fmla="*/ 2438235 h 2438235"/>
                <a:gd name="connsiteX4" fmla="*/ 1343724 w 5107547"/>
                <a:gd name="connsiteY4" fmla="*/ 0 h 2438235"/>
                <a:gd name="connsiteX0" fmla="*/ 1343724 w 1343724"/>
                <a:gd name="connsiteY0" fmla="*/ 0 h 2438235"/>
                <a:gd name="connsiteX1" fmla="*/ 1343724 w 1343724"/>
                <a:gd name="connsiteY1" fmla="*/ 1462709 h 2438235"/>
                <a:gd name="connsiteX2" fmla="*/ 0 w 1343724"/>
                <a:gd name="connsiteY2" fmla="*/ 2438235 h 2438235"/>
                <a:gd name="connsiteX3" fmla="*/ 1343724 w 1343724"/>
                <a:gd name="connsiteY3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3724" h="2438235">
                  <a:moveTo>
                    <a:pt x="1343724" y="0"/>
                  </a:move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842C351-6C80-4003-9551-103E055B4AA6}"/>
              </a:ext>
            </a:extLst>
          </p:cNvPr>
          <p:cNvGrpSpPr/>
          <p:nvPr/>
        </p:nvGrpSpPr>
        <p:grpSpPr>
          <a:xfrm flipV="1">
            <a:off x="1136333" y="3894029"/>
            <a:ext cx="4918008" cy="2195983"/>
            <a:chOff x="609440" y="1340768"/>
            <a:chExt cx="5460544" cy="2438235"/>
          </a:xfrm>
          <a:solidFill>
            <a:schemeClr val="accent4"/>
          </a:solidFill>
          <a:effectLst/>
        </p:grpSpPr>
        <p:sp>
          <p:nvSpPr>
            <p:cNvPr id="52" name="Arrow: Chevron 5">
              <a:extLst>
                <a:ext uri="{FF2B5EF4-FFF2-40B4-BE49-F238E27FC236}">
                  <a16:creationId xmlns:a16="http://schemas.microsoft.com/office/drawing/2014/main" id="{8E27E647-408F-41C6-9DD1-50F832F7739C}"/>
                </a:ext>
              </a:extLst>
            </p:cNvPr>
            <p:cNvSpPr/>
            <p:nvPr/>
          </p:nvSpPr>
          <p:spPr>
            <a:xfrm flipH="1">
              <a:off x="609440" y="1340768"/>
              <a:ext cx="5460543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0543" h="2438235">
                  <a:moveTo>
                    <a:pt x="1343724" y="0"/>
                  </a:moveTo>
                  <a:lnTo>
                    <a:pt x="5107547" y="0"/>
                  </a:lnTo>
                  <a:lnTo>
                    <a:pt x="5460543" y="731355"/>
                  </a:lnTo>
                  <a:lnTo>
                    <a:pt x="5107547" y="1462709"/>
                  </a:ln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3" name="Arrow: Chevron 5">
              <a:extLst>
                <a:ext uri="{FF2B5EF4-FFF2-40B4-BE49-F238E27FC236}">
                  <a16:creationId xmlns:a16="http://schemas.microsoft.com/office/drawing/2014/main" id="{0C4D6FC1-87E3-4EB9-B55D-567034A90F88}"/>
                </a:ext>
              </a:extLst>
            </p:cNvPr>
            <p:cNvSpPr/>
            <p:nvPr/>
          </p:nvSpPr>
          <p:spPr>
            <a:xfrm flipH="1">
              <a:off x="4726260" y="1340768"/>
              <a:ext cx="1343724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  <a:gd name="connsiteX0" fmla="*/ 1343724 w 5460543"/>
                <a:gd name="connsiteY0" fmla="*/ 0 h 2438235"/>
                <a:gd name="connsiteX1" fmla="*/ 5460543 w 5460543"/>
                <a:gd name="connsiteY1" fmla="*/ 731355 h 2438235"/>
                <a:gd name="connsiteX2" fmla="*/ 5107547 w 5460543"/>
                <a:gd name="connsiteY2" fmla="*/ 1462709 h 2438235"/>
                <a:gd name="connsiteX3" fmla="*/ 1343724 w 5460543"/>
                <a:gd name="connsiteY3" fmla="*/ 1462709 h 2438235"/>
                <a:gd name="connsiteX4" fmla="*/ 0 w 5460543"/>
                <a:gd name="connsiteY4" fmla="*/ 2438235 h 2438235"/>
                <a:gd name="connsiteX5" fmla="*/ 1343724 w 5460543"/>
                <a:gd name="connsiteY5" fmla="*/ 0 h 2438235"/>
                <a:gd name="connsiteX0" fmla="*/ 1343724 w 5107547"/>
                <a:gd name="connsiteY0" fmla="*/ 0 h 2438235"/>
                <a:gd name="connsiteX1" fmla="*/ 5107547 w 5107547"/>
                <a:gd name="connsiteY1" fmla="*/ 1462709 h 2438235"/>
                <a:gd name="connsiteX2" fmla="*/ 1343724 w 5107547"/>
                <a:gd name="connsiteY2" fmla="*/ 1462709 h 2438235"/>
                <a:gd name="connsiteX3" fmla="*/ 0 w 5107547"/>
                <a:gd name="connsiteY3" fmla="*/ 2438235 h 2438235"/>
                <a:gd name="connsiteX4" fmla="*/ 1343724 w 5107547"/>
                <a:gd name="connsiteY4" fmla="*/ 0 h 2438235"/>
                <a:gd name="connsiteX0" fmla="*/ 1343724 w 1343724"/>
                <a:gd name="connsiteY0" fmla="*/ 0 h 2438235"/>
                <a:gd name="connsiteX1" fmla="*/ 1343724 w 1343724"/>
                <a:gd name="connsiteY1" fmla="*/ 1462709 h 2438235"/>
                <a:gd name="connsiteX2" fmla="*/ 0 w 1343724"/>
                <a:gd name="connsiteY2" fmla="*/ 2438235 h 2438235"/>
                <a:gd name="connsiteX3" fmla="*/ 1343724 w 1343724"/>
                <a:gd name="connsiteY3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3724" h="2438235">
                  <a:moveTo>
                    <a:pt x="1343724" y="0"/>
                  </a:move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D230286-4CC2-44C8-A09F-672CFA722E38}"/>
              </a:ext>
            </a:extLst>
          </p:cNvPr>
          <p:cNvGrpSpPr/>
          <p:nvPr/>
        </p:nvGrpSpPr>
        <p:grpSpPr>
          <a:xfrm flipH="1" flipV="1">
            <a:off x="6137661" y="3894029"/>
            <a:ext cx="4918008" cy="2195983"/>
            <a:chOff x="609440" y="1340768"/>
            <a:chExt cx="5460544" cy="2438235"/>
          </a:xfrm>
          <a:solidFill>
            <a:schemeClr val="accent6"/>
          </a:solidFill>
        </p:grpSpPr>
        <p:sp>
          <p:nvSpPr>
            <p:cNvPr id="55" name="Arrow: Chevron 5">
              <a:extLst>
                <a:ext uri="{FF2B5EF4-FFF2-40B4-BE49-F238E27FC236}">
                  <a16:creationId xmlns:a16="http://schemas.microsoft.com/office/drawing/2014/main" id="{6F7B77C4-ADD3-4172-A437-1D9CD2EB9660}"/>
                </a:ext>
              </a:extLst>
            </p:cNvPr>
            <p:cNvSpPr/>
            <p:nvPr/>
          </p:nvSpPr>
          <p:spPr>
            <a:xfrm flipH="1">
              <a:off x="609440" y="1340768"/>
              <a:ext cx="5460543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0543" h="2438235">
                  <a:moveTo>
                    <a:pt x="1343724" y="0"/>
                  </a:moveTo>
                  <a:lnTo>
                    <a:pt x="5107547" y="0"/>
                  </a:lnTo>
                  <a:lnTo>
                    <a:pt x="5460543" y="731355"/>
                  </a:lnTo>
                  <a:lnTo>
                    <a:pt x="5107547" y="1462709"/>
                  </a:ln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6" name="Arrow: Chevron 5">
              <a:extLst>
                <a:ext uri="{FF2B5EF4-FFF2-40B4-BE49-F238E27FC236}">
                  <a16:creationId xmlns:a16="http://schemas.microsoft.com/office/drawing/2014/main" id="{22743BFB-8AF1-488A-90FF-DF9282E8EE9D}"/>
                </a:ext>
              </a:extLst>
            </p:cNvPr>
            <p:cNvSpPr/>
            <p:nvPr/>
          </p:nvSpPr>
          <p:spPr>
            <a:xfrm flipH="1">
              <a:off x="4726260" y="1340768"/>
              <a:ext cx="1343724" cy="2438235"/>
            </a:xfrm>
            <a:custGeom>
              <a:avLst/>
              <a:gdLst>
                <a:gd name="connsiteX0" fmla="*/ 0 w 4116819"/>
                <a:gd name="connsiteY0" fmla="*/ 0 h 1462709"/>
                <a:gd name="connsiteX1" fmla="*/ 3763823 w 4116819"/>
                <a:gd name="connsiteY1" fmla="*/ 0 h 1462709"/>
                <a:gd name="connsiteX2" fmla="*/ 4116819 w 4116819"/>
                <a:gd name="connsiteY2" fmla="*/ 731355 h 1462709"/>
                <a:gd name="connsiteX3" fmla="*/ 3763823 w 4116819"/>
                <a:gd name="connsiteY3" fmla="*/ 1462709 h 1462709"/>
                <a:gd name="connsiteX4" fmla="*/ 0 w 4116819"/>
                <a:gd name="connsiteY4" fmla="*/ 1462709 h 1462709"/>
                <a:gd name="connsiteX5" fmla="*/ 352996 w 4116819"/>
                <a:gd name="connsiteY5" fmla="*/ 731355 h 1462709"/>
                <a:gd name="connsiteX6" fmla="*/ 0 w 4116819"/>
                <a:gd name="connsiteY6" fmla="*/ 0 h 1462709"/>
                <a:gd name="connsiteX0" fmla="*/ 1343724 w 5460543"/>
                <a:gd name="connsiteY0" fmla="*/ 0 h 2438235"/>
                <a:gd name="connsiteX1" fmla="*/ 5107547 w 5460543"/>
                <a:gd name="connsiteY1" fmla="*/ 0 h 2438235"/>
                <a:gd name="connsiteX2" fmla="*/ 5460543 w 5460543"/>
                <a:gd name="connsiteY2" fmla="*/ 731355 h 2438235"/>
                <a:gd name="connsiteX3" fmla="*/ 5107547 w 5460543"/>
                <a:gd name="connsiteY3" fmla="*/ 1462709 h 2438235"/>
                <a:gd name="connsiteX4" fmla="*/ 1343724 w 5460543"/>
                <a:gd name="connsiteY4" fmla="*/ 1462709 h 2438235"/>
                <a:gd name="connsiteX5" fmla="*/ 0 w 5460543"/>
                <a:gd name="connsiteY5" fmla="*/ 2438235 h 2438235"/>
                <a:gd name="connsiteX6" fmla="*/ 1343724 w 5460543"/>
                <a:gd name="connsiteY6" fmla="*/ 0 h 2438235"/>
                <a:gd name="connsiteX0" fmla="*/ 1343724 w 5460543"/>
                <a:gd name="connsiteY0" fmla="*/ 0 h 2438235"/>
                <a:gd name="connsiteX1" fmla="*/ 5460543 w 5460543"/>
                <a:gd name="connsiteY1" fmla="*/ 731355 h 2438235"/>
                <a:gd name="connsiteX2" fmla="*/ 5107547 w 5460543"/>
                <a:gd name="connsiteY2" fmla="*/ 1462709 h 2438235"/>
                <a:gd name="connsiteX3" fmla="*/ 1343724 w 5460543"/>
                <a:gd name="connsiteY3" fmla="*/ 1462709 h 2438235"/>
                <a:gd name="connsiteX4" fmla="*/ 0 w 5460543"/>
                <a:gd name="connsiteY4" fmla="*/ 2438235 h 2438235"/>
                <a:gd name="connsiteX5" fmla="*/ 1343724 w 5460543"/>
                <a:gd name="connsiteY5" fmla="*/ 0 h 2438235"/>
                <a:gd name="connsiteX0" fmla="*/ 1343724 w 5107547"/>
                <a:gd name="connsiteY0" fmla="*/ 0 h 2438235"/>
                <a:gd name="connsiteX1" fmla="*/ 5107547 w 5107547"/>
                <a:gd name="connsiteY1" fmla="*/ 1462709 h 2438235"/>
                <a:gd name="connsiteX2" fmla="*/ 1343724 w 5107547"/>
                <a:gd name="connsiteY2" fmla="*/ 1462709 h 2438235"/>
                <a:gd name="connsiteX3" fmla="*/ 0 w 5107547"/>
                <a:gd name="connsiteY3" fmla="*/ 2438235 h 2438235"/>
                <a:gd name="connsiteX4" fmla="*/ 1343724 w 5107547"/>
                <a:gd name="connsiteY4" fmla="*/ 0 h 2438235"/>
                <a:gd name="connsiteX0" fmla="*/ 1343724 w 1343724"/>
                <a:gd name="connsiteY0" fmla="*/ 0 h 2438235"/>
                <a:gd name="connsiteX1" fmla="*/ 1343724 w 1343724"/>
                <a:gd name="connsiteY1" fmla="*/ 1462709 h 2438235"/>
                <a:gd name="connsiteX2" fmla="*/ 0 w 1343724"/>
                <a:gd name="connsiteY2" fmla="*/ 2438235 h 2438235"/>
                <a:gd name="connsiteX3" fmla="*/ 1343724 w 1343724"/>
                <a:gd name="connsiteY3" fmla="*/ 0 h 24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3724" h="2438235">
                  <a:moveTo>
                    <a:pt x="1343724" y="0"/>
                  </a:moveTo>
                  <a:lnTo>
                    <a:pt x="1343724" y="1462709"/>
                  </a:lnTo>
                  <a:lnTo>
                    <a:pt x="0" y="2438235"/>
                  </a:lnTo>
                  <a:lnTo>
                    <a:pt x="13437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E18C8996-321A-4B40-8042-06EF710DA743}"/>
              </a:ext>
            </a:extLst>
          </p:cNvPr>
          <p:cNvSpPr txBox="1"/>
          <p:nvPr/>
        </p:nvSpPr>
        <p:spPr>
          <a:xfrm>
            <a:off x="7947413" y="1936724"/>
            <a:ext cx="207881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EG" dirty="0"/>
              <a:t>تعريف التفخيم والترقيق</a:t>
            </a:r>
            <a:endParaRPr lang="en-IN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561D44-2B48-49CF-976D-BCBFFD1CE11E}"/>
              </a:ext>
            </a:extLst>
          </p:cNvPr>
          <p:cNvSpPr txBox="1"/>
          <p:nvPr/>
        </p:nvSpPr>
        <p:spPr>
          <a:xfrm>
            <a:off x="1360003" y="1936724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IN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0B20254-0427-419A-B6D4-7612920FFD6A}"/>
              </a:ext>
            </a:extLst>
          </p:cNvPr>
          <p:cNvSpPr txBox="1"/>
          <p:nvPr/>
        </p:nvSpPr>
        <p:spPr>
          <a:xfrm>
            <a:off x="10174470" y="1936724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IN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FD9412-368D-4F83-9D5C-CC05B93D7320}"/>
              </a:ext>
            </a:extLst>
          </p:cNvPr>
          <p:cNvSpPr txBox="1"/>
          <p:nvPr/>
        </p:nvSpPr>
        <p:spPr>
          <a:xfrm>
            <a:off x="1360003" y="5132411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IN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EE88F2B-7793-436C-B462-301A3425DC72}"/>
              </a:ext>
            </a:extLst>
          </p:cNvPr>
          <p:cNvSpPr txBox="1"/>
          <p:nvPr/>
        </p:nvSpPr>
        <p:spPr>
          <a:xfrm>
            <a:off x="10174470" y="5132411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IN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2C440D1-BBCE-4F35-8D6C-65D0ABBF979F}"/>
              </a:ext>
            </a:extLst>
          </p:cNvPr>
          <p:cNvSpPr/>
          <p:nvPr/>
        </p:nvSpPr>
        <p:spPr>
          <a:xfrm>
            <a:off x="5122958" y="2879808"/>
            <a:ext cx="1946084" cy="1946084"/>
          </a:xfrm>
          <a:prstGeom prst="ellipse">
            <a:avLst/>
          </a:prstGeom>
          <a:ln>
            <a:noFill/>
          </a:ln>
          <a:effectLst>
            <a:outerShdw blurRad="304800" dist="1778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E170C31-0063-4EF3-BCE1-91D10FE4CA1A}"/>
              </a:ext>
            </a:extLst>
          </p:cNvPr>
          <p:cNvSpPr/>
          <p:nvPr/>
        </p:nvSpPr>
        <p:spPr>
          <a:xfrm>
            <a:off x="5375921" y="3193802"/>
            <a:ext cx="1379128" cy="13180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76200" dist="508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EG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أحام التفخيم</a:t>
            </a:r>
          </a:p>
          <a:p>
            <a:pPr algn="ctr"/>
            <a:r>
              <a:rPr lang="ar-EG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والترقيق</a:t>
            </a:r>
            <a:endParaRPr lang="en-IN" sz="2000" b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0545067-3A94-4D43-B605-1BCBF8D3FCEA}"/>
              </a:ext>
            </a:extLst>
          </p:cNvPr>
          <p:cNvSpPr txBox="1"/>
          <p:nvPr/>
        </p:nvSpPr>
        <p:spPr>
          <a:xfrm>
            <a:off x="2053450" y="1877412"/>
            <a:ext cx="219114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EG" dirty="0"/>
              <a:t>حالات حرف الألف</a:t>
            </a:r>
            <a:endParaRPr lang="en-IN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520817-58F8-4C45-86DE-4D8B2042DD09}"/>
              </a:ext>
            </a:extLst>
          </p:cNvPr>
          <p:cNvSpPr txBox="1"/>
          <p:nvPr/>
        </p:nvSpPr>
        <p:spPr>
          <a:xfrm>
            <a:off x="2283602" y="5084179"/>
            <a:ext cx="14953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ar-EG" sz="2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حالات الراء</a:t>
            </a:r>
            <a:endParaRPr lang="en-IN" sz="2400" b="1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F8EBC2F-5B4D-4E4D-BD7E-CCCD5B7C309B}"/>
              </a:ext>
            </a:extLst>
          </p:cNvPr>
          <p:cNvSpPr txBox="1"/>
          <p:nvPr/>
        </p:nvSpPr>
        <p:spPr>
          <a:xfrm>
            <a:off x="8364374" y="5029992"/>
            <a:ext cx="140174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EG" dirty="0"/>
              <a:t>حالات لام لفظ الجلالة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09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/>
      <p:bldP spid="62" grpId="0" animBg="1"/>
      <p:bldP spid="64" grpId="0"/>
      <p:bldP spid="65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مشطوف الحواف 3">
            <a:extLst>
              <a:ext uri="{FF2B5EF4-FFF2-40B4-BE49-F238E27FC236}">
                <a16:creationId xmlns:a16="http://schemas.microsoft.com/office/drawing/2014/main" id="{F23671D7-DB04-4C27-B439-BC3079F4BD19}"/>
              </a:ext>
            </a:extLst>
          </p:cNvPr>
          <p:cNvSpPr/>
          <p:nvPr/>
        </p:nvSpPr>
        <p:spPr>
          <a:xfrm>
            <a:off x="3154217" y="482471"/>
            <a:ext cx="8594438" cy="899652"/>
          </a:xfrm>
          <a:prstGeom prst="roundRect">
            <a:avLst>
              <a:gd name="adj" fmla="val 30527"/>
            </a:avLst>
          </a:prstGeom>
          <a:solidFill>
            <a:srgbClr val="AEA38E"/>
          </a:solidFill>
          <a:ln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b"/>
          <a:lstStyle/>
          <a:p>
            <a:pPr algn="r"/>
            <a:r>
              <a:rPr lang="ar-SA" sz="3200" b="1" dirty="0">
                <a:solidFill>
                  <a:srgbClr val="7966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يتوقع من الطالب في هذا الدرس أن:</a:t>
            </a:r>
            <a:endParaRPr lang="ar-OM" sz="3200" b="1" dirty="0">
              <a:solidFill>
                <a:srgbClr val="79664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7591194"/>
              </p:ext>
            </p:extLst>
          </p:nvPr>
        </p:nvGraphicFramePr>
        <p:xfrm>
          <a:off x="3154217" y="1528814"/>
          <a:ext cx="8801981" cy="5329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4462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520121-0B73-4002-B766-F85C9B967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C7520121-0B73-4002-B766-F85C9B9675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229AF4-7331-44B8-B939-125AEA67F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7229AF4-7331-44B8-B939-125AEA67FA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13206D-AFBA-469B-B259-89472D81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9813206D-AFBA-469B-B259-89472D813E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C6EDC-1818-4075-A16B-DBFA30B89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23AC6EDC-1818-4075-A16B-DBFA30B898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80566-7D48-41CD-B7A9-87DE605F9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07780566-7D48-41CD-B7A9-87DE605F9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3729D1-5DEC-45BE-ACBE-8E50620A2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693729D1-5DEC-45BE-ACBE-8E50620A2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AE5549-F9B2-4997-A128-7CA153888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D5AE5549-F9B2-4997-A128-7CA153888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5FCA9F-B347-4449-91C1-6B2A72B39A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6B5FCA9F-B347-4449-91C1-6B2A72B39A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15"/>
          <p:cNvSpPr/>
          <p:nvPr/>
        </p:nvSpPr>
        <p:spPr>
          <a:xfrm>
            <a:off x="7677168" y="1568404"/>
            <a:ext cx="320047" cy="763278"/>
          </a:xfrm>
          <a:prstGeom prst="downArrow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Ribbon 9"/>
          <p:cNvSpPr/>
          <p:nvPr/>
        </p:nvSpPr>
        <p:spPr>
          <a:xfrm>
            <a:off x="6040581" y="110836"/>
            <a:ext cx="5915891" cy="706582"/>
          </a:xfrm>
          <a:prstGeom prst="ribbon2">
            <a:avLst>
              <a:gd name="adj1" fmla="val 16667"/>
              <a:gd name="adj2" fmla="val 68735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أولا حالات حرف الألف: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0493D-ED03-4C28-ACEE-38D98F2CE078}"/>
              </a:ext>
            </a:extLst>
          </p:cNvPr>
          <p:cNvSpPr/>
          <p:nvPr/>
        </p:nvSpPr>
        <p:spPr>
          <a:xfrm>
            <a:off x="3606285" y="2411303"/>
            <a:ext cx="8141766" cy="1133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B39A9F-E556-4742-91F3-57522BEE03C7}"/>
              </a:ext>
            </a:extLst>
          </p:cNvPr>
          <p:cNvSpPr/>
          <p:nvPr/>
        </p:nvSpPr>
        <p:spPr>
          <a:xfrm>
            <a:off x="3399182" y="2098564"/>
            <a:ext cx="695731" cy="625475"/>
          </a:xfrm>
          <a:prstGeom prst="ellips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591DA5-BEDB-402C-86C9-F3E4F94BF22F}"/>
              </a:ext>
            </a:extLst>
          </p:cNvPr>
          <p:cNvSpPr/>
          <p:nvPr/>
        </p:nvSpPr>
        <p:spPr>
          <a:xfrm>
            <a:off x="10979214" y="2098565"/>
            <a:ext cx="768837" cy="625475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245" y="943353"/>
            <a:ext cx="5915891" cy="706582"/>
          </a:xfrm>
          <a:prstGeom prst="roundRect">
            <a:avLst/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تكون الألف تابعة للحرف الذي قبلها من حيث والتخفيم الترقيق.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579577" y="2944128"/>
            <a:ext cx="3617011" cy="7091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فتفخم بعد الحرف المفخم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99265" y="2945425"/>
            <a:ext cx="3612422" cy="706582"/>
          </a:xfrm>
          <a:prstGeom prst="roundRect">
            <a:avLst>
              <a:gd name="adj" fmla="val 44800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وترقق بعد الحرف المرقق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10388082" y="3652007"/>
            <a:ext cx="306422" cy="959750"/>
          </a:xfrm>
          <a:prstGeom prst="downArrow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3606285" y="3611342"/>
            <a:ext cx="306422" cy="959750"/>
          </a:xfrm>
          <a:prstGeom prst="downArrow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806070" y="4651406"/>
            <a:ext cx="3072673" cy="706582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قال تعالى:الطَّامَّةُ -</a:t>
            </a:r>
            <a:r>
              <a:rPr lang="ar-EG" sz="2400" b="1" dirty="0">
                <a:solidFill>
                  <a:schemeClr val="accent1">
                    <a:lumMod val="75000"/>
                  </a:schemeClr>
                </a:solidFill>
              </a:rPr>
              <a:t>الْخَالِقُ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99266" y="4651406"/>
            <a:ext cx="3349778" cy="706582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قال تعالى: الْعَزِيزُ الْحَكِيم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13943" y="5780014"/>
            <a:ext cx="7737683" cy="706582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تلاوتك للكلمات القرآنية السابقة مالذي يمكن استنتاجه.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376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2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Ribbon 4"/>
          <p:cNvSpPr/>
          <p:nvPr/>
        </p:nvSpPr>
        <p:spPr>
          <a:xfrm>
            <a:off x="6068290" y="221673"/>
            <a:ext cx="5915891" cy="706582"/>
          </a:xfrm>
          <a:prstGeom prst="ribbon2">
            <a:avLst>
              <a:gd name="adj1" fmla="val 16667"/>
              <a:gd name="adj2" fmla="val 68735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>
                <a:latin typeface="Calibri" panose="020F0502020204030204" pitchFamily="34" charset="0"/>
                <a:cs typeface="Calibri" panose="020F0502020204030204" pitchFamily="34" charset="0"/>
              </a:rPr>
              <a:t>التدريبات والأنشطة.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655920"/>
              </p:ext>
            </p:extLst>
          </p:nvPr>
        </p:nvGraphicFramePr>
        <p:xfrm>
          <a:off x="5602513" y="2031612"/>
          <a:ext cx="6032995" cy="3823308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883548">
                  <a:extLst>
                    <a:ext uri="{9D8B030D-6E8A-4147-A177-3AD203B41FA5}">
                      <a16:colId xmlns:a16="http://schemas.microsoft.com/office/drawing/2014/main" val="2314629697"/>
                    </a:ext>
                  </a:extLst>
                </a:gridCol>
                <a:gridCol w="1701278">
                  <a:extLst>
                    <a:ext uri="{9D8B030D-6E8A-4147-A177-3AD203B41FA5}">
                      <a16:colId xmlns:a16="http://schemas.microsoft.com/office/drawing/2014/main" val="2123801810"/>
                    </a:ext>
                  </a:extLst>
                </a:gridCol>
                <a:gridCol w="1448169">
                  <a:extLst>
                    <a:ext uri="{9D8B030D-6E8A-4147-A177-3AD203B41FA5}">
                      <a16:colId xmlns:a16="http://schemas.microsoft.com/office/drawing/2014/main" val="803608813"/>
                    </a:ext>
                  </a:extLst>
                </a:gridCol>
              </a:tblGrid>
              <a:tr h="637218"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التعليل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الحكم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الكلمة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868119"/>
                  </a:ext>
                </a:extLst>
              </a:tr>
              <a:tr h="63721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"الظَّالِمُون"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82026"/>
                  </a:ext>
                </a:extLst>
              </a:tr>
              <a:tr h="63721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"كَانَ"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377529"/>
                  </a:ext>
                </a:extLst>
              </a:tr>
              <a:tr h="63721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"الصَّاخة"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2083"/>
                  </a:ext>
                </a:extLst>
              </a:tr>
              <a:tr h="63721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"غَائبين"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01144"/>
                  </a:ext>
                </a:extLst>
              </a:tr>
              <a:tr h="63721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"الْحَيُّ"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28274"/>
                  </a:ext>
                </a:extLst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673599" y="1160096"/>
            <a:ext cx="7518401" cy="6396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أمامك مجموعة من الكلمات القرأنية حدد حكم الأف فيها من حيث الترقيق والتفخيم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96504" y="667657"/>
            <a:ext cx="4277095" cy="5849121"/>
          </a:xfrm>
          <a:prstGeom prst="roundRect">
            <a:avLst>
              <a:gd name="adj" fmla="val 19696"/>
            </a:avLst>
          </a:prstGeom>
          <a:solidFill>
            <a:srgbClr val="DDC4A4"/>
          </a:soli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القاعدة:</a:t>
            </a:r>
          </a:p>
          <a:p>
            <a:pPr algn="justLow" rtl="1"/>
            <a:r>
              <a:rPr lang="ar-EG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تتبع الألف في التفخيم والترقيق الحرف الذي قبلها:</a:t>
            </a:r>
          </a:p>
          <a:p>
            <a:pPr algn="justLow" rtl="1"/>
            <a:r>
              <a:rPr lang="ar-EG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تفخم بعد الحرف المفخم نحو: {صَٰلِحٗا} [البقرة: 62]، وبعد اللام المغلظة في لفظ الجلالة نحو: {إِنَّ ٱللَّهَ} [البقرة: 20]، وبعد الراء المفخمة نحو: {رَّابِيٗا} [الرعد: 17].</a:t>
            </a:r>
          </a:p>
          <a:p>
            <a:pPr algn="justLow" rtl="1"/>
            <a:r>
              <a:rPr lang="ar-EG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ترقق بعد الحرف المرقق نحو: {بَٰخِعٞ} [الكهف: 6]، وبعد اللام المرققة في لفظ الجلالة نحو: {بِسۡمِ ٱللَّهِِ} [النمل: 30]، وبعد الراء المرققة بسبب الإمالة ولم ترد عند حفص إلا في: {مَجۡرٜىٰهَا} [هود: 41]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73598" y="6108944"/>
            <a:ext cx="7518401" cy="6396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طبق ما تسمعه من المعلم وأجرى الحكام على لسانك فالتجويد ترديد وتطبيق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105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build="p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8c132f2be_3_138"/>
          <p:cNvSpPr/>
          <p:nvPr/>
        </p:nvSpPr>
        <p:spPr>
          <a:xfrm>
            <a:off x="2279808" y="1581937"/>
            <a:ext cx="551216" cy="466087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6" name="Google Shape;256;g78c132f2be_3_138"/>
          <p:cNvSpPr/>
          <p:nvPr/>
        </p:nvSpPr>
        <p:spPr>
          <a:xfrm>
            <a:off x="5969358" y="1517096"/>
            <a:ext cx="344260" cy="595769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7" name="Google Shape;257;g78c132f2be_3_138"/>
          <p:cNvSpPr/>
          <p:nvPr/>
        </p:nvSpPr>
        <p:spPr>
          <a:xfrm>
            <a:off x="4447308" y="158894"/>
            <a:ext cx="3463973" cy="1237741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54462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8" name="Google Shape;258;g78c132f2be_3_138"/>
          <p:cNvSpPr/>
          <p:nvPr/>
        </p:nvSpPr>
        <p:spPr>
          <a:xfrm>
            <a:off x="9456233" y="1517096"/>
            <a:ext cx="423705" cy="595769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54462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62" name="Google Shape;262;g78c132f2be_3_138"/>
          <p:cNvGrpSpPr/>
          <p:nvPr/>
        </p:nvGrpSpPr>
        <p:grpSpPr>
          <a:xfrm>
            <a:off x="2586642" y="1107346"/>
            <a:ext cx="7082599" cy="361373"/>
            <a:chOff x="1907834" y="1781092"/>
            <a:chExt cx="5311949" cy="271030"/>
          </a:xfrm>
        </p:grpSpPr>
        <p:sp>
          <p:nvSpPr>
            <p:cNvPr id="263" name="Google Shape;263;g78c132f2be_3_138"/>
            <p:cNvSpPr/>
            <p:nvPr/>
          </p:nvSpPr>
          <p:spPr>
            <a:xfrm>
              <a:off x="1907834" y="1896284"/>
              <a:ext cx="5311949" cy="155838"/>
            </a:xfrm>
            <a:custGeom>
              <a:avLst/>
              <a:gdLst/>
              <a:ahLst/>
              <a:cxnLst/>
              <a:rect l="l" t="t" r="r" b="b"/>
              <a:pathLst>
                <a:path w="5311949" h="155838" extrusionOk="0">
                  <a:moveTo>
                    <a:pt x="1604" y="149419"/>
                  </a:moveTo>
                  <a:cubicBezTo>
                    <a:pt x="-49" y="-4985"/>
                    <a:pt x="-423" y="47000"/>
                    <a:pt x="478" y="0"/>
                  </a:cubicBezTo>
                  <a:lnTo>
                    <a:pt x="5311949" y="15903"/>
                  </a:lnTo>
                  <a:cubicBezTo>
                    <a:pt x="5311680" y="62548"/>
                    <a:pt x="5309030" y="68712"/>
                    <a:pt x="5311142" y="155838"/>
                  </a:cubicBezTo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3200" b="1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4" name="Google Shape;264;g78c132f2be_3_138"/>
            <p:cNvSpPr/>
            <p:nvPr/>
          </p:nvSpPr>
          <p:spPr>
            <a:xfrm>
              <a:off x="4564049" y="1781092"/>
              <a:ext cx="0" cy="254442"/>
            </a:xfrm>
            <a:custGeom>
              <a:avLst/>
              <a:gdLst/>
              <a:ahLst/>
              <a:cxnLst/>
              <a:rect l="l" t="t" r="r" b="b"/>
              <a:pathLst>
                <a:path w="120000" h="254442" extrusionOk="0">
                  <a:moveTo>
                    <a:pt x="0" y="0"/>
                  </a:moveTo>
                  <a:lnTo>
                    <a:pt x="0" y="254442"/>
                  </a:lnTo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3200" b="1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66" name="Google Shape;266;g78c132f2be_3_138"/>
          <p:cNvSpPr txBox="1"/>
          <p:nvPr/>
        </p:nvSpPr>
        <p:spPr>
          <a:xfrm>
            <a:off x="4849121" y="2131982"/>
            <a:ext cx="257523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8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sz="24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9" name="Google Shape;269;g78c132f2be_3_138"/>
          <p:cNvSpPr txBox="1"/>
          <p:nvPr/>
        </p:nvSpPr>
        <p:spPr>
          <a:xfrm>
            <a:off x="1278401" y="2131982"/>
            <a:ext cx="257523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8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sz="24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2" name="Google Shape;272;g78c132f2be_3_138"/>
          <p:cNvSpPr txBox="1"/>
          <p:nvPr/>
        </p:nvSpPr>
        <p:spPr>
          <a:xfrm>
            <a:off x="8419843" y="2131982"/>
            <a:ext cx="257523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36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التفخيم</a:t>
            </a:r>
            <a:endParaRPr sz="32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6" name="Google Shape;276;g78c132f2be_3_138"/>
          <p:cNvSpPr txBox="1"/>
          <p:nvPr/>
        </p:nvSpPr>
        <p:spPr>
          <a:xfrm>
            <a:off x="1279510" y="2616830"/>
            <a:ext cx="23567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0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سبقت بكسرة</a:t>
            </a:r>
            <a:endParaRPr sz="2000" b="1" dirty="0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8" name="Google Shape;278;g78c132f2be_3_138"/>
          <p:cNvSpPr txBox="1"/>
          <p:nvPr/>
        </p:nvSpPr>
        <p:spPr>
          <a:xfrm>
            <a:off x="4911248" y="2619416"/>
            <a:ext cx="2356756" cy="395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0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سبقت بضمة</a:t>
            </a:r>
            <a:endParaRPr sz="2000" b="1" dirty="0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2" name="Google Shape;282;g78c132f2be_3_138"/>
          <p:cNvSpPr txBox="1"/>
          <p:nvPr/>
        </p:nvSpPr>
        <p:spPr>
          <a:xfrm>
            <a:off x="8419844" y="2645996"/>
            <a:ext cx="2479898" cy="51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0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سبقت بفتحة </a:t>
            </a:r>
            <a:endParaRPr sz="2000" b="1" dirty="0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572170" y="298699"/>
            <a:ext cx="3195253" cy="568035"/>
          </a:xfrm>
          <a:prstGeom prst="roundRect">
            <a:avLst>
              <a:gd name="adj" fmla="val 43334"/>
            </a:avLst>
          </a:prstGeom>
          <a:solidFill>
            <a:srgbClr val="5446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حالات لام لفظ الجلالة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730658"/>
              </p:ext>
            </p:extLst>
          </p:nvPr>
        </p:nvGraphicFramePr>
        <p:xfrm>
          <a:off x="5287617" y="3689013"/>
          <a:ext cx="6148724" cy="2787618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2500190">
                  <a:extLst>
                    <a:ext uri="{9D8B030D-6E8A-4147-A177-3AD203B41FA5}">
                      <a16:colId xmlns:a16="http://schemas.microsoft.com/office/drawing/2014/main" val="2314629697"/>
                    </a:ext>
                  </a:extLst>
                </a:gridCol>
                <a:gridCol w="1970876">
                  <a:extLst>
                    <a:ext uri="{9D8B030D-6E8A-4147-A177-3AD203B41FA5}">
                      <a16:colId xmlns:a16="http://schemas.microsoft.com/office/drawing/2014/main" val="2123801810"/>
                    </a:ext>
                  </a:extLst>
                </a:gridCol>
                <a:gridCol w="1677658">
                  <a:extLst>
                    <a:ext uri="{9D8B030D-6E8A-4147-A177-3AD203B41FA5}">
                      <a16:colId xmlns:a16="http://schemas.microsoft.com/office/drawing/2014/main" val="803608813"/>
                    </a:ext>
                  </a:extLst>
                </a:gridCol>
              </a:tblGrid>
              <a:tr h="464603"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التعليل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الحكم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الكلمة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3F32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868119"/>
                  </a:ext>
                </a:extLst>
              </a:tr>
              <a:tr h="46460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"اإِنَّ ٱللَّهَ"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82026"/>
                  </a:ext>
                </a:extLst>
              </a:tr>
              <a:tr h="46460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"رَسُولُ ٱللَّهِ"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377529"/>
                  </a:ext>
                </a:extLst>
              </a:tr>
              <a:tr h="46460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"بِسۡمِ ٱللَّهِ"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2083"/>
                  </a:ext>
                </a:extLst>
              </a:tr>
              <a:tr h="464603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"غَائبين"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01144"/>
                  </a:ext>
                </a:extLst>
              </a:tr>
              <a:tr h="464603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3F321E"/>
                          </a:solidFill>
                        </a:ln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EG" sz="20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"قُلِ ٱللَّهُمَّ"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796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28274"/>
                  </a:ext>
                </a:extLst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4187126" y="3118974"/>
            <a:ext cx="7518401" cy="46639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أمامك مجموعة من الكلمات القرأنية حدد حكم الأف فيها من حيث الترقيق والتفخيم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62127" y="5875777"/>
            <a:ext cx="4911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قال الإمام ابن الجزري في المقدمة الجزرية:</a:t>
            </a:r>
          </a:p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وَفَخِّـمِ الــلاَّمَ مِــنِ اسْــمِ الـلَّـهِ ... عَـنْ فَتْـحِ أوْ ضَــمٍّ كَعَـبْـدُ الـلَّـهِ</a:t>
            </a:r>
          </a:p>
        </p:txBody>
      </p:sp>
    </p:spTree>
    <p:extLst>
      <p:ext uri="{BB962C8B-B14F-4D97-AF65-F5344CB8AC3E}">
        <p14:creationId xmlns:p14="http://schemas.microsoft.com/office/powerpoint/2010/main" val="42486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6" grpId="0" animBg="1"/>
      <p:bldP spid="257" grpId="0" animBg="1"/>
      <p:bldP spid="258" grpId="0" animBg="1"/>
      <p:bldP spid="266" grpId="0"/>
      <p:bldP spid="269" grpId="0"/>
      <p:bldP spid="272" grpId="0"/>
      <p:bldP spid="276" grpId="0"/>
      <p:bldP spid="278" grpId="0"/>
      <p:bldP spid="282" grpId="0"/>
      <p:bldP spid="32" grpId="0" animBg="1"/>
      <p:bldP spid="20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8c132f2be_3_138"/>
          <p:cNvSpPr/>
          <p:nvPr/>
        </p:nvSpPr>
        <p:spPr>
          <a:xfrm>
            <a:off x="2279808" y="1581937"/>
            <a:ext cx="551216" cy="466087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6" name="Google Shape;256;g78c132f2be_3_138"/>
          <p:cNvSpPr/>
          <p:nvPr/>
        </p:nvSpPr>
        <p:spPr>
          <a:xfrm>
            <a:off x="5969358" y="1517096"/>
            <a:ext cx="344260" cy="595769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7" name="Google Shape;257;g78c132f2be_3_138"/>
          <p:cNvSpPr/>
          <p:nvPr/>
        </p:nvSpPr>
        <p:spPr>
          <a:xfrm>
            <a:off x="4447308" y="158894"/>
            <a:ext cx="3463973" cy="1237741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54462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8" name="Google Shape;258;g78c132f2be_3_138"/>
          <p:cNvSpPr/>
          <p:nvPr/>
        </p:nvSpPr>
        <p:spPr>
          <a:xfrm>
            <a:off x="9456233" y="1517096"/>
            <a:ext cx="423705" cy="595769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54462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3200" b="1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62" name="Google Shape;262;g78c132f2be_3_138"/>
          <p:cNvGrpSpPr/>
          <p:nvPr/>
        </p:nvGrpSpPr>
        <p:grpSpPr>
          <a:xfrm>
            <a:off x="2586642" y="1107346"/>
            <a:ext cx="7082599" cy="361373"/>
            <a:chOff x="1907834" y="1781092"/>
            <a:chExt cx="5311949" cy="271030"/>
          </a:xfrm>
        </p:grpSpPr>
        <p:sp>
          <p:nvSpPr>
            <p:cNvPr id="263" name="Google Shape;263;g78c132f2be_3_138"/>
            <p:cNvSpPr/>
            <p:nvPr/>
          </p:nvSpPr>
          <p:spPr>
            <a:xfrm>
              <a:off x="1907834" y="1896284"/>
              <a:ext cx="5311949" cy="155838"/>
            </a:xfrm>
            <a:custGeom>
              <a:avLst/>
              <a:gdLst/>
              <a:ahLst/>
              <a:cxnLst/>
              <a:rect l="l" t="t" r="r" b="b"/>
              <a:pathLst>
                <a:path w="5311949" h="155838" extrusionOk="0">
                  <a:moveTo>
                    <a:pt x="1604" y="149419"/>
                  </a:moveTo>
                  <a:cubicBezTo>
                    <a:pt x="-49" y="-4985"/>
                    <a:pt x="-423" y="47000"/>
                    <a:pt x="478" y="0"/>
                  </a:cubicBezTo>
                  <a:lnTo>
                    <a:pt x="5311949" y="15903"/>
                  </a:lnTo>
                  <a:cubicBezTo>
                    <a:pt x="5311680" y="62548"/>
                    <a:pt x="5309030" y="68712"/>
                    <a:pt x="5311142" y="155838"/>
                  </a:cubicBezTo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3200" b="1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4" name="Google Shape;264;g78c132f2be_3_138"/>
            <p:cNvSpPr/>
            <p:nvPr/>
          </p:nvSpPr>
          <p:spPr>
            <a:xfrm>
              <a:off x="4564049" y="1781092"/>
              <a:ext cx="0" cy="254442"/>
            </a:xfrm>
            <a:custGeom>
              <a:avLst/>
              <a:gdLst/>
              <a:ahLst/>
              <a:cxnLst/>
              <a:rect l="l" t="t" r="r" b="b"/>
              <a:pathLst>
                <a:path w="120000" h="254442" extrusionOk="0">
                  <a:moveTo>
                    <a:pt x="0" y="0"/>
                  </a:moveTo>
                  <a:lnTo>
                    <a:pt x="0" y="254442"/>
                  </a:lnTo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3200" b="1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66" name="Google Shape;266;g78c132f2be_3_138"/>
          <p:cNvSpPr txBox="1"/>
          <p:nvPr/>
        </p:nvSpPr>
        <p:spPr>
          <a:xfrm>
            <a:off x="4849121" y="2131982"/>
            <a:ext cx="257523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8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sz="24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9" name="Google Shape;269;g78c132f2be_3_138"/>
          <p:cNvSpPr txBox="1"/>
          <p:nvPr/>
        </p:nvSpPr>
        <p:spPr>
          <a:xfrm>
            <a:off x="304801" y="2131982"/>
            <a:ext cx="3548834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28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جواز التفخيم والترقيق</a:t>
            </a:r>
            <a:endParaRPr sz="24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2" name="Google Shape;272;g78c132f2be_3_138"/>
          <p:cNvSpPr txBox="1"/>
          <p:nvPr/>
        </p:nvSpPr>
        <p:spPr>
          <a:xfrm>
            <a:off x="8419843" y="2131982"/>
            <a:ext cx="2575233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ar-EG" sz="3600" b="1" dirty="0">
                <a:solidFill>
                  <a:srgbClr val="4942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التفخيم</a:t>
            </a:r>
            <a:endParaRPr sz="3200" b="1" dirty="0">
              <a:solidFill>
                <a:srgbClr val="3F3F3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572170" y="298699"/>
            <a:ext cx="3195253" cy="568035"/>
          </a:xfrm>
          <a:prstGeom prst="roundRect">
            <a:avLst>
              <a:gd name="adj" fmla="val 43334"/>
            </a:avLst>
          </a:prstGeom>
          <a:solidFill>
            <a:srgbClr val="5446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حالات الراء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19843" y="3005559"/>
            <a:ext cx="2575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تفخم الراء في ثمان حالات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69468" y="3005559"/>
            <a:ext cx="2575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ترقق الراء في ثمان حالات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8382" y="3005559"/>
            <a:ext cx="2575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ترقق الراء في ثلاث حالات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47308" y="4942509"/>
            <a:ext cx="44581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EG" sz="2000" b="1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عزيز الطالب هل تود معرفة حالات الراء من حيث التفخيم والرقيق تابع معي الشرح</a:t>
            </a:r>
          </a:p>
        </p:txBody>
      </p:sp>
    </p:spTree>
    <p:extLst>
      <p:ext uri="{BB962C8B-B14F-4D97-AF65-F5344CB8AC3E}">
        <p14:creationId xmlns:p14="http://schemas.microsoft.com/office/powerpoint/2010/main" val="419176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6" grpId="0" animBg="1"/>
      <p:bldP spid="257" grpId="0" animBg="1"/>
      <p:bldP spid="258" grpId="0" animBg="1"/>
      <p:bldP spid="266" grpId="0"/>
      <p:bldP spid="269" grpId="0"/>
      <p:bldP spid="272" grpId="0"/>
      <p:bldP spid="32" grpId="0" animBg="1"/>
      <p:bldP spid="2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rgbClr val="00206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C7DB0800-6EF4-4D66-A619-3D240164BA44}"/>
              </a:ext>
            </a:extLst>
          </p:cNvPr>
          <p:cNvGrpSpPr/>
          <p:nvPr/>
        </p:nvGrpSpPr>
        <p:grpSpPr>
          <a:xfrm>
            <a:off x="3796867" y="870857"/>
            <a:ext cx="4578765" cy="4871630"/>
            <a:chOff x="3071813" y="2155825"/>
            <a:chExt cx="3260725" cy="313372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72818E0D-2A9A-45B2-AFC2-3B25A4032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175000"/>
              <a:ext cx="1628775" cy="1095375"/>
            </a:xfrm>
            <a:custGeom>
              <a:avLst/>
              <a:gdLst>
                <a:gd name="T0" fmla="*/ 0 w 1475"/>
                <a:gd name="T1" fmla="*/ 494 h 988"/>
                <a:gd name="T2" fmla="*/ 735 w 1475"/>
                <a:gd name="T3" fmla="*/ 922 h 988"/>
                <a:gd name="T4" fmla="*/ 981 w 1475"/>
                <a:gd name="T5" fmla="*/ 988 h 988"/>
                <a:gd name="T6" fmla="*/ 1475 w 1475"/>
                <a:gd name="T7" fmla="*/ 494 h 988"/>
                <a:gd name="T8" fmla="*/ 981 w 1475"/>
                <a:gd name="T9" fmla="*/ 0 h 988"/>
                <a:gd name="T10" fmla="*/ 735 w 1475"/>
                <a:gd name="T11" fmla="*/ 66 h 988"/>
                <a:gd name="T12" fmla="*/ 0 w 1475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5" h="988">
                  <a:moveTo>
                    <a:pt x="0" y="494"/>
                  </a:moveTo>
                  <a:cubicBezTo>
                    <a:pt x="735" y="922"/>
                    <a:pt x="735" y="922"/>
                    <a:pt x="735" y="922"/>
                  </a:cubicBezTo>
                  <a:cubicBezTo>
                    <a:pt x="807" y="964"/>
                    <a:pt x="892" y="988"/>
                    <a:pt x="981" y="988"/>
                  </a:cubicBezTo>
                  <a:cubicBezTo>
                    <a:pt x="1254" y="988"/>
                    <a:pt x="1475" y="767"/>
                    <a:pt x="1475" y="494"/>
                  </a:cubicBezTo>
                  <a:cubicBezTo>
                    <a:pt x="1475" y="221"/>
                    <a:pt x="1254" y="0"/>
                    <a:pt x="981" y="0"/>
                  </a:cubicBezTo>
                  <a:cubicBezTo>
                    <a:pt x="892" y="0"/>
                    <a:pt x="807" y="24"/>
                    <a:pt x="735" y="66"/>
                  </a:cubicBezTo>
                  <a:lnTo>
                    <a:pt x="0" y="49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D7884EF7-8AA7-4FC2-BFAE-3E3F973BE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3175000"/>
              <a:ext cx="1631950" cy="1095375"/>
            </a:xfrm>
            <a:custGeom>
              <a:avLst/>
              <a:gdLst>
                <a:gd name="T0" fmla="*/ 1476 w 1476"/>
                <a:gd name="T1" fmla="*/ 494 h 988"/>
                <a:gd name="T2" fmla="*/ 741 w 1476"/>
                <a:gd name="T3" fmla="*/ 66 h 988"/>
                <a:gd name="T4" fmla="*/ 494 w 1476"/>
                <a:gd name="T5" fmla="*/ 0 h 988"/>
                <a:gd name="T6" fmla="*/ 0 w 1476"/>
                <a:gd name="T7" fmla="*/ 494 h 988"/>
                <a:gd name="T8" fmla="*/ 494 w 1476"/>
                <a:gd name="T9" fmla="*/ 988 h 988"/>
                <a:gd name="T10" fmla="*/ 741 w 1476"/>
                <a:gd name="T11" fmla="*/ 922 h 988"/>
                <a:gd name="T12" fmla="*/ 1476 w 1476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988">
                  <a:moveTo>
                    <a:pt x="1476" y="494"/>
                  </a:moveTo>
                  <a:cubicBezTo>
                    <a:pt x="741" y="66"/>
                    <a:pt x="741" y="66"/>
                    <a:pt x="741" y="66"/>
                  </a:cubicBezTo>
                  <a:cubicBezTo>
                    <a:pt x="668" y="24"/>
                    <a:pt x="584" y="0"/>
                    <a:pt x="494" y="0"/>
                  </a:cubicBezTo>
                  <a:cubicBezTo>
                    <a:pt x="221" y="0"/>
                    <a:pt x="0" y="221"/>
                    <a:pt x="0" y="494"/>
                  </a:cubicBezTo>
                  <a:cubicBezTo>
                    <a:pt x="0" y="767"/>
                    <a:pt x="221" y="988"/>
                    <a:pt x="494" y="988"/>
                  </a:cubicBezTo>
                  <a:cubicBezTo>
                    <a:pt x="584" y="988"/>
                    <a:pt x="668" y="964"/>
                    <a:pt x="741" y="922"/>
                  </a:cubicBezTo>
                  <a:lnTo>
                    <a:pt x="1476" y="4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CFF9A5A7-69DF-4E87-A1CF-9EDB2BE7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2155825"/>
              <a:ext cx="1171575" cy="1566863"/>
            </a:xfrm>
            <a:custGeom>
              <a:avLst/>
              <a:gdLst>
                <a:gd name="T0" fmla="*/ 1059 w 1059"/>
                <a:gd name="T1" fmla="*/ 1412 h 1412"/>
                <a:gd name="T2" fmla="*/ 1058 w 1059"/>
                <a:gd name="T3" fmla="*/ 561 h 1412"/>
                <a:gd name="T4" fmla="*/ 991 w 1059"/>
                <a:gd name="T5" fmla="*/ 315 h 1412"/>
                <a:gd name="T6" fmla="*/ 315 w 1059"/>
                <a:gd name="T7" fmla="*/ 137 h 1412"/>
                <a:gd name="T8" fmla="*/ 137 w 1059"/>
                <a:gd name="T9" fmla="*/ 813 h 1412"/>
                <a:gd name="T10" fmla="*/ 319 w 1059"/>
                <a:gd name="T11" fmla="*/ 993 h 1412"/>
                <a:gd name="T12" fmla="*/ 1059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1412"/>
                  </a:moveTo>
                  <a:cubicBezTo>
                    <a:pt x="1058" y="561"/>
                    <a:pt x="1058" y="561"/>
                    <a:pt x="1058" y="561"/>
                  </a:cubicBezTo>
                  <a:cubicBezTo>
                    <a:pt x="1058" y="477"/>
                    <a:pt x="1036" y="392"/>
                    <a:pt x="991" y="315"/>
                  </a:cubicBezTo>
                  <a:cubicBezTo>
                    <a:pt x="853" y="79"/>
                    <a:pt x="551" y="0"/>
                    <a:pt x="315" y="137"/>
                  </a:cubicBezTo>
                  <a:cubicBezTo>
                    <a:pt x="79" y="275"/>
                    <a:pt x="0" y="577"/>
                    <a:pt x="137" y="813"/>
                  </a:cubicBezTo>
                  <a:cubicBezTo>
                    <a:pt x="183" y="890"/>
                    <a:pt x="246" y="951"/>
                    <a:pt x="319" y="993"/>
                  </a:cubicBezTo>
                  <a:lnTo>
                    <a:pt x="1059" y="1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7B43070-AC10-40C1-9CBA-0A617A6F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2155825"/>
              <a:ext cx="1169987" cy="1566863"/>
            </a:xfrm>
            <a:custGeom>
              <a:avLst/>
              <a:gdLst>
                <a:gd name="T0" fmla="*/ 0 w 1059"/>
                <a:gd name="T1" fmla="*/ 1412 h 1412"/>
                <a:gd name="T2" fmla="*/ 0 w 1059"/>
                <a:gd name="T3" fmla="*/ 561 h 1412"/>
                <a:gd name="T4" fmla="*/ 68 w 1059"/>
                <a:gd name="T5" fmla="*/ 315 h 1412"/>
                <a:gd name="T6" fmla="*/ 743 w 1059"/>
                <a:gd name="T7" fmla="*/ 137 h 1412"/>
                <a:gd name="T8" fmla="*/ 921 w 1059"/>
                <a:gd name="T9" fmla="*/ 813 h 1412"/>
                <a:gd name="T10" fmla="*/ 740 w 1059"/>
                <a:gd name="T11" fmla="*/ 993 h 1412"/>
                <a:gd name="T12" fmla="*/ 0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1412"/>
                  </a:moveTo>
                  <a:cubicBezTo>
                    <a:pt x="0" y="561"/>
                    <a:pt x="0" y="561"/>
                    <a:pt x="0" y="561"/>
                  </a:cubicBezTo>
                  <a:cubicBezTo>
                    <a:pt x="1" y="477"/>
                    <a:pt x="23" y="392"/>
                    <a:pt x="68" y="315"/>
                  </a:cubicBezTo>
                  <a:cubicBezTo>
                    <a:pt x="205" y="79"/>
                    <a:pt x="508" y="0"/>
                    <a:pt x="743" y="137"/>
                  </a:cubicBezTo>
                  <a:cubicBezTo>
                    <a:pt x="979" y="275"/>
                    <a:pt x="1059" y="577"/>
                    <a:pt x="921" y="813"/>
                  </a:cubicBezTo>
                  <a:cubicBezTo>
                    <a:pt x="876" y="890"/>
                    <a:pt x="813" y="951"/>
                    <a:pt x="740" y="993"/>
                  </a:cubicBezTo>
                  <a:lnTo>
                    <a:pt x="0" y="1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08FB65DB-793D-4DB0-B31F-BCEEC590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722688"/>
              <a:ext cx="1169987" cy="1566863"/>
            </a:xfrm>
            <a:custGeom>
              <a:avLst/>
              <a:gdLst>
                <a:gd name="T0" fmla="*/ 0 w 1059"/>
                <a:gd name="T1" fmla="*/ 0 h 1412"/>
                <a:gd name="T2" fmla="*/ 0 w 1059"/>
                <a:gd name="T3" fmla="*/ 850 h 1412"/>
                <a:gd name="T4" fmla="*/ 68 w 1059"/>
                <a:gd name="T5" fmla="*/ 1097 h 1412"/>
                <a:gd name="T6" fmla="*/ 743 w 1059"/>
                <a:gd name="T7" fmla="*/ 1274 h 1412"/>
                <a:gd name="T8" fmla="*/ 921 w 1059"/>
                <a:gd name="T9" fmla="*/ 599 h 1412"/>
                <a:gd name="T10" fmla="*/ 740 w 1059"/>
                <a:gd name="T11" fmla="*/ 419 h 1412"/>
                <a:gd name="T12" fmla="*/ 0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0"/>
                  </a:moveTo>
                  <a:cubicBezTo>
                    <a:pt x="0" y="850"/>
                    <a:pt x="0" y="850"/>
                    <a:pt x="0" y="850"/>
                  </a:cubicBezTo>
                  <a:cubicBezTo>
                    <a:pt x="1" y="934"/>
                    <a:pt x="23" y="1019"/>
                    <a:pt x="68" y="1097"/>
                  </a:cubicBezTo>
                  <a:cubicBezTo>
                    <a:pt x="205" y="1332"/>
                    <a:pt x="508" y="1412"/>
                    <a:pt x="743" y="1274"/>
                  </a:cubicBezTo>
                  <a:cubicBezTo>
                    <a:pt x="979" y="1137"/>
                    <a:pt x="1059" y="834"/>
                    <a:pt x="921" y="599"/>
                  </a:cubicBezTo>
                  <a:cubicBezTo>
                    <a:pt x="876" y="521"/>
                    <a:pt x="813" y="460"/>
                    <a:pt x="740" y="4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7D1B8E32-D3CF-412E-8326-B2D8E4F52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3722688"/>
              <a:ext cx="1171575" cy="1566863"/>
            </a:xfrm>
            <a:custGeom>
              <a:avLst/>
              <a:gdLst>
                <a:gd name="T0" fmla="*/ 1059 w 1059"/>
                <a:gd name="T1" fmla="*/ 0 h 1412"/>
                <a:gd name="T2" fmla="*/ 1058 w 1059"/>
                <a:gd name="T3" fmla="*/ 850 h 1412"/>
                <a:gd name="T4" fmla="*/ 991 w 1059"/>
                <a:gd name="T5" fmla="*/ 1097 h 1412"/>
                <a:gd name="T6" fmla="*/ 315 w 1059"/>
                <a:gd name="T7" fmla="*/ 1274 h 1412"/>
                <a:gd name="T8" fmla="*/ 137 w 1059"/>
                <a:gd name="T9" fmla="*/ 599 h 1412"/>
                <a:gd name="T10" fmla="*/ 319 w 1059"/>
                <a:gd name="T11" fmla="*/ 419 h 1412"/>
                <a:gd name="T12" fmla="*/ 1059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0"/>
                  </a:moveTo>
                  <a:cubicBezTo>
                    <a:pt x="1058" y="850"/>
                    <a:pt x="1058" y="850"/>
                    <a:pt x="1058" y="850"/>
                  </a:cubicBezTo>
                  <a:cubicBezTo>
                    <a:pt x="1058" y="934"/>
                    <a:pt x="1036" y="1019"/>
                    <a:pt x="991" y="1097"/>
                  </a:cubicBezTo>
                  <a:cubicBezTo>
                    <a:pt x="853" y="1332"/>
                    <a:pt x="551" y="1412"/>
                    <a:pt x="315" y="1274"/>
                  </a:cubicBezTo>
                  <a:cubicBezTo>
                    <a:pt x="79" y="1137"/>
                    <a:pt x="0" y="834"/>
                    <a:pt x="137" y="599"/>
                  </a:cubicBezTo>
                  <a:cubicBezTo>
                    <a:pt x="183" y="521"/>
                    <a:pt x="246" y="460"/>
                    <a:pt x="319" y="419"/>
                  </a:cubicBezTo>
                  <a:lnTo>
                    <a:pt x="10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FB050C0-7A33-41AF-8815-24F3067C790A}"/>
              </a:ext>
            </a:extLst>
          </p:cNvPr>
          <p:cNvSpPr txBox="1"/>
          <p:nvPr/>
        </p:nvSpPr>
        <p:spPr>
          <a:xfrm>
            <a:off x="52772" y="259357"/>
            <a:ext cx="11771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42AFB6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5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42AFB6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E49DF4-E266-458A-88DE-2C157AED3B7D}"/>
              </a:ext>
            </a:extLst>
          </p:cNvPr>
          <p:cNvSpPr txBox="1"/>
          <p:nvPr/>
        </p:nvSpPr>
        <p:spPr>
          <a:xfrm>
            <a:off x="-227976" y="2355921"/>
            <a:ext cx="13757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C2C92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6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2C923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071EAE-430E-4DF9-9E0C-814205F8D5DE}"/>
              </a:ext>
            </a:extLst>
          </p:cNvPr>
          <p:cNvSpPr txBox="1"/>
          <p:nvPr/>
        </p:nvSpPr>
        <p:spPr>
          <a:xfrm>
            <a:off x="-242486" y="3956159"/>
            <a:ext cx="14800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</a:rPr>
              <a:t>7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C33B6D-AE5D-4C20-859D-A4E8280AEEE1}"/>
              </a:ext>
            </a:extLst>
          </p:cNvPr>
          <p:cNvSpPr txBox="1"/>
          <p:nvPr/>
        </p:nvSpPr>
        <p:spPr>
          <a:xfrm>
            <a:off x="11205029" y="425223"/>
            <a:ext cx="87448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FCB41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ABE6C6-F43D-4A95-8A63-6D4F0DE209E0}"/>
              </a:ext>
            </a:extLst>
          </p:cNvPr>
          <p:cNvSpPr txBox="1"/>
          <p:nvPr/>
        </p:nvSpPr>
        <p:spPr>
          <a:xfrm>
            <a:off x="11205028" y="2121918"/>
            <a:ext cx="75589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CB1B4A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B1B4A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7FDF10-D4DF-4CF5-9F73-D181EF290FA8}"/>
              </a:ext>
            </a:extLst>
          </p:cNvPr>
          <p:cNvSpPr txBox="1"/>
          <p:nvPr/>
        </p:nvSpPr>
        <p:spPr>
          <a:xfrm>
            <a:off x="11205028" y="3577493"/>
            <a:ext cx="8162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074D67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074D67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5121561" y="2492572"/>
            <a:ext cx="1881080" cy="1556599"/>
          </a:xfrm>
          <a:prstGeom prst="ellipse">
            <a:avLst/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sz="2400" dirty="0"/>
              <a:t>حالات التفخيم للراء</a:t>
            </a:r>
            <a:endParaRPr lang="en-US" sz="2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7FDF10-D4DF-4CF5-9F73-D181EF290FA8}"/>
              </a:ext>
            </a:extLst>
          </p:cNvPr>
          <p:cNvSpPr txBox="1"/>
          <p:nvPr/>
        </p:nvSpPr>
        <p:spPr>
          <a:xfrm>
            <a:off x="11191445" y="5424274"/>
            <a:ext cx="7916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 panose="020B0606030504020204" pitchFamily="34" charset="0"/>
              </a:rPr>
              <a:t>4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071EAE-430E-4DF9-9E0C-814205F8D5DE}"/>
              </a:ext>
            </a:extLst>
          </p:cNvPr>
          <p:cNvSpPr txBox="1"/>
          <p:nvPr/>
        </p:nvSpPr>
        <p:spPr>
          <a:xfrm>
            <a:off x="-150216" y="5531408"/>
            <a:ext cx="14800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</a:rPr>
              <a:t>8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62106" y="287525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مفتوحة نحو قوله تعالى:{رَبَّنَا}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16385" y="2026915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وقبلها مفتوح نحو:{مَرۡيَمَ}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29748" y="3735919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ساكن غير الياء، وقبله مفتوح نحـو: {ٱلنَّارَ}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203651" y="5416337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مضمومة نحو: {رُزِقُواْ}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1056560" y="5531408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وقبلها كسرة عارضة ملفوظة أو مقدرة نحو: {ٱرۡجِعِيٓ}</a:t>
            </a:r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915571" y="3912723"/>
            <a:ext cx="2881297" cy="1280418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حالات ساكنة وقبلها مكسور وبعدها حرف استعلاء غير مكسور في كلمة نحو: {قِرۡطَاسٖ} للراء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798996" y="2179029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ساكن وقبله مضـموم نحو: {ٱلۡغَفُورُ}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915570" y="311722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وقبلها مضموم نحو: {ٱلۡعُمُرِ}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/>
      <p:bldP spid="44" grpId="0"/>
      <p:bldP spid="46" grpId="0"/>
      <p:bldP spid="48" grpId="0"/>
      <p:bldP spid="50" grpId="0"/>
      <p:bldP spid="5" grpId="0" animBg="1"/>
      <p:bldP spid="51" grpId="0"/>
      <p:bldP spid="56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rgbClr val="00206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C7DB0800-6EF4-4D66-A619-3D240164BA44}"/>
              </a:ext>
            </a:extLst>
          </p:cNvPr>
          <p:cNvGrpSpPr/>
          <p:nvPr/>
        </p:nvGrpSpPr>
        <p:grpSpPr>
          <a:xfrm>
            <a:off x="3796867" y="870857"/>
            <a:ext cx="4578765" cy="4871630"/>
            <a:chOff x="3071813" y="2155825"/>
            <a:chExt cx="3260725" cy="313372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72818E0D-2A9A-45B2-AFC2-3B25A4032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175000"/>
              <a:ext cx="1628775" cy="1095375"/>
            </a:xfrm>
            <a:custGeom>
              <a:avLst/>
              <a:gdLst>
                <a:gd name="T0" fmla="*/ 0 w 1475"/>
                <a:gd name="T1" fmla="*/ 494 h 988"/>
                <a:gd name="T2" fmla="*/ 735 w 1475"/>
                <a:gd name="T3" fmla="*/ 922 h 988"/>
                <a:gd name="T4" fmla="*/ 981 w 1475"/>
                <a:gd name="T5" fmla="*/ 988 h 988"/>
                <a:gd name="T6" fmla="*/ 1475 w 1475"/>
                <a:gd name="T7" fmla="*/ 494 h 988"/>
                <a:gd name="T8" fmla="*/ 981 w 1475"/>
                <a:gd name="T9" fmla="*/ 0 h 988"/>
                <a:gd name="T10" fmla="*/ 735 w 1475"/>
                <a:gd name="T11" fmla="*/ 66 h 988"/>
                <a:gd name="T12" fmla="*/ 0 w 1475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5" h="988">
                  <a:moveTo>
                    <a:pt x="0" y="494"/>
                  </a:moveTo>
                  <a:cubicBezTo>
                    <a:pt x="735" y="922"/>
                    <a:pt x="735" y="922"/>
                    <a:pt x="735" y="922"/>
                  </a:cubicBezTo>
                  <a:cubicBezTo>
                    <a:pt x="807" y="964"/>
                    <a:pt x="892" y="988"/>
                    <a:pt x="981" y="988"/>
                  </a:cubicBezTo>
                  <a:cubicBezTo>
                    <a:pt x="1254" y="988"/>
                    <a:pt x="1475" y="767"/>
                    <a:pt x="1475" y="494"/>
                  </a:cubicBezTo>
                  <a:cubicBezTo>
                    <a:pt x="1475" y="221"/>
                    <a:pt x="1254" y="0"/>
                    <a:pt x="981" y="0"/>
                  </a:cubicBezTo>
                  <a:cubicBezTo>
                    <a:pt x="892" y="0"/>
                    <a:pt x="807" y="24"/>
                    <a:pt x="735" y="66"/>
                  </a:cubicBezTo>
                  <a:lnTo>
                    <a:pt x="0" y="49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D7884EF7-8AA7-4FC2-BFAE-3E3F973BE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3175000"/>
              <a:ext cx="1631950" cy="1095375"/>
            </a:xfrm>
            <a:custGeom>
              <a:avLst/>
              <a:gdLst>
                <a:gd name="T0" fmla="*/ 1476 w 1476"/>
                <a:gd name="T1" fmla="*/ 494 h 988"/>
                <a:gd name="T2" fmla="*/ 741 w 1476"/>
                <a:gd name="T3" fmla="*/ 66 h 988"/>
                <a:gd name="T4" fmla="*/ 494 w 1476"/>
                <a:gd name="T5" fmla="*/ 0 h 988"/>
                <a:gd name="T6" fmla="*/ 0 w 1476"/>
                <a:gd name="T7" fmla="*/ 494 h 988"/>
                <a:gd name="T8" fmla="*/ 494 w 1476"/>
                <a:gd name="T9" fmla="*/ 988 h 988"/>
                <a:gd name="T10" fmla="*/ 741 w 1476"/>
                <a:gd name="T11" fmla="*/ 922 h 988"/>
                <a:gd name="T12" fmla="*/ 1476 w 1476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988">
                  <a:moveTo>
                    <a:pt x="1476" y="494"/>
                  </a:moveTo>
                  <a:cubicBezTo>
                    <a:pt x="741" y="66"/>
                    <a:pt x="741" y="66"/>
                    <a:pt x="741" y="66"/>
                  </a:cubicBezTo>
                  <a:cubicBezTo>
                    <a:pt x="668" y="24"/>
                    <a:pt x="584" y="0"/>
                    <a:pt x="494" y="0"/>
                  </a:cubicBezTo>
                  <a:cubicBezTo>
                    <a:pt x="221" y="0"/>
                    <a:pt x="0" y="221"/>
                    <a:pt x="0" y="494"/>
                  </a:cubicBezTo>
                  <a:cubicBezTo>
                    <a:pt x="0" y="767"/>
                    <a:pt x="221" y="988"/>
                    <a:pt x="494" y="988"/>
                  </a:cubicBezTo>
                  <a:cubicBezTo>
                    <a:pt x="584" y="988"/>
                    <a:pt x="668" y="964"/>
                    <a:pt x="741" y="922"/>
                  </a:cubicBezTo>
                  <a:lnTo>
                    <a:pt x="1476" y="4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CFF9A5A7-69DF-4E87-A1CF-9EDB2BE7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2155825"/>
              <a:ext cx="1171575" cy="1566863"/>
            </a:xfrm>
            <a:custGeom>
              <a:avLst/>
              <a:gdLst>
                <a:gd name="T0" fmla="*/ 1059 w 1059"/>
                <a:gd name="T1" fmla="*/ 1412 h 1412"/>
                <a:gd name="T2" fmla="*/ 1058 w 1059"/>
                <a:gd name="T3" fmla="*/ 561 h 1412"/>
                <a:gd name="T4" fmla="*/ 991 w 1059"/>
                <a:gd name="T5" fmla="*/ 315 h 1412"/>
                <a:gd name="T6" fmla="*/ 315 w 1059"/>
                <a:gd name="T7" fmla="*/ 137 h 1412"/>
                <a:gd name="T8" fmla="*/ 137 w 1059"/>
                <a:gd name="T9" fmla="*/ 813 h 1412"/>
                <a:gd name="T10" fmla="*/ 319 w 1059"/>
                <a:gd name="T11" fmla="*/ 993 h 1412"/>
                <a:gd name="T12" fmla="*/ 1059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1412"/>
                  </a:moveTo>
                  <a:cubicBezTo>
                    <a:pt x="1058" y="561"/>
                    <a:pt x="1058" y="561"/>
                    <a:pt x="1058" y="561"/>
                  </a:cubicBezTo>
                  <a:cubicBezTo>
                    <a:pt x="1058" y="477"/>
                    <a:pt x="1036" y="392"/>
                    <a:pt x="991" y="315"/>
                  </a:cubicBezTo>
                  <a:cubicBezTo>
                    <a:pt x="853" y="79"/>
                    <a:pt x="551" y="0"/>
                    <a:pt x="315" y="137"/>
                  </a:cubicBezTo>
                  <a:cubicBezTo>
                    <a:pt x="79" y="275"/>
                    <a:pt x="0" y="577"/>
                    <a:pt x="137" y="813"/>
                  </a:cubicBezTo>
                  <a:cubicBezTo>
                    <a:pt x="183" y="890"/>
                    <a:pt x="246" y="951"/>
                    <a:pt x="319" y="993"/>
                  </a:cubicBezTo>
                  <a:lnTo>
                    <a:pt x="1059" y="1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7B43070-AC10-40C1-9CBA-0A617A6F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2155825"/>
              <a:ext cx="1169987" cy="1566863"/>
            </a:xfrm>
            <a:custGeom>
              <a:avLst/>
              <a:gdLst>
                <a:gd name="T0" fmla="*/ 0 w 1059"/>
                <a:gd name="T1" fmla="*/ 1412 h 1412"/>
                <a:gd name="T2" fmla="*/ 0 w 1059"/>
                <a:gd name="T3" fmla="*/ 561 h 1412"/>
                <a:gd name="T4" fmla="*/ 68 w 1059"/>
                <a:gd name="T5" fmla="*/ 315 h 1412"/>
                <a:gd name="T6" fmla="*/ 743 w 1059"/>
                <a:gd name="T7" fmla="*/ 137 h 1412"/>
                <a:gd name="T8" fmla="*/ 921 w 1059"/>
                <a:gd name="T9" fmla="*/ 813 h 1412"/>
                <a:gd name="T10" fmla="*/ 740 w 1059"/>
                <a:gd name="T11" fmla="*/ 993 h 1412"/>
                <a:gd name="T12" fmla="*/ 0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1412"/>
                  </a:moveTo>
                  <a:cubicBezTo>
                    <a:pt x="0" y="561"/>
                    <a:pt x="0" y="561"/>
                    <a:pt x="0" y="561"/>
                  </a:cubicBezTo>
                  <a:cubicBezTo>
                    <a:pt x="1" y="477"/>
                    <a:pt x="23" y="392"/>
                    <a:pt x="68" y="315"/>
                  </a:cubicBezTo>
                  <a:cubicBezTo>
                    <a:pt x="205" y="79"/>
                    <a:pt x="508" y="0"/>
                    <a:pt x="743" y="137"/>
                  </a:cubicBezTo>
                  <a:cubicBezTo>
                    <a:pt x="979" y="275"/>
                    <a:pt x="1059" y="577"/>
                    <a:pt x="921" y="813"/>
                  </a:cubicBezTo>
                  <a:cubicBezTo>
                    <a:pt x="876" y="890"/>
                    <a:pt x="813" y="951"/>
                    <a:pt x="740" y="993"/>
                  </a:cubicBezTo>
                  <a:lnTo>
                    <a:pt x="0" y="1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08FB65DB-793D-4DB0-B31F-BCEEC590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722688"/>
              <a:ext cx="1169987" cy="1566863"/>
            </a:xfrm>
            <a:custGeom>
              <a:avLst/>
              <a:gdLst>
                <a:gd name="T0" fmla="*/ 0 w 1059"/>
                <a:gd name="T1" fmla="*/ 0 h 1412"/>
                <a:gd name="T2" fmla="*/ 0 w 1059"/>
                <a:gd name="T3" fmla="*/ 850 h 1412"/>
                <a:gd name="T4" fmla="*/ 68 w 1059"/>
                <a:gd name="T5" fmla="*/ 1097 h 1412"/>
                <a:gd name="T6" fmla="*/ 743 w 1059"/>
                <a:gd name="T7" fmla="*/ 1274 h 1412"/>
                <a:gd name="T8" fmla="*/ 921 w 1059"/>
                <a:gd name="T9" fmla="*/ 599 h 1412"/>
                <a:gd name="T10" fmla="*/ 740 w 1059"/>
                <a:gd name="T11" fmla="*/ 419 h 1412"/>
                <a:gd name="T12" fmla="*/ 0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0"/>
                  </a:moveTo>
                  <a:cubicBezTo>
                    <a:pt x="0" y="850"/>
                    <a:pt x="0" y="850"/>
                    <a:pt x="0" y="850"/>
                  </a:cubicBezTo>
                  <a:cubicBezTo>
                    <a:pt x="1" y="934"/>
                    <a:pt x="23" y="1019"/>
                    <a:pt x="68" y="1097"/>
                  </a:cubicBezTo>
                  <a:cubicBezTo>
                    <a:pt x="205" y="1332"/>
                    <a:pt x="508" y="1412"/>
                    <a:pt x="743" y="1274"/>
                  </a:cubicBezTo>
                  <a:cubicBezTo>
                    <a:pt x="979" y="1137"/>
                    <a:pt x="1059" y="834"/>
                    <a:pt x="921" y="599"/>
                  </a:cubicBezTo>
                  <a:cubicBezTo>
                    <a:pt x="876" y="521"/>
                    <a:pt x="813" y="460"/>
                    <a:pt x="740" y="4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7D1B8E32-D3CF-412E-8326-B2D8E4F52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3722688"/>
              <a:ext cx="1171575" cy="1566863"/>
            </a:xfrm>
            <a:custGeom>
              <a:avLst/>
              <a:gdLst>
                <a:gd name="T0" fmla="*/ 1059 w 1059"/>
                <a:gd name="T1" fmla="*/ 0 h 1412"/>
                <a:gd name="T2" fmla="*/ 1058 w 1059"/>
                <a:gd name="T3" fmla="*/ 850 h 1412"/>
                <a:gd name="T4" fmla="*/ 991 w 1059"/>
                <a:gd name="T5" fmla="*/ 1097 h 1412"/>
                <a:gd name="T6" fmla="*/ 315 w 1059"/>
                <a:gd name="T7" fmla="*/ 1274 h 1412"/>
                <a:gd name="T8" fmla="*/ 137 w 1059"/>
                <a:gd name="T9" fmla="*/ 599 h 1412"/>
                <a:gd name="T10" fmla="*/ 319 w 1059"/>
                <a:gd name="T11" fmla="*/ 419 h 1412"/>
                <a:gd name="T12" fmla="*/ 1059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0"/>
                  </a:moveTo>
                  <a:cubicBezTo>
                    <a:pt x="1058" y="850"/>
                    <a:pt x="1058" y="850"/>
                    <a:pt x="1058" y="850"/>
                  </a:cubicBezTo>
                  <a:cubicBezTo>
                    <a:pt x="1058" y="934"/>
                    <a:pt x="1036" y="1019"/>
                    <a:pt x="991" y="1097"/>
                  </a:cubicBezTo>
                  <a:cubicBezTo>
                    <a:pt x="853" y="1332"/>
                    <a:pt x="551" y="1412"/>
                    <a:pt x="315" y="1274"/>
                  </a:cubicBezTo>
                  <a:cubicBezTo>
                    <a:pt x="79" y="1137"/>
                    <a:pt x="0" y="834"/>
                    <a:pt x="137" y="599"/>
                  </a:cubicBezTo>
                  <a:cubicBezTo>
                    <a:pt x="183" y="521"/>
                    <a:pt x="246" y="460"/>
                    <a:pt x="319" y="419"/>
                  </a:cubicBezTo>
                  <a:lnTo>
                    <a:pt x="10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FB050C0-7A33-41AF-8815-24F3067C790A}"/>
              </a:ext>
            </a:extLst>
          </p:cNvPr>
          <p:cNvSpPr txBox="1"/>
          <p:nvPr/>
        </p:nvSpPr>
        <p:spPr>
          <a:xfrm>
            <a:off x="52772" y="259357"/>
            <a:ext cx="11771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42AFB6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5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42AFB6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E49DF4-E266-458A-88DE-2C157AED3B7D}"/>
              </a:ext>
            </a:extLst>
          </p:cNvPr>
          <p:cNvSpPr txBox="1"/>
          <p:nvPr/>
        </p:nvSpPr>
        <p:spPr>
          <a:xfrm>
            <a:off x="-227976" y="2355921"/>
            <a:ext cx="13757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C2C92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6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2C923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071EAE-430E-4DF9-9E0C-814205F8D5DE}"/>
              </a:ext>
            </a:extLst>
          </p:cNvPr>
          <p:cNvSpPr txBox="1"/>
          <p:nvPr/>
        </p:nvSpPr>
        <p:spPr>
          <a:xfrm>
            <a:off x="-242486" y="3956159"/>
            <a:ext cx="14800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</a:rPr>
              <a:t>7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C33B6D-AE5D-4C20-859D-A4E8280AEEE1}"/>
              </a:ext>
            </a:extLst>
          </p:cNvPr>
          <p:cNvSpPr txBox="1"/>
          <p:nvPr/>
        </p:nvSpPr>
        <p:spPr>
          <a:xfrm>
            <a:off x="11205029" y="425223"/>
            <a:ext cx="87448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FCB41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ABE6C6-F43D-4A95-8A63-6D4F0DE209E0}"/>
              </a:ext>
            </a:extLst>
          </p:cNvPr>
          <p:cNvSpPr txBox="1"/>
          <p:nvPr/>
        </p:nvSpPr>
        <p:spPr>
          <a:xfrm>
            <a:off x="11205028" y="2121918"/>
            <a:ext cx="75589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CB1B4A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B1B4A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7FDF10-D4DF-4CF5-9F73-D181EF290FA8}"/>
              </a:ext>
            </a:extLst>
          </p:cNvPr>
          <p:cNvSpPr txBox="1"/>
          <p:nvPr/>
        </p:nvSpPr>
        <p:spPr>
          <a:xfrm>
            <a:off x="11205028" y="3577493"/>
            <a:ext cx="8162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074D67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074D67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5121561" y="2492572"/>
            <a:ext cx="1881080" cy="1556599"/>
          </a:xfrm>
          <a:prstGeom prst="ellipse">
            <a:avLst/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sz="2400" dirty="0"/>
              <a:t>حالات الترقيق للراء</a:t>
            </a:r>
            <a:endParaRPr lang="en-US" sz="2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7FDF10-D4DF-4CF5-9F73-D181EF290FA8}"/>
              </a:ext>
            </a:extLst>
          </p:cNvPr>
          <p:cNvSpPr txBox="1"/>
          <p:nvPr/>
        </p:nvSpPr>
        <p:spPr>
          <a:xfrm>
            <a:off x="11191445" y="5424274"/>
            <a:ext cx="7916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 panose="020B0606030504020204" pitchFamily="34" charset="0"/>
              </a:rPr>
              <a:t>4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071EAE-430E-4DF9-9E0C-814205F8D5DE}"/>
              </a:ext>
            </a:extLst>
          </p:cNvPr>
          <p:cNvSpPr txBox="1"/>
          <p:nvPr/>
        </p:nvSpPr>
        <p:spPr>
          <a:xfrm>
            <a:off x="-150216" y="5531408"/>
            <a:ext cx="14800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</a:rPr>
              <a:t>8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62106" y="287525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مكسورة نحو: {رِيحٖ}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16385" y="2026915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مكسور نحو: {لِّيُنذِرَ}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329748" y="3735919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ساكن مستفل وقبله مكسور نحـو: {ٱلشِّعۡرَ}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203651" y="5416337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وقبلها مكسور وليس بعدها حرف استعلاء في كلمة نحو: {فِرۡعَوۡنَ}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1056560" y="5531408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سكون أصلي في آخر الكلمة بعد كسر نحـو: {فَأَنذِرۡ}</a:t>
            </a:r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915571" y="3912723"/>
            <a:ext cx="2881297" cy="1280418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مكسورة وصلاً الموقوف عليها بالروم نحو: {وَٱلۡعَصۡرِ}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798996" y="2179029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ممالة (لم ترد لحفص إلا في كلمة) {بِسۡمِ ٱللَّهِ مَجۡرٜىٰهَا} 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915570" y="311722"/>
            <a:ext cx="288129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ياء ساكنة (مدية أو لينة)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6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/>
      <p:bldP spid="44" grpId="0"/>
      <p:bldP spid="46" grpId="0"/>
      <p:bldP spid="48" grpId="0"/>
      <p:bldP spid="50" grpId="0"/>
      <p:bldP spid="5" grpId="0" animBg="1"/>
      <p:bldP spid="51" grpId="0"/>
      <p:bldP spid="56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rgbClr val="00206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C7DB0800-6EF4-4D66-A619-3D240164BA44}"/>
              </a:ext>
            </a:extLst>
          </p:cNvPr>
          <p:cNvGrpSpPr/>
          <p:nvPr/>
        </p:nvGrpSpPr>
        <p:grpSpPr>
          <a:xfrm>
            <a:off x="72497" y="699580"/>
            <a:ext cx="4578765" cy="4871630"/>
            <a:chOff x="3071813" y="2155825"/>
            <a:chExt cx="3260725" cy="313372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72818E0D-2A9A-45B2-AFC2-3B25A4032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175000"/>
              <a:ext cx="1628775" cy="1095375"/>
            </a:xfrm>
            <a:custGeom>
              <a:avLst/>
              <a:gdLst>
                <a:gd name="T0" fmla="*/ 0 w 1475"/>
                <a:gd name="T1" fmla="*/ 494 h 988"/>
                <a:gd name="T2" fmla="*/ 735 w 1475"/>
                <a:gd name="T3" fmla="*/ 922 h 988"/>
                <a:gd name="T4" fmla="*/ 981 w 1475"/>
                <a:gd name="T5" fmla="*/ 988 h 988"/>
                <a:gd name="T6" fmla="*/ 1475 w 1475"/>
                <a:gd name="T7" fmla="*/ 494 h 988"/>
                <a:gd name="T8" fmla="*/ 981 w 1475"/>
                <a:gd name="T9" fmla="*/ 0 h 988"/>
                <a:gd name="T10" fmla="*/ 735 w 1475"/>
                <a:gd name="T11" fmla="*/ 66 h 988"/>
                <a:gd name="T12" fmla="*/ 0 w 1475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5" h="988">
                  <a:moveTo>
                    <a:pt x="0" y="494"/>
                  </a:moveTo>
                  <a:cubicBezTo>
                    <a:pt x="735" y="922"/>
                    <a:pt x="735" y="922"/>
                    <a:pt x="735" y="922"/>
                  </a:cubicBezTo>
                  <a:cubicBezTo>
                    <a:pt x="807" y="964"/>
                    <a:pt x="892" y="988"/>
                    <a:pt x="981" y="988"/>
                  </a:cubicBezTo>
                  <a:cubicBezTo>
                    <a:pt x="1254" y="988"/>
                    <a:pt x="1475" y="767"/>
                    <a:pt x="1475" y="494"/>
                  </a:cubicBezTo>
                  <a:cubicBezTo>
                    <a:pt x="1475" y="221"/>
                    <a:pt x="1254" y="0"/>
                    <a:pt x="981" y="0"/>
                  </a:cubicBezTo>
                  <a:cubicBezTo>
                    <a:pt x="892" y="0"/>
                    <a:pt x="807" y="24"/>
                    <a:pt x="735" y="66"/>
                  </a:cubicBezTo>
                  <a:lnTo>
                    <a:pt x="0" y="49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D7884EF7-8AA7-4FC2-BFAE-3E3F973BE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3175000"/>
              <a:ext cx="1631950" cy="1095375"/>
            </a:xfrm>
            <a:custGeom>
              <a:avLst/>
              <a:gdLst>
                <a:gd name="T0" fmla="*/ 1476 w 1476"/>
                <a:gd name="T1" fmla="*/ 494 h 988"/>
                <a:gd name="T2" fmla="*/ 741 w 1476"/>
                <a:gd name="T3" fmla="*/ 66 h 988"/>
                <a:gd name="T4" fmla="*/ 494 w 1476"/>
                <a:gd name="T5" fmla="*/ 0 h 988"/>
                <a:gd name="T6" fmla="*/ 0 w 1476"/>
                <a:gd name="T7" fmla="*/ 494 h 988"/>
                <a:gd name="T8" fmla="*/ 494 w 1476"/>
                <a:gd name="T9" fmla="*/ 988 h 988"/>
                <a:gd name="T10" fmla="*/ 741 w 1476"/>
                <a:gd name="T11" fmla="*/ 922 h 988"/>
                <a:gd name="T12" fmla="*/ 1476 w 1476"/>
                <a:gd name="T13" fmla="*/ 49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988">
                  <a:moveTo>
                    <a:pt x="1476" y="494"/>
                  </a:moveTo>
                  <a:cubicBezTo>
                    <a:pt x="741" y="66"/>
                    <a:pt x="741" y="66"/>
                    <a:pt x="741" y="66"/>
                  </a:cubicBezTo>
                  <a:cubicBezTo>
                    <a:pt x="668" y="24"/>
                    <a:pt x="584" y="0"/>
                    <a:pt x="494" y="0"/>
                  </a:cubicBezTo>
                  <a:cubicBezTo>
                    <a:pt x="221" y="0"/>
                    <a:pt x="0" y="221"/>
                    <a:pt x="0" y="494"/>
                  </a:cubicBezTo>
                  <a:cubicBezTo>
                    <a:pt x="0" y="767"/>
                    <a:pt x="221" y="988"/>
                    <a:pt x="494" y="988"/>
                  </a:cubicBezTo>
                  <a:cubicBezTo>
                    <a:pt x="584" y="988"/>
                    <a:pt x="668" y="964"/>
                    <a:pt x="741" y="922"/>
                  </a:cubicBezTo>
                  <a:lnTo>
                    <a:pt x="1476" y="4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CFF9A5A7-69DF-4E87-A1CF-9EDB2BE7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2155825"/>
              <a:ext cx="1171575" cy="1566863"/>
            </a:xfrm>
            <a:custGeom>
              <a:avLst/>
              <a:gdLst>
                <a:gd name="T0" fmla="*/ 1059 w 1059"/>
                <a:gd name="T1" fmla="*/ 1412 h 1412"/>
                <a:gd name="T2" fmla="*/ 1058 w 1059"/>
                <a:gd name="T3" fmla="*/ 561 h 1412"/>
                <a:gd name="T4" fmla="*/ 991 w 1059"/>
                <a:gd name="T5" fmla="*/ 315 h 1412"/>
                <a:gd name="T6" fmla="*/ 315 w 1059"/>
                <a:gd name="T7" fmla="*/ 137 h 1412"/>
                <a:gd name="T8" fmla="*/ 137 w 1059"/>
                <a:gd name="T9" fmla="*/ 813 h 1412"/>
                <a:gd name="T10" fmla="*/ 319 w 1059"/>
                <a:gd name="T11" fmla="*/ 993 h 1412"/>
                <a:gd name="T12" fmla="*/ 1059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1412"/>
                  </a:moveTo>
                  <a:cubicBezTo>
                    <a:pt x="1058" y="561"/>
                    <a:pt x="1058" y="561"/>
                    <a:pt x="1058" y="561"/>
                  </a:cubicBezTo>
                  <a:cubicBezTo>
                    <a:pt x="1058" y="477"/>
                    <a:pt x="1036" y="392"/>
                    <a:pt x="991" y="315"/>
                  </a:cubicBezTo>
                  <a:cubicBezTo>
                    <a:pt x="853" y="79"/>
                    <a:pt x="551" y="0"/>
                    <a:pt x="315" y="137"/>
                  </a:cubicBezTo>
                  <a:cubicBezTo>
                    <a:pt x="79" y="275"/>
                    <a:pt x="0" y="577"/>
                    <a:pt x="137" y="813"/>
                  </a:cubicBezTo>
                  <a:cubicBezTo>
                    <a:pt x="183" y="890"/>
                    <a:pt x="246" y="951"/>
                    <a:pt x="319" y="993"/>
                  </a:cubicBezTo>
                  <a:lnTo>
                    <a:pt x="1059" y="1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7B43070-AC10-40C1-9CBA-0A617A6F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2155825"/>
              <a:ext cx="1169987" cy="1566863"/>
            </a:xfrm>
            <a:custGeom>
              <a:avLst/>
              <a:gdLst>
                <a:gd name="T0" fmla="*/ 0 w 1059"/>
                <a:gd name="T1" fmla="*/ 1412 h 1412"/>
                <a:gd name="T2" fmla="*/ 0 w 1059"/>
                <a:gd name="T3" fmla="*/ 561 h 1412"/>
                <a:gd name="T4" fmla="*/ 68 w 1059"/>
                <a:gd name="T5" fmla="*/ 315 h 1412"/>
                <a:gd name="T6" fmla="*/ 743 w 1059"/>
                <a:gd name="T7" fmla="*/ 137 h 1412"/>
                <a:gd name="T8" fmla="*/ 921 w 1059"/>
                <a:gd name="T9" fmla="*/ 813 h 1412"/>
                <a:gd name="T10" fmla="*/ 740 w 1059"/>
                <a:gd name="T11" fmla="*/ 993 h 1412"/>
                <a:gd name="T12" fmla="*/ 0 w 1059"/>
                <a:gd name="T13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1412"/>
                  </a:moveTo>
                  <a:cubicBezTo>
                    <a:pt x="0" y="561"/>
                    <a:pt x="0" y="561"/>
                    <a:pt x="0" y="561"/>
                  </a:cubicBezTo>
                  <a:cubicBezTo>
                    <a:pt x="1" y="477"/>
                    <a:pt x="23" y="392"/>
                    <a:pt x="68" y="315"/>
                  </a:cubicBezTo>
                  <a:cubicBezTo>
                    <a:pt x="205" y="79"/>
                    <a:pt x="508" y="0"/>
                    <a:pt x="743" y="137"/>
                  </a:cubicBezTo>
                  <a:cubicBezTo>
                    <a:pt x="979" y="275"/>
                    <a:pt x="1059" y="577"/>
                    <a:pt x="921" y="813"/>
                  </a:cubicBezTo>
                  <a:cubicBezTo>
                    <a:pt x="876" y="890"/>
                    <a:pt x="813" y="951"/>
                    <a:pt x="740" y="993"/>
                  </a:cubicBezTo>
                  <a:lnTo>
                    <a:pt x="0" y="1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08FB65DB-793D-4DB0-B31F-BCEEC590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3722688"/>
              <a:ext cx="1169987" cy="1566863"/>
            </a:xfrm>
            <a:custGeom>
              <a:avLst/>
              <a:gdLst>
                <a:gd name="T0" fmla="*/ 0 w 1059"/>
                <a:gd name="T1" fmla="*/ 0 h 1412"/>
                <a:gd name="T2" fmla="*/ 0 w 1059"/>
                <a:gd name="T3" fmla="*/ 850 h 1412"/>
                <a:gd name="T4" fmla="*/ 68 w 1059"/>
                <a:gd name="T5" fmla="*/ 1097 h 1412"/>
                <a:gd name="T6" fmla="*/ 743 w 1059"/>
                <a:gd name="T7" fmla="*/ 1274 h 1412"/>
                <a:gd name="T8" fmla="*/ 921 w 1059"/>
                <a:gd name="T9" fmla="*/ 599 h 1412"/>
                <a:gd name="T10" fmla="*/ 740 w 1059"/>
                <a:gd name="T11" fmla="*/ 419 h 1412"/>
                <a:gd name="T12" fmla="*/ 0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0" y="0"/>
                  </a:moveTo>
                  <a:cubicBezTo>
                    <a:pt x="0" y="850"/>
                    <a:pt x="0" y="850"/>
                    <a:pt x="0" y="850"/>
                  </a:cubicBezTo>
                  <a:cubicBezTo>
                    <a:pt x="1" y="934"/>
                    <a:pt x="23" y="1019"/>
                    <a:pt x="68" y="1097"/>
                  </a:cubicBezTo>
                  <a:cubicBezTo>
                    <a:pt x="205" y="1332"/>
                    <a:pt x="508" y="1412"/>
                    <a:pt x="743" y="1274"/>
                  </a:cubicBezTo>
                  <a:cubicBezTo>
                    <a:pt x="979" y="1137"/>
                    <a:pt x="1059" y="834"/>
                    <a:pt x="921" y="599"/>
                  </a:cubicBezTo>
                  <a:cubicBezTo>
                    <a:pt x="876" y="521"/>
                    <a:pt x="813" y="460"/>
                    <a:pt x="740" y="4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7D1B8E32-D3CF-412E-8326-B2D8E4F52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3722688"/>
              <a:ext cx="1171575" cy="1566863"/>
            </a:xfrm>
            <a:custGeom>
              <a:avLst/>
              <a:gdLst>
                <a:gd name="T0" fmla="*/ 1059 w 1059"/>
                <a:gd name="T1" fmla="*/ 0 h 1412"/>
                <a:gd name="T2" fmla="*/ 1058 w 1059"/>
                <a:gd name="T3" fmla="*/ 850 h 1412"/>
                <a:gd name="T4" fmla="*/ 991 w 1059"/>
                <a:gd name="T5" fmla="*/ 1097 h 1412"/>
                <a:gd name="T6" fmla="*/ 315 w 1059"/>
                <a:gd name="T7" fmla="*/ 1274 h 1412"/>
                <a:gd name="T8" fmla="*/ 137 w 1059"/>
                <a:gd name="T9" fmla="*/ 599 h 1412"/>
                <a:gd name="T10" fmla="*/ 319 w 1059"/>
                <a:gd name="T11" fmla="*/ 419 h 1412"/>
                <a:gd name="T12" fmla="*/ 1059 w 1059"/>
                <a:gd name="T13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1412">
                  <a:moveTo>
                    <a:pt x="1059" y="0"/>
                  </a:moveTo>
                  <a:cubicBezTo>
                    <a:pt x="1058" y="850"/>
                    <a:pt x="1058" y="850"/>
                    <a:pt x="1058" y="850"/>
                  </a:cubicBezTo>
                  <a:cubicBezTo>
                    <a:pt x="1058" y="934"/>
                    <a:pt x="1036" y="1019"/>
                    <a:pt x="991" y="1097"/>
                  </a:cubicBezTo>
                  <a:cubicBezTo>
                    <a:pt x="853" y="1332"/>
                    <a:pt x="551" y="1412"/>
                    <a:pt x="315" y="1274"/>
                  </a:cubicBezTo>
                  <a:cubicBezTo>
                    <a:pt x="79" y="1137"/>
                    <a:pt x="0" y="834"/>
                    <a:pt x="137" y="599"/>
                  </a:cubicBezTo>
                  <a:cubicBezTo>
                    <a:pt x="183" y="521"/>
                    <a:pt x="246" y="460"/>
                    <a:pt x="319" y="419"/>
                  </a:cubicBezTo>
                  <a:lnTo>
                    <a:pt x="10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BC33B6D-AE5D-4C20-859D-A4E8280AEEE1}"/>
              </a:ext>
            </a:extLst>
          </p:cNvPr>
          <p:cNvSpPr txBox="1"/>
          <p:nvPr/>
        </p:nvSpPr>
        <p:spPr>
          <a:xfrm>
            <a:off x="11205029" y="425223"/>
            <a:ext cx="87448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FCB41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ABE6C6-F43D-4A95-8A63-6D4F0DE209E0}"/>
              </a:ext>
            </a:extLst>
          </p:cNvPr>
          <p:cNvSpPr txBox="1"/>
          <p:nvPr/>
        </p:nvSpPr>
        <p:spPr>
          <a:xfrm>
            <a:off x="11205028" y="2121918"/>
            <a:ext cx="75589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CB1B4A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CB1B4A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7FDF10-D4DF-4CF5-9F73-D181EF290FA8}"/>
              </a:ext>
            </a:extLst>
          </p:cNvPr>
          <p:cNvSpPr txBox="1"/>
          <p:nvPr/>
        </p:nvSpPr>
        <p:spPr>
          <a:xfrm>
            <a:off x="11205028" y="3577493"/>
            <a:ext cx="8162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500" b="1" i="0" u="none" strike="noStrike" kern="1200" cap="none" spc="0" normalizeH="0" baseline="0" noProof="0" dirty="0">
                <a:ln>
                  <a:noFill/>
                </a:ln>
                <a:solidFill>
                  <a:srgbClr val="074D67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kumimoji="0" lang="en-GB" sz="6500" b="1" i="0" u="none" strike="noStrike" kern="1200" cap="none" spc="0" normalizeH="0" baseline="0" noProof="0" dirty="0">
              <a:ln>
                <a:noFill/>
              </a:ln>
              <a:solidFill>
                <a:srgbClr val="074D67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1553897" y="2321295"/>
            <a:ext cx="1724373" cy="1556599"/>
          </a:xfrm>
          <a:prstGeom prst="ellipse">
            <a:avLst/>
          </a:prstGeom>
          <a:gradFill flip="none" rotWithShape="1">
            <a:gsLst>
              <a:gs pos="0">
                <a:srgbClr val="54462E">
                  <a:shade val="30000"/>
                  <a:satMod val="115000"/>
                </a:srgbClr>
              </a:gs>
              <a:gs pos="50000">
                <a:srgbClr val="54462E">
                  <a:shade val="67500"/>
                  <a:satMod val="115000"/>
                </a:srgbClr>
              </a:gs>
              <a:gs pos="100000">
                <a:srgbClr val="54462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sz="2400" dirty="0"/>
              <a:t>جواز الترقيق والتفخيم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6778488" y="287524"/>
            <a:ext cx="4464916" cy="1471425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وقبلها مكسـور وبعدها حرف استعلاء مكسور في نفس الكلمة، ولم يرد هذا في القرءان الكريم إلا في: {فِرۡقٖ}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6778488" y="2026915"/>
            <a:ext cx="4419194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ساكنة للوقف وقبلها حرف استعلاء سـاكن قبله مكسور، وجاء ذلك في كلمتين في القرءان الكريم: كلمة (مصر) في قوله تعالى: {مِّصۡرَ:  {بِمِّصۡرَ}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6778488" y="3735919"/>
            <a:ext cx="4432557" cy="1108480"/>
          </a:xfrm>
          <a:prstGeom prst="roundRect">
            <a:avLst/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dirty="0"/>
              <a:t>إذا كانت الراء ساكنة للوقف وبعدها ياء محذوفة وذلك في مواضع مخصوصة في القرءان الكريم لا يقاس عليها غيرها هي: كلمة {وَنُذُرِ}</a:t>
            </a:r>
            <a:endParaRPr lang="en-US" dirty="0"/>
          </a:p>
        </p:txBody>
      </p:sp>
      <p:sp>
        <p:nvSpPr>
          <p:cNvPr id="28" name="TextBox 27">
            <a:hlinkClick r:id="rId2"/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8766313" y="6139635"/>
            <a:ext cx="2663393" cy="472975"/>
          </a:xfrm>
          <a:prstGeom prst="roundRect">
            <a:avLst>
              <a:gd name="adj" fmla="val 14874"/>
            </a:avLst>
          </a:prstGeom>
          <a:noFill/>
          <a:ln w="38100">
            <a:solidFill>
              <a:srgbClr val="E6DE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EG" sz="2400" dirty="0"/>
              <a:t>المرجع للاستفادة منه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421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50" grpId="0"/>
      <p:bldP spid="5" grpId="0" animBg="1"/>
      <p:bldP spid="57" grpId="0" animBg="1"/>
      <p:bldP spid="58" grpId="0" animBg="1"/>
      <p:bldP spid="59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171" y="101600"/>
            <a:ext cx="9477829" cy="6400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0579"/>
            <a:ext cx="2865307" cy="28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0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0600" y="244588"/>
            <a:ext cx="8610600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3508829" y="2445657"/>
            <a:ext cx="3800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3200" dirty="0">
                <a:solidFill>
                  <a:schemeClr val="accent2">
                    <a:lumMod val="75000"/>
                  </a:schemeClr>
                </a:solidFill>
              </a:rPr>
              <a:t>ساكنة بعد فتح 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3137354" y="3283857"/>
            <a:ext cx="44862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2800" dirty="0">
                <a:solidFill>
                  <a:schemeClr val="accent2">
                    <a:lumMod val="75000"/>
                  </a:schemeClr>
                </a:solidFill>
              </a:rPr>
              <a:t>ساكنة بعد كسر وبعدها </a:t>
            </a:r>
          </a:p>
          <a:p>
            <a:pPr algn="ctr" eaLnBrk="1" hangingPunct="1"/>
            <a:r>
              <a:rPr lang="ar-SA" altLang="en-US" sz="2800" dirty="0">
                <a:solidFill>
                  <a:schemeClr val="accent2">
                    <a:lumMod val="75000"/>
                  </a:schemeClr>
                </a:solidFill>
              </a:rPr>
              <a:t>حرف استعلاء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585029" y="4436383"/>
            <a:ext cx="3800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2800" dirty="0">
                <a:solidFill>
                  <a:schemeClr val="accent2">
                    <a:lumMod val="75000"/>
                  </a:schemeClr>
                </a:solidFill>
              </a:rPr>
              <a:t>مكسورة بعد سكون قبله ضم 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585029" y="5265057"/>
            <a:ext cx="3800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3200" dirty="0">
                <a:solidFill>
                  <a:schemeClr val="accent2">
                    <a:lumMod val="75000"/>
                  </a:schemeClr>
                </a:solidFill>
              </a:rPr>
              <a:t>مضمومة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6114" y="2314994"/>
            <a:ext cx="3044486" cy="28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5000">
              <a:srgbClr val="00206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0A9C50-B290-4C30-A65A-9D7AB111D154}"/>
              </a:ext>
            </a:extLst>
          </p:cNvPr>
          <p:cNvSpPr txBox="1"/>
          <p:nvPr/>
        </p:nvSpPr>
        <p:spPr>
          <a:xfrm>
            <a:off x="2619812" y="233824"/>
            <a:ext cx="66636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انفوجراف</a:t>
            </a:r>
            <a:r>
              <a:rPr kumimoji="0" lang="ar-EG" sz="45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التخفيم والترقيق</a:t>
            </a:r>
            <a:endParaRPr kumimoji="0" lang="en-GB" sz="4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EB6B5D-84A6-4EA6-9AB4-A42F13EA240B}"/>
              </a:ext>
            </a:extLst>
          </p:cNvPr>
          <p:cNvSpPr txBox="1"/>
          <p:nvPr/>
        </p:nvSpPr>
        <p:spPr>
          <a:xfrm>
            <a:off x="1725042" y="1058996"/>
            <a:ext cx="8453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Your subtitle text here</a:t>
            </a: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768FB9FD-508C-45FB-B9A4-5A199142D858}"/>
              </a:ext>
            </a:extLst>
          </p:cNvPr>
          <p:cNvSpPr>
            <a:spLocks/>
          </p:cNvSpPr>
          <p:nvPr/>
        </p:nvSpPr>
        <p:spPr bwMode="auto">
          <a:xfrm rot="16200000">
            <a:off x="642814" y="3538597"/>
            <a:ext cx="4207960" cy="1586703"/>
          </a:xfrm>
          <a:custGeom>
            <a:avLst/>
            <a:gdLst>
              <a:gd name="T0" fmla="*/ 2969 w 3735"/>
              <a:gd name="T1" fmla="*/ 207 h 1395"/>
              <a:gd name="T2" fmla="*/ 2969 w 3735"/>
              <a:gd name="T3" fmla="*/ 206 h 1395"/>
              <a:gd name="T4" fmla="*/ 2969 w 3735"/>
              <a:gd name="T5" fmla="*/ 206 h 1395"/>
              <a:gd name="T6" fmla="*/ 3317 w 3735"/>
              <a:gd name="T7" fmla="*/ 350 h 1395"/>
              <a:gd name="T8" fmla="*/ 3317 w 3735"/>
              <a:gd name="T9" fmla="*/ 1045 h 1395"/>
              <a:gd name="T10" fmla="*/ 2969 w 3735"/>
              <a:gd name="T11" fmla="*/ 1189 h 1395"/>
              <a:gd name="T12" fmla="*/ 2622 w 3735"/>
              <a:gd name="T13" fmla="*/ 1045 h 1395"/>
              <a:gd name="T14" fmla="*/ 2476 w 3735"/>
              <a:gd name="T15" fmla="*/ 1191 h 1395"/>
              <a:gd name="T16" fmla="*/ 2969 w 3735"/>
              <a:gd name="T17" fmla="*/ 1395 h 1395"/>
              <a:gd name="T18" fmla="*/ 3462 w 3735"/>
              <a:gd name="T19" fmla="*/ 1191 h 1395"/>
              <a:gd name="T20" fmla="*/ 3462 w 3735"/>
              <a:gd name="T21" fmla="*/ 204 h 1395"/>
              <a:gd name="T22" fmla="*/ 2969 w 3735"/>
              <a:gd name="T23" fmla="*/ 0 h 1395"/>
              <a:gd name="T24" fmla="*/ 2969 w 3735"/>
              <a:gd name="T25" fmla="*/ 0 h 1395"/>
              <a:gd name="T26" fmla="*/ 2969 w 3735"/>
              <a:gd name="T27" fmla="*/ 0 h 1395"/>
              <a:gd name="T28" fmla="*/ 0 w 3735"/>
              <a:gd name="T29" fmla="*/ 0 h 1395"/>
              <a:gd name="T30" fmla="*/ 0 w 3735"/>
              <a:gd name="T31" fmla="*/ 207 h 1395"/>
              <a:gd name="T32" fmla="*/ 2969 w 3735"/>
              <a:gd name="T33" fmla="*/ 207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35" h="1395">
                <a:moveTo>
                  <a:pt x="2969" y="207"/>
                </a:moveTo>
                <a:cubicBezTo>
                  <a:pt x="2969" y="206"/>
                  <a:pt x="2969" y="206"/>
                  <a:pt x="2969" y="206"/>
                </a:cubicBezTo>
                <a:cubicBezTo>
                  <a:pt x="2969" y="206"/>
                  <a:pt x="2969" y="206"/>
                  <a:pt x="2969" y="206"/>
                </a:cubicBezTo>
                <a:cubicBezTo>
                  <a:pt x="3095" y="206"/>
                  <a:pt x="3221" y="254"/>
                  <a:pt x="3317" y="350"/>
                </a:cubicBezTo>
                <a:cubicBezTo>
                  <a:pt x="3508" y="542"/>
                  <a:pt x="3508" y="853"/>
                  <a:pt x="3317" y="1045"/>
                </a:cubicBezTo>
                <a:cubicBezTo>
                  <a:pt x="3221" y="1141"/>
                  <a:pt x="3095" y="1188"/>
                  <a:pt x="2969" y="1189"/>
                </a:cubicBezTo>
                <a:cubicBezTo>
                  <a:pt x="2844" y="1189"/>
                  <a:pt x="2718" y="1141"/>
                  <a:pt x="2622" y="1045"/>
                </a:cubicBezTo>
                <a:cubicBezTo>
                  <a:pt x="2476" y="1191"/>
                  <a:pt x="2476" y="1191"/>
                  <a:pt x="2476" y="1191"/>
                </a:cubicBezTo>
                <a:cubicBezTo>
                  <a:pt x="2612" y="1327"/>
                  <a:pt x="2791" y="1395"/>
                  <a:pt x="2969" y="1395"/>
                </a:cubicBezTo>
                <a:cubicBezTo>
                  <a:pt x="3148" y="1395"/>
                  <a:pt x="3326" y="1327"/>
                  <a:pt x="3462" y="1191"/>
                </a:cubicBezTo>
                <a:cubicBezTo>
                  <a:pt x="3735" y="918"/>
                  <a:pt x="3735" y="477"/>
                  <a:pt x="3462" y="204"/>
                </a:cubicBezTo>
                <a:cubicBezTo>
                  <a:pt x="3326" y="68"/>
                  <a:pt x="3148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7"/>
                  <a:pt x="0" y="207"/>
                  <a:pt x="0" y="207"/>
                </a:cubicBezTo>
                <a:lnTo>
                  <a:pt x="2969" y="2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9">
            <a:extLst>
              <a:ext uri="{FF2B5EF4-FFF2-40B4-BE49-F238E27FC236}">
                <a16:creationId xmlns:a16="http://schemas.microsoft.com/office/drawing/2014/main" id="{AD7D17C0-A22A-4CE5-84C6-BED275614EBE}"/>
              </a:ext>
            </a:extLst>
          </p:cNvPr>
          <p:cNvSpPr>
            <a:spLocks/>
          </p:cNvSpPr>
          <p:nvPr/>
        </p:nvSpPr>
        <p:spPr bwMode="auto">
          <a:xfrm rot="16200000">
            <a:off x="2992463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3B8477D8-C61C-4124-90F8-8E57DF85ABA7}"/>
              </a:ext>
            </a:extLst>
          </p:cNvPr>
          <p:cNvSpPr>
            <a:spLocks/>
          </p:cNvSpPr>
          <p:nvPr/>
        </p:nvSpPr>
        <p:spPr bwMode="auto">
          <a:xfrm rot="5400000">
            <a:off x="3947798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">
            <a:extLst>
              <a:ext uri="{FF2B5EF4-FFF2-40B4-BE49-F238E27FC236}">
                <a16:creationId xmlns:a16="http://schemas.microsoft.com/office/drawing/2014/main" id="{67F0108F-9039-4399-9773-91DE2C3041A0}"/>
              </a:ext>
            </a:extLst>
          </p:cNvPr>
          <p:cNvSpPr>
            <a:spLocks/>
          </p:cNvSpPr>
          <p:nvPr/>
        </p:nvSpPr>
        <p:spPr bwMode="auto">
          <a:xfrm rot="5400000">
            <a:off x="7333256" y="2003198"/>
            <a:ext cx="4207960" cy="1586703"/>
          </a:xfrm>
          <a:custGeom>
            <a:avLst/>
            <a:gdLst>
              <a:gd name="T0" fmla="*/ 2969 w 3735"/>
              <a:gd name="T1" fmla="*/ 207 h 1395"/>
              <a:gd name="T2" fmla="*/ 2969 w 3735"/>
              <a:gd name="T3" fmla="*/ 206 h 1395"/>
              <a:gd name="T4" fmla="*/ 2969 w 3735"/>
              <a:gd name="T5" fmla="*/ 206 h 1395"/>
              <a:gd name="T6" fmla="*/ 3317 w 3735"/>
              <a:gd name="T7" fmla="*/ 350 h 1395"/>
              <a:gd name="T8" fmla="*/ 3317 w 3735"/>
              <a:gd name="T9" fmla="*/ 1045 h 1395"/>
              <a:gd name="T10" fmla="*/ 2969 w 3735"/>
              <a:gd name="T11" fmla="*/ 1189 h 1395"/>
              <a:gd name="T12" fmla="*/ 2622 w 3735"/>
              <a:gd name="T13" fmla="*/ 1045 h 1395"/>
              <a:gd name="T14" fmla="*/ 2476 w 3735"/>
              <a:gd name="T15" fmla="*/ 1191 h 1395"/>
              <a:gd name="T16" fmla="*/ 2969 w 3735"/>
              <a:gd name="T17" fmla="*/ 1395 h 1395"/>
              <a:gd name="T18" fmla="*/ 3462 w 3735"/>
              <a:gd name="T19" fmla="*/ 1191 h 1395"/>
              <a:gd name="T20" fmla="*/ 3462 w 3735"/>
              <a:gd name="T21" fmla="*/ 204 h 1395"/>
              <a:gd name="T22" fmla="*/ 2969 w 3735"/>
              <a:gd name="T23" fmla="*/ 0 h 1395"/>
              <a:gd name="T24" fmla="*/ 2969 w 3735"/>
              <a:gd name="T25" fmla="*/ 0 h 1395"/>
              <a:gd name="T26" fmla="*/ 2969 w 3735"/>
              <a:gd name="T27" fmla="*/ 0 h 1395"/>
              <a:gd name="T28" fmla="*/ 0 w 3735"/>
              <a:gd name="T29" fmla="*/ 0 h 1395"/>
              <a:gd name="T30" fmla="*/ 0 w 3735"/>
              <a:gd name="T31" fmla="*/ 207 h 1395"/>
              <a:gd name="T32" fmla="*/ 2969 w 3735"/>
              <a:gd name="T33" fmla="*/ 207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35" h="1395">
                <a:moveTo>
                  <a:pt x="2969" y="207"/>
                </a:moveTo>
                <a:cubicBezTo>
                  <a:pt x="2969" y="206"/>
                  <a:pt x="2969" y="206"/>
                  <a:pt x="2969" y="206"/>
                </a:cubicBezTo>
                <a:cubicBezTo>
                  <a:pt x="2969" y="206"/>
                  <a:pt x="2969" y="206"/>
                  <a:pt x="2969" y="206"/>
                </a:cubicBezTo>
                <a:cubicBezTo>
                  <a:pt x="3095" y="206"/>
                  <a:pt x="3221" y="254"/>
                  <a:pt x="3317" y="350"/>
                </a:cubicBezTo>
                <a:cubicBezTo>
                  <a:pt x="3508" y="542"/>
                  <a:pt x="3508" y="853"/>
                  <a:pt x="3317" y="1045"/>
                </a:cubicBezTo>
                <a:cubicBezTo>
                  <a:pt x="3221" y="1141"/>
                  <a:pt x="3095" y="1188"/>
                  <a:pt x="2969" y="1189"/>
                </a:cubicBezTo>
                <a:cubicBezTo>
                  <a:pt x="2844" y="1189"/>
                  <a:pt x="2718" y="1141"/>
                  <a:pt x="2622" y="1045"/>
                </a:cubicBezTo>
                <a:cubicBezTo>
                  <a:pt x="2476" y="1191"/>
                  <a:pt x="2476" y="1191"/>
                  <a:pt x="2476" y="1191"/>
                </a:cubicBezTo>
                <a:cubicBezTo>
                  <a:pt x="2612" y="1327"/>
                  <a:pt x="2791" y="1395"/>
                  <a:pt x="2969" y="1395"/>
                </a:cubicBezTo>
                <a:cubicBezTo>
                  <a:pt x="3148" y="1395"/>
                  <a:pt x="3326" y="1327"/>
                  <a:pt x="3462" y="1191"/>
                </a:cubicBezTo>
                <a:cubicBezTo>
                  <a:pt x="3735" y="918"/>
                  <a:pt x="3735" y="477"/>
                  <a:pt x="3462" y="204"/>
                </a:cubicBezTo>
                <a:cubicBezTo>
                  <a:pt x="3326" y="68"/>
                  <a:pt x="3148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7"/>
                  <a:pt x="0" y="207"/>
                  <a:pt x="0" y="207"/>
                </a:cubicBezTo>
                <a:lnTo>
                  <a:pt x="2969" y="2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9">
            <a:extLst>
              <a:ext uri="{FF2B5EF4-FFF2-40B4-BE49-F238E27FC236}">
                <a16:creationId xmlns:a16="http://schemas.microsoft.com/office/drawing/2014/main" id="{320A28BC-AE81-4C0B-AB73-E7F89498D279}"/>
              </a:ext>
            </a:extLst>
          </p:cNvPr>
          <p:cNvSpPr>
            <a:spLocks/>
          </p:cNvSpPr>
          <p:nvPr/>
        </p:nvSpPr>
        <p:spPr bwMode="auto">
          <a:xfrm rot="16200000">
            <a:off x="4904510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9">
            <a:extLst>
              <a:ext uri="{FF2B5EF4-FFF2-40B4-BE49-F238E27FC236}">
                <a16:creationId xmlns:a16="http://schemas.microsoft.com/office/drawing/2014/main" id="{C3A22756-C715-4C00-916F-5C1529273802}"/>
              </a:ext>
            </a:extLst>
          </p:cNvPr>
          <p:cNvSpPr>
            <a:spLocks/>
          </p:cNvSpPr>
          <p:nvPr/>
        </p:nvSpPr>
        <p:spPr bwMode="auto">
          <a:xfrm rot="5400000">
            <a:off x="5861222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9">
            <a:extLst>
              <a:ext uri="{FF2B5EF4-FFF2-40B4-BE49-F238E27FC236}">
                <a16:creationId xmlns:a16="http://schemas.microsoft.com/office/drawing/2014/main" id="{A29FB220-28A5-4D27-ADA3-21E1B897EF58}"/>
              </a:ext>
            </a:extLst>
          </p:cNvPr>
          <p:cNvSpPr>
            <a:spLocks/>
          </p:cNvSpPr>
          <p:nvPr/>
        </p:nvSpPr>
        <p:spPr bwMode="auto">
          <a:xfrm rot="16200000">
            <a:off x="6814498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 9">
            <a:extLst>
              <a:ext uri="{FF2B5EF4-FFF2-40B4-BE49-F238E27FC236}">
                <a16:creationId xmlns:a16="http://schemas.microsoft.com/office/drawing/2014/main" id="{BC83BD00-A1EF-4D37-AAC7-5990B201595C}"/>
              </a:ext>
            </a:extLst>
          </p:cNvPr>
          <p:cNvSpPr>
            <a:spLocks/>
          </p:cNvSpPr>
          <p:nvPr/>
        </p:nvSpPr>
        <p:spPr bwMode="auto">
          <a:xfrm rot="5400000">
            <a:off x="7771210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234739F-137F-4F62-9B52-DCFB13D83C1C}"/>
              </a:ext>
            </a:extLst>
          </p:cNvPr>
          <p:cNvSpPr/>
          <p:nvPr/>
        </p:nvSpPr>
        <p:spPr>
          <a:xfrm>
            <a:off x="4265798" y="2705441"/>
            <a:ext cx="782452" cy="7824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6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636EE2E-9B2C-48F7-83F4-AB4F1F6244B3}"/>
              </a:ext>
            </a:extLst>
          </p:cNvPr>
          <p:cNvSpPr/>
          <p:nvPr/>
        </p:nvSpPr>
        <p:spPr>
          <a:xfrm>
            <a:off x="2360798" y="2705441"/>
            <a:ext cx="782452" cy="7824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8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104A93C-8179-48EB-AABC-80CB03EBE7B2}"/>
              </a:ext>
            </a:extLst>
          </p:cNvPr>
          <p:cNvSpPr/>
          <p:nvPr/>
        </p:nvSpPr>
        <p:spPr>
          <a:xfrm>
            <a:off x="8075798" y="2705441"/>
            <a:ext cx="782452" cy="7824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9A48D46-CBA8-4B56-91FF-07438AF0E3FF}"/>
              </a:ext>
            </a:extLst>
          </p:cNvPr>
          <p:cNvSpPr/>
          <p:nvPr/>
        </p:nvSpPr>
        <p:spPr>
          <a:xfrm>
            <a:off x="6170798" y="2705441"/>
            <a:ext cx="782452" cy="7824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4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11A07DF-A3C0-42E0-90E8-C6F5026DD306}"/>
              </a:ext>
            </a:extLst>
          </p:cNvPr>
          <p:cNvSpPr/>
          <p:nvPr/>
        </p:nvSpPr>
        <p:spPr>
          <a:xfrm>
            <a:off x="3313298" y="3657941"/>
            <a:ext cx="782452" cy="78245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7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B0341B7-8D48-478C-B9E3-628E56FFD7F9}"/>
              </a:ext>
            </a:extLst>
          </p:cNvPr>
          <p:cNvSpPr/>
          <p:nvPr/>
        </p:nvSpPr>
        <p:spPr>
          <a:xfrm>
            <a:off x="5243698" y="3657941"/>
            <a:ext cx="782452" cy="78245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5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E87EE82-E6FC-4E13-8748-4212CE5C8594}"/>
              </a:ext>
            </a:extLst>
          </p:cNvPr>
          <p:cNvSpPr/>
          <p:nvPr/>
        </p:nvSpPr>
        <p:spPr>
          <a:xfrm>
            <a:off x="7110598" y="3657941"/>
            <a:ext cx="782452" cy="7824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3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0A0E844-2ADE-4280-A67B-DEFE37A04949}"/>
              </a:ext>
            </a:extLst>
          </p:cNvPr>
          <p:cNvSpPr/>
          <p:nvPr/>
        </p:nvSpPr>
        <p:spPr>
          <a:xfrm>
            <a:off x="9040998" y="3657941"/>
            <a:ext cx="782452" cy="78245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733E881-F96F-4ED4-B46F-556D8861301E}"/>
              </a:ext>
            </a:extLst>
          </p:cNvPr>
          <p:cNvSpPr txBox="1"/>
          <p:nvPr/>
        </p:nvSpPr>
        <p:spPr>
          <a:xfrm>
            <a:off x="10389696" y="701819"/>
            <a:ext cx="101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البداية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7868631" y="163425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DABBB2-0640-4AD5-8424-C4FB4EFAA9C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6283237" y="1678731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546371" y="1692751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2676359" y="167873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03174" y="2796549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2898156" y="5077257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959494" y="5077257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7020832" y="520931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8858250" y="5175956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10695089" y="3416452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33E881-F96F-4ED4-B46F-556D8861301E}"/>
              </a:ext>
            </a:extLst>
          </p:cNvPr>
          <p:cNvSpPr txBox="1"/>
          <p:nvPr/>
        </p:nvSpPr>
        <p:spPr>
          <a:xfrm>
            <a:off x="585692" y="6035819"/>
            <a:ext cx="101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النهاية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067862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5000">
              <a:srgbClr val="00206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0A9C50-B290-4C30-A65A-9D7AB111D154}"/>
              </a:ext>
            </a:extLst>
          </p:cNvPr>
          <p:cNvSpPr txBox="1"/>
          <p:nvPr/>
        </p:nvSpPr>
        <p:spPr>
          <a:xfrm>
            <a:off x="4127787" y="244647"/>
            <a:ext cx="4235180" cy="73574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انفوجراف</a:t>
            </a:r>
            <a:r>
              <a:rPr kumimoji="0" lang="ar-EG" sz="2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 التخفيم والترقيق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768FB9FD-508C-45FB-B9A4-5A199142D858}"/>
              </a:ext>
            </a:extLst>
          </p:cNvPr>
          <p:cNvSpPr>
            <a:spLocks/>
          </p:cNvSpPr>
          <p:nvPr/>
        </p:nvSpPr>
        <p:spPr bwMode="auto">
          <a:xfrm rot="16200000">
            <a:off x="642814" y="3538597"/>
            <a:ext cx="4207960" cy="1586703"/>
          </a:xfrm>
          <a:custGeom>
            <a:avLst/>
            <a:gdLst>
              <a:gd name="T0" fmla="*/ 2969 w 3735"/>
              <a:gd name="T1" fmla="*/ 207 h 1395"/>
              <a:gd name="T2" fmla="*/ 2969 w 3735"/>
              <a:gd name="T3" fmla="*/ 206 h 1395"/>
              <a:gd name="T4" fmla="*/ 2969 w 3735"/>
              <a:gd name="T5" fmla="*/ 206 h 1395"/>
              <a:gd name="T6" fmla="*/ 3317 w 3735"/>
              <a:gd name="T7" fmla="*/ 350 h 1395"/>
              <a:gd name="T8" fmla="*/ 3317 w 3735"/>
              <a:gd name="T9" fmla="*/ 1045 h 1395"/>
              <a:gd name="T10" fmla="*/ 2969 w 3735"/>
              <a:gd name="T11" fmla="*/ 1189 h 1395"/>
              <a:gd name="T12" fmla="*/ 2622 w 3735"/>
              <a:gd name="T13" fmla="*/ 1045 h 1395"/>
              <a:gd name="T14" fmla="*/ 2476 w 3735"/>
              <a:gd name="T15" fmla="*/ 1191 h 1395"/>
              <a:gd name="T16" fmla="*/ 2969 w 3735"/>
              <a:gd name="T17" fmla="*/ 1395 h 1395"/>
              <a:gd name="T18" fmla="*/ 3462 w 3735"/>
              <a:gd name="T19" fmla="*/ 1191 h 1395"/>
              <a:gd name="T20" fmla="*/ 3462 w 3735"/>
              <a:gd name="T21" fmla="*/ 204 h 1395"/>
              <a:gd name="T22" fmla="*/ 2969 w 3735"/>
              <a:gd name="T23" fmla="*/ 0 h 1395"/>
              <a:gd name="T24" fmla="*/ 2969 w 3735"/>
              <a:gd name="T25" fmla="*/ 0 h 1395"/>
              <a:gd name="T26" fmla="*/ 2969 w 3735"/>
              <a:gd name="T27" fmla="*/ 0 h 1395"/>
              <a:gd name="T28" fmla="*/ 0 w 3735"/>
              <a:gd name="T29" fmla="*/ 0 h 1395"/>
              <a:gd name="T30" fmla="*/ 0 w 3735"/>
              <a:gd name="T31" fmla="*/ 207 h 1395"/>
              <a:gd name="T32" fmla="*/ 2969 w 3735"/>
              <a:gd name="T33" fmla="*/ 207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35" h="1395">
                <a:moveTo>
                  <a:pt x="2969" y="207"/>
                </a:moveTo>
                <a:cubicBezTo>
                  <a:pt x="2969" y="206"/>
                  <a:pt x="2969" y="206"/>
                  <a:pt x="2969" y="206"/>
                </a:cubicBezTo>
                <a:cubicBezTo>
                  <a:pt x="2969" y="206"/>
                  <a:pt x="2969" y="206"/>
                  <a:pt x="2969" y="206"/>
                </a:cubicBezTo>
                <a:cubicBezTo>
                  <a:pt x="3095" y="206"/>
                  <a:pt x="3221" y="254"/>
                  <a:pt x="3317" y="350"/>
                </a:cubicBezTo>
                <a:cubicBezTo>
                  <a:pt x="3508" y="542"/>
                  <a:pt x="3508" y="853"/>
                  <a:pt x="3317" y="1045"/>
                </a:cubicBezTo>
                <a:cubicBezTo>
                  <a:pt x="3221" y="1141"/>
                  <a:pt x="3095" y="1188"/>
                  <a:pt x="2969" y="1189"/>
                </a:cubicBezTo>
                <a:cubicBezTo>
                  <a:pt x="2844" y="1189"/>
                  <a:pt x="2718" y="1141"/>
                  <a:pt x="2622" y="1045"/>
                </a:cubicBezTo>
                <a:cubicBezTo>
                  <a:pt x="2476" y="1191"/>
                  <a:pt x="2476" y="1191"/>
                  <a:pt x="2476" y="1191"/>
                </a:cubicBezTo>
                <a:cubicBezTo>
                  <a:pt x="2612" y="1327"/>
                  <a:pt x="2791" y="1395"/>
                  <a:pt x="2969" y="1395"/>
                </a:cubicBezTo>
                <a:cubicBezTo>
                  <a:pt x="3148" y="1395"/>
                  <a:pt x="3326" y="1327"/>
                  <a:pt x="3462" y="1191"/>
                </a:cubicBezTo>
                <a:cubicBezTo>
                  <a:pt x="3735" y="918"/>
                  <a:pt x="3735" y="477"/>
                  <a:pt x="3462" y="204"/>
                </a:cubicBezTo>
                <a:cubicBezTo>
                  <a:pt x="3326" y="68"/>
                  <a:pt x="3148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7"/>
                  <a:pt x="0" y="207"/>
                  <a:pt x="0" y="207"/>
                </a:cubicBezTo>
                <a:lnTo>
                  <a:pt x="2969" y="2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9">
            <a:extLst>
              <a:ext uri="{FF2B5EF4-FFF2-40B4-BE49-F238E27FC236}">
                <a16:creationId xmlns:a16="http://schemas.microsoft.com/office/drawing/2014/main" id="{AD7D17C0-A22A-4CE5-84C6-BED275614EBE}"/>
              </a:ext>
            </a:extLst>
          </p:cNvPr>
          <p:cNvSpPr>
            <a:spLocks/>
          </p:cNvSpPr>
          <p:nvPr/>
        </p:nvSpPr>
        <p:spPr bwMode="auto">
          <a:xfrm rot="16200000">
            <a:off x="2992463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3B8477D8-C61C-4124-90F8-8E57DF85ABA7}"/>
              </a:ext>
            </a:extLst>
          </p:cNvPr>
          <p:cNvSpPr>
            <a:spLocks/>
          </p:cNvSpPr>
          <p:nvPr/>
        </p:nvSpPr>
        <p:spPr bwMode="auto">
          <a:xfrm rot="5400000">
            <a:off x="3947798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5">
            <a:extLst>
              <a:ext uri="{FF2B5EF4-FFF2-40B4-BE49-F238E27FC236}">
                <a16:creationId xmlns:a16="http://schemas.microsoft.com/office/drawing/2014/main" id="{67F0108F-9039-4399-9773-91DE2C3041A0}"/>
              </a:ext>
            </a:extLst>
          </p:cNvPr>
          <p:cNvSpPr>
            <a:spLocks/>
          </p:cNvSpPr>
          <p:nvPr/>
        </p:nvSpPr>
        <p:spPr bwMode="auto">
          <a:xfrm rot="5400000">
            <a:off x="7333256" y="2003198"/>
            <a:ext cx="4207960" cy="1586703"/>
          </a:xfrm>
          <a:custGeom>
            <a:avLst/>
            <a:gdLst>
              <a:gd name="T0" fmla="*/ 2969 w 3735"/>
              <a:gd name="T1" fmla="*/ 207 h 1395"/>
              <a:gd name="T2" fmla="*/ 2969 w 3735"/>
              <a:gd name="T3" fmla="*/ 206 h 1395"/>
              <a:gd name="T4" fmla="*/ 2969 w 3735"/>
              <a:gd name="T5" fmla="*/ 206 h 1395"/>
              <a:gd name="T6" fmla="*/ 3317 w 3735"/>
              <a:gd name="T7" fmla="*/ 350 h 1395"/>
              <a:gd name="T8" fmla="*/ 3317 w 3735"/>
              <a:gd name="T9" fmla="*/ 1045 h 1395"/>
              <a:gd name="T10" fmla="*/ 2969 w 3735"/>
              <a:gd name="T11" fmla="*/ 1189 h 1395"/>
              <a:gd name="T12" fmla="*/ 2622 w 3735"/>
              <a:gd name="T13" fmla="*/ 1045 h 1395"/>
              <a:gd name="T14" fmla="*/ 2476 w 3735"/>
              <a:gd name="T15" fmla="*/ 1191 h 1395"/>
              <a:gd name="T16" fmla="*/ 2969 w 3735"/>
              <a:gd name="T17" fmla="*/ 1395 h 1395"/>
              <a:gd name="T18" fmla="*/ 3462 w 3735"/>
              <a:gd name="T19" fmla="*/ 1191 h 1395"/>
              <a:gd name="T20" fmla="*/ 3462 w 3735"/>
              <a:gd name="T21" fmla="*/ 204 h 1395"/>
              <a:gd name="T22" fmla="*/ 2969 w 3735"/>
              <a:gd name="T23" fmla="*/ 0 h 1395"/>
              <a:gd name="T24" fmla="*/ 2969 w 3735"/>
              <a:gd name="T25" fmla="*/ 0 h 1395"/>
              <a:gd name="T26" fmla="*/ 2969 w 3735"/>
              <a:gd name="T27" fmla="*/ 0 h 1395"/>
              <a:gd name="T28" fmla="*/ 0 w 3735"/>
              <a:gd name="T29" fmla="*/ 0 h 1395"/>
              <a:gd name="T30" fmla="*/ 0 w 3735"/>
              <a:gd name="T31" fmla="*/ 207 h 1395"/>
              <a:gd name="T32" fmla="*/ 2969 w 3735"/>
              <a:gd name="T33" fmla="*/ 207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35" h="1395">
                <a:moveTo>
                  <a:pt x="2969" y="207"/>
                </a:moveTo>
                <a:cubicBezTo>
                  <a:pt x="2969" y="206"/>
                  <a:pt x="2969" y="206"/>
                  <a:pt x="2969" y="206"/>
                </a:cubicBezTo>
                <a:cubicBezTo>
                  <a:pt x="2969" y="206"/>
                  <a:pt x="2969" y="206"/>
                  <a:pt x="2969" y="206"/>
                </a:cubicBezTo>
                <a:cubicBezTo>
                  <a:pt x="3095" y="206"/>
                  <a:pt x="3221" y="254"/>
                  <a:pt x="3317" y="350"/>
                </a:cubicBezTo>
                <a:cubicBezTo>
                  <a:pt x="3508" y="542"/>
                  <a:pt x="3508" y="853"/>
                  <a:pt x="3317" y="1045"/>
                </a:cubicBezTo>
                <a:cubicBezTo>
                  <a:pt x="3221" y="1141"/>
                  <a:pt x="3095" y="1188"/>
                  <a:pt x="2969" y="1189"/>
                </a:cubicBezTo>
                <a:cubicBezTo>
                  <a:pt x="2844" y="1189"/>
                  <a:pt x="2718" y="1141"/>
                  <a:pt x="2622" y="1045"/>
                </a:cubicBezTo>
                <a:cubicBezTo>
                  <a:pt x="2476" y="1191"/>
                  <a:pt x="2476" y="1191"/>
                  <a:pt x="2476" y="1191"/>
                </a:cubicBezTo>
                <a:cubicBezTo>
                  <a:pt x="2612" y="1327"/>
                  <a:pt x="2791" y="1395"/>
                  <a:pt x="2969" y="1395"/>
                </a:cubicBezTo>
                <a:cubicBezTo>
                  <a:pt x="3148" y="1395"/>
                  <a:pt x="3326" y="1327"/>
                  <a:pt x="3462" y="1191"/>
                </a:cubicBezTo>
                <a:cubicBezTo>
                  <a:pt x="3735" y="918"/>
                  <a:pt x="3735" y="477"/>
                  <a:pt x="3462" y="204"/>
                </a:cubicBezTo>
                <a:cubicBezTo>
                  <a:pt x="3326" y="68"/>
                  <a:pt x="3148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2969" y="0"/>
                  <a:pt x="2969" y="0"/>
                  <a:pt x="296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7"/>
                  <a:pt x="0" y="207"/>
                  <a:pt x="0" y="207"/>
                </a:cubicBezTo>
                <a:lnTo>
                  <a:pt x="2969" y="2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9">
            <a:extLst>
              <a:ext uri="{FF2B5EF4-FFF2-40B4-BE49-F238E27FC236}">
                <a16:creationId xmlns:a16="http://schemas.microsoft.com/office/drawing/2014/main" id="{320A28BC-AE81-4C0B-AB73-E7F89498D279}"/>
              </a:ext>
            </a:extLst>
          </p:cNvPr>
          <p:cNvSpPr>
            <a:spLocks/>
          </p:cNvSpPr>
          <p:nvPr/>
        </p:nvSpPr>
        <p:spPr bwMode="auto">
          <a:xfrm rot="16200000">
            <a:off x="4904510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9">
            <a:extLst>
              <a:ext uri="{FF2B5EF4-FFF2-40B4-BE49-F238E27FC236}">
                <a16:creationId xmlns:a16="http://schemas.microsoft.com/office/drawing/2014/main" id="{C3A22756-C715-4C00-916F-5C1529273802}"/>
              </a:ext>
            </a:extLst>
          </p:cNvPr>
          <p:cNvSpPr>
            <a:spLocks/>
          </p:cNvSpPr>
          <p:nvPr/>
        </p:nvSpPr>
        <p:spPr bwMode="auto">
          <a:xfrm rot="5400000">
            <a:off x="5861222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9">
            <a:extLst>
              <a:ext uri="{FF2B5EF4-FFF2-40B4-BE49-F238E27FC236}">
                <a16:creationId xmlns:a16="http://schemas.microsoft.com/office/drawing/2014/main" id="{A29FB220-28A5-4D27-ADA3-21E1B897EF58}"/>
              </a:ext>
            </a:extLst>
          </p:cNvPr>
          <p:cNvSpPr>
            <a:spLocks/>
          </p:cNvSpPr>
          <p:nvPr/>
        </p:nvSpPr>
        <p:spPr bwMode="auto">
          <a:xfrm rot="16200000">
            <a:off x="6814498" y="3322384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 9">
            <a:extLst>
              <a:ext uri="{FF2B5EF4-FFF2-40B4-BE49-F238E27FC236}">
                <a16:creationId xmlns:a16="http://schemas.microsoft.com/office/drawing/2014/main" id="{BC83BD00-A1EF-4D37-AAC7-5990B201595C}"/>
              </a:ext>
            </a:extLst>
          </p:cNvPr>
          <p:cNvSpPr>
            <a:spLocks/>
          </p:cNvSpPr>
          <p:nvPr/>
        </p:nvSpPr>
        <p:spPr bwMode="auto">
          <a:xfrm rot="5400000">
            <a:off x="7771210" y="2067556"/>
            <a:ext cx="1419316" cy="1740142"/>
          </a:xfrm>
          <a:custGeom>
            <a:avLst/>
            <a:gdLst>
              <a:gd name="T0" fmla="*/ 1113 w 1258"/>
              <a:gd name="T1" fmla="*/ 1112 h 1530"/>
              <a:gd name="T2" fmla="*/ 418 w 1258"/>
              <a:gd name="T3" fmla="*/ 1112 h 1530"/>
              <a:gd name="T4" fmla="*/ 418 w 1258"/>
              <a:gd name="T5" fmla="*/ 418 h 1530"/>
              <a:gd name="T6" fmla="*/ 1113 w 1258"/>
              <a:gd name="T7" fmla="*/ 418 h 1530"/>
              <a:gd name="T8" fmla="*/ 1258 w 1258"/>
              <a:gd name="T9" fmla="*/ 272 h 1530"/>
              <a:gd name="T10" fmla="*/ 272 w 1258"/>
              <a:gd name="T11" fmla="*/ 272 h 1530"/>
              <a:gd name="T12" fmla="*/ 272 w 1258"/>
              <a:gd name="T13" fmla="*/ 1258 h 1530"/>
              <a:gd name="T14" fmla="*/ 1258 w 1258"/>
              <a:gd name="T15" fmla="*/ 1258 h 1530"/>
              <a:gd name="T16" fmla="*/ 1258 w 1258"/>
              <a:gd name="T17" fmla="*/ 1258 h 1530"/>
              <a:gd name="T18" fmla="*/ 1113 w 1258"/>
              <a:gd name="T19" fmla="*/ 1112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8" h="1530">
                <a:moveTo>
                  <a:pt x="1113" y="1112"/>
                </a:moveTo>
                <a:cubicBezTo>
                  <a:pt x="921" y="1304"/>
                  <a:pt x="610" y="1304"/>
                  <a:pt x="418" y="1112"/>
                </a:cubicBezTo>
                <a:cubicBezTo>
                  <a:pt x="226" y="920"/>
                  <a:pt x="226" y="609"/>
                  <a:pt x="418" y="418"/>
                </a:cubicBezTo>
                <a:cubicBezTo>
                  <a:pt x="610" y="226"/>
                  <a:pt x="921" y="226"/>
                  <a:pt x="1113" y="418"/>
                </a:cubicBezTo>
                <a:cubicBezTo>
                  <a:pt x="1258" y="272"/>
                  <a:pt x="1258" y="272"/>
                  <a:pt x="1258" y="272"/>
                </a:cubicBezTo>
                <a:cubicBezTo>
                  <a:pt x="986" y="0"/>
                  <a:pt x="545" y="0"/>
                  <a:pt x="272" y="272"/>
                </a:cubicBezTo>
                <a:cubicBezTo>
                  <a:pt x="0" y="544"/>
                  <a:pt x="0" y="986"/>
                  <a:pt x="272" y="1258"/>
                </a:cubicBezTo>
                <a:cubicBezTo>
                  <a:pt x="545" y="1530"/>
                  <a:pt x="986" y="1530"/>
                  <a:pt x="1258" y="1258"/>
                </a:cubicBezTo>
                <a:cubicBezTo>
                  <a:pt x="1258" y="1258"/>
                  <a:pt x="1258" y="1258"/>
                  <a:pt x="1258" y="1258"/>
                </a:cubicBezTo>
                <a:cubicBezTo>
                  <a:pt x="1113" y="1112"/>
                  <a:pt x="1113" y="1112"/>
                  <a:pt x="1113" y="11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234739F-137F-4F62-9B52-DCFB13D83C1C}"/>
              </a:ext>
            </a:extLst>
          </p:cNvPr>
          <p:cNvSpPr/>
          <p:nvPr/>
        </p:nvSpPr>
        <p:spPr>
          <a:xfrm>
            <a:off x="4265798" y="2705441"/>
            <a:ext cx="782452" cy="7824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6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636EE2E-9B2C-48F7-83F4-AB4F1F6244B3}"/>
              </a:ext>
            </a:extLst>
          </p:cNvPr>
          <p:cNvSpPr/>
          <p:nvPr/>
        </p:nvSpPr>
        <p:spPr>
          <a:xfrm>
            <a:off x="2360798" y="2705441"/>
            <a:ext cx="782452" cy="7824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8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104A93C-8179-48EB-AABC-80CB03EBE7B2}"/>
              </a:ext>
            </a:extLst>
          </p:cNvPr>
          <p:cNvSpPr/>
          <p:nvPr/>
        </p:nvSpPr>
        <p:spPr>
          <a:xfrm>
            <a:off x="8075798" y="2705441"/>
            <a:ext cx="782452" cy="7824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9A48D46-CBA8-4B56-91FF-07438AF0E3FF}"/>
              </a:ext>
            </a:extLst>
          </p:cNvPr>
          <p:cNvSpPr/>
          <p:nvPr/>
        </p:nvSpPr>
        <p:spPr>
          <a:xfrm>
            <a:off x="6170798" y="2705441"/>
            <a:ext cx="782452" cy="7824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4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11A07DF-A3C0-42E0-90E8-C6F5026DD306}"/>
              </a:ext>
            </a:extLst>
          </p:cNvPr>
          <p:cNvSpPr/>
          <p:nvPr/>
        </p:nvSpPr>
        <p:spPr>
          <a:xfrm>
            <a:off x="3313298" y="3657941"/>
            <a:ext cx="782452" cy="78245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7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B0341B7-8D48-478C-B9E3-628E56FFD7F9}"/>
              </a:ext>
            </a:extLst>
          </p:cNvPr>
          <p:cNvSpPr/>
          <p:nvPr/>
        </p:nvSpPr>
        <p:spPr>
          <a:xfrm>
            <a:off x="5243698" y="3657941"/>
            <a:ext cx="782452" cy="78245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5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E87EE82-E6FC-4E13-8748-4212CE5C8594}"/>
              </a:ext>
            </a:extLst>
          </p:cNvPr>
          <p:cNvSpPr/>
          <p:nvPr/>
        </p:nvSpPr>
        <p:spPr>
          <a:xfrm>
            <a:off x="7110598" y="3657941"/>
            <a:ext cx="782452" cy="7824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3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0A0E844-2ADE-4280-A67B-DEFE37A04949}"/>
              </a:ext>
            </a:extLst>
          </p:cNvPr>
          <p:cNvSpPr/>
          <p:nvPr/>
        </p:nvSpPr>
        <p:spPr>
          <a:xfrm>
            <a:off x="9040998" y="3657941"/>
            <a:ext cx="782452" cy="78245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733E881-F96F-4ED4-B46F-556D8861301E}"/>
              </a:ext>
            </a:extLst>
          </p:cNvPr>
          <p:cNvSpPr txBox="1"/>
          <p:nvPr/>
        </p:nvSpPr>
        <p:spPr>
          <a:xfrm>
            <a:off x="10389696" y="701819"/>
            <a:ext cx="101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البداية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7868631" y="163425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DABBB2-0640-4AD5-8424-C4FB4EFAA9C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6283237" y="1678731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546371" y="1692751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2676359" y="167873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03174" y="2796549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2898156" y="5077257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4959494" y="5077257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7020832" y="5209310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8858250" y="5175956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C460DC-FAB8-413E-B445-7D5FEAAA4BE3}"/>
              </a:ext>
            </a:extLst>
          </p:cNvPr>
          <p:cNvSpPr txBox="1"/>
          <p:nvPr/>
        </p:nvSpPr>
        <p:spPr>
          <a:xfrm>
            <a:off x="10695089" y="3416452"/>
            <a:ext cx="119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Noto Sans" panose="020B0502040504020204" pitchFamily="34"/>
                <a:cs typeface="Calibri" panose="020F0502020204030204" pitchFamily="34" charset="0"/>
              </a:rPr>
              <a:t>أكتب هنا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33E881-F96F-4ED4-B46F-556D8861301E}"/>
              </a:ext>
            </a:extLst>
          </p:cNvPr>
          <p:cNvSpPr txBox="1"/>
          <p:nvPr/>
        </p:nvSpPr>
        <p:spPr>
          <a:xfrm>
            <a:off x="585692" y="6035819"/>
            <a:ext cx="101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النهاية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18969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