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4" r:id="rId3"/>
    <p:sldId id="265" r:id="rId4"/>
    <p:sldId id="258" r:id="rId5"/>
    <p:sldId id="257" r:id="rId6"/>
    <p:sldId id="259" r:id="rId7"/>
    <p:sldId id="260" r:id="rId8"/>
    <p:sldId id="262" r:id="rId9"/>
    <p:sldId id="263" r:id="rId10"/>
  </p:sldIdLst>
  <p:sldSz cx="12192000" cy="6858000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2513BE-5451-439F-9338-89A92DA12D90}" type="doc">
      <dgm:prSet loTypeId="urn:microsoft.com/office/officeart/2005/8/layout/pList2" loCatId="list" qsTypeId="urn:microsoft.com/office/officeart/2005/8/quickstyle/simple5" qsCatId="simple" csTypeId="urn:microsoft.com/office/officeart/2005/8/colors/colorful4" csCatId="colorful" phldr="1"/>
      <dgm:spPr/>
    </dgm:pt>
    <dgm:pt modelId="{620DEE5A-3F29-4E47-808A-EAEE9542245C}">
      <dgm:prSet phldrT="[نص]"/>
      <dgm:spPr/>
      <dgm:t>
        <a:bodyPr/>
        <a:lstStyle/>
        <a:p>
          <a:pPr rtl="1"/>
          <a:r>
            <a:rPr lang="ar-SA" dirty="0">
              <a:solidFill>
                <a:schemeClr val="tx1">
                  <a:lumMod val="95000"/>
                  <a:lumOff val="5000"/>
                </a:schemeClr>
              </a:solidFill>
            </a:rPr>
            <a:t>مثل: خضراء، بيضاء، صفراء</a:t>
          </a:r>
          <a:endParaRPr lang="ar-OM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rtl="1"/>
          <a:r>
            <a:rPr lang="ar-OM" dirty="0">
              <a:solidFill>
                <a:schemeClr val="tx1">
                  <a:lumMod val="95000"/>
                  <a:lumOff val="5000"/>
                </a:schemeClr>
              </a:solidFill>
            </a:rPr>
            <a:t>أخضر، أبيض، أصفر</a:t>
          </a:r>
        </a:p>
      </dgm:t>
    </dgm:pt>
    <dgm:pt modelId="{01F70BA0-B066-433C-9784-FC57C8CC43C4}" type="parTrans" cxnId="{778CA33A-47C5-4870-B9EB-53D127595F0F}">
      <dgm:prSet/>
      <dgm:spPr/>
      <dgm:t>
        <a:bodyPr/>
        <a:lstStyle/>
        <a:p>
          <a:pPr rtl="1"/>
          <a:endParaRPr lang="ar-OM"/>
        </a:p>
      </dgm:t>
    </dgm:pt>
    <dgm:pt modelId="{A6BA85A1-5A74-498F-9237-F8D303DE53AA}" type="sibTrans" cxnId="{778CA33A-47C5-4870-B9EB-53D127595F0F}">
      <dgm:prSet/>
      <dgm:spPr/>
      <dgm:t>
        <a:bodyPr/>
        <a:lstStyle/>
        <a:p>
          <a:pPr rtl="1"/>
          <a:endParaRPr lang="ar-OM"/>
        </a:p>
      </dgm:t>
    </dgm:pt>
    <dgm:pt modelId="{63A962BB-E55E-448B-A41C-1EEDF8814481}">
      <dgm:prSet phldrT="[نص]" custT="1"/>
      <dgm:spPr/>
      <dgm:t>
        <a:bodyPr/>
        <a:lstStyle/>
        <a:p>
          <a:pPr algn="r" rtl="1"/>
          <a:r>
            <a:rPr lang="ar-SA" sz="28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</a:rPr>
            <a:t>منقلبة عن واو: </a:t>
          </a:r>
        </a:p>
        <a:p>
          <a:pPr algn="r" rtl="1"/>
          <a:r>
            <a:rPr lang="ar-SA" sz="2800" dirty="0">
              <a:solidFill>
                <a:schemeClr val="tx1">
                  <a:lumMod val="95000"/>
                  <a:lumOff val="5000"/>
                </a:schemeClr>
              </a:solidFill>
            </a:rPr>
            <a:t>مثل: سماء من: سما، يسمو</a:t>
          </a:r>
        </a:p>
        <a:p>
          <a:pPr algn="r" rtl="1"/>
          <a:r>
            <a:rPr lang="ar-SA" sz="28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</a:rPr>
            <a:t>منقلبة عن ياء:</a:t>
          </a:r>
        </a:p>
        <a:p>
          <a:pPr algn="r" rtl="1"/>
          <a:r>
            <a:rPr lang="ar-SA" sz="2800" dirty="0">
              <a:solidFill>
                <a:schemeClr val="tx1">
                  <a:lumMod val="95000"/>
                  <a:lumOff val="5000"/>
                </a:schemeClr>
              </a:solidFill>
            </a:rPr>
            <a:t>مثل:</a:t>
          </a:r>
          <a:r>
            <a:rPr lang="ar-OM" sz="2800" dirty="0">
              <a:solidFill>
                <a:schemeClr val="tx1">
                  <a:lumMod val="95000"/>
                  <a:lumOff val="5000"/>
                </a:schemeClr>
              </a:solidFill>
            </a:rPr>
            <a:t> بنّاء: </a:t>
          </a:r>
          <a:r>
            <a:rPr lang="ar-SA" sz="2800" dirty="0">
              <a:solidFill>
                <a:schemeClr val="tx1">
                  <a:lumMod val="95000"/>
                  <a:lumOff val="5000"/>
                </a:schemeClr>
              </a:solidFill>
            </a:rPr>
            <a:t> بنى ، يبني</a:t>
          </a:r>
          <a:endParaRPr lang="ar-OM" sz="28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70774F8-37B5-45EB-966E-3A5985390A23}" type="parTrans" cxnId="{885EFE8E-1678-41AF-8862-47DE2C501FE9}">
      <dgm:prSet/>
      <dgm:spPr/>
      <dgm:t>
        <a:bodyPr/>
        <a:lstStyle/>
        <a:p>
          <a:pPr rtl="1"/>
          <a:endParaRPr lang="ar-OM"/>
        </a:p>
      </dgm:t>
    </dgm:pt>
    <dgm:pt modelId="{DBA1E4F4-D4A4-4080-999B-7932D60F8FB8}" type="sibTrans" cxnId="{885EFE8E-1678-41AF-8862-47DE2C501FE9}">
      <dgm:prSet/>
      <dgm:spPr/>
      <dgm:t>
        <a:bodyPr/>
        <a:lstStyle/>
        <a:p>
          <a:pPr rtl="1"/>
          <a:endParaRPr lang="ar-OM"/>
        </a:p>
      </dgm:t>
    </dgm:pt>
    <dgm:pt modelId="{6E786790-00F7-4393-993A-8C1615300233}">
      <dgm:prSet phldrT="[نص]"/>
      <dgm:spPr/>
      <dgm:t>
        <a:bodyPr/>
        <a:lstStyle/>
        <a:p>
          <a:pPr rtl="1"/>
          <a:r>
            <a:rPr lang="ar-SA" dirty="0">
              <a:solidFill>
                <a:schemeClr val="tx1">
                  <a:lumMod val="95000"/>
                  <a:lumOff val="5000"/>
                </a:schemeClr>
              </a:solidFill>
            </a:rPr>
            <a:t>مثل: إنشاء</a:t>
          </a:r>
          <a:endParaRPr lang="ar-OM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rtl="1"/>
          <a:r>
            <a:rPr lang="ar-OM" dirty="0">
              <a:solidFill>
                <a:schemeClr val="tx1">
                  <a:lumMod val="95000"/>
                  <a:lumOff val="5000"/>
                </a:schemeClr>
              </a:solidFill>
            </a:rPr>
            <a:t>أنش</a:t>
          </a:r>
          <a:r>
            <a:rPr lang="ar-OM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</a:rPr>
            <a:t>أ</a:t>
          </a:r>
        </a:p>
      </dgm:t>
    </dgm:pt>
    <dgm:pt modelId="{D6B08687-7A28-460D-8F70-73F5A6D94248}" type="parTrans" cxnId="{7C37F6A1-B5FB-4C28-AF4C-93BA8F1FA798}">
      <dgm:prSet/>
      <dgm:spPr/>
      <dgm:t>
        <a:bodyPr/>
        <a:lstStyle/>
        <a:p>
          <a:pPr rtl="1"/>
          <a:endParaRPr lang="ar-OM"/>
        </a:p>
      </dgm:t>
    </dgm:pt>
    <dgm:pt modelId="{B8082798-E901-41A6-96D5-BAA5784844BF}" type="sibTrans" cxnId="{7C37F6A1-B5FB-4C28-AF4C-93BA8F1FA798}">
      <dgm:prSet/>
      <dgm:spPr/>
      <dgm:t>
        <a:bodyPr/>
        <a:lstStyle/>
        <a:p>
          <a:pPr rtl="1"/>
          <a:endParaRPr lang="ar-OM"/>
        </a:p>
      </dgm:t>
    </dgm:pt>
    <dgm:pt modelId="{047155D8-B0E8-4705-A12C-CA56F5345597}" type="pres">
      <dgm:prSet presAssocID="{B62513BE-5451-439F-9338-89A92DA12D90}" presName="Name0" presStyleCnt="0">
        <dgm:presLayoutVars>
          <dgm:dir/>
          <dgm:resizeHandles val="exact"/>
        </dgm:presLayoutVars>
      </dgm:prSet>
      <dgm:spPr/>
    </dgm:pt>
    <dgm:pt modelId="{18F0E16C-F48B-4096-813A-F6B72220475F}" type="pres">
      <dgm:prSet presAssocID="{B62513BE-5451-439F-9338-89A92DA12D90}" presName="bkgdShp" presStyleLbl="alignAccFollowNode1" presStyleIdx="0" presStyleCnt="1"/>
      <dgm:spPr/>
    </dgm:pt>
    <dgm:pt modelId="{6FCE7F6A-191C-4E22-B1A7-C7012C1C035B}" type="pres">
      <dgm:prSet presAssocID="{B62513BE-5451-439F-9338-89A92DA12D90}" presName="linComp" presStyleCnt="0"/>
      <dgm:spPr/>
    </dgm:pt>
    <dgm:pt modelId="{FDE00E55-240A-4B6E-AC8E-02727B2162D0}" type="pres">
      <dgm:prSet presAssocID="{620DEE5A-3F29-4E47-808A-EAEE9542245C}" presName="compNode" presStyleCnt="0"/>
      <dgm:spPr/>
    </dgm:pt>
    <dgm:pt modelId="{78A7781C-9B62-4D28-AA34-2BC8916F0DC5}" type="pres">
      <dgm:prSet presAssocID="{620DEE5A-3F29-4E47-808A-EAEE9542245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FA155C9-DF10-4126-B22F-AD1A113BEA95}" type="pres">
      <dgm:prSet presAssocID="{620DEE5A-3F29-4E47-808A-EAEE9542245C}" presName="invisiNode" presStyleLbl="node1" presStyleIdx="0" presStyleCnt="3"/>
      <dgm:spPr/>
    </dgm:pt>
    <dgm:pt modelId="{3FED002B-AB42-4591-84A9-7709CCDD9240}" type="pres">
      <dgm:prSet presAssocID="{620DEE5A-3F29-4E47-808A-EAEE9542245C}" presName="imagNode" presStyleLbl="fgImgPlace1" presStyleIdx="0" presStyleCnt="3"/>
      <dgm:spPr/>
    </dgm:pt>
    <dgm:pt modelId="{463F6A53-CD00-4CD4-939B-4AC79AE7A985}" type="pres">
      <dgm:prSet presAssocID="{A6BA85A1-5A74-498F-9237-F8D303DE53AA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D10EA581-D79C-402F-B5A7-7DA34C8D31BA}" type="pres">
      <dgm:prSet presAssocID="{63A962BB-E55E-448B-A41C-1EEDF8814481}" presName="compNode" presStyleCnt="0"/>
      <dgm:spPr/>
    </dgm:pt>
    <dgm:pt modelId="{5B24AC9F-6F73-4413-A4AD-458CE333E5D9}" type="pres">
      <dgm:prSet presAssocID="{63A962BB-E55E-448B-A41C-1EEDF8814481}" presName="node" presStyleLbl="node1" presStyleIdx="1" presStyleCnt="3" custScaleX="26291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69E9496-668C-42FA-9B25-DEDF8DDF1E94}" type="pres">
      <dgm:prSet presAssocID="{63A962BB-E55E-448B-A41C-1EEDF8814481}" presName="invisiNode" presStyleLbl="node1" presStyleIdx="1" presStyleCnt="3"/>
      <dgm:spPr/>
    </dgm:pt>
    <dgm:pt modelId="{0EECAC49-1A64-4DF6-8F97-01D46DAC9150}" type="pres">
      <dgm:prSet presAssocID="{63A962BB-E55E-448B-A41C-1EEDF8814481}" presName="imagNode" presStyleLbl="fgImgPlace1" presStyleIdx="1" presStyleCnt="3"/>
      <dgm:spPr/>
    </dgm:pt>
    <dgm:pt modelId="{1BA77D40-578C-4A88-B6B5-6003004CA347}" type="pres">
      <dgm:prSet presAssocID="{DBA1E4F4-D4A4-4080-999B-7932D60F8FB8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4B4C26E1-FC06-429F-BDE0-817130AB2A61}" type="pres">
      <dgm:prSet presAssocID="{6E786790-00F7-4393-993A-8C1615300233}" presName="compNode" presStyleCnt="0"/>
      <dgm:spPr/>
    </dgm:pt>
    <dgm:pt modelId="{11A7E48C-35C5-49BD-B0D2-C0BB66042760}" type="pres">
      <dgm:prSet presAssocID="{6E786790-00F7-4393-993A-8C1615300233}" presName="node" presStyleLbl="node1" presStyleIdx="2" presStyleCnt="3" custScaleX="88519" custLinFactNeighborX="-1008" custLinFactNeighborY="775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72111E0-9B9E-440C-9FDE-EF1F720C307D}" type="pres">
      <dgm:prSet presAssocID="{6E786790-00F7-4393-993A-8C1615300233}" presName="invisiNode" presStyleLbl="node1" presStyleIdx="2" presStyleCnt="3"/>
      <dgm:spPr/>
    </dgm:pt>
    <dgm:pt modelId="{F6C69BA0-0958-4757-AC34-43E0F3186C9E}" type="pres">
      <dgm:prSet presAssocID="{6E786790-00F7-4393-993A-8C1615300233}" presName="imagNode" presStyleLbl="fgImgPlace1" presStyleIdx="2" presStyleCnt="3"/>
      <dgm:spPr/>
    </dgm:pt>
  </dgm:ptLst>
  <dgm:cxnLst>
    <dgm:cxn modelId="{72483FC0-700F-4C97-8AED-72E8D8E040DC}" type="presOf" srcId="{A6BA85A1-5A74-498F-9237-F8D303DE53AA}" destId="{463F6A53-CD00-4CD4-939B-4AC79AE7A985}" srcOrd="0" destOrd="0" presId="urn:microsoft.com/office/officeart/2005/8/layout/pList2"/>
    <dgm:cxn modelId="{59091A8A-7825-430A-A469-591FBD8294FE}" type="presOf" srcId="{6E786790-00F7-4393-993A-8C1615300233}" destId="{11A7E48C-35C5-49BD-B0D2-C0BB66042760}" srcOrd="0" destOrd="0" presId="urn:microsoft.com/office/officeart/2005/8/layout/pList2"/>
    <dgm:cxn modelId="{7C37F6A1-B5FB-4C28-AF4C-93BA8F1FA798}" srcId="{B62513BE-5451-439F-9338-89A92DA12D90}" destId="{6E786790-00F7-4393-993A-8C1615300233}" srcOrd="2" destOrd="0" parTransId="{D6B08687-7A28-460D-8F70-73F5A6D94248}" sibTransId="{B8082798-E901-41A6-96D5-BAA5784844BF}"/>
    <dgm:cxn modelId="{B0834836-E275-4B51-9DA2-CC01D3E1F597}" type="presOf" srcId="{620DEE5A-3F29-4E47-808A-EAEE9542245C}" destId="{78A7781C-9B62-4D28-AA34-2BC8916F0DC5}" srcOrd="0" destOrd="0" presId="urn:microsoft.com/office/officeart/2005/8/layout/pList2"/>
    <dgm:cxn modelId="{545FCFA5-0E30-4B72-8C91-E004BFA48C4F}" type="presOf" srcId="{63A962BB-E55E-448B-A41C-1EEDF8814481}" destId="{5B24AC9F-6F73-4413-A4AD-458CE333E5D9}" srcOrd="0" destOrd="0" presId="urn:microsoft.com/office/officeart/2005/8/layout/pList2"/>
    <dgm:cxn modelId="{BADB66BE-791A-4E5B-A8FD-4EF87950E987}" type="presOf" srcId="{B62513BE-5451-439F-9338-89A92DA12D90}" destId="{047155D8-B0E8-4705-A12C-CA56F5345597}" srcOrd="0" destOrd="0" presId="urn:microsoft.com/office/officeart/2005/8/layout/pList2"/>
    <dgm:cxn modelId="{D92DE4E7-234B-426C-A6C8-824849DCE0AB}" type="presOf" srcId="{DBA1E4F4-D4A4-4080-999B-7932D60F8FB8}" destId="{1BA77D40-578C-4A88-B6B5-6003004CA347}" srcOrd="0" destOrd="0" presId="urn:microsoft.com/office/officeart/2005/8/layout/pList2"/>
    <dgm:cxn modelId="{778CA33A-47C5-4870-B9EB-53D127595F0F}" srcId="{B62513BE-5451-439F-9338-89A92DA12D90}" destId="{620DEE5A-3F29-4E47-808A-EAEE9542245C}" srcOrd="0" destOrd="0" parTransId="{01F70BA0-B066-433C-9784-FC57C8CC43C4}" sibTransId="{A6BA85A1-5A74-498F-9237-F8D303DE53AA}"/>
    <dgm:cxn modelId="{885EFE8E-1678-41AF-8862-47DE2C501FE9}" srcId="{B62513BE-5451-439F-9338-89A92DA12D90}" destId="{63A962BB-E55E-448B-A41C-1EEDF8814481}" srcOrd="1" destOrd="0" parTransId="{770774F8-37B5-45EB-966E-3A5985390A23}" sibTransId="{DBA1E4F4-D4A4-4080-999B-7932D60F8FB8}"/>
    <dgm:cxn modelId="{6D428F66-453F-4738-9D4B-6BFD5A70B0AE}" type="presParOf" srcId="{047155D8-B0E8-4705-A12C-CA56F5345597}" destId="{18F0E16C-F48B-4096-813A-F6B72220475F}" srcOrd="0" destOrd="0" presId="urn:microsoft.com/office/officeart/2005/8/layout/pList2"/>
    <dgm:cxn modelId="{6787DD57-F156-43DC-AF5D-DA1575F61278}" type="presParOf" srcId="{047155D8-B0E8-4705-A12C-CA56F5345597}" destId="{6FCE7F6A-191C-4E22-B1A7-C7012C1C035B}" srcOrd="1" destOrd="0" presId="urn:microsoft.com/office/officeart/2005/8/layout/pList2"/>
    <dgm:cxn modelId="{AAFAD2D0-3569-4841-B252-DCCECA253398}" type="presParOf" srcId="{6FCE7F6A-191C-4E22-B1A7-C7012C1C035B}" destId="{FDE00E55-240A-4B6E-AC8E-02727B2162D0}" srcOrd="0" destOrd="0" presId="urn:microsoft.com/office/officeart/2005/8/layout/pList2"/>
    <dgm:cxn modelId="{08C1B3C8-67FF-4CE0-853E-2DD28D71A19A}" type="presParOf" srcId="{FDE00E55-240A-4B6E-AC8E-02727B2162D0}" destId="{78A7781C-9B62-4D28-AA34-2BC8916F0DC5}" srcOrd="0" destOrd="0" presId="urn:microsoft.com/office/officeart/2005/8/layout/pList2"/>
    <dgm:cxn modelId="{1E751228-4F30-490D-95D3-5C1E62088F12}" type="presParOf" srcId="{FDE00E55-240A-4B6E-AC8E-02727B2162D0}" destId="{3FA155C9-DF10-4126-B22F-AD1A113BEA95}" srcOrd="1" destOrd="0" presId="urn:microsoft.com/office/officeart/2005/8/layout/pList2"/>
    <dgm:cxn modelId="{F2ABCE9F-2510-4537-9802-826CF077D8A5}" type="presParOf" srcId="{FDE00E55-240A-4B6E-AC8E-02727B2162D0}" destId="{3FED002B-AB42-4591-84A9-7709CCDD9240}" srcOrd="2" destOrd="0" presId="urn:microsoft.com/office/officeart/2005/8/layout/pList2"/>
    <dgm:cxn modelId="{AF090D68-F1AD-480D-B47E-82DCC19042B3}" type="presParOf" srcId="{6FCE7F6A-191C-4E22-B1A7-C7012C1C035B}" destId="{463F6A53-CD00-4CD4-939B-4AC79AE7A985}" srcOrd="1" destOrd="0" presId="urn:microsoft.com/office/officeart/2005/8/layout/pList2"/>
    <dgm:cxn modelId="{58F6AFB4-1378-46F9-A65A-862A0ADF5A89}" type="presParOf" srcId="{6FCE7F6A-191C-4E22-B1A7-C7012C1C035B}" destId="{D10EA581-D79C-402F-B5A7-7DA34C8D31BA}" srcOrd="2" destOrd="0" presId="urn:microsoft.com/office/officeart/2005/8/layout/pList2"/>
    <dgm:cxn modelId="{19EFA0E4-8917-4C01-A2AB-FF37595F969A}" type="presParOf" srcId="{D10EA581-D79C-402F-B5A7-7DA34C8D31BA}" destId="{5B24AC9F-6F73-4413-A4AD-458CE333E5D9}" srcOrd="0" destOrd="0" presId="urn:microsoft.com/office/officeart/2005/8/layout/pList2"/>
    <dgm:cxn modelId="{8A5EAC45-3C46-4B09-B3EF-FA73CD0B1813}" type="presParOf" srcId="{D10EA581-D79C-402F-B5A7-7DA34C8D31BA}" destId="{769E9496-668C-42FA-9B25-DEDF8DDF1E94}" srcOrd="1" destOrd="0" presId="urn:microsoft.com/office/officeart/2005/8/layout/pList2"/>
    <dgm:cxn modelId="{313439E4-4A5B-4D46-9A81-187E18D96038}" type="presParOf" srcId="{D10EA581-D79C-402F-B5A7-7DA34C8D31BA}" destId="{0EECAC49-1A64-4DF6-8F97-01D46DAC9150}" srcOrd="2" destOrd="0" presId="urn:microsoft.com/office/officeart/2005/8/layout/pList2"/>
    <dgm:cxn modelId="{B2FC2696-31C8-4BC4-BDA8-0BBFBBF957BC}" type="presParOf" srcId="{6FCE7F6A-191C-4E22-B1A7-C7012C1C035B}" destId="{1BA77D40-578C-4A88-B6B5-6003004CA347}" srcOrd="3" destOrd="0" presId="urn:microsoft.com/office/officeart/2005/8/layout/pList2"/>
    <dgm:cxn modelId="{16E0D965-1DF8-4DAF-98BC-E161F78ACA14}" type="presParOf" srcId="{6FCE7F6A-191C-4E22-B1A7-C7012C1C035B}" destId="{4B4C26E1-FC06-429F-BDE0-817130AB2A61}" srcOrd="4" destOrd="0" presId="urn:microsoft.com/office/officeart/2005/8/layout/pList2"/>
    <dgm:cxn modelId="{EEE3EC91-88AD-44C4-BD7D-11D50DBB2E8A}" type="presParOf" srcId="{4B4C26E1-FC06-429F-BDE0-817130AB2A61}" destId="{11A7E48C-35C5-49BD-B0D2-C0BB66042760}" srcOrd="0" destOrd="0" presId="urn:microsoft.com/office/officeart/2005/8/layout/pList2"/>
    <dgm:cxn modelId="{4C4FF315-1C31-40FF-A32A-37A00BC279DF}" type="presParOf" srcId="{4B4C26E1-FC06-429F-BDE0-817130AB2A61}" destId="{E72111E0-9B9E-440C-9FDE-EF1F720C307D}" srcOrd="1" destOrd="0" presId="urn:microsoft.com/office/officeart/2005/8/layout/pList2"/>
    <dgm:cxn modelId="{562DAF07-B008-49E6-84BF-BD9551FFE90A}" type="presParOf" srcId="{4B4C26E1-FC06-429F-BDE0-817130AB2A61}" destId="{F6C69BA0-0958-4757-AC34-43E0F3186C9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C8BF31-D2E8-4947-ADCC-BE5FDF11EDB5}" type="doc">
      <dgm:prSet loTypeId="urn:microsoft.com/office/officeart/2005/8/layout/hierarchy1" loCatId="hierarchy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3BDC788B-565A-422B-A015-EA2B8553BC68}">
      <dgm:prSet/>
      <dgm:spPr/>
      <dgm:t>
        <a:bodyPr/>
        <a:lstStyle/>
        <a:p>
          <a:r>
            <a:rPr lang="ar-SA" dirty="0"/>
            <a:t>إذا كانت الهمزة في الاسم الممدود أصلية فإنها تبقى على حالتها عند التثنية والجمع.</a:t>
          </a:r>
          <a:endParaRPr lang="en-US" dirty="0"/>
        </a:p>
      </dgm:t>
    </dgm:pt>
    <dgm:pt modelId="{57B90338-7C98-4AF0-AB33-1F12930C7696}" type="parTrans" cxnId="{D67D5A55-19B9-43A2-9022-8135CE903481}">
      <dgm:prSet/>
      <dgm:spPr/>
      <dgm:t>
        <a:bodyPr/>
        <a:lstStyle/>
        <a:p>
          <a:endParaRPr lang="en-US"/>
        </a:p>
      </dgm:t>
    </dgm:pt>
    <dgm:pt modelId="{A0BC0D03-C8D7-4DCE-910A-7D0AA2530990}" type="sibTrans" cxnId="{D67D5A55-19B9-43A2-9022-8135CE903481}">
      <dgm:prSet/>
      <dgm:spPr/>
      <dgm:t>
        <a:bodyPr/>
        <a:lstStyle/>
        <a:p>
          <a:endParaRPr lang="en-US"/>
        </a:p>
      </dgm:t>
    </dgm:pt>
    <dgm:pt modelId="{A1DB5333-3CF2-4B38-8658-A09100A019C8}">
      <dgm:prSet/>
      <dgm:spPr/>
      <dgm:t>
        <a:bodyPr/>
        <a:lstStyle/>
        <a:p>
          <a:r>
            <a:rPr lang="ar-SA"/>
            <a:t>وإذا  كانت منقلبة عن واو أو ياء يجوز أن تبقى أو تقلب واوا عند التثنية والجمع.\</a:t>
          </a:r>
          <a:endParaRPr lang="en-US"/>
        </a:p>
      </dgm:t>
    </dgm:pt>
    <dgm:pt modelId="{4085A342-3FAE-4CBD-A1C5-BAF4625611D0}" type="parTrans" cxnId="{051CABD9-DB4D-438E-B382-8E11BC774DD0}">
      <dgm:prSet/>
      <dgm:spPr/>
      <dgm:t>
        <a:bodyPr/>
        <a:lstStyle/>
        <a:p>
          <a:endParaRPr lang="en-US"/>
        </a:p>
      </dgm:t>
    </dgm:pt>
    <dgm:pt modelId="{D49805F9-2587-4B99-B25C-13DCC9E148E1}" type="sibTrans" cxnId="{051CABD9-DB4D-438E-B382-8E11BC774DD0}">
      <dgm:prSet/>
      <dgm:spPr/>
      <dgm:t>
        <a:bodyPr/>
        <a:lstStyle/>
        <a:p>
          <a:endParaRPr lang="en-US"/>
        </a:p>
      </dgm:t>
    </dgm:pt>
    <dgm:pt modelId="{A192B366-E000-41C2-BA93-6595C46223FD}">
      <dgm:prSet/>
      <dgm:spPr/>
      <dgm:t>
        <a:bodyPr/>
        <a:lstStyle/>
        <a:p>
          <a:r>
            <a:rPr lang="ar-SA" dirty="0"/>
            <a:t>وإذا كانت  زائدة للتأنيث تقلب </a:t>
          </a:r>
          <a:r>
            <a:rPr lang="ar-SA" dirty="0" err="1"/>
            <a:t>واوا</a:t>
          </a:r>
          <a:r>
            <a:rPr lang="ar-SA" dirty="0"/>
            <a:t> عند التثنية والجمع.</a:t>
          </a:r>
          <a:endParaRPr lang="en-US" dirty="0"/>
        </a:p>
      </dgm:t>
    </dgm:pt>
    <dgm:pt modelId="{728D67BC-A618-4738-83B0-9EFE2D1CA0B4}" type="parTrans" cxnId="{E6A7CE07-CA0E-4DE1-9C71-26261A993D4C}">
      <dgm:prSet/>
      <dgm:spPr/>
      <dgm:t>
        <a:bodyPr/>
        <a:lstStyle/>
        <a:p>
          <a:endParaRPr lang="en-US"/>
        </a:p>
      </dgm:t>
    </dgm:pt>
    <dgm:pt modelId="{5382A631-99D6-435C-A86F-0E07D43BEDB9}" type="sibTrans" cxnId="{E6A7CE07-CA0E-4DE1-9C71-26261A993D4C}">
      <dgm:prSet/>
      <dgm:spPr/>
      <dgm:t>
        <a:bodyPr/>
        <a:lstStyle/>
        <a:p>
          <a:endParaRPr lang="en-US"/>
        </a:p>
      </dgm:t>
    </dgm:pt>
    <dgm:pt modelId="{1519A606-05BA-4C14-B172-B4019376B297}" type="pres">
      <dgm:prSet presAssocID="{2EC8BF31-D2E8-4947-ADCC-BE5FDF11EDB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A7E4A2A-2EB0-4859-B580-42776732725F}" type="pres">
      <dgm:prSet presAssocID="{3BDC788B-565A-422B-A015-EA2B8553BC68}" presName="hierRoot1" presStyleCnt="0"/>
      <dgm:spPr/>
    </dgm:pt>
    <dgm:pt modelId="{E859FE71-EA88-4445-BFFC-6FE2017FE85E}" type="pres">
      <dgm:prSet presAssocID="{3BDC788B-565A-422B-A015-EA2B8553BC68}" presName="composite" presStyleCnt="0"/>
      <dgm:spPr/>
    </dgm:pt>
    <dgm:pt modelId="{247FF4DB-599E-4865-95C6-E229FA29B667}" type="pres">
      <dgm:prSet presAssocID="{3BDC788B-565A-422B-A015-EA2B8553BC68}" presName="background" presStyleLbl="node0" presStyleIdx="0" presStyleCnt="3"/>
      <dgm:spPr/>
    </dgm:pt>
    <dgm:pt modelId="{F11248EC-4A50-4352-9FE1-BD2C1F66A0AA}" type="pres">
      <dgm:prSet presAssocID="{3BDC788B-565A-422B-A015-EA2B8553BC68}" presName="text" presStyleLbl="fgAcc0" presStyleIdx="0" presStyleCnt="3" custLinFactX="100000" custLinFactNeighborX="143580" custLinFactNeighborY="-2003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483C559-27A1-4622-B750-5AD6C38FDACB}" type="pres">
      <dgm:prSet presAssocID="{3BDC788B-565A-422B-A015-EA2B8553BC68}" presName="hierChild2" presStyleCnt="0"/>
      <dgm:spPr/>
    </dgm:pt>
    <dgm:pt modelId="{633D9C91-DAD0-46CE-82A7-72317660B16C}" type="pres">
      <dgm:prSet presAssocID="{A1DB5333-3CF2-4B38-8658-A09100A019C8}" presName="hierRoot1" presStyleCnt="0"/>
      <dgm:spPr/>
    </dgm:pt>
    <dgm:pt modelId="{68C7F43F-A72C-4522-82D8-013BA41D8D5B}" type="pres">
      <dgm:prSet presAssocID="{A1DB5333-3CF2-4B38-8658-A09100A019C8}" presName="composite" presStyleCnt="0"/>
      <dgm:spPr/>
    </dgm:pt>
    <dgm:pt modelId="{F9841169-05DF-4633-98D3-66116B550651}" type="pres">
      <dgm:prSet presAssocID="{A1DB5333-3CF2-4B38-8658-A09100A019C8}" presName="background" presStyleLbl="node0" presStyleIdx="1" presStyleCnt="3"/>
      <dgm:spPr/>
    </dgm:pt>
    <dgm:pt modelId="{F6055C5C-B50C-4B5C-88DC-9B4CCB9DDD7F}" type="pres">
      <dgm:prSet presAssocID="{A1DB5333-3CF2-4B38-8658-A09100A019C8}" presName="text" presStyleLbl="fgAcc0" presStyleIdx="1" presStyleCnt="3" custLinFactNeighborX="-2835" custLinFactNeighborY="-1997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3DAC66E-6B4A-492C-BDF4-7E80F34C0070}" type="pres">
      <dgm:prSet presAssocID="{A1DB5333-3CF2-4B38-8658-A09100A019C8}" presName="hierChild2" presStyleCnt="0"/>
      <dgm:spPr/>
    </dgm:pt>
    <dgm:pt modelId="{42AD4AEE-F8C6-4668-9934-A00A6A1491E5}" type="pres">
      <dgm:prSet presAssocID="{A192B366-E000-41C2-BA93-6595C46223FD}" presName="hierRoot1" presStyleCnt="0"/>
      <dgm:spPr/>
    </dgm:pt>
    <dgm:pt modelId="{3DE3F2E5-0BF3-4E01-A15C-3434FC909E38}" type="pres">
      <dgm:prSet presAssocID="{A192B366-E000-41C2-BA93-6595C46223FD}" presName="composite" presStyleCnt="0"/>
      <dgm:spPr/>
    </dgm:pt>
    <dgm:pt modelId="{D1C8CAA1-4936-4299-8872-3D78D7607615}" type="pres">
      <dgm:prSet presAssocID="{A192B366-E000-41C2-BA93-6595C46223FD}" presName="background" presStyleLbl="node0" presStyleIdx="2" presStyleCnt="3"/>
      <dgm:spPr/>
    </dgm:pt>
    <dgm:pt modelId="{0F6786E7-1749-4B81-BF05-A2D81C0A1CB1}" type="pres">
      <dgm:prSet presAssocID="{A192B366-E000-41C2-BA93-6595C46223FD}" presName="text" presStyleLbl="fgAcc0" presStyleIdx="2" presStyleCnt="3" custLinFactX="-100000" custLinFactNeighborX="-148531" custLinFactNeighborY="-4052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780915F-2FA3-40CB-8CE1-29B6195896BF}" type="pres">
      <dgm:prSet presAssocID="{A192B366-E000-41C2-BA93-6595C46223FD}" presName="hierChild2" presStyleCnt="0"/>
      <dgm:spPr/>
    </dgm:pt>
  </dgm:ptLst>
  <dgm:cxnLst>
    <dgm:cxn modelId="{16E17390-1BBA-475B-9CC2-089304B76D34}" type="presOf" srcId="{A192B366-E000-41C2-BA93-6595C46223FD}" destId="{0F6786E7-1749-4B81-BF05-A2D81C0A1CB1}" srcOrd="0" destOrd="0" presId="urn:microsoft.com/office/officeart/2005/8/layout/hierarchy1"/>
    <dgm:cxn modelId="{E6A7CE07-CA0E-4DE1-9C71-26261A993D4C}" srcId="{2EC8BF31-D2E8-4947-ADCC-BE5FDF11EDB5}" destId="{A192B366-E000-41C2-BA93-6595C46223FD}" srcOrd="2" destOrd="0" parTransId="{728D67BC-A618-4738-83B0-9EFE2D1CA0B4}" sibTransId="{5382A631-99D6-435C-A86F-0E07D43BEDB9}"/>
    <dgm:cxn modelId="{55034268-9E20-43B0-8568-3B3E18055D21}" type="presOf" srcId="{2EC8BF31-D2E8-4947-ADCC-BE5FDF11EDB5}" destId="{1519A606-05BA-4C14-B172-B4019376B297}" srcOrd="0" destOrd="0" presId="urn:microsoft.com/office/officeart/2005/8/layout/hierarchy1"/>
    <dgm:cxn modelId="{051CABD9-DB4D-438E-B382-8E11BC774DD0}" srcId="{2EC8BF31-D2E8-4947-ADCC-BE5FDF11EDB5}" destId="{A1DB5333-3CF2-4B38-8658-A09100A019C8}" srcOrd="1" destOrd="0" parTransId="{4085A342-3FAE-4CBD-A1C5-BAF4625611D0}" sibTransId="{D49805F9-2587-4B99-B25C-13DCC9E148E1}"/>
    <dgm:cxn modelId="{F02BF750-BA44-4C50-915D-EF695F15367A}" type="presOf" srcId="{A1DB5333-3CF2-4B38-8658-A09100A019C8}" destId="{F6055C5C-B50C-4B5C-88DC-9B4CCB9DDD7F}" srcOrd="0" destOrd="0" presId="urn:microsoft.com/office/officeart/2005/8/layout/hierarchy1"/>
    <dgm:cxn modelId="{D67D5A55-19B9-43A2-9022-8135CE903481}" srcId="{2EC8BF31-D2E8-4947-ADCC-BE5FDF11EDB5}" destId="{3BDC788B-565A-422B-A015-EA2B8553BC68}" srcOrd="0" destOrd="0" parTransId="{57B90338-7C98-4AF0-AB33-1F12930C7696}" sibTransId="{A0BC0D03-C8D7-4DCE-910A-7D0AA2530990}"/>
    <dgm:cxn modelId="{9E5CBD76-6BAE-48D3-B9C3-254395CF1FF9}" type="presOf" srcId="{3BDC788B-565A-422B-A015-EA2B8553BC68}" destId="{F11248EC-4A50-4352-9FE1-BD2C1F66A0AA}" srcOrd="0" destOrd="0" presId="urn:microsoft.com/office/officeart/2005/8/layout/hierarchy1"/>
    <dgm:cxn modelId="{A37A902E-D3F5-4282-9E80-74DFFF87A8FB}" type="presParOf" srcId="{1519A606-05BA-4C14-B172-B4019376B297}" destId="{BA7E4A2A-2EB0-4859-B580-42776732725F}" srcOrd="0" destOrd="0" presId="urn:microsoft.com/office/officeart/2005/8/layout/hierarchy1"/>
    <dgm:cxn modelId="{42A6E151-EAFD-4D35-8D31-607E96034821}" type="presParOf" srcId="{BA7E4A2A-2EB0-4859-B580-42776732725F}" destId="{E859FE71-EA88-4445-BFFC-6FE2017FE85E}" srcOrd="0" destOrd="0" presId="urn:microsoft.com/office/officeart/2005/8/layout/hierarchy1"/>
    <dgm:cxn modelId="{98D1F404-53EB-46E4-B32D-4FECE3CEF09F}" type="presParOf" srcId="{E859FE71-EA88-4445-BFFC-6FE2017FE85E}" destId="{247FF4DB-599E-4865-95C6-E229FA29B667}" srcOrd="0" destOrd="0" presId="urn:microsoft.com/office/officeart/2005/8/layout/hierarchy1"/>
    <dgm:cxn modelId="{585DE2CC-6EEA-437D-B82E-89A306F6C531}" type="presParOf" srcId="{E859FE71-EA88-4445-BFFC-6FE2017FE85E}" destId="{F11248EC-4A50-4352-9FE1-BD2C1F66A0AA}" srcOrd="1" destOrd="0" presId="urn:microsoft.com/office/officeart/2005/8/layout/hierarchy1"/>
    <dgm:cxn modelId="{680BD813-D74E-499C-A8BD-B6FB4DAEFC71}" type="presParOf" srcId="{BA7E4A2A-2EB0-4859-B580-42776732725F}" destId="{1483C559-27A1-4622-B750-5AD6C38FDACB}" srcOrd="1" destOrd="0" presId="urn:microsoft.com/office/officeart/2005/8/layout/hierarchy1"/>
    <dgm:cxn modelId="{40F87CEE-25FA-4020-88E1-7752371057B9}" type="presParOf" srcId="{1519A606-05BA-4C14-B172-B4019376B297}" destId="{633D9C91-DAD0-46CE-82A7-72317660B16C}" srcOrd="1" destOrd="0" presId="urn:microsoft.com/office/officeart/2005/8/layout/hierarchy1"/>
    <dgm:cxn modelId="{EB6197E2-8A10-4066-9F72-8EF232481206}" type="presParOf" srcId="{633D9C91-DAD0-46CE-82A7-72317660B16C}" destId="{68C7F43F-A72C-4522-82D8-013BA41D8D5B}" srcOrd="0" destOrd="0" presId="urn:microsoft.com/office/officeart/2005/8/layout/hierarchy1"/>
    <dgm:cxn modelId="{01931D28-5BE5-4BA8-96F5-FF32712B0278}" type="presParOf" srcId="{68C7F43F-A72C-4522-82D8-013BA41D8D5B}" destId="{F9841169-05DF-4633-98D3-66116B550651}" srcOrd="0" destOrd="0" presId="urn:microsoft.com/office/officeart/2005/8/layout/hierarchy1"/>
    <dgm:cxn modelId="{DF2CD439-877A-4D8B-92AF-F5B61316E8C6}" type="presParOf" srcId="{68C7F43F-A72C-4522-82D8-013BA41D8D5B}" destId="{F6055C5C-B50C-4B5C-88DC-9B4CCB9DDD7F}" srcOrd="1" destOrd="0" presId="urn:microsoft.com/office/officeart/2005/8/layout/hierarchy1"/>
    <dgm:cxn modelId="{D263DE8D-8DB6-4ACC-BA5F-4279CFA2793B}" type="presParOf" srcId="{633D9C91-DAD0-46CE-82A7-72317660B16C}" destId="{E3DAC66E-6B4A-492C-BDF4-7E80F34C0070}" srcOrd="1" destOrd="0" presId="urn:microsoft.com/office/officeart/2005/8/layout/hierarchy1"/>
    <dgm:cxn modelId="{E8C60D3E-F411-4A91-9A5B-739B838599CB}" type="presParOf" srcId="{1519A606-05BA-4C14-B172-B4019376B297}" destId="{42AD4AEE-F8C6-4668-9934-A00A6A1491E5}" srcOrd="2" destOrd="0" presId="urn:microsoft.com/office/officeart/2005/8/layout/hierarchy1"/>
    <dgm:cxn modelId="{DEC3AA8F-20A2-40B8-B38E-036FF8B4A837}" type="presParOf" srcId="{42AD4AEE-F8C6-4668-9934-A00A6A1491E5}" destId="{3DE3F2E5-0BF3-4E01-A15C-3434FC909E38}" srcOrd="0" destOrd="0" presId="urn:microsoft.com/office/officeart/2005/8/layout/hierarchy1"/>
    <dgm:cxn modelId="{7BFB6B63-EE5E-4776-9983-5F1108128C7E}" type="presParOf" srcId="{3DE3F2E5-0BF3-4E01-A15C-3434FC909E38}" destId="{D1C8CAA1-4936-4299-8872-3D78D7607615}" srcOrd="0" destOrd="0" presId="urn:microsoft.com/office/officeart/2005/8/layout/hierarchy1"/>
    <dgm:cxn modelId="{44C5CEF0-88C5-4823-A76E-C5C7CF6E3BDF}" type="presParOf" srcId="{3DE3F2E5-0BF3-4E01-A15C-3434FC909E38}" destId="{0F6786E7-1749-4B81-BF05-A2D81C0A1CB1}" srcOrd="1" destOrd="0" presId="urn:microsoft.com/office/officeart/2005/8/layout/hierarchy1"/>
    <dgm:cxn modelId="{2D7EA3C9-E441-40E6-8516-8B89DA44D630}" type="presParOf" srcId="{42AD4AEE-F8C6-4668-9934-A00A6A1491E5}" destId="{E780915F-2FA3-40CB-8CE1-29B6195896B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214A2E-919C-424D-8F91-1E368D70524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FA0BD79-D0C6-4A6D-95D2-3D7F17C2559E}">
      <dgm:prSet custT="1"/>
      <dgm:spPr/>
      <dgm:t>
        <a:bodyPr/>
        <a:lstStyle/>
        <a:p>
          <a:pPr algn="r"/>
          <a:r>
            <a:rPr lang="ar-SA" sz="2400" dirty="0" smtClean="0"/>
            <a:t>صوب </a:t>
          </a:r>
          <a:r>
            <a:rPr lang="ar-SA" sz="2400" dirty="0"/>
            <a:t>الخطأ فيما تحته خط</a:t>
          </a:r>
          <a:endParaRPr lang="en-US" sz="2400" dirty="0"/>
        </a:p>
      </dgm:t>
    </dgm:pt>
    <dgm:pt modelId="{70D510FD-89F6-4835-A429-B3E4069C5610}" type="parTrans" cxnId="{098A8965-3CFC-48A7-ACDA-8CF50448ED7C}">
      <dgm:prSet/>
      <dgm:spPr/>
      <dgm:t>
        <a:bodyPr/>
        <a:lstStyle/>
        <a:p>
          <a:endParaRPr lang="en-US"/>
        </a:p>
      </dgm:t>
    </dgm:pt>
    <dgm:pt modelId="{76CF07C2-2586-4848-B802-0D1D8F4BB3E0}" type="sibTrans" cxnId="{098A8965-3CFC-48A7-ACDA-8CF50448ED7C}">
      <dgm:prSet/>
      <dgm:spPr/>
      <dgm:t>
        <a:bodyPr/>
        <a:lstStyle/>
        <a:p>
          <a:endParaRPr lang="en-US"/>
        </a:p>
      </dgm:t>
    </dgm:pt>
    <dgm:pt modelId="{00A459C9-9A06-4FC2-8163-51A3FF4C5626}">
      <dgm:prSet custT="1"/>
      <dgm:spPr>
        <a:solidFill>
          <a:srgbClr val="FFFF00"/>
        </a:solidFill>
      </dgm:spPr>
      <dgm:t>
        <a:bodyPr/>
        <a:lstStyle/>
        <a:p>
          <a:pPr algn="r"/>
          <a:r>
            <a:rPr lang="ar-SA" sz="2400" dirty="0">
              <a:solidFill>
                <a:schemeClr val="tx1"/>
              </a:solidFill>
            </a:rPr>
            <a:t>1- قابلت نساء عيونهن </a:t>
          </a:r>
          <a:r>
            <a:rPr lang="ar-SA" sz="2400" u="sng" dirty="0" err="1">
              <a:solidFill>
                <a:schemeClr val="tx1"/>
              </a:solidFill>
            </a:rPr>
            <a:t>زرقاءات</a:t>
          </a:r>
          <a:r>
            <a:rPr lang="ar-SA" sz="2400" u="sng" dirty="0">
              <a:solidFill>
                <a:schemeClr val="tx1"/>
              </a:solidFill>
            </a:rPr>
            <a:t>.</a:t>
          </a:r>
          <a:r>
            <a:rPr lang="ar-OM" sz="2400" u="sng" dirty="0">
              <a:solidFill>
                <a:schemeClr val="tx1"/>
              </a:solidFill>
            </a:rPr>
            <a:t>  </a:t>
          </a:r>
        </a:p>
        <a:p>
          <a:pPr algn="r"/>
          <a:r>
            <a:rPr lang="ar-OM" sz="2400" u="none" dirty="0">
              <a:solidFill>
                <a:schemeClr val="tx1"/>
              </a:solidFill>
            </a:rPr>
            <a:t>زرقاء</a:t>
          </a:r>
          <a:endParaRPr lang="ar-SA" sz="2400" u="none" dirty="0">
            <a:solidFill>
              <a:schemeClr val="tx1"/>
            </a:solidFill>
          </a:endParaRPr>
        </a:p>
        <a:p>
          <a:pPr algn="r"/>
          <a:r>
            <a:rPr lang="ar-SA" sz="2400" u="sng" dirty="0">
              <a:solidFill>
                <a:srgbClr val="FF0000"/>
              </a:solidFill>
            </a:rPr>
            <a:t>زرقاوات</a:t>
          </a:r>
          <a:endParaRPr lang="en-US" sz="2400" u="sng" dirty="0">
            <a:solidFill>
              <a:srgbClr val="FF0000"/>
            </a:solidFill>
          </a:endParaRPr>
        </a:p>
      </dgm:t>
    </dgm:pt>
    <dgm:pt modelId="{AD7437C7-8AEB-4EE5-AEC2-390781398F4C}" type="parTrans" cxnId="{39BD658B-BE90-49BA-8EFB-4DD547B04065}">
      <dgm:prSet/>
      <dgm:spPr/>
      <dgm:t>
        <a:bodyPr/>
        <a:lstStyle/>
        <a:p>
          <a:endParaRPr lang="en-US"/>
        </a:p>
      </dgm:t>
    </dgm:pt>
    <dgm:pt modelId="{3687C6AB-0791-4744-A795-6BE3395D41F6}" type="sibTrans" cxnId="{39BD658B-BE90-49BA-8EFB-4DD547B04065}">
      <dgm:prSet/>
      <dgm:spPr/>
      <dgm:t>
        <a:bodyPr/>
        <a:lstStyle/>
        <a:p>
          <a:endParaRPr lang="en-US"/>
        </a:p>
      </dgm:t>
    </dgm:pt>
    <dgm:pt modelId="{A5E2FFC7-85FE-4427-9B9D-CA22728081D8}">
      <dgm:prSet custT="1"/>
      <dgm:spPr/>
      <dgm:t>
        <a:bodyPr/>
        <a:lstStyle/>
        <a:p>
          <a:pPr algn="r"/>
          <a:r>
            <a:rPr lang="ar-SA" sz="4000" dirty="0">
              <a:solidFill>
                <a:schemeClr val="tx1"/>
              </a:solidFill>
            </a:rPr>
            <a:t>2- للقطة عينان </a:t>
          </a:r>
          <a:r>
            <a:rPr lang="ar-SA" sz="4000" u="sng" dirty="0" err="1">
              <a:solidFill>
                <a:schemeClr val="tx1"/>
              </a:solidFill>
            </a:rPr>
            <a:t>خضراءان</a:t>
          </a:r>
          <a:r>
            <a:rPr lang="ar-SA" sz="4000" u="sng" dirty="0">
              <a:solidFill>
                <a:schemeClr val="tx1"/>
              </a:solidFill>
            </a:rPr>
            <a:t>.</a:t>
          </a:r>
          <a:r>
            <a:rPr lang="ar-OM" sz="4000" u="sng" dirty="0">
              <a:solidFill>
                <a:schemeClr val="tx1"/>
              </a:solidFill>
            </a:rPr>
            <a:t>/ خضراء</a:t>
          </a:r>
        </a:p>
        <a:p>
          <a:pPr algn="r"/>
          <a:r>
            <a:rPr lang="ar-OM" sz="3600" u="none" dirty="0">
              <a:solidFill>
                <a:srgbClr val="FF0000"/>
              </a:solidFill>
            </a:rPr>
            <a:t>خضراوان.</a:t>
          </a:r>
          <a:endParaRPr lang="en-US" sz="3600" u="none" dirty="0">
            <a:solidFill>
              <a:srgbClr val="FF0000"/>
            </a:solidFill>
          </a:endParaRPr>
        </a:p>
      </dgm:t>
    </dgm:pt>
    <dgm:pt modelId="{BFDBD5C3-50BB-4A6E-85A9-F918D8DA0216}" type="parTrans" cxnId="{07433B8D-A52A-4154-9B51-027D46B8E071}">
      <dgm:prSet/>
      <dgm:spPr/>
      <dgm:t>
        <a:bodyPr/>
        <a:lstStyle/>
        <a:p>
          <a:endParaRPr lang="en-US"/>
        </a:p>
      </dgm:t>
    </dgm:pt>
    <dgm:pt modelId="{F245DCA5-0FA4-4324-9CF9-E984EBB71A0D}" type="sibTrans" cxnId="{07433B8D-A52A-4154-9B51-027D46B8E071}">
      <dgm:prSet/>
      <dgm:spPr/>
      <dgm:t>
        <a:bodyPr/>
        <a:lstStyle/>
        <a:p>
          <a:endParaRPr lang="en-US"/>
        </a:p>
      </dgm:t>
    </dgm:pt>
    <dgm:pt modelId="{D5C2FD39-4225-4751-AECB-E8A9D8FC1D82}" type="pres">
      <dgm:prSet presAssocID="{BD214A2E-919C-424D-8F91-1E368D7052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0516BDC-CE76-45AC-82A4-A5134B6E074C}" type="pres">
      <dgm:prSet presAssocID="{6FA0BD79-D0C6-4A6D-95D2-3D7F17C2559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48103B5-C502-45B7-806C-A3F1894354F5}" type="pres">
      <dgm:prSet presAssocID="{76CF07C2-2586-4848-B802-0D1D8F4BB3E0}" presName="spacer" presStyleCnt="0"/>
      <dgm:spPr/>
    </dgm:pt>
    <dgm:pt modelId="{E1727BC4-3ABE-4F14-97BD-7FCCE0212941}" type="pres">
      <dgm:prSet presAssocID="{00A459C9-9A06-4FC2-8163-51A3FF4C562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6FE13C9-4348-4646-B2CA-CC63091630D9}" type="pres">
      <dgm:prSet presAssocID="{3687C6AB-0791-4744-A795-6BE3395D41F6}" presName="spacer" presStyleCnt="0"/>
      <dgm:spPr/>
    </dgm:pt>
    <dgm:pt modelId="{688137FF-7113-4652-B456-A70955176612}" type="pres">
      <dgm:prSet presAssocID="{A5E2FFC7-85FE-4427-9B9D-CA22728081D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98A8965-3CFC-48A7-ACDA-8CF50448ED7C}" srcId="{BD214A2E-919C-424D-8F91-1E368D705248}" destId="{6FA0BD79-D0C6-4A6D-95D2-3D7F17C2559E}" srcOrd="0" destOrd="0" parTransId="{70D510FD-89F6-4835-A429-B3E4069C5610}" sibTransId="{76CF07C2-2586-4848-B802-0D1D8F4BB3E0}"/>
    <dgm:cxn modelId="{07433B8D-A52A-4154-9B51-027D46B8E071}" srcId="{BD214A2E-919C-424D-8F91-1E368D705248}" destId="{A5E2FFC7-85FE-4427-9B9D-CA22728081D8}" srcOrd="2" destOrd="0" parTransId="{BFDBD5C3-50BB-4A6E-85A9-F918D8DA0216}" sibTransId="{F245DCA5-0FA4-4324-9CF9-E984EBB71A0D}"/>
    <dgm:cxn modelId="{DE95E07F-FA3E-43C9-BDB8-EC8266256479}" type="presOf" srcId="{00A459C9-9A06-4FC2-8163-51A3FF4C5626}" destId="{E1727BC4-3ABE-4F14-97BD-7FCCE0212941}" srcOrd="0" destOrd="0" presId="urn:microsoft.com/office/officeart/2005/8/layout/vList2"/>
    <dgm:cxn modelId="{7BD383D3-B836-4E2E-A817-56BA302BDD82}" type="presOf" srcId="{A5E2FFC7-85FE-4427-9B9D-CA22728081D8}" destId="{688137FF-7113-4652-B456-A70955176612}" srcOrd="0" destOrd="0" presId="urn:microsoft.com/office/officeart/2005/8/layout/vList2"/>
    <dgm:cxn modelId="{39BD658B-BE90-49BA-8EFB-4DD547B04065}" srcId="{BD214A2E-919C-424D-8F91-1E368D705248}" destId="{00A459C9-9A06-4FC2-8163-51A3FF4C5626}" srcOrd="1" destOrd="0" parTransId="{AD7437C7-8AEB-4EE5-AEC2-390781398F4C}" sibTransId="{3687C6AB-0791-4744-A795-6BE3395D41F6}"/>
    <dgm:cxn modelId="{E5807CA8-43C5-4071-A135-530FA9474E14}" type="presOf" srcId="{BD214A2E-919C-424D-8F91-1E368D705248}" destId="{D5C2FD39-4225-4751-AECB-E8A9D8FC1D82}" srcOrd="0" destOrd="0" presId="urn:microsoft.com/office/officeart/2005/8/layout/vList2"/>
    <dgm:cxn modelId="{ED815537-B77D-477A-9BDB-47C9F7CC4F20}" type="presOf" srcId="{6FA0BD79-D0C6-4A6D-95D2-3D7F17C2559E}" destId="{D0516BDC-CE76-45AC-82A4-A5134B6E074C}" srcOrd="0" destOrd="0" presId="urn:microsoft.com/office/officeart/2005/8/layout/vList2"/>
    <dgm:cxn modelId="{64FA71A0-7CB7-4C9F-8765-7D7331B8800B}" type="presParOf" srcId="{D5C2FD39-4225-4751-AECB-E8A9D8FC1D82}" destId="{D0516BDC-CE76-45AC-82A4-A5134B6E074C}" srcOrd="0" destOrd="0" presId="urn:microsoft.com/office/officeart/2005/8/layout/vList2"/>
    <dgm:cxn modelId="{E2A1C7CA-8E88-4A96-A90F-B77D7C257F59}" type="presParOf" srcId="{D5C2FD39-4225-4751-AECB-E8A9D8FC1D82}" destId="{248103B5-C502-45B7-806C-A3F1894354F5}" srcOrd="1" destOrd="0" presId="urn:microsoft.com/office/officeart/2005/8/layout/vList2"/>
    <dgm:cxn modelId="{40C9C7BE-61A1-4C08-9935-82A1731847DA}" type="presParOf" srcId="{D5C2FD39-4225-4751-AECB-E8A9D8FC1D82}" destId="{E1727BC4-3ABE-4F14-97BD-7FCCE0212941}" srcOrd="2" destOrd="0" presId="urn:microsoft.com/office/officeart/2005/8/layout/vList2"/>
    <dgm:cxn modelId="{4B646850-FD0F-48C4-84D2-531E41AF0064}" type="presParOf" srcId="{D5C2FD39-4225-4751-AECB-E8A9D8FC1D82}" destId="{A6FE13C9-4348-4646-B2CA-CC63091630D9}" srcOrd="3" destOrd="0" presId="urn:microsoft.com/office/officeart/2005/8/layout/vList2"/>
    <dgm:cxn modelId="{1686DFE5-2B6A-437F-978E-E68FE500B9F6}" type="presParOf" srcId="{D5C2FD39-4225-4751-AECB-E8A9D8FC1D82}" destId="{688137FF-7113-4652-B456-A7095517661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0E16C-F48B-4096-813A-F6B72220475F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ED002B-AB42-4591-84A9-7709CCDD9240}">
      <dsp:nvSpPr>
        <dsp:cNvPr id="0" name=""/>
        <dsp:cNvSpPr/>
      </dsp:nvSpPr>
      <dsp:spPr>
        <a:xfrm>
          <a:off x="316530" y="261080"/>
          <a:ext cx="2046434" cy="1435941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8A7781C-9B62-4D28-AA34-2BC8916F0DC5}">
      <dsp:nvSpPr>
        <dsp:cNvPr id="0" name=""/>
        <dsp:cNvSpPr/>
      </dsp:nvSpPr>
      <dsp:spPr>
        <a:xfrm rot="10800000">
          <a:off x="316530" y="1958102"/>
          <a:ext cx="2046434" cy="239323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>
              <a:solidFill>
                <a:schemeClr val="tx1">
                  <a:lumMod val="95000"/>
                  <a:lumOff val="5000"/>
                </a:schemeClr>
              </a:solidFill>
            </a:rPr>
            <a:t>مثل: خضراء، بيضاء، صفراء</a:t>
          </a:r>
          <a:endParaRPr lang="ar-OM" sz="2600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OM" sz="2600" kern="1200" dirty="0">
              <a:solidFill>
                <a:schemeClr val="tx1">
                  <a:lumMod val="95000"/>
                  <a:lumOff val="5000"/>
                </a:schemeClr>
              </a:solidFill>
            </a:rPr>
            <a:t>أخضر، أبيض، أصفر</a:t>
          </a:r>
        </a:p>
      </dsp:txBody>
      <dsp:txXfrm rot="10800000">
        <a:off x="379465" y="1958102"/>
        <a:ext cx="1920564" cy="2330300"/>
      </dsp:txXfrm>
    </dsp:sp>
    <dsp:sp modelId="{0EECAC49-1A64-4DF6-8F97-01D46DAC9150}">
      <dsp:nvSpPr>
        <dsp:cNvPr id="0" name=""/>
        <dsp:cNvSpPr/>
      </dsp:nvSpPr>
      <dsp:spPr>
        <a:xfrm>
          <a:off x="4234582" y="261080"/>
          <a:ext cx="2046434" cy="1435941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5394097"/>
            <a:satOff val="-25103"/>
            <a:lumOff val="-1101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B24AC9F-6F73-4413-A4AD-458CE333E5D9}">
      <dsp:nvSpPr>
        <dsp:cNvPr id="0" name=""/>
        <dsp:cNvSpPr/>
      </dsp:nvSpPr>
      <dsp:spPr>
        <a:xfrm rot="10800000">
          <a:off x="2567608" y="1958102"/>
          <a:ext cx="5380382" cy="239323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lvl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</a:rPr>
            <a:t>منقلبة عن واو: </a:t>
          </a:r>
        </a:p>
        <a:p>
          <a:pPr lvl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>
              <a:solidFill>
                <a:schemeClr val="tx1">
                  <a:lumMod val="95000"/>
                  <a:lumOff val="5000"/>
                </a:schemeClr>
              </a:solidFill>
            </a:rPr>
            <a:t>مثل: سماء من: سما، يسمو</a:t>
          </a:r>
        </a:p>
        <a:p>
          <a:pPr lvl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</a:rPr>
            <a:t>منقلبة عن ياء:</a:t>
          </a:r>
        </a:p>
        <a:p>
          <a:pPr lvl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>
              <a:solidFill>
                <a:schemeClr val="tx1">
                  <a:lumMod val="95000"/>
                  <a:lumOff val="5000"/>
                </a:schemeClr>
              </a:solidFill>
            </a:rPr>
            <a:t>مثل:</a:t>
          </a:r>
          <a:r>
            <a:rPr lang="ar-OM" sz="2800" kern="1200" dirty="0">
              <a:solidFill>
                <a:schemeClr val="tx1">
                  <a:lumMod val="95000"/>
                  <a:lumOff val="5000"/>
                </a:schemeClr>
              </a:solidFill>
            </a:rPr>
            <a:t> بنّاء: </a:t>
          </a:r>
          <a:r>
            <a:rPr lang="ar-SA" sz="2800" kern="1200" dirty="0">
              <a:solidFill>
                <a:schemeClr val="tx1">
                  <a:lumMod val="95000"/>
                  <a:lumOff val="5000"/>
                </a:schemeClr>
              </a:solidFill>
            </a:rPr>
            <a:t> بنى ، يبني</a:t>
          </a:r>
          <a:endParaRPr lang="ar-OM" sz="28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0800000">
        <a:off x="2641208" y="1958102"/>
        <a:ext cx="5233182" cy="2319635"/>
      </dsp:txXfrm>
    </dsp:sp>
    <dsp:sp modelId="{F6C69BA0-0958-4757-AC34-43E0F3186C9E}">
      <dsp:nvSpPr>
        <dsp:cNvPr id="0" name=""/>
        <dsp:cNvSpPr/>
      </dsp:nvSpPr>
      <dsp:spPr>
        <a:xfrm>
          <a:off x="8152634" y="261080"/>
          <a:ext cx="2046434" cy="1435941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10788194"/>
            <a:satOff val="-50206"/>
            <a:lumOff val="-2202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1A7E48C-35C5-49BD-B0D2-C0BB66042760}">
      <dsp:nvSpPr>
        <dsp:cNvPr id="0" name=""/>
        <dsp:cNvSpPr/>
      </dsp:nvSpPr>
      <dsp:spPr>
        <a:xfrm rot="10800000">
          <a:off x="8249482" y="1958102"/>
          <a:ext cx="1811483" cy="239323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>
              <a:solidFill>
                <a:schemeClr val="tx1">
                  <a:lumMod val="95000"/>
                  <a:lumOff val="5000"/>
                </a:schemeClr>
              </a:solidFill>
            </a:rPr>
            <a:t>مثل: إنشاء</a:t>
          </a:r>
          <a:endParaRPr lang="ar-OM" sz="2600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OM" sz="2600" kern="1200" dirty="0">
              <a:solidFill>
                <a:schemeClr val="tx1">
                  <a:lumMod val="95000"/>
                  <a:lumOff val="5000"/>
                </a:schemeClr>
              </a:solidFill>
            </a:rPr>
            <a:t>أنش</a:t>
          </a:r>
          <a:r>
            <a:rPr lang="ar-OM" sz="2600" kern="12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</a:rPr>
            <a:t>أ</a:t>
          </a:r>
        </a:p>
      </dsp:txBody>
      <dsp:txXfrm rot="10800000">
        <a:off x="8305191" y="1958102"/>
        <a:ext cx="1700065" cy="2337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7FF4DB-599E-4865-95C6-E229FA29B667}">
      <dsp:nvSpPr>
        <dsp:cNvPr id="0" name=""/>
        <dsp:cNvSpPr/>
      </dsp:nvSpPr>
      <dsp:spPr>
        <a:xfrm>
          <a:off x="7470719" y="671172"/>
          <a:ext cx="3067049" cy="194757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11248EC-4A50-4352-9FE1-BD2C1F66A0AA}">
      <dsp:nvSpPr>
        <dsp:cNvPr id="0" name=""/>
        <dsp:cNvSpPr/>
      </dsp:nvSpPr>
      <dsp:spPr>
        <a:xfrm>
          <a:off x="7811503" y="994916"/>
          <a:ext cx="3067049" cy="1947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/>
            <a:t>إذا كانت الهمزة في الاسم الممدود أصلية فإنها تبقى على حالتها عند التثنية والجمع.</a:t>
          </a:r>
          <a:endParaRPr lang="en-US" sz="3000" kern="1200" dirty="0"/>
        </a:p>
      </dsp:txBody>
      <dsp:txXfrm>
        <a:off x="7868546" y="1051959"/>
        <a:ext cx="2952963" cy="1833490"/>
      </dsp:txXfrm>
    </dsp:sp>
    <dsp:sp modelId="{F9841169-05DF-4633-98D3-66116B550651}">
      <dsp:nvSpPr>
        <dsp:cNvPr id="0" name=""/>
        <dsp:cNvSpPr/>
      </dsp:nvSpPr>
      <dsp:spPr>
        <a:xfrm>
          <a:off x="3661665" y="672224"/>
          <a:ext cx="3067049" cy="194757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6055C5C-B50C-4B5C-88DC-9B4CCB9DDD7F}">
      <dsp:nvSpPr>
        <dsp:cNvPr id="0" name=""/>
        <dsp:cNvSpPr/>
      </dsp:nvSpPr>
      <dsp:spPr>
        <a:xfrm>
          <a:off x="4002448" y="995968"/>
          <a:ext cx="3067049" cy="1947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/>
            <a:t>وإذا  كانت منقلبة عن واو أو ياء يجوز أن تبقى أو تقلب واوا عند التثنية والجمع.\</a:t>
          </a:r>
          <a:endParaRPr lang="en-US" sz="3000" kern="1200"/>
        </a:p>
      </dsp:txBody>
      <dsp:txXfrm>
        <a:off x="4059491" y="1053011"/>
        <a:ext cx="2952963" cy="1833490"/>
      </dsp:txXfrm>
    </dsp:sp>
    <dsp:sp modelId="{D1C8CAA1-4936-4299-8872-3D78D7607615}">
      <dsp:nvSpPr>
        <dsp:cNvPr id="0" name=""/>
        <dsp:cNvSpPr/>
      </dsp:nvSpPr>
      <dsp:spPr>
        <a:xfrm>
          <a:off x="-125336" y="272075"/>
          <a:ext cx="3067049" cy="194757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F6786E7-1749-4B81-BF05-A2D81C0A1CB1}">
      <dsp:nvSpPr>
        <dsp:cNvPr id="0" name=""/>
        <dsp:cNvSpPr/>
      </dsp:nvSpPr>
      <dsp:spPr>
        <a:xfrm>
          <a:off x="215446" y="595819"/>
          <a:ext cx="3067049" cy="1947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/>
            <a:t>وإذا كانت  زائدة للتأنيث تقلب </a:t>
          </a:r>
          <a:r>
            <a:rPr lang="ar-SA" sz="3000" kern="1200" dirty="0" err="1"/>
            <a:t>واوا</a:t>
          </a:r>
          <a:r>
            <a:rPr lang="ar-SA" sz="3000" kern="1200" dirty="0"/>
            <a:t> عند التثنية والجمع.</a:t>
          </a:r>
          <a:endParaRPr lang="en-US" sz="3000" kern="1200" dirty="0"/>
        </a:p>
      </dsp:txBody>
      <dsp:txXfrm>
        <a:off x="272489" y="652862"/>
        <a:ext cx="2952963" cy="18334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16BDC-CE76-45AC-82A4-A5134B6E074C}">
      <dsp:nvSpPr>
        <dsp:cNvPr id="0" name=""/>
        <dsp:cNvSpPr/>
      </dsp:nvSpPr>
      <dsp:spPr>
        <a:xfrm>
          <a:off x="0" y="1855"/>
          <a:ext cx="6478587" cy="14946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صوب </a:t>
          </a:r>
          <a:r>
            <a:rPr lang="ar-SA" sz="2400" kern="1200" dirty="0"/>
            <a:t>الخطأ فيما تحته خط</a:t>
          </a:r>
          <a:endParaRPr lang="en-US" sz="2400" kern="1200" dirty="0"/>
        </a:p>
      </dsp:txBody>
      <dsp:txXfrm>
        <a:off x="72964" y="74819"/>
        <a:ext cx="6332659" cy="1348742"/>
      </dsp:txXfrm>
    </dsp:sp>
    <dsp:sp modelId="{E1727BC4-3ABE-4F14-97BD-7FCCE0212941}">
      <dsp:nvSpPr>
        <dsp:cNvPr id="0" name=""/>
        <dsp:cNvSpPr/>
      </dsp:nvSpPr>
      <dsp:spPr>
        <a:xfrm>
          <a:off x="0" y="1510883"/>
          <a:ext cx="6478587" cy="1494670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>
              <a:solidFill>
                <a:schemeClr val="tx1"/>
              </a:solidFill>
            </a:rPr>
            <a:t>1- قابلت نساء عيونهن </a:t>
          </a:r>
          <a:r>
            <a:rPr lang="ar-SA" sz="2400" u="sng" kern="1200" dirty="0" err="1">
              <a:solidFill>
                <a:schemeClr val="tx1"/>
              </a:solidFill>
            </a:rPr>
            <a:t>زرقاءات</a:t>
          </a:r>
          <a:r>
            <a:rPr lang="ar-SA" sz="2400" u="sng" kern="1200" dirty="0">
              <a:solidFill>
                <a:schemeClr val="tx1"/>
              </a:solidFill>
            </a:rPr>
            <a:t>.</a:t>
          </a:r>
          <a:r>
            <a:rPr lang="ar-OM" sz="2400" u="sng" kern="1200" dirty="0">
              <a:solidFill>
                <a:schemeClr val="tx1"/>
              </a:solidFill>
            </a:rPr>
            <a:t>  </a:t>
          </a:r>
        </a:p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OM" sz="2400" u="none" kern="1200" dirty="0">
              <a:solidFill>
                <a:schemeClr val="tx1"/>
              </a:solidFill>
            </a:rPr>
            <a:t>زرقاء</a:t>
          </a:r>
          <a:endParaRPr lang="ar-SA" sz="2400" u="none" kern="1200" dirty="0">
            <a:solidFill>
              <a:schemeClr val="tx1"/>
            </a:solidFill>
          </a:endParaRPr>
        </a:p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u="sng" kern="1200" dirty="0">
              <a:solidFill>
                <a:srgbClr val="FF0000"/>
              </a:solidFill>
            </a:rPr>
            <a:t>زرقاوات</a:t>
          </a:r>
          <a:endParaRPr lang="en-US" sz="2400" u="sng" kern="1200" dirty="0">
            <a:solidFill>
              <a:srgbClr val="FF0000"/>
            </a:solidFill>
          </a:endParaRPr>
        </a:p>
      </dsp:txBody>
      <dsp:txXfrm>
        <a:off x="72964" y="1583847"/>
        <a:ext cx="6332659" cy="1348742"/>
      </dsp:txXfrm>
    </dsp:sp>
    <dsp:sp modelId="{688137FF-7113-4652-B456-A70955176612}">
      <dsp:nvSpPr>
        <dsp:cNvPr id="0" name=""/>
        <dsp:cNvSpPr/>
      </dsp:nvSpPr>
      <dsp:spPr>
        <a:xfrm>
          <a:off x="0" y="3019912"/>
          <a:ext cx="6478587" cy="149467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>
              <a:solidFill>
                <a:schemeClr val="tx1"/>
              </a:solidFill>
            </a:rPr>
            <a:t>2- للقطة عينان </a:t>
          </a:r>
          <a:r>
            <a:rPr lang="ar-SA" sz="4000" u="sng" kern="1200" dirty="0" err="1">
              <a:solidFill>
                <a:schemeClr val="tx1"/>
              </a:solidFill>
            </a:rPr>
            <a:t>خضراءان</a:t>
          </a:r>
          <a:r>
            <a:rPr lang="ar-SA" sz="4000" u="sng" kern="1200" dirty="0">
              <a:solidFill>
                <a:schemeClr val="tx1"/>
              </a:solidFill>
            </a:rPr>
            <a:t>.</a:t>
          </a:r>
          <a:r>
            <a:rPr lang="ar-OM" sz="4000" u="sng" kern="1200" dirty="0">
              <a:solidFill>
                <a:schemeClr val="tx1"/>
              </a:solidFill>
            </a:rPr>
            <a:t>/ خضراء</a:t>
          </a:r>
        </a:p>
        <a:p>
          <a:pPr lvl="0" algn="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OM" sz="3600" u="none" kern="1200" dirty="0">
              <a:solidFill>
                <a:srgbClr val="FF0000"/>
              </a:solidFill>
            </a:rPr>
            <a:t>خضراوان.</a:t>
          </a:r>
          <a:endParaRPr lang="en-US" sz="3600" u="none" kern="1200" dirty="0">
            <a:solidFill>
              <a:srgbClr val="FF0000"/>
            </a:solidFill>
          </a:endParaRPr>
        </a:p>
      </dsp:txBody>
      <dsp:txXfrm>
        <a:off x="72964" y="3092876"/>
        <a:ext cx="6332659" cy="1348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A61B3F3-7218-490A-8DF2-7D21C74651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1910B1F-3E3E-4219-903A-5629044E4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64C3060-3046-4D57-B097-6734A2E7D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3430FD2-6D64-4F67-97F3-C3C84586B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11D5CA8-FD66-4E11-AF92-4ED05B705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07557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80B5BB9-0284-4AF8-B124-BE17D5EF5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271C1DD-F025-440F-B442-8963C7810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28B4C96-2934-43B6-BA37-E5EAB50F6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3900ACF-8EE8-43CE-8C81-E14F44C9A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193539B-3FC2-42CF-8AFF-2C393E304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1152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B3E6F4F-A2FD-46EC-BF13-DC9C64F54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3A8B531-D8E5-48DE-898B-599C16C6A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8FAF129-0129-4891-B95C-6564E1747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883B401-4E97-4412-BD48-3D771FC0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3EDFEA6-8B62-47BD-9D91-14B173E2E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9994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969D446-4D5D-4E4C-900A-336EB297E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871FFC6-1496-499A-BA75-B83868CBC0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06BE7E4-4D33-41C6-9E5C-1C0D69859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F72007F-8191-49C2-8A29-6B7E51040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8800E80-2581-486D-A106-732A4C860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C7134CC-7070-477A-82FC-486368C39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2150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F94866F-8BD2-4A3E-AD81-CE7F1E997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8488C76-BB13-4C64-8F12-A4F878A24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C41553F-ED26-4E6A-A00E-1BFE0DD43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9E7744FE-8B61-460A-A876-831AB3F95A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6E9D37C-D75E-47EB-BC14-E3D739D07D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C12473DB-EC64-4E23-A604-761867D54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A4A0CBDE-A1E4-492D-B696-2AAE325C4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0323519D-7615-4532-A140-602FD0C6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4848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261127F-610C-4CD4-A0F9-176CCFB85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C26E767-CEE9-4839-B1B4-C706DA43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C6C4C03-827C-4E70-871D-2FB33C8C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47576337-D7A5-40CD-A729-81D5E6E20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32732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BDA1EAD-B6A3-476A-9226-DAA621811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E5FD839-5925-4598-9983-B65A22C8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810639D-741B-4550-9744-43CEF728A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6512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05670F4-57CA-43B3-9C73-B339D3905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D515172-7A1E-4909-9056-6BE6C8E59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DACB19A-0AFC-4CB4-83BC-B8D093049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5BB2FE1-3730-4384-B7BB-8C7BED004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BE71822-5319-4D21-825D-C61B3FCA9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7F7AEEA-2D2A-4B5D-9898-699C0F13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0634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94DE2A7-FCA7-4EDB-8261-3DB1E4762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B639B06-AABA-46BA-A99F-291CE9238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24C3E27-9497-4330-81A4-A0C9108EF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3242BA5-7F20-45AF-AF6F-A203B1A0B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BAA6C45-3B29-4501-AB02-C1BD6A54E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0CA9D0C-2759-45DE-9295-4AAC788B1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9609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B64F316-DA2E-4C09-A222-E2EA6419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5450942-33B9-4980-A2F8-1D5AAB6BE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4DA6C12-3C99-4DAC-B67C-48AC217B0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E9F9462-7811-4971-8CF1-6C930C562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5883F6C-B09C-452C-9631-C523A37B8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2222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C6223AA-982E-4D11-9429-0A6982320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F497DDF-7224-49E7-ABF4-3E96E0BDA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CDC40C8-E1AB-4C3D-B9D3-2C0BB2472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CCF198E-7582-4204-9D27-365F366C8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A6FA654-0800-4555-8CA1-08C9A1FC4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9316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9432342-3138-4515-81B0-14D57AE14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D6624DF-DEAE-4985-8858-7EA7FD717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3D849B8-A053-478D-8C7A-4CE677EA6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7A5D7-418E-4D1A-BC4D-BBE363ACC9F9}" type="datetimeFigureOut">
              <a:rPr lang="ar-OM" smtClean="0"/>
              <a:t>04/09/1444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B7A0A08-6D7F-4139-916F-6235459AA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1F2A0D1-D41F-427B-8EAF-0EEFBD8FE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C5BB9-F482-4EC8-A964-DFE003E0E32E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21104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1248488-BDA4-4A68-8DE4-B578CB4E5C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32703" y="3781172"/>
            <a:ext cx="4282072" cy="1141851"/>
          </a:xfrm>
          <a:noFill/>
        </p:spPr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080808"/>
                </a:solidFill>
              </a:rPr>
              <a:t>للصف العاشر</a:t>
            </a:r>
            <a:endParaRPr lang="ar-OM" sz="3200" dirty="0">
              <a:solidFill>
                <a:srgbClr val="080808"/>
              </a:solidFill>
            </a:endParaRPr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DA094857-87C9-4159-B916-BE0B7227B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5091" y="1819513"/>
            <a:ext cx="5782716" cy="2150719"/>
          </a:xfrm>
          <a:noFill/>
        </p:spPr>
        <p:txBody>
          <a:bodyPr anchor="ctr">
            <a:normAutofit fontScale="90000"/>
          </a:bodyPr>
          <a:lstStyle/>
          <a:p>
            <a:r>
              <a:rPr lang="ar-SA" dirty="0">
                <a:solidFill>
                  <a:srgbClr val="080808"/>
                </a:solidFill>
              </a:rPr>
              <a:t>الاسم الممدود</a:t>
            </a:r>
            <a:br>
              <a:rPr lang="ar-SA" dirty="0">
                <a:solidFill>
                  <a:srgbClr val="080808"/>
                </a:solidFill>
              </a:rPr>
            </a:br>
            <a:r>
              <a:rPr lang="ar-SA" dirty="0">
                <a:solidFill>
                  <a:srgbClr val="080808"/>
                </a:solidFill>
              </a:rPr>
              <a:t>تثنيته وجمعه جمعا سالما</a:t>
            </a:r>
            <a:endParaRPr lang="ar-OM" dirty="0">
              <a:solidFill>
                <a:srgbClr val="080808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3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9C32DD9-1299-4D2E-9CFD-1AE14216D39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/>
              <a:t>تعريف الاسم الممدود</a:t>
            </a:r>
            <a:endParaRPr lang="ar-OM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0E3A39A-2661-4B2D-B6E2-F95853E985B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sz="4800" dirty="0"/>
              <a:t>هو ذلك  الاسم المنتهي بألف زائدة بعدها همزة.</a:t>
            </a:r>
          </a:p>
          <a:p>
            <a:r>
              <a:rPr lang="ar-SA" sz="4800" dirty="0"/>
              <a:t>مثال: الوفاء، كساء، عاشور</a:t>
            </a:r>
            <a:r>
              <a:rPr lang="ar-OM" sz="4800" dirty="0"/>
              <a:t>ا</a:t>
            </a:r>
            <a:r>
              <a:rPr lang="ar-SA" sz="4800" dirty="0"/>
              <a:t>ء</a:t>
            </a:r>
            <a:endParaRPr lang="ar-OM" sz="4800" dirty="0"/>
          </a:p>
        </p:txBody>
      </p:sp>
    </p:spTree>
    <p:extLst>
      <p:ext uri="{BB962C8B-B14F-4D97-AF65-F5344CB8AC3E}">
        <p14:creationId xmlns:p14="http://schemas.microsoft.com/office/powerpoint/2010/main" val="38690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عنصر نائب للمحتوى 19">
            <a:extLst>
              <a:ext uri="{FF2B5EF4-FFF2-40B4-BE49-F238E27FC236}">
                <a16:creationId xmlns:a16="http://schemas.microsoft.com/office/drawing/2014/main" id="{6F281682-FA93-4AC3-BB00-F2F28C8A72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8746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مستطيل 20">
            <a:extLst>
              <a:ext uri="{FF2B5EF4-FFF2-40B4-BE49-F238E27FC236}">
                <a16:creationId xmlns:a16="http://schemas.microsoft.com/office/drawing/2014/main" id="{FDE2B715-87B4-41B0-991D-CCE9B7C2E486}"/>
              </a:ext>
            </a:extLst>
          </p:cNvPr>
          <p:cNvSpPr/>
          <p:nvPr/>
        </p:nvSpPr>
        <p:spPr>
          <a:xfrm>
            <a:off x="9087677" y="2199862"/>
            <a:ext cx="2001079" cy="117613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/>
              <a:t>أصلية</a:t>
            </a:r>
            <a:endParaRPr lang="ar-OM" sz="4000" dirty="0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5AA472CD-A118-4F17-A469-26BB78507BD4}"/>
              </a:ext>
            </a:extLst>
          </p:cNvPr>
          <p:cNvSpPr/>
          <p:nvPr/>
        </p:nvSpPr>
        <p:spPr>
          <a:xfrm>
            <a:off x="4770783" y="2252870"/>
            <a:ext cx="2584173" cy="117613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/>
              <a:t>همزة منقلبة عن أصل</a:t>
            </a:r>
            <a:endParaRPr lang="ar-OM" sz="3200" dirty="0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1F49235E-53B7-497B-A240-059FCA16BC49}"/>
              </a:ext>
            </a:extLst>
          </p:cNvPr>
          <p:cNvSpPr/>
          <p:nvPr/>
        </p:nvSpPr>
        <p:spPr>
          <a:xfrm>
            <a:off x="1103244" y="2178327"/>
            <a:ext cx="2001079" cy="117613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/>
              <a:t>همزة مزيدة للتأنيث</a:t>
            </a:r>
            <a:endParaRPr lang="ar-OM" sz="3600" dirty="0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DE046204-1982-4252-8754-2B96618B3B35}"/>
              </a:ext>
            </a:extLst>
          </p:cNvPr>
          <p:cNvSpPr/>
          <p:nvPr/>
        </p:nvSpPr>
        <p:spPr>
          <a:xfrm>
            <a:off x="3624470" y="450574"/>
            <a:ext cx="4883426" cy="914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/>
              <a:t>أنواع همزة الاسم الممدود</a:t>
            </a:r>
            <a:endParaRPr lang="ar-OM" sz="4000" dirty="0"/>
          </a:p>
        </p:txBody>
      </p:sp>
    </p:spTree>
    <p:extLst>
      <p:ext uri="{BB962C8B-B14F-4D97-AF65-F5344CB8AC3E}">
        <p14:creationId xmlns:p14="http://schemas.microsoft.com/office/powerpoint/2010/main" val="3450013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7DC5073-D994-4F12-8684-A53B5140C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r="1" b="15761"/>
          <a:stretch/>
        </p:blipFill>
        <p:spPr>
          <a:xfrm>
            <a:off x="-4243" y="10"/>
            <a:ext cx="12196243" cy="6857990"/>
          </a:xfrm>
          <a:prstGeom prst="rect">
            <a:avLst/>
          </a:prstGeom>
        </p:spPr>
      </p:pic>
      <p:sp>
        <p:nvSpPr>
          <p:cNvPr id="2" name="عنوان 1">
            <a:extLst>
              <a:ext uri="{FF2B5EF4-FFF2-40B4-BE49-F238E27FC236}">
                <a16:creationId xmlns:a16="http://schemas.microsoft.com/office/drawing/2014/main" id="{CB1BBF39-83B7-4206-A15F-A185947DB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sz="3600" dirty="0"/>
              <a:t>القاعدة</a:t>
            </a:r>
            <a:endParaRPr lang="ar-OM" sz="36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FC993E8E-3B84-4F41-9E19-B04F1E6A06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1082323"/>
              </p:ext>
            </p:extLst>
          </p:nvPr>
        </p:nvGraphicFramePr>
        <p:xfrm>
          <a:off x="643467" y="1782981"/>
          <a:ext cx="10905066" cy="4393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6420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4">
            <a:extLst>
              <a:ext uri="{FF2B5EF4-FFF2-40B4-BE49-F238E27FC236}">
                <a16:creationId xmlns:a16="http://schemas.microsoft.com/office/drawing/2014/main" id="{D3E33548-A96B-466A-85F6-DF54F50DBC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3425299"/>
              </p:ext>
            </p:extLst>
          </p:nvPr>
        </p:nvGraphicFramePr>
        <p:xfrm>
          <a:off x="397563" y="162338"/>
          <a:ext cx="11168269" cy="630439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95467">
                  <a:extLst>
                    <a:ext uri="{9D8B030D-6E8A-4147-A177-3AD203B41FA5}">
                      <a16:colId xmlns:a16="http://schemas.microsoft.com/office/drawing/2014/main" val="3998987507"/>
                    </a:ext>
                  </a:extLst>
                </a:gridCol>
                <a:gridCol w="1595467">
                  <a:extLst>
                    <a:ext uri="{9D8B030D-6E8A-4147-A177-3AD203B41FA5}">
                      <a16:colId xmlns:a16="http://schemas.microsoft.com/office/drawing/2014/main" val="2198065079"/>
                    </a:ext>
                  </a:extLst>
                </a:gridCol>
                <a:gridCol w="1595467">
                  <a:extLst>
                    <a:ext uri="{9D8B030D-6E8A-4147-A177-3AD203B41FA5}">
                      <a16:colId xmlns:a16="http://schemas.microsoft.com/office/drawing/2014/main" val="2497108738"/>
                    </a:ext>
                  </a:extLst>
                </a:gridCol>
                <a:gridCol w="1595467">
                  <a:extLst>
                    <a:ext uri="{9D8B030D-6E8A-4147-A177-3AD203B41FA5}">
                      <a16:colId xmlns:a16="http://schemas.microsoft.com/office/drawing/2014/main" val="2337754899"/>
                    </a:ext>
                  </a:extLst>
                </a:gridCol>
                <a:gridCol w="1595467">
                  <a:extLst>
                    <a:ext uri="{9D8B030D-6E8A-4147-A177-3AD203B41FA5}">
                      <a16:colId xmlns:a16="http://schemas.microsoft.com/office/drawing/2014/main" val="4230925954"/>
                    </a:ext>
                  </a:extLst>
                </a:gridCol>
                <a:gridCol w="1595467">
                  <a:extLst>
                    <a:ext uri="{9D8B030D-6E8A-4147-A177-3AD203B41FA5}">
                      <a16:colId xmlns:a16="http://schemas.microsoft.com/office/drawing/2014/main" val="3824801356"/>
                    </a:ext>
                  </a:extLst>
                </a:gridCol>
                <a:gridCol w="1595467">
                  <a:extLst>
                    <a:ext uri="{9D8B030D-6E8A-4147-A177-3AD203B41FA5}">
                      <a16:colId xmlns:a16="http://schemas.microsoft.com/office/drawing/2014/main" val="718153489"/>
                    </a:ext>
                  </a:extLst>
                </a:gridCol>
              </a:tblGrid>
              <a:tr h="604631"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الاسم الممدود</a:t>
                      </a:r>
                      <a:endParaRPr lang="ar-OM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نوع الهمزة</a:t>
                      </a:r>
                      <a:endParaRPr lang="ar-OM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صياغته للمثنى</a:t>
                      </a:r>
                      <a:endParaRPr lang="ar-OM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جمعه جمع مؤنث سالم</a:t>
                      </a:r>
                      <a:endParaRPr lang="ar-OM" sz="2400" dirty="0"/>
                    </a:p>
                    <a:p>
                      <a:pPr algn="ctr" rtl="1"/>
                      <a:r>
                        <a:rPr lang="ar-OM" sz="2400" dirty="0"/>
                        <a:t>ات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جمعه جمع مذكر سلم</a:t>
                      </a:r>
                      <a:endParaRPr lang="ar-OM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959925"/>
                  </a:ext>
                </a:extLst>
              </a:tr>
              <a:tr h="604631">
                <a:tc v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في الرفع</a:t>
                      </a:r>
                      <a:endParaRPr lang="ar-OM" sz="2400" dirty="0"/>
                    </a:p>
                    <a:p>
                      <a:pPr algn="ctr" rtl="1"/>
                      <a:r>
                        <a:rPr lang="ar-OM" sz="2400" dirty="0"/>
                        <a:t>ان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في النصب والجر</a:t>
                      </a:r>
                      <a:endParaRPr lang="ar-OM" sz="2400" dirty="0"/>
                    </a:p>
                    <a:p>
                      <a:pPr algn="ctr" rtl="1"/>
                      <a:r>
                        <a:rPr lang="ar-OM" sz="2400" dirty="0"/>
                        <a:t>ين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في الرفع</a:t>
                      </a:r>
                      <a:endParaRPr lang="ar-OM" sz="2400" dirty="0"/>
                    </a:p>
                    <a:p>
                      <a:pPr algn="ctr" rtl="1"/>
                      <a:r>
                        <a:rPr lang="ar-OM" sz="2400" dirty="0" err="1"/>
                        <a:t>ون</a:t>
                      </a:r>
                      <a:endParaRPr lang="ar-OM" sz="2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في النصب والجر</a:t>
                      </a:r>
                      <a:endParaRPr lang="ar-OM" sz="2400" dirty="0"/>
                    </a:p>
                    <a:p>
                      <a:pPr algn="ctr" rtl="1"/>
                      <a:r>
                        <a:rPr lang="ar-OM" sz="2400" dirty="0"/>
                        <a:t>ين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09951"/>
                  </a:ext>
                </a:extLst>
              </a:tr>
              <a:tr h="60463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قر</a:t>
                      </a:r>
                      <a:r>
                        <a:rPr lang="ar-OM" sz="2000" dirty="0"/>
                        <a:t>ّ</a:t>
                      </a:r>
                      <a:r>
                        <a:rPr lang="ar-SA" sz="2000" dirty="0" err="1"/>
                        <a:t>اء</a:t>
                      </a:r>
                      <a:endParaRPr lang="ar-OM" sz="2000" dirty="0"/>
                    </a:p>
                    <a:p>
                      <a:pPr algn="ctr" rtl="1"/>
                      <a:r>
                        <a:rPr lang="ar-OM" sz="2000" dirty="0"/>
                        <a:t>قرأ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أصلية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قراءان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قراءين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قراءات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err="1">
                          <a:solidFill>
                            <a:srgbClr val="FF0000"/>
                          </a:solidFill>
                        </a:rPr>
                        <a:t>قراءون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قراءين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067203"/>
                  </a:ext>
                </a:extLst>
              </a:tr>
              <a:tr h="60463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إنشاء</a:t>
                      </a:r>
                      <a:endParaRPr lang="ar-OM" sz="2000" dirty="0"/>
                    </a:p>
                    <a:p>
                      <a:pPr algn="ctr" rtl="1"/>
                      <a:r>
                        <a:rPr lang="ar-OM" sz="2000" dirty="0"/>
                        <a:t>أنشأ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أصلية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endParaRPr lang="ar-OM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إنشاءان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إنشاءين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إنشاءات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OM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OM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870804"/>
                  </a:ext>
                </a:extLst>
              </a:tr>
              <a:tr h="60463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سماء</a:t>
                      </a:r>
                      <a:endParaRPr lang="ar-OM" sz="2000" dirty="0"/>
                    </a:p>
                    <a:p>
                      <a:pPr algn="ctr" rtl="1"/>
                      <a:r>
                        <a:rPr lang="ar-OM" sz="2000" dirty="0"/>
                        <a:t>سما- يسمو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منقلبة عن واو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سماءان</a:t>
                      </a:r>
                    </a:p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سماوان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سماءين</a:t>
                      </a:r>
                    </a:p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سماوين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err="1">
                          <a:solidFill>
                            <a:srgbClr val="FF0000"/>
                          </a:solidFill>
                        </a:rPr>
                        <a:t>سماءات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سماوات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OM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OM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92204"/>
                  </a:ext>
                </a:extLst>
              </a:tr>
              <a:tr h="60463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بن</a:t>
                      </a:r>
                      <a:r>
                        <a:rPr lang="ar-OM" sz="2000" dirty="0"/>
                        <a:t>ّ</a:t>
                      </a:r>
                      <a:r>
                        <a:rPr lang="ar-SA" sz="2000" dirty="0" err="1"/>
                        <a:t>اء</a:t>
                      </a:r>
                      <a:endParaRPr lang="ar-OM" sz="2000" dirty="0"/>
                    </a:p>
                    <a:p>
                      <a:pPr algn="ctr" rtl="1"/>
                      <a:r>
                        <a:rPr lang="ar-OM" sz="2000" dirty="0"/>
                        <a:t>بنى-يبني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منقلبة عن ياء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بن</a:t>
                      </a:r>
                      <a:r>
                        <a:rPr lang="ar-OM" sz="2000" b="1" dirty="0">
                          <a:solidFill>
                            <a:srgbClr val="FF0000"/>
                          </a:solidFill>
                        </a:rPr>
                        <a:t>ّ</a:t>
                      </a:r>
                      <a:r>
                        <a:rPr lang="ar-SA" sz="2000" b="1" dirty="0" err="1">
                          <a:solidFill>
                            <a:srgbClr val="FF0000"/>
                          </a:solidFill>
                        </a:rPr>
                        <a:t>اءان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بن</a:t>
                      </a:r>
                      <a:r>
                        <a:rPr lang="ar-OM" sz="2000" b="1" dirty="0">
                          <a:solidFill>
                            <a:srgbClr val="FF0000"/>
                          </a:solidFill>
                        </a:rPr>
                        <a:t>ّ</a:t>
                      </a:r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اوان</a:t>
                      </a:r>
                    </a:p>
                    <a:p>
                      <a:pPr algn="ctr" rtl="1"/>
                      <a:endParaRPr lang="ar-OM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بن</a:t>
                      </a:r>
                      <a:r>
                        <a:rPr lang="ar-OM" sz="2000" b="1" dirty="0">
                          <a:solidFill>
                            <a:srgbClr val="FF0000"/>
                          </a:solidFill>
                        </a:rPr>
                        <a:t>ّ</a:t>
                      </a:r>
                      <a:r>
                        <a:rPr lang="ar-SA" sz="2000" b="1" dirty="0" err="1">
                          <a:solidFill>
                            <a:srgbClr val="FF0000"/>
                          </a:solidFill>
                        </a:rPr>
                        <a:t>اءين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بن</a:t>
                      </a:r>
                      <a:r>
                        <a:rPr lang="ar-OM" sz="2000" b="1" dirty="0">
                          <a:solidFill>
                            <a:srgbClr val="FF0000"/>
                          </a:solidFill>
                        </a:rPr>
                        <a:t>ّ</a:t>
                      </a:r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اوين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OM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بن</a:t>
                      </a:r>
                      <a:r>
                        <a:rPr lang="ar-OM" sz="2000" b="1" dirty="0">
                          <a:solidFill>
                            <a:srgbClr val="FF0000"/>
                          </a:solidFill>
                        </a:rPr>
                        <a:t>ّ</a:t>
                      </a:r>
                      <a:r>
                        <a:rPr lang="ar-SA" sz="2000" b="1" dirty="0" err="1">
                          <a:solidFill>
                            <a:srgbClr val="FF0000"/>
                          </a:solidFill>
                        </a:rPr>
                        <a:t>اءون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r>
                        <a:rPr lang="ar-SA" sz="2000" b="1" dirty="0" err="1">
                          <a:solidFill>
                            <a:srgbClr val="FF0000"/>
                          </a:solidFill>
                        </a:rPr>
                        <a:t>بناوون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بناءين</a:t>
                      </a:r>
                    </a:p>
                    <a:p>
                      <a:pPr algn="ctr" rtl="1"/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بن</a:t>
                      </a:r>
                      <a:r>
                        <a:rPr lang="ar-OM" sz="2000" b="1" dirty="0">
                          <a:solidFill>
                            <a:srgbClr val="FF0000"/>
                          </a:solidFill>
                        </a:rPr>
                        <a:t>ّ</a:t>
                      </a:r>
                      <a:r>
                        <a:rPr lang="ar-SA" sz="2000" b="1" dirty="0">
                          <a:solidFill>
                            <a:srgbClr val="FF0000"/>
                          </a:solidFill>
                        </a:rPr>
                        <a:t>اوين</a:t>
                      </a:r>
                      <a:endParaRPr lang="ar-OM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860664"/>
                  </a:ext>
                </a:extLst>
              </a:tr>
              <a:tr h="60463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خضراء</a:t>
                      </a:r>
                      <a:endParaRPr lang="ar-OM" sz="2000" dirty="0"/>
                    </a:p>
                    <a:p>
                      <a:pPr algn="ctr" rtl="1"/>
                      <a:r>
                        <a:rPr lang="ar-OM" sz="2000" dirty="0"/>
                        <a:t>أخضر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rgbClr val="FF0000"/>
                          </a:solidFill>
                        </a:rPr>
                        <a:t>زائدة للتأنيث</a:t>
                      </a:r>
                      <a:endParaRPr lang="ar-OM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rgbClr val="FF0000"/>
                          </a:solidFill>
                        </a:rPr>
                        <a:t>خضراوان</a:t>
                      </a:r>
                      <a:endParaRPr lang="ar-OM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rgbClr val="FF0000"/>
                          </a:solidFill>
                        </a:rPr>
                        <a:t>خضراوين</a:t>
                      </a:r>
                      <a:endParaRPr lang="ar-OM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rgbClr val="FF0000"/>
                          </a:solidFill>
                        </a:rPr>
                        <a:t>خضراوات</a:t>
                      </a:r>
                      <a:endParaRPr lang="ar-OM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chemeClr val="bg1"/>
                          </a:solidFill>
                        </a:rPr>
                        <a:t>---</a:t>
                      </a:r>
                      <a:endParaRPr lang="ar-OM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chemeClr val="bg1"/>
                          </a:solidFill>
                        </a:rPr>
                        <a:t>----</a:t>
                      </a:r>
                      <a:endParaRPr lang="ar-OM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363947"/>
                  </a:ext>
                </a:extLst>
              </a:tr>
              <a:tr h="60463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بيضاء</a:t>
                      </a:r>
                      <a:endParaRPr lang="ar-OM" sz="2000" dirty="0"/>
                    </a:p>
                    <a:p>
                      <a:pPr algn="ctr" rtl="1"/>
                      <a:r>
                        <a:rPr lang="ar-OM" sz="2000" dirty="0"/>
                        <a:t>أبيض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solidFill>
                            <a:srgbClr val="FF0000"/>
                          </a:solidFill>
                        </a:rPr>
                        <a:t>زائدة للتأنيث</a:t>
                      </a:r>
                      <a:endParaRPr lang="ar-OM" sz="2000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endParaRPr lang="ar-OM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rgbClr val="FF0000"/>
                          </a:solidFill>
                        </a:rPr>
                        <a:t>بيضاوان</a:t>
                      </a:r>
                      <a:endParaRPr lang="ar-OM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rgbClr val="FF0000"/>
                          </a:solidFill>
                        </a:rPr>
                        <a:t>بيضاوين</a:t>
                      </a:r>
                      <a:endParaRPr lang="ar-OM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rgbClr val="FF0000"/>
                          </a:solidFill>
                        </a:rPr>
                        <a:t>بيضاوات</a:t>
                      </a:r>
                      <a:endParaRPr lang="ar-OM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chemeClr val="bg1"/>
                          </a:solidFill>
                        </a:rPr>
                        <a:t>----</a:t>
                      </a:r>
                      <a:endParaRPr lang="ar-OM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chemeClr val="bg1"/>
                          </a:solidFill>
                        </a:rPr>
                        <a:t>------</a:t>
                      </a:r>
                      <a:endParaRPr lang="ar-OM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85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1595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D14FEFD8-A344-498D-B57E-09510818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698171"/>
            <a:ext cx="3962061" cy="4516360"/>
          </a:xfrm>
        </p:spPr>
        <p:txBody>
          <a:bodyPr anchor="ctr">
            <a:normAutofit/>
          </a:bodyPr>
          <a:lstStyle/>
          <a:p>
            <a:pPr algn="ctr"/>
            <a:r>
              <a:rPr lang="ar-SA" sz="9600" dirty="0"/>
              <a:t>تدريب</a:t>
            </a:r>
            <a:endParaRPr lang="ar-OM" sz="9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5279CDB8-D3DE-400C-A788-3D63B2DEEA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570644"/>
              </p:ext>
            </p:extLst>
          </p:nvPr>
        </p:nvGraphicFramePr>
        <p:xfrm>
          <a:off x="5070475" y="1698625"/>
          <a:ext cx="6478588" cy="4516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465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4F59315-16E9-4016-8263-73BB9DFD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ar-SA">
                <a:solidFill>
                  <a:srgbClr val="FFFFFF"/>
                </a:solidFill>
              </a:rPr>
              <a:t>تدريب </a:t>
            </a:r>
            <a:endParaRPr lang="ar-OM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عنصر نائب للمحتوى 2">
            <a:extLst>
              <a:ext uri="{FF2B5EF4-FFF2-40B4-BE49-F238E27FC236}">
                <a16:creationId xmlns:a16="http://schemas.microsoft.com/office/drawing/2014/main" id="{A952F1FC-8AC3-4181-AF3E-8006AB7F4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797" y="432318"/>
            <a:ext cx="7563677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ar-SA" b="1" dirty="0" smtClean="0">
                <a:highlight>
                  <a:srgbClr val="FFFF00"/>
                </a:highlight>
              </a:rPr>
              <a:t>عين </a:t>
            </a:r>
            <a:r>
              <a:rPr lang="ar-SA" b="1" dirty="0">
                <a:highlight>
                  <a:srgbClr val="FFFF00"/>
                </a:highlight>
              </a:rPr>
              <a:t>الأسماء الممدودة </a:t>
            </a:r>
            <a:r>
              <a:rPr lang="ar-SA" b="1" dirty="0" smtClean="0">
                <a:highlight>
                  <a:srgbClr val="FFFF00"/>
                </a:highlight>
              </a:rPr>
              <a:t>واذكر </a:t>
            </a:r>
            <a:r>
              <a:rPr lang="ar-SA" b="1" dirty="0">
                <a:highlight>
                  <a:srgbClr val="FFFF00"/>
                </a:highlight>
              </a:rPr>
              <a:t>ما حدث لها عند التثنية والجمع</a:t>
            </a:r>
          </a:p>
          <a:p>
            <a:r>
              <a:rPr lang="ar-SA" dirty="0"/>
              <a:t>1- فاز في المسابقة </a:t>
            </a:r>
            <a:r>
              <a:rPr lang="ar-SA" dirty="0" err="1">
                <a:highlight>
                  <a:srgbClr val="00FF00"/>
                </a:highlight>
              </a:rPr>
              <a:t>عداوان</a:t>
            </a:r>
            <a:r>
              <a:rPr lang="ar-SA" dirty="0"/>
              <a:t>  سريعا الجري.</a:t>
            </a:r>
            <a:r>
              <a:rPr lang="ar-OM" dirty="0"/>
              <a:t>/ </a:t>
            </a:r>
            <a:r>
              <a:rPr lang="ar-OM" dirty="0">
                <a:highlight>
                  <a:srgbClr val="FF0000"/>
                </a:highlight>
              </a:rPr>
              <a:t>مفردها</a:t>
            </a:r>
            <a:r>
              <a:rPr lang="ar-OM" dirty="0"/>
              <a:t>: </a:t>
            </a:r>
            <a:r>
              <a:rPr lang="ar-OM" dirty="0">
                <a:highlight>
                  <a:srgbClr val="FF0000"/>
                </a:highlight>
              </a:rPr>
              <a:t>عداء</a:t>
            </a:r>
          </a:p>
          <a:p>
            <a:r>
              <a:rPr lang="ar-OM" dirty="0">
                <a:highlight>
                  <a:srgbClr val="FF0000"/>
                </a:highlight>
              </a:rPr>
              <a:t>قلبت الهمزة </a:t>
            </a:r>
            <a:r>
              <a:rPr lang="ar-OM" dirty="0" err="1">
                <a:highlight>
                  <a:srgbClr val="FF0000"/>
                </a:highlight>
              </a:rPr>
              <a:t>واوا</a:t>
            </a:r>
            <a:r>
              <a:rPr lang="ar-OM" dirty="0">
                <a:highlight>
                  <a:srgbClr val="FF0000"/>
                </a:highlight>
              </a:rPr>
              <a:t> ثم أضيفت علامة التثنية الألف والنون</a:t>
            </a:r>
            <a:endParaRPr lang="ar-SA" dirty="0">
              <a:highlight>
                <a:srgbClr val="FF0000"/>
              </a:highlight>
            </a:endParaRPr>
          </a:p>
          <a:p>
            <a:r>
              <a:rPr lang="ar-SA" dirty="0"/>
              <a:t>2- إن إصلاح </a:t>
            </a:r>
            <a:r>
              <a:rPr lang="ar-SA" dirty="0">
                <a:highlight>
                  <a:srgbClr val="00FF00"/>
                </a:highlight>
              </a:rPr>
              <a:t>الصحراوات</a:t>
            </a:r>
            <a:r>
              <a:rPr lang="ar-SA" dirty="0"/>
              <a:t> يسهم في تحقيق الأمن الغذائي.</a:t>
            </a:r>
            <a:r>
              <a:rPr lang="ar-OM" dirty="0"/>
              <a:t>/ مفردها: </a:t>
            </a:r>
            <a:r>
              <a:rPr lang="ar-OM" dirty="0">
                <a:highlight>
                  <a:srgbClr val="FF0000"/>
                </a:highlight>
              </a:rPr>
              <a:t>الصحراء ، قلبت الهمزة </a:t>
            </a:r>
            <a:r>
              <a:rPr lang="ar-OM" dirty="0" err="1">
                <a:highlight>
                  <a:srgbClr val="FF0000"/>
                </a:highlight>
              </a:rPr>
              <a:t>واوا</a:t>
            </a:r>
            <a:r>
              <a:rPr lang="ar-OM" dirty="0">
                <a:highlight>
                  <a:srgbClr val="FF0000"/>
                </a:highlight>
              </a:rPr>
              <a:t> ثم أضيفت علامة جمع المؤنث السالم  الألف والتاء</a:t>
            </a:r>
            <a:endParaRPr lang="ar-SA" dirty="0">
              <a:highlight>
                <a:srgbClr val="FF0000"/>
              </a:highlight>
            </a:endParaRPr>
          </a:p>
          <a:p>
            <a:r>
              <a:rPr lang="ar-SA" dirty="0"/>
              <a:t>قال </a:t>
            </a:r>
            <a:r>
              <a:rPr lang="ar-SA" dirty="0" err="1"/>
              <a:t>تعالى:"الحمد</a:t>
            </a:r>
            <a:r>
              <a:rPr lang="ar-SA" dirty="0"/>
              <a:t> لله فاطر </a:t>
            </a:r>
            <a:r>
              <a:rPr lang="ar-SA" dirty="0">
                <a:highlight>
                  <a:srgbClr val="00FF00"/>
                </a:highlight>
              </a:rPr>
              <a:t>السموات</a:t>
            </a:r>
            <a:r>
              <a:rPr lang="ar-SA" dirty="0"/>
              <a:t> والأرض"</a:t>
            </a:r>
            <a:endParaRPr lang="ar-OM" dirty="0"/>
          </a:p>
          <a:p>
            <a:r>
              <a:rPr lang="ar-OM" dirty="0">
                <a:highlight>
                  <a:srgbClr val="FF0000"/>
                </a:highlight>
              </a:rPr>
              <a:t>مفردها السماء/ قلبت الهمزة </a:t>
            </a:r>
            <a:r>
              <a:rPr lang="ar-OM" dirty="0" err="1">
                <a:highlight>
                  <a:srgbClr val="FF0000"/>
                </a:highlight>
              </a:rPr>
              <a:t>واوا</a:t>
            </a:r>
            <a:r>
              <a:rPr lang="ar-OM" dirty="0">
                <a:highlight>
                  <a:srgbClr val="FF0000"/>
                </a:highlight>
              </a:rPr>
              <a:t> ثم أضيفت علامة جمع المؤنث السالم الألف والتاء</a:t>
            </a:r>
          </a:p>
        </p:txBody>
      </p:sp>
    </p:spTree>
    <p:extLst>
      <p:ext uri="{BB962C8B-B14F-4D97-AF65-F5344CB8AC3E}">
        <p14:creationId xmlns:p14="http://schemas.microsoft.com/office/powerpoint/2010/main" val="3114283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A6E16A5-3C28-4643-B392-4F8CE109FBA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ar-SA" dirty="0"/>
              <a:t>تدريب</a:t>
            </a:r>
            <a:endParaRPr lang="ar-OM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088FB09-3DCF-4F5B-8567-50738E6FC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ar-SA" sz="5200" dirty="0" smtClean="0"/>
              <a:t>اجمع </a:t>
            </a:r>
            <a:r>
              <a:rPr lang="ar-SA" sz="5200" dirty="0"/>
              <a:t>الكلمات الآتية جمعا سالما</a:t>
            </a:r>
          </a:p>
          <a:p>
            <a:r>
              <a:rPr lang="ar-SA" sz="4000" dirty="0">
                <a:solidFill>
                  <a:schemeClr val="accent6"/>
                </a:solidFill>
              </a:rPr>
              <a:t>صفاء:</a:t>
            </a:r>
            <a:r>
              <a:rPr lang="ar-OM" sz="4000" dirty="0">
                <a:solidFill>
                  <a:schemeClr val="accent6"/>
                </a:solidFill>
              </a:rPr>
              <a:t> صفا، يصفو</a:t>
            </a:r>
            <a:endParaRPr lang="ar-SA" sz="4000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ar-SA" sz="4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صفاءات</a:t>
            </a:r>
            <a:r>
              <a:rPr lang="ar-OM" sz="4200" dirty="0">
                <a:solidFill>
                  <a:schemeClr val="bg1"/>
                </a:solidFill>
              </a:rPr>
              <a:t>،</a:t>
            </a:r>
            <a:r>
              <a:rPr lang="ar-OM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OM" sz="4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صفاوات</a:t>
            </a:r>
            <a:r>
              <a:rPr lang="ar-SA" dirty="0">
                <a:solidFill>
                  <a:schemeClr val="bg1"/>
                </a:solidFill>
              </a:rPr>
              <a:t>ت</a:t>
            </a:r>
          </a:p>
          <a:p>
            <a:r>
              <a:rPr lang="ar-SA" sz="5200" dirty="0">
                <a:solidFill>
                  <a:schemeClr val="accent6"/>
                </a:solidFill>
              </a:rPr>
              <a:t>شفاء:</a:t>
            </a:r>
            <a:r>
              <a:rPr lang="ar-OM" sz="5200" dirty="0">
                <a:solidFill>
                  <a:schemeClr val="accent6"/>
                </a:solidFill>
              </a:rPr>
              <a:t> شفى-يشفي</a:t>
            </a:r>
            <a:endParaRPr lang="ar-SA" sz="5200" dirty="0">
              <a:solidFill>
                <a:schemeClr val="accent6"/>
              </a:solidFill>
            </a:endParaRPr>
          </a:p>
          <a:p>
            <a:r>
              <a:rPr lang="ar-SA" sz="6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شفاءات</a:t>
            </a:r>
            <a:r>
              <a:rPr lang="ar-SA" sz="4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، </a:t>
            </a:r>
            <a:r>
              <a:rPr lang="ar-SA" sz="6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شفاوات</a:t>
            </a:r>
            <a:endParaRPr lang="ar-SA" sz="4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ar-SA" sz="4800" dirty="0">
                <a:solidFill>
                  <a:schemeClr val="accent6"/>
                </a:solidFill>
              </a:rPr>
              <a:t>عيناء:</a:t>
            </a:r>
          </a:p>
          <a:p>
            <a:r>
              <a:rPr lang="ar-SA" sz="57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عيناوات</a:t>
            </a:r>
            <a:endParaRPr lang="ar-SA" sz="5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ar-SA" sz="4300" dirty="0">
                <a:solidFill>
                  <a:schemeClr val="accent6"/>
                </a:solidFill>
              </a:rPr>
              <a:t>صفراء:</a:t>
            </a:r>
          </a:p>
          <a:p>
            <a:r>
              <a:rPr lang="ar-SA" sz="5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صفراوات</a:t>
            </a:r>
          </a:p>
          <a:p>
            <a:pPr marL="0" indent="0">
              <a:buNone/>
            </a:pPr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1110353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2833068" cy="2997599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FD1189F-9598-4281-8056-2845388D4D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3068" cy="2997599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3E04E1-D74F-4ED6-972C-035F4FEC4B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1A97D9-C694-4307-818B-0C5BBF4136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1053" y="819446"/>
            <a:ext cx="6964685" cy="5402463"/>
          </a:xfrm>
          <a:prstGeom prst="rect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1053" y="819446"/>
            <a:ext cx="6964685" cy="5402463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13658" y="727769"/>
            <a:ext cx="6964685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8C3FA508-5741-4464-ADD4-A359ED695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765" y="1495956"/>
            <a:ext cx="6418471" cy="1017915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en-US" sz="5400" kern="1200" dirty="0" err="1">
                <a:latin typeface="+mj-lt"/>
                <a:ea typeface="+mj-ea"/>
                <a:cs typeface="+mj-cs"/>
              </a:rPr>
              <a:t>تدريب</a:t>
            </a:r>
            <a:endParaRPr lang="en-US" sz="54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6729E43-00BC-4997-B68B-AD01DE354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3068" y="3020432"/>
            <a:ext cx="6418471" cy="3109799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indent="0" rtl="0">
              <a:buNone/>
            </a:pPr>
            <a:r>
              <a:rPr lang="en-US" sz="4000" kern="1200" dirty="0" err="1">
                <a:solidFill>
                  <a:srgbClr val="00B050"/>
                </a:solidFill>
                <a:latin typeface="+mn-lt"/>
                <a:ea typeface="+mn-ea"/>
                <a:cs typeface="+mn-cs"/>
              </a:rPr>
              <a:t>البنت</a:t>
            </a:r>
            <a:r>
              <a:rPr lang="en-US" sz="4000" kern="120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000" kern="1200" dirty="0" err="1">
                <a:solidFill>
                  <a:srgbClr val="00B050"/>
                </a:solidFill>
                <a:latin typeface="+mn-lt"/>
                <a:ea typeface="+mn-ea"/>
                <a:cs typeface="+mn-cs"/>
              </a:rPr>
              <a:t>السمراء</a:t>
            </a:r>
            <a:r>
              <a:rPr lang="en-US" sz="4000" kern="120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000" kern="1200" dirty="0" err="1">
                <a:solidFill>
                  <a:srgbClr val="00B050"/>
                </a:solidFill>
                <a:latin typeface="+mn-lt"/>
                <a:ea typeface="+mn-ea"/>
                <a:cs typeface="+mn-cs"/>
              </a:rPr>
              <a:t>محبوبة</a:t>
            </a:r>
            <a:endParaRPr lang="en-US" sz="4000" kern="1200" dirty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  <a:p>
            <a:pPr marL="0" indent="0" rtl="0">
              <a:buNone/>
            </a:pPr>
            <a:r>
              <a:rPr lang="ar-SA" sz="4000" dirty="0" smtClean="0">
                <a:solidFill>
                  <a:srgbClr val="00B050"/>
                </a:solidFill>
              </a:rPr>
              <a:t>خاطب </a:t>
            </a:r>
            <a:r>
              <a:rPr lang="ar-SA" sz="4000" dirty="0">
                <a:solidFill>
                  <a:srgbClr val="00B050"/>
                </a:solidFill>
              </a:rPr>
              <a:t>بالجملة السابقة جمع المؤنث السالم.</a:t>
            </a:r>
            <a:endParaRPr lang="en-US" sz="4000" dirty="0">
              <a:solidFill>
                <a:srgbClr val="00B050"/>
              </a:solidFill>
            </a:endParaRPr>
          </a:p>
          <a:p>
            <a:pPr marL="0" indent="0" rtl="0">
              <a:buNone/>
            </a:pPr>
            <a:r>
              <a:rPr lang="ar-OM" sz="4000" dirty="0">
                <a:solidFill>
                  <a:schemeClr val="accent2">
                    <a:lumMod val="50000"/>
                  </a:schemeClr>
                </a:solidFill>
              </a:rPr>
              <a:t>البنات السمراوات محبوبات.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0" indent="0" rtl="0">
              <a:buNone/>
            </a:pP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27769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5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5326" y="343675"/>
            <a:ext cx="768186" cy="768186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7" name="Graphic 212">
            <a:extLst>
              <a:ext uri="{FF2B5EF4-FFF2-40B4-BE49-F238E27FC236}">
                <a16:creationId xmlns:a16="http://schemas.microsoft.com/office/drawing/2014/main" id="{5EC6B544-8C84-47A6-885D-A4F09EF5C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5326" y="343675"/>
            <a:ext cx="768186" cy="768186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67504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2C95C5C-6FBD-47FF-9CA6-066193539A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7140" y="5100276"/>
            <a:ext cx="515928" cy="51592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7140" y="5100276"/>
            <a:ext cx="515928" cy="51592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5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782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372</Words>
  <Application>Microsoft Office PowerPoint</Application>
  <PresentationFormat>شاشة عريضة</PresentationFormat>
  <Paragraphs>113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نسق Office</vt:lpstr>
      <vt:lpstr>الاسم الممدود تثنيته وجمعه جمعا سالما</vt:lpstr>
      <vt:lpstr>تعريف الاسم الممدود</vt:lpstr>
      <vt:lpstr>عرض تقديمي في PowerPoint</vt:lpstr>
      <vt:lpstr>القاعدة</vt:lpstr>
      <vt:lpstr>عرض تقديمي في PowerPoint</vt:lpstr>
      <vt:lpstr>تدريب</vt:lpstr>
      <vt:lpstr>تدريب </vt:lpstr>
      <vt:lpstr>تدريب</vt:lpstr>
      <vt:lpstr>تدريب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الاسم الممدود</dc:title>
  <dc:creator>إيمان</dc:creator>
  <cp:lastModifiedBy>Lenovo</cp:lastModifiedBy>
  <cp:revision>30</cp:revision>
  <dcterms:created xsi:type="dcterms:W3CDTF">2021-05-16T06:31:30Z</dcterms:created>
  <dcterms:modified xsi:type="dcterms:W3CDTF">2023-03-25T13:45:22Z</dcterms:modified>
</cp:coreProperties>
</file>