
<file path=[Content_Types].xml><?xml version="1.0" encoding="utf-8"?>
<Types xmlns="http://schemas.openxmlformats.org/package/2006/content-types">
  <Default ContentType="application/xml" Extension="xml"/>
  <Default ContentType="image/png" Extension="png"/>
  <Default ContentType="image/jpeg" Extension="jpe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y="6858000" cx="12192000"/>
  <p:notesSz cx="6858000" cy="9144000"/>
  <p:defaultTextStyle>
    <a:defPPr lvl="0">
      <a:defRPr lang="en-US"/>
    </a:defPPr>
    <a:lvl1pPr defTabSz="457200" eaLnBrk="1" hangingPunct="1" latinLnBrk="0" lvl="0" marL="0" rtl="0" algn="l">
      <a:defRPr kern="1200" sz="1800">
        <a:solidFill>
          <a:schemeClr val="tx1"/>
        </a:solidFill>
        <a:latin typeface="+mn-lt"/>
        <a:ea typeface="+mn-ea"/>
        <a:cs typeface="+mn-cs"/>
      </a:defRPr>
    </a:lvl1pPr>
    <a:lvl2pPr defTabSz="457200" eaLnBrk="1" hangingPunct="1" latinLnBrk="0" lvl="1" marL="457200" rtl="0" algn="l">
      <a:defRPr kern="1200" sz="1800">
        <a:solidFill>
          <a:schemeClr val="tx1"/>
        </a:solidFill>
        <a:latin typeface="+mn-lt"/>
        <a:ea typeface="+mn-ea"/>
        <a:cs typeface="+mn-cs"/>
      </a:defRPr>
    </a:lvl2pPr>
    <a:lvl3pPr defTabSz="457200" eaLnBrk="1" hangingPunct="1" latinLnBrk="0" lvl="2" marL="914400" rtl="0" algn="l">
      <a:defRPr kern="1200" sz="1800">
        <a:solidFill>
          <a:schemeClr val="tx1"/>
        </a:solidFill>
        <a:latin typeface="+mn-lt"/>
        <a:ea typeface="+mn-ea"/>
        <a:cs typeface="+mn-cs"/>
      </a:defRPr>
    </a:lvl3pPr>
    <a:lvl4pPr defTabSz="457200" eaLnBrk="1" hangingPunct="1" latinLnBrk="0" lvl="3" marL="1371600" rtl="0" algn="l">
      <a:defRPr kern="1200" sz="1800">
        <a:solidFill>
          <a:schemeClr val="tx1"/>
        </a:solidFill>
        <a:latin typeface="+mn-lt"/>
        <a:ea typeface="+mn-ea"/>
        <a:cs typeface="+mn-cs"/>
      </a:defRPr>
    </a:lvl4pPr>
    <a:lvl5pPr defTabSz="457200" eaLnBrk="1" hangingPunct="1" latinLnBrk="0" lvl="4" marL="1828800" rtl="0" algn="l">
      <a:defRPr kern="1200" sz="1800">
        <a:solidFill>
          <a:schemeClr val="tx1"/>
        </a:solidFill>
        <a:latin typeface="+mn-lt"/>
        <a:ea typeface="+mn-ea"/>
        <a:cs typeface="+mn-cs"/>
      </a:defRPr>
    </a:lvl5pPr>
    <a:lvl6pPr defTabSz="457200" eaLnBrk="1" hangingPunct="1" latinLnBrk="0" lvl="5" marL="2286000" rtl="0" algn="l">
      <a:defRPr kern="1200" sz="1800">
        <a:solidFill>
          <a:schemeClr val="tx1"/>
        </a:solidFill>
        <a:latin typeface="+mn-lt"/>
        <a:ea typeface="+mn-ea"/>
        <a:cs typeface="+mn-cs"/>
      </a:defRPr>
    </a:lvl6pPr>
    <a:lvl7pPr defTabSz="457200" eaLnBrk="1" hangingPunct="1" latinLnBrk="0" lvl="6" marL="2743200" rtl="0" algn="l">
      <a:defRPr kern="1200" sz="1800">
        <a:solidFill>
          <a:schemeClr val="tx1"/>
        </a:solidFill>
        <a:latin typeface="+mn-lt"/>
        <a:ea typeface="+mn-ea"/>
        <a:cs typeface="+mn-cs"/>
      </a:defRPr>
    </a:lvl7pPr>
    <a:lvl8pPr defTabSz="457200" eaLnBrk="1" hangingPunct="1" latinLnBrk="0" lvl="7" marL="3200400" rtl="0" algn="l">
      <a:defRPr kern="1200" sz="1800">
        <a:solidFill>
          <a:schemeClr val="tx1"/>
        </a:solidFill>
        <a:latin typeface="+mn-lt"/>
        <a:ea typeface="+mn-ea"/>
        <a:cs typeface="+mn-cs"/>
      </a:defRPr>
    </a:lvl8pPr>
    <a:lvl9pPr defTabSz="457200" eaLnBrk="1" hangingPunct="1" latinLnBrk="0" lvl="8" marL="3657600" rtl="0" algn="l">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8.xml"/><Relationship Id="rId10" Type="http://schemas.openxmlformats.org/officeDocument/2006/relationships/slide" Target="slides/slide7.xml"/><Relationship Id="rId13" Type="http://schemas.openxmlformats.org/officeDocument/2006/relationships/slide" Target="slides/slide10.xml"/><Relationship Id="rId12" Type="http://schemas.openxmlformats.org/officeDocument/2006/relationships/slide" Target="slides/slide9.xml"/><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slideMaster" Target="slideMasters/slideMaster1.xml"/><Relationship Id="rId4" Type="http://schemas.openxmlformats.org/officeDocument/2006/relationships/slide" Target="slides/slide1.xml"/><Relationship Id="rId9" Type="http://schemas.openxmlformats.org/officeDocument/2006/relationships/slide" Target="slides/slide6.xml"/><Relationship Id="rId15" Type="http://schemas.openxmlformats.org/officeDocument/2006/relationships/slide" Target="slides/slide12.xml"/><Relationship Id="rId14" Type="http://schemas.openxmlformats.org/officeDocument/2006/relationships/slide" Target="slides/slide11.xml"/><Relationship Id="rId17" Type="http://schemas.openxmlformats.org/officeDocument/2006/relationships/slide" Target="slides/slide14.xml"/><Relationship Id="rId16" Type="http://schemas.openxmlformats.org/officeDocument/2006/relationships/slide" Target="slides/slide13.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4863" y="1235242"/>
            <a:ext cx="5622758" cy="5622758"/>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7684" y="2270346"/>
            <a:ext cx="4991733" cy="2798959"/>
          </a:xfrm>
          <a:prstGeom prst="rect">
            <a:avLst/>
          </a:prstGeom>
        </p:spPr>
      </p:pic>
      <p:sp>
        <p:nvSpPr>
          <p:cNvPr id="11" name="Text Placeholder 3"/>
          <p:cNvSpPr txBox="1"/>
          <p:nvPr/>
        </p:nvSpPr>
        <p:spPr>
          <a:xfrm>
            <a:off x="374985" y="2434916"/>
            <a:ext cx="7138736" cy="1975688"/>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OM" sz="5400" b="1" dirty="0">
                <a:solidFill>
                  <a:schemeClr val="accent2">
                    <a:lumMod val="50000"/>
                  </a:schemeClr>
                </a:solidFill>
                <a:latin typeface="Sakkal Majalla" panose="02000000000000000000" pitchFamily="2" charset="-78"/>
                <a:cs typeface="Sakkal Majalla" panose="02000000000000000000" pitchFamily="2" charset="-78"/>
              </a:rPr>
              <a:t>قصيدة أغنية الخليج</a:t>
            </a:r>
            <a:endParaRPr lang="ar-OM" sz="5400" b="1" dirty="0">
              <a:solidFill>
                <a:schemeClr val="accent2">
                  <a:lumMod val="50000"/>
                </a:schemeClr>
              </a:solidFill>
              <a:latin typeface="Sakkal Majalla" panose="02000000000000000000" pitchFamily="2" charset="-78"/>
              <a:cs typeface="Sakkal Majalla" panose="02000000000000000000" pitchFamily="2" charset="-78"/>
            </a:endParaRPr>
          </a:p>
          <a:p>
            <a:pPr algn="ctr"/>
            <a:r>
              <a:rPr lang="ar-OM" sz="2800" b="1" dirty="0">
                <a:solidFill>
                  <a:schemeClr val="accent2">
                    <a:lumMod val="50000"/>
                  </a:schemeClr>
                </a:solidFill>
                <a:latin typeface="Sakkal Majalla" panose="02000000000000000000" pitchFamily="2" charset="-78"/>
                <a:cs typeface="Sakkal Majalla" panose="02000000000000000000" pitchFamily="2" charset="-78"/>
              </a:rPr>
              <a:t>للشاعر </a:t>
            </a:r>
            <a:r>
              <a:rPr lang="ar-OM" sz="2800" b="1">
                <a:solidFill>
                  <a:schemeClr val="accent2">
                    <a:lumMod val="50000"/>
                  </a:schemeClr>
                </a:solidFill>
                <a:latin typeface="Sakkal Majalla" panose="02000000000000000000" pitchFamily="2" charset="-78"/>
                <a:cs typeface="Sakkal Majalla" panose="02000000000000000000" pitchFamily="2" charset="-78"/>
              </a:rPr>
              <a:t>غازي القصيبي</a:t>
            </a:r>
            <a:endParaRPr lang="ar-OM" sz="2800" b="1" dirty="0">
              <a:solidFill>
                <a:schemeClr val="accent2">
                  <a:lumMod val="50000"/>
                </a:schemeClr>
              </a:solidFill>
              <a:latin typeface="Sakkal Majalla" panose="02000000000000000000" pitchFamily="2" charset="-78"/>
              <a:cs typeface="Sakkal Majalla" panose="02000000000000000000" pitchFamily="2" charset="-78"/>
            </a:endParaRPr>
          </a:p>
        </p:txBody>
      </p:sp>
      <p:sp>
        <p:nvSpPr>
          <p:cNvPr id="12" name="Text Placeholder 4"/>
          <p:cNvSpPr txBox="1"/>
          <p:nvPr/>
        </p:nvSpPr>
        <p:spPr>
          <a:xfrm>
            <a:off x="1447370" y="4388049"/>
            <a:ext cx="5609229" cy="414647"/>
          </a:xfrm>
          <a:prstGeom prst="rect">
            <a:avLst/>
          </a:prstGeom>
        </p:spPr>
        <p:txBody>
          <a:bodyPr vert="horz" lIns="91440" tIns="45720" rIns="91440" bIns="45720" rtlCol="0" anchor="t">
            <a:normAutofit fontScale="55000" lnSpcReduction="20000"/>
          </a:bodyPr>
          <a:lstStyle>
            <a:defPPr>
              <a:defRPr lang="en-US"/>
            </a:defPPr>
            <a:lvl1pPr marL="0" algn="r" defTabSz="914400" rtl="0" eaLnBrk="1" latinLnBrk="0" hangingPunct="1">
              <a:defRPr sz="28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OM" altLang="ko-KR" sz="4400" b="1" dirty="0">
                <a:solidFill>
                  <a:schemeClr val="tx1"/>
                </a:solidFill>
                <a:latin typeface="Sakkal Majalla" panose="02000000000000000000" pitchFamily="2" charset="-78"/>
                <a:cs typeface="Sakkal Majalla" panose="02000000000000000000" pitchFamily="2" charset="-78"/>
              </a:rPr>
              <a:t>إعــــــداد/ أ.محمد بن سليمان المعمري</a:t>
            </a:r>
            <a:endParaRPr lang="en-US" altLang="ko-KR" sz="4400" b="1" dirty="0">
              <a:solidFill>
                <a:schemeClr val="tx1"/>
              </a:solidFill>
              <a:latin typeface="Sakkal Majalla" panose="02000000000000000000" pitchFamily="2" charset="-78"/>
              <a:cs typeface="Sakkal Majalla" panose="02000000000000000000" pitchFamily="2" charset="-78"/>
            </a:endParaRPr>
          </a:p>
        </p:txBody>
      </p:sp>
      <p:sp>
        <p:nvSpPr>
          <p:cNvPr id="13" name="Rectangle 12"/>
          <p:cNvSpPr/>
          <p:nvPr/>
        </p:nvSpPr>
        <p:spPr>
          <a:xfrm>
            <a:off x="673949" y="1455648"/>
            <a:ext cx="6382650" cy="1200329"/>
          </a:xfrm>
          <a:prstGeom prst="rect">
            <a:avLst/>
          </a:prstGeom>
        </p:spPr>
        <p:txBody>
          <a:bodyPr wrap="square">
            <a:spAutoFit/>
          </a:bodyPr>
          <a:lstStyle/>
          <a:p>
            <a:pPr algn="ctr"/>
            <a:r>
              <a:rPr lang="ar-OM" altLang="ko-KR" sz="2400" b="1" dirty="0">
                <a:latin typeface="Traditional Arabic" panose="02020603050405020304" pitchFamily="18" charset="-78"/>
                <a:ea typeface="Malgun Gothic" panose="020B0503020000020004" pitchFamily="50" charset="-127"/>
                <a:cs typeface="Traditional Arabic" panose="02020603050405020304" pitchFamily="18" charset="-78"/>
              </a:rPr>
              <a:t>   مدرسة مسندم للتعليم الأساسي(10-12) </a:t>
            </a:r>
            <a:endParaRPr lang="ar-OM" altLang="ko-KR" sz="2400" b="1" dirty="0">
              <a:latin typeface="Traditional Arabic" panose="02020603050405020304" pitchFamily="18" charset="-78"/>
              <a:ea typeface="Malgun Gothic" panose="020B0503020000020004" pitchFamily="50" charset="-127"/>
              <a:cs typeface="Traditional Arabic" panose="02020603050405020304" pitchFamily="18" charset="-78"/>
            </a:endParaRPr>
          </a:p>
          <a:p>
            <a:pPr algn="ctr" rtl="1"/>
            <a:r>
              <a:rPr lang="ar-OM" altLang="ko-KR" sz="2400" b="1" dirty="0">
                <a:latin typeface="Traditional Arabic" panose="02020603050405020304" pitchFamily="18" charset="-78"/>
                <a:ea typeface="Malgun Gothic" panose="020B0503020000020004" pitchFamily="50" charset="-127"/>
                <a:cs typeface="Traditional Arabic" panose="02020603050405020304" pitchFamily="18" charset="-78"/>
              </a:rPr>
              <a:t>قسم اللغة العربية </a:t>
            </a:r>
            <a:endParaRPr lang="ar-OM" altLang="ko-KR" sz="2400" b="1" dirty="0">
              <a:latin typeface="Traditional Arabic" panose="02020603050405020304" pitchFamily="18" charset="-78"/>
              <a:ea typeface="Malgun Gothic" panose="020B0503020000020004" pitchFamily="50" charset="-127"/>
              <a:cs typeface="Traditional Arabic" panose="02020603050405020304" pitchFamily="18" charset="-78"/>
            </a:endParaRPr>
          </a:p>
          <a:p>
            <a:pPr algn="ctr" rtl="1"/>
            <a:r>
              <a:rPr lang="ar-OM" altLang="ko-KR" sz="2400" b="1" dirty="0">
                <a:latin typeface="Traditional Arabic" panose="02020603050405020304" pitchFamily="18" charset="-78"/>
                <a:ea typeface="Malgun Gothic" panose="020B0503020000020004" pitchFamily="50" charset="-127"/>
                <a:cs typeface="Traditional Arabic" panose="02020603050405020304" pitchFamily="18" charset="-78"/>
              </a:rPr>
              <a:t>لغتي الجميلة للصف العاشر</a:t>
            </a:r>
            <a:endParaRPr lang="ar-OM" altLang="ko-KR" sz="2400" b="1" dirty="0">
              <a:latin typeface="Traditional Arabic" panose="02020603050405020304" pitchFamily="18" charset="-78"/>
              <a:ea typeface="Malgun Gothic" panose="020B0503020000020004" pitchFamily="50" charset="-127"/>
              <a:cs typeface="Traditional Arabic" panose="02020603050405020304" pitchFamily="18" charset="-78"/>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4526" y="2285698"/>
            <a:ext cx="1413032" cy="13976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barn(inVertical)">
                                      <p:cBhvr>
                                        <p:cTn id="24" dur="500"/>
                                        <p:tgtEl>
                                          <p:spTgt spid="11">
                                            <p:txEl>
                                              <p:pRg st="0" end="0"/>
                                            </p:txEl>
                                          </p:spTgt>
                                        </p:tgtEl>
                                      </p:cBhvr>
                                    </p:animEffect>
                                  </p:childTnLst>
                                </p:cTn>
                              </p:par>
                            </p:childTnLst>
                          </p:cTn>
                        </p:par>
                        <p:par>
                          <p:cTn id="25" fill="hold">
                            <p:stCondLst>
                              <p:cond delay="2500"/>
                            </p:stCondLst>
                            <p:childTnLst>
                              <p:par>
                                <p:cTn id="26" presetID="16" presetClass="entr" presetSubtype="21" fill="hold" grpId="0" nodeType="afterEffect">
                                  <p:stCondLst>
                                    <p:cond delay="0"/>
                                  </p:stCondLst>
                                  <p:childTnLst>
                                    <p:set>
                                      <p:cBhvr>
                                        <p:cTn id="27" dur="1" fill="hold">
                                          <p:stCondLst>
                                            <p:cond delay="0"/>
                                          </p:stCondLst>
                                        </p:cTn>
                                        <p:tgtEl>
                                          <p:spTgt spid="11">
                                            <p:txEl>
                                              <p:pRg st="1" end="1"/>
                                            </p:txEl>
                                          </p:spTgt>
                                        </p:tgtEl>
                                        <p:attrNameLst>
                                          <p:attrName>style.visibility</p:attrName>
                                        </p:attrNameLst>
                                      </p:cBhvr>
                                      <p:to>
                                        <p:strVal val="visible"/>
                                      </p:to>
                                    </p:set>
                                    <p:animEffect transition="in" filter="barn(inVertical)">
                                      <p:cBhvr>
                                        <p:cTn id="28" dur="500"/>
                                        <p:tgtEl>
                                          <p:spTgt spid="11">
                                            <p:txEl>
                                              <p:pRg st="1" end="1"/>
                                            </p:txEl>
                                          </p:spTgt>
                                        </p:tgtEl>
                                      </p:cBhvr>
                                    </p:animEffect>
                                  </p:childTnLst>
                                </p:cTn>
                              </p:par>
                            </p:childTnLst>
                          </p:cTn>
                        </p:par>
                        <p:par>
                          <p:cTn id="29" fill="hold">
                            <p:stCondLst>
                              <p:cond delay="3000"/>
                            </p:stCondLst>
                            <p:childTnLst>
                              <p:par>
                                <p:cTn id="30" presetID="50" presetClass="entr" presetSubtype="0" decel="100000" fill="hold" grpId="0" nodeType="after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 calcmode="lin" valueType="num">
                                      <p:cBhvr>
                                        <p:cTn id="32" dur="1000" fill="hold"/>
                                        <p:tgtEl>
                                          <p:spTgt spid="12">
                                            <p:txEl>
                                              <p:pRg st="0" end="0"/>
                                            </p:txEl>
                                          </p:spTgt>
                                        </p:tgtEl>
                                        <p:attrNameLst>
                                          <p:attrName>ppt_w</p:attrName>
                                        </p:attrNameLst>
                                      </p:cBhvr>
                                      <p:tavLst>
                                        <p:tav tm="0">
                                          <p:val>
                                            <p:strVal val="#ppt_w+.3"/>
                                          </p:val>
                                        </p:tav>
                                        <p:tav tm="100000">
                                          <p:val>
                                            <p:strVal val="#ppt_w"/>
                                          </p:val>
                                        </p:tav>
                                      </p:tavLst>
                                    </p:anim>
                                    <p:anim calcmode="lin" valueType="num">
                                      <p:cBhvr>
                                        <p:cTn id="33"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34"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t>
            </a:r>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2888" y="1840885"/>
            <a:ext cx="2977548" cy="3196336"/>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1261311" y="1690688"/>
            <a:ext cx="6096000" cy="369332"/>
          </a:xfrm>
          <a:prstGeom prst="rect">
            <a:avLst/>
          </a:prstGeom>
        </p:spPr>
        <p:txBody>
          <a:bodyPr>
            <a:spAutoFit/>
          </a:bodyPr>
          <a:lstStyle/>
          <a:p>
            <a:pPr algn="justLow" rtl="1"/>
            <a:endParaRPr lang="en-US" dirty="0"/>
          </a:p>
        </p:txBody>
      </p:sp>
      <p:sp>
        <p:nvSpPr>
          <p:cNvPr id="19" name="Text Placeholder 4"/>
          <p:cNvSpPr txBox="1"/>
          <p:nvPr/>
        </p:nvSpPr>
        <p:spPr>
          <a:xfrm>
            <a:off x="7300549" y="4606532"/>
            <a:ext cx="4942225" cy="414647"/>
          </a:xfrm>
          <a:prstGeom prst="rect">
            <a:avLst/>
          </a:prstGeom>
        </p:spPr>
        <p:txBody>
          <a:bodyPr vert="horz" lIns="91440" tIns="45720" rIns="91440" bIns="45720" rtlCol="0" anchor="t">
            <a:noAutofit/>
          </a:bodyPr>
          <a:lstStyle>
            <a:defPPr>
              <a:defRPr lang="en-US"/>
            </a:defPPr>
            <a:lvl1pPr marL="0" algn="r" defTabSz="914400" rtl="0" eaLnBrk="1" latinLnBrk="0" hangingPunct="1">
              <a:defRPr sz="28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ar-OM" altLang="ko-KR" sz="2400" b="1" dirty="0">
                <a:solidFill>
                  <a:schemeClr val="tx1"/>
                </a:solidFill>
                <a:latin typeface="Sakkal Majalla" panose="02000000000000000000" pitchFamily="2" charset="-78"/>
                <a:cs typeface="Sakkal Majalla" panose="02000000000000000000" pitchFamily="2" charset="-78"/>
              </a:rPr>
              <a:t>غازي القصيبي (1940 – 2010)</a:t>
            </a:r>
            <a:endParaRPr lang="en-US" altLang="ko-KR" sz="2400" b="1" dirty="0">
              <a:solidFill>
                <a:schemeClr val="tx1"/>
              </a:solidFill>
              <a:latin typeface="Sakkal Majalla" panose="02000000000000000000" pitchFamily="2" charset="-78"/>
              <a:cs typeface="Sakkal Majalla" panose="02000000000000000000" pitchFamily="2" charset="-78"/>
            </a:endParaRPr>
          </a:p>
        </p:txBody>
      </p:sp>
      <p:sp>
        <p:nvSpPr>
          <p:cNvPr id="22" name="Content Placeholder 2"/>
          <p:cNvSpPr txBox="1"/>
          <p:nvPr/>
        </p:nvSpPr>
        <p:spPr>
          <a:xfrm>
            <a:off x="2566737" y="1840885"/>
            <a:ext cx="5457070" cy="3196336"/>
          </a:xfrm>
          <a:prstGeom prst="rect">
            <a:avLst/>
          </a:prstGeom>
          <a:solidFill>
            <a:schemeClr val="bg1">
              <a:lumMod val="95000"/>
            </a:schemeClr>
          </a:solidFill>
          <a:ln w="28575">
            <a:solidFill>
              <a:schemeClr val="bg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Low" rtl="1">
              <a:lnSpc>
                <a:spcPct val="120000"/>
              </a:lnSpc>
              <a:buNone/>
            </a:pPr>
            <a:r>
              <a:rPr lang="ar-OM" altLang="ko-KR" b="1" dirty="0">
                <a:latin typeface="Sakkal Majalla" panose="02000000000000000000" pitchFamily="2" charset="-78"/>
                <a:cs typeface="+mj-cs"/>
              </a:rPr>
              <a:t>ولد غازي عبدالرحمن القصيبي في الإحساء، ونشأ في البحرين، يعد من شعراء الخليج البارزين في العصر الحديث حصل على ليسانس الحقوق من جامعة القاهرة، وعلى الماجستير في العلاقات الدولية من كاليفورنيا بأمريكا، وعلى الدكتوراه من لندن، ثم عاد إلى الرياض، عاش مرحلة التحول الحضاري في الخليج بكل أبعادها، وقد تجلت غربته في شعره، له أربعة دواوين هي (أشعار من جزيرة اللؤلؤ، قطرات من ظمأ- معركة بلا راية- أنت والرياض).</a:t>
            </a:r>
            <a:endParaRPr lang="ar-OM" altLang="ko-KR" b="1" dirty="0">
              <a:latin typeface="Sakkal Majalla" panose="02000000000000000000" pitchFamily="2" charset="-78"/>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p:cTn id="7" dur="1000" fill="hold"/>
                                        <p:tgtEl>
                                          <p:spTgt spid="19">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1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7" name="Rectangle 6"/>
          <p:cNvSpPr/>
          <p:nvPr/>
        </p:nvSpPr>
        <p:spPr>
          <a:xfrm>
            <a:off x="1261311" y="1690688"/>
            <a:ext cx="6096000" cy="369332"/>
          </a:xfrm>
          <a:prstGeom prst="rect">
            <a:avLst/>
          </a:prstGeom>
        </p:spPr>
        <p:txBody>
          <a:bodyPr>
            <a:spAutoFit/>
          </a:bodyPr>
          <a:lstStyle/>
          <a:p>
            <a:pPr algn="justLow" rtl="1"/>
            <a:endParaRPr lang="en-US" dirty="0"/>
          </a:p>
        </p:txBody>
      </p:sp>
      <p:sp>
        <p:nvSpPr>
          <p:cNvPr id="22" name="Content Placeholder 2"/>
          <p:cNvSpPr txBox="1"/>
          <p:nvPr/>
        </p:nvSpPr>
        <p:spPr>
          <a:xfrm>
            <a:off x="2058090" y="1830831"/>
            <a:ext cx="6497052" cy="3196336"/>
          </a:xfrm>
          <a:prstGeom prst="rect">
            <a:avLst/>
          </a:prstGeom>
          <a:solidFill>
            <a:schemeClr val="accent3">
              <a:lumMod val="20000"/>
              <a:lumOff val="80000"/>
            </a:schemeClr>
          </a:solidFill>
          <a:ln w="28575">
            <a:solidFill>
              <a:schemeClr val="bg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Low" rtl="1">
              <a:lnSpc>
                <a:spcPct val="120000"/>
              </a:lnSpc>
              <a:buNone/>
            </a:pPr>
            <a:r>
              <a:rPr lang="ar-OM" altLang="ko-KR" b="1" dirty="0">
                <a:latin typeface="Sakkal Majalla" panose="02000000000000000000" pitchFamily="2" charset="-78"/>
                <a:cs typeface="+mj-cs"/>
              </a:rPr>
              <a:t>يتحدث الشاعر في هذه الأبيات عن حبه للخليج وعن فرحته بعودته إليه، وحين عاد اهتزت نفسه وانطلقت أشواقه من مكمنها، كما تهتز الأرض (الفلاة) بلقيا المطر، ويأمل الشاعر في هذه الأبيات أن يبقى الخليج كما عهده عربي الهوية، عربيا يفتخر بلغته لغة القرآن يعتز بها ويفتخر، فبقاؤه من بقاء هذه اللغة وعزته من عزتها. </a:t>
            </a:r>
            <a:endParaRPr lang="ar-OM" altLang="ko-KR" b="1" dirty="0">
              <a:latin typeface="Sakkal Majalla" panose="02000000000000000000" pitchFamily="2" charset="-78"/>
              <a:cs typeface="+mj-cs"/>
            </a:endParaRPr>
          </a:p>
        </p:txBody>
      </p:sp>
      <p:sp>
        <p:nvSpPr>
          <p:cNvPr id="8" name="Content Placeholder 2"/>
          <p:cNvSpPr txBox="1"/>
          <p:nvPr/>
        </p:nvSpPr>
        <p:spPr>
          <a:xfrm flipH="1">
            <a:off x="8618622" y="2234764"/>
            <a:ext cx="1994610" cy="2388470"/>
          </a:xfrm>
          <a:prstGeom prst="homePlate">
            <a:avLst/>
          </a:prstGeom>
          <a:solidFill>
            <a:srgbClr val="805B41"/>
          </a:solidFill>
          <a:ln w="28575">
            <a:solidFill>
              <a:schemeClr val="bg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lnSpc>
                <a:spcPct val="120000"/>
              </a:lnSpc>
              <a:buNone/>
            </a:pPr>
            <a:r>
              <a:rPr lang="ar-OM" altLang="ko-KR" b="1" dirty="0">
                <a:solidFill>
                  <a:schemeClr val="bg1"/>
                </a:solidFill>
                <a:latin typeface="Sakkal Majalla" panose="02000000000000000000" pitchFamily="2" charset="-78"/>
                <a:cs typeface="+mj-cs"/>
              </a:rPr>
              <a:t>بين</a:t>
            </a:r>
            <a:endParaRPr lang="ar-OM" altLang="ko-KR" b="1" dirty="0">
              <a:solidFill>
                <a:schemeClr val="bg1"/>
              </a:solidFill>
              <a:latin typeface="Sakkal Majalla" panose="02000000000000000000" pitchFamily="2" charset="-78"/>
              <a:cs typeface="+mj-cs"/>
            </a:endParaRPr>
          </a:p>
          <a:p>
            <a:pPr marL="0" indent="0" algn="ctr" rtl="1">
              <a:lnSpc>
                <a:spcPct val="120000"/>
              </a:lnSpc>
              <a:buNone/>
            </a:pPr>
            <a:r>
              <a:rPr lang="ar-OM" altLang="ko-KR" b="1" dirty="0">
                <a:solidFill>
                  <a:schemeClr val="bg1"/>
                </a:solidFill>
                <a:latin typeface="Sakkal Majalla" panose="02000000000000000000" pitchFamily="2" charset="-78"/>
                <a:cs typeface="+mj-cs"/>
              </a:rPr>
              <a:t> يدي</a:t>
            </a:r>
            <a:endParaRPr lang="ar-OM" altLang="ko-KR" b="1" dirty="0">
              <a:solidFill>
                <a:schemeClr val="bg1"/>
              </a:solidFill>
              <a:latin typeface="Sakkal Majalla" panose="02000000000000000000" pitchFamily="2" charset="-78"/>
              <a:cs typeface="+mj-cs"/>
            </a:endParaRPr>
          </a:p>
          <a:p>
            <a:pPr marL="0" indent="0" algn="ctr" rtl="1">
              <a:lnSpc>
                <a:spcPct val="120000"/>
              </a:lnSpc>
              <a:buNone/>
            </a:pPr>
            <a:r>
              <a:rPr lang="ar-OM" altLang="ko-KR" b="1" dirty="0">
                <a:solidFill>
                  <a:schemeClr val="bg1"/>
                </a:solidFill>
                <a:latin typeface="Sakkal Majalla" panose="02000000000000000000" pitchFamily="2" charset="-78"/>
                <a:cs typeface="+mj-cs"/>
              </a:rPr>
              <a:t> النص</a:t>
            </a:r>
            <a:endParaRPr lang="ar-OM" altLang="ko-KR" b="1" dirty="0">
              <a:solidFill>
                <a:schemeClr val="bg1"/>
              </a:solidFill>
              <a:latin typeface="Sakkal Majalla" panose="02000000000000000000" pitchFamily="2" charset="-78"/>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a:t>
            </a:r>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41910"/>
            <a:ext cx="12192000" cy="6858000"/>
          </a:xfrm>
        </p:spPr>
      </p:pic>
      <p:sp>
        <p:nvSpPr>
          <p:cNvPr id="5" name="Rectangle 4"/>
          <p:cNvSpPr/>
          <p:nvPr/>
        </p:nvSpPr>
        <p:spPr>
          <a:xfrm>
            <a:off x="1922991" y="1778016"/>
            <a:ext cx="6933627" cy="3170099"/>
          </a:xfrm>
          <a:prstGeom prst="rect">
            <a:avLst/>
          </a:prstGeom>
          <a:noFill/>
        </p:spPr>
        <p:txBody>
          <a:bodyPr wrap="square">
            <a:spAutoFit/>
          </a:bodyPr>
          <a:lstStyle/>
          <a:p>
            <a:pPr marL="457200" indent="-457200" algn="r" rtl="1">
              <a:buFont typeface="+mj-lt"/>
              <a:buAutoNum type="arabicPeriod"/>
            </a:pPr>
            <a:r>
              <a:rPr lang="ar-SA" sz="2000" b="1" dirty="0">
                <a:cs typeface="+mj-cs"/>
              </a:rPr>
              <a:t>أتيت أرقب ميعادي مع القمر ** يا ساح</a:t>
            </a:r>
            <a:r>
              <a:rPr lang="ar-OM" sz="2000" b="1" dirty="0">
                <a:cs typeface="+mj-cs"/>
              </a:rPr>
              <a:t>ـــــــــ</a:t>
            </a:r>
            <a:r>
              <a:rPr lang="ar-SA" sz="2000" b="1" dirty="0">
                <a:cs typeface="+mj-cs"/>
              </a:rPr>
              <a:t>ر الموج</a:t>
            </a:r>
            <a:r>
              <a:rPr lang="ar-OM" sz="2000" b="1" dirty="0">
                <a:cs typeface="+mj-cs"/>
              </a:rPr>
              <a:t> </a:t>
            </a:r>
            <a:r>
              <a:rPr lang="ar-SA" sz="2000" b="1" dirty="0">
                <a:cs typeface="+mj-cs"/>
              </a:rPr>
              <a:t>والشطآن والجزر</a:t>
            </a:r>
            <a:endParaRPr lang="ar-OM" sz="2000" b="1" dirty="0">
              <a:cs typeface="+mj-cs"/>
            </a:endParaRPr>
          </a:p>
          <a:p>
            <a:pPr marL="457200" indent="-457200" algn="r" rtl="1">
              <a:buFont typeface="+mj-lt"/>
              <a:buAutoNum type="arabicPeriod"/>
            </a:pPr>
            <a:r>
              <a:rPr lang="ar-SA" sz="2000" b="1" dirty="0"/>
              <a:t>هديتي رعشتا شوق وقافية </a:t>
            </a:r>
            <a:r>
              <a:rPr lang="en-US" sz="2000" b="1" dirty="0"/>
              <a:t>** </a:t>
            </a:r>
            <a:r>
              <a:rPr lang="ar-OM" sz="2000" b="1" dirty="0"/>
              <a:t> </a:t>
            </a:r>
            <a:r>
              <a:rPr lang="ar-SA" sz="2000" b="1" dirty="0"/>
              <a:t>حملت</a:t>
            </a:r>
            <a:r>
              <a:rPr lang="ar-OM" sz="2000" b="1" dirty="0"/>
              <a:t>ـــــــــــــ</a:t>
            </a:r>
            <a:r>
              <a:rPr lang="ar-SA" sz="2000" b="1" dirty="0"/>
              <a:t>ها كل ما عانيت في</a:t>
            </a:r>
            <a:r>
              <a:rPr lang="ar-OM" sz="2000" b="1" dirty="0"/>
              <a:t> </a:t>
            </a:r>
            <a:r>
              <a:rPr lang="ar-SA" sz="2000" b="1" dirty="0"/>
              <a:t>سفري</a:t>
            </a:r>
            <a:endParaRPr lang="ar-OM" sz="2000" b="1" dirty="0"/>
          </a:p>
          <a:p>
            <a:pPr marL="457200" indent="-457200" algn="r" rtl="1">
              <a:buFont typeface="+mj-lt"/>
              <a:buAutoNum type="arabicPeriod"/>
            </a:pPr>
            <a:r>
              <a:rPr lang="ar-SA" sz="2000" b="1" dirty="0"/>
              <a:t>أتيت</a:t>
            </a:r>
            <a:r>
              <a:rPr lang="ar-OM" sz="2000" b="1" dirty="0"/>
              <a:t> </a:t>
            </a:r>
            <a:r>
              <a:rPr lang="ar-SA" sz="2000" b="1" dirty="0"/>
              <a:t>أمرح فوق الرمل</a:t>
            </a:r>
            <a:r>
              <a:rPr lang="ar-OM" sz="2000" b="1" dirty="0"/>
              <a:t> </a:t>
            </a:r>
            <a:r>
              <a:rPr lang="ar-SA" sz="2000" b="1" dirty="0"/>
              <a:t>أنبشه ** عن ذكرياتي القدامى عن هوى صغري</a:t>
            </a:r>
            <a:endParaRPr lang="ar-OM" sz="2000" b="1" dirty="0"/>
          </a:p>
          <a:p>
            <a:pPr marL="457200" indent="-457200" algn="r" rtl="1">
              <a:buFont typeface="+mj-lt"/>
              <a:buAutoNum type="arabicPeriod"/>
            </a:pPr>
            <a:r>
              <a:rPr lang="ar-SA" sz="2000" b="1" dirty="0"/>
              <a:t>عن النجوم</a:t>
            </a:r>
            <a:r>
              <a:rPr lang="ar-OM" sz="2000" b="1" dirty="0"/>
              <a:t> </a:t>
            </a:r>
            <a:r>
              <a:rPr lang="ar-SA" sz="2000" b="1" dirty="0"/>
              <a:t>أذبناها</a:t>
            </a:r>
            <a:r>
              <a:rPr lang="ar-OM" sz="2000" b="1" dirty="0"/>
              <a:t> </a:t>
            </a:r>
            <a:r>
              <a:rPr lang="ar-SA" sz="2000" b="1" dirty="0"/>
              <a:t>بأكؤس</a:t>
            </a:r>
            <a:r>
              <a:rPr lang="ar-OM" sz="2000" b="1" dirty="0"/>
              <a:t>ـــ</a:t>
            </a:r>
            <a:r>
              <a:rPr lang="ar-SA" sz="2000" b="1" dirty="0"/>
              <a:t>نا ** عن الليالي مشي</a:t>
            </a:r>
            <a:r>
              <a:rPr lang="ar-OM" sz="2000" b="1" dirty="0"/>
              <a:t>ــــــــ</a:t>
            </a:r>
            <a:r>
              <a:rPr lang="ar-SA" sz="2000" b="1" dirty="0"/>
              <a:t>ناها على ال</a:t>
            </a:r>
            <a:r>
              <a:rPr lang="ar-OM" sz="2000" b="1" dirty="0"/>
              <a:t>ــــ</a:t>
            </a:r>
            <a:r>
              <a:rPr lang="ar-SA" sz="2000" b="1" dirty="0"/>
              <a:t>وتر</a:t>
            </a:r>
            <a:endParaRPr lang="ar-OM" sz="2000" b="1" dirty="0"/>
          </a:p>
          <a:p>
            <a:pPr marL="457200" indent="-457200" algn="r" rtl="1">
              <a:buFont typeface="+mj-lt"/>
              <a:buAutoNum type="arabicPeriod"/>
            </a:pPr>
            <a:r>
              <a:rPr lang="ar-SA" sz="2000" b="1" dirty="0"/>
              <a:t>أمر بالشاطئ الغاف</a:t>
            </a:r>
            <a:r>
              <a:rPr lang="ar-OM" sz="2000" b="1" dirty="0"/>
              <a:t>ــ</a:t>
            </a:r>
            <a:r>
              <a:rPr lang="ar-SA" sz="2000" b="1" dirty="0"/>
              <a:t>ي فأوقظه ** بقبلة وأن</a:t>
            </a:r>
            <a:r>
              <a:rPr lang="ar-OM" sz="2000" b="1" dirty="0"/>
              <a:t>ــــــــــــــــــــــ</a:t>
            </a:r>
            <a:r>
              <a:rPr lang="ar-SA" sz="2000" b="1" dirty="0"/>
              <a:t>اديه إلى</a:t>
            </a:r>
            <a:r>
              <a:rPr lang="ar-OM" sz="2000" b="1" dirty="0"/>
              <a:t> </a:t>
            </a:r>
            <a:r>
              <a:rPr lang="ar-SA" sz="2000" b="1" dirty="0"/>
              <a:t>السمر</a:t>
            </a:r>
            <a:endParaRPr lang="ar-OM" sz="2000" b="1" dirty="0"/>
          </a:p>
          <a:p>
            <a:pPr marL="457200" indent="-457200" algn="r" rtl="1">
              <a:buFont typeface="+mj-lt"/>
              <a:buAutoNum type="arabicPeriod"/>
            </a:pPr>
            <a:r>
              <a:rPr lang="ar-SA" sz="2000" b="1" dirty="0"/>
              <a:t>أقول</a:t>
            </a:r>
            <a:r>
              <a:rPr lang="ar-OM" sz="2000" b="1" dirty="0"/>
              <a:t>: </a:t>
            </a:r>
            <a:r>
              <a:rPr lang="ar-SA" sz="2000" b="1" dirty="0"/>
              <a:t>شاعرك الولهان تذكره؟ ** أتاك</a:t>
            </a:r>
            <a:r>
              <a:rPr lang="ar-OM" sz="2000" b="1" dirty="0"/>
              <a:t> </a:t>
            </a:r>
            <a:r>
              <a:rPr lang="ar-SA" sz="2000" b="1" dirty="0"/>
              <a:t>يحلم بالأص</a:t>
            </a:r>
            <a:r>
              <a:rPr lang="ar-OM" sz="2000" b="1" dirty="0"/>
              <a:t>ــــــــــــــ</a:t>
            </a:r>
            <a:r>
              <a:rPr lang="ar-SA" sz="2000" b="1" dirty="0"/>
              <a:t>داف والدرر</a:t>
            </a:r>
            <a:endParaRPr lang="ar-OM" sz="2000" b="1" dirty="0"/>
          </a:p>
          <a:p>
            <a:pPr marL="457200" indent="-457200" algn="r" rtl="1">
              <a:buFont typeface="+mj-lt"/>
              <a:buAutoNum type="arabicPeriod"/>
            </a:pPr>
            <a:r>
              <a:rPr lang="ar-SA" sz="2000" b="1" dirty="0"/>
              <a:t>من بعد أن ذرع الدنيا فما فتحت ** له الش</a:t>
            </a:r>
            <a:r>
              <a:rPr lang="ar-OM" sz="2000" b="1" dirty="0"/>
              <a:t>ــــــــــــ</a:t>
            </a:r>
            <a:r>
              <a:rPr lang="ar-SA" sz="2000" b="1" dirty="0"/>
              <a:t>واطئ إلامرفأ الضجر</a:t>
            </a:r>
            <a:endParaRPr lang="ar-OM" sz="2000" b="1" dirty="0"/>
          </a:p>
          <a:p>
            <a:pPr marL="457200" indent="-457200" algn="r" rtl="1">
              <a:buFont typeface="+mj-lt"/>
              <a:buAutoNum type="arabicPeriod"/>
            </a:pPr>
            <a:r>
              <a:rPr lang="ar-SA" sz="2000" b="1" dirty="0"/>
              <a:t>ولحت يا أزرق</a:t>
            </a:r>
            <a:r>
              <a:rPr lang="ar-OM" sz="2000" b="1" dirty="0"/>
              <a:t> </a:t>
            </a:r>
            <a:r>
              <a:rPr lang="ar-SA" sz="2000" b="1" dirty="0"/>
              <a:t>العينين فانطلقت ** أشواقه بجن</a:t>
            </a:r>
            <a:r>
              <a:rPr lang="ar-OM" sz="2000" b="1" dirty="0"/>
              <a:t>ــــــــ</a:t>
            </a:r>
            <a:r>
              <a:rPr lang="ar-SA" sz="2000" b="1" dirty="0"/>
              <a:t>ون البيد في المطر</a:t>
            </a:r>
            <a:endParaRPr lang="ar-OM" sz="2000" b="1" dirty="0"/>
          </a:p>
          <a:p>
            <a:pPr marL="457200" indent="-457200" algn="r" rtl="1">
              <a:buFont typeface="+mj-lt"/>
              <a:buAutoNum type="arabicPeriod"/>
            </a:pPr>
            <a:r>
              <a:rPr lang="ar-SA" sz="2000" b="1" dirty="0"/>
              <a:t>خليج</a:t>
            </a:r>
            <a:r>
              <a:rPr lang="ar-OM" sz="2000" b="1" dirty="0"/>
              <a:t> </a:t>
            </a:r>
            <a:r>
              <a:rPr lang="ar-SA" sz="2000" b="1" dirty="0"/>
              <a:t>ما وشوش</a:t>
            </a:r>
            <a:r>
              <a:rPr lang="ar-OM" sz="2000" b="1" dirty="0"/>
              <a:t> </a:t>
            </a:r>
            <a:r>
              <a:rPr lang="ar-SA" sz="2000" b="1" dirty="0"/>
              <a:t>المحار في أذني ** إلا سمعتك ص</a:t>
            </a:r>
            <a:r>
              <a:rPr lang="ar-OM" sz="2000" b="1" dirty="0"/>
              <a:t>ـــــــ</a:t>
            </a:r>
            <a:r>
              <a:rPr lang="ar-SA" sz="2000" b="1" dirty="0"/>
              <a:t>وت</a:t>
            </a:r>
            <a:r>
              <a:rPr lang="ar-OM" sz="2000" b="1" dirty="0"/>
              <a:t> </a:t>
            </a:r>
            <a:r>
              <a:rPr lang="ar-SA" sz="2000" b="1" dirty="0"/>
              <a:t>دافئ الخدر</a:t>
            </a:r>
            <a:endParaRPr lang="ar-OM" sz="2000" b="1" dirty="0"/>
          </a:p>
          <a:p>
            <a:pPr marL="457200" indent="-457200" algn="r" rtl="1">
              <a:buFont typeface="+mj-lt"/>
              <a:buAutoNum type="arabicPeriod"/>
            </a:pPr>
            <a:endParaRPr lang="ar-OM" sz="2000" b="1" dirty="0">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39189"/>
            <a:ext cx="12192000" cy="6858000"/>
          </a:xfrm>
        </p:spPr>
      </p:pic>
      <p:sp>
        <p:nvSpPr>
          <p:cNvPr id="5" name="Rectangle 4"/>
          <p:cNvSpPr/>
          <p:nvPr/>
        </p:nvSpPr>
        <p:spPr>
          <a:xfrm>
            <a:off x="1504977" y="1847444"/>
            <a:ext cx="6933627" cy="2862322"/>
          </a:xfrm>
          <a:prstGeom prst="rect">
            <a:avLst/>
          </a:prstGeom>
          <a:noFill/>
        </p:spPr>
        <p:txBody>
          <a:bodyPr wrap="square">
            <a:spAutoFit/>
          </a:bodyPr>
          <a:lstStyle/>
          <a:p>
            <a:pPr algn="r" rtl="1"/>
            <a:r>
              <a:rPr lang="ar-OM" sz="2000" b="1" dirty="0"/>
              <a:t>10. </a:t>
            </a:r>
            <a:r>
              <a:rPr lang="ar-SA" sz="2000" b="1" dirty="0"/>
              <a:t>ولا ترنم ملاح بأغني</a:t>
            </a:r>
            <a:r>
              <a:rPr lang="ar-OM" sz="2000" b="1" dirty="0"/>
              <a:t>ــــــــ</a:t>
            </a:r>
            <a:r>
              <a:rPr lang="ar-SA" sz="2000" b="1" dirty="0"/>
              <a:t>ة ** إلا وضجت</a:t>
            </a:r>
            <a:r>
              <a:rPr lang="ar-OM" sz="2000" b="1" dirty="0"/>
              <a:t> </a:t>
            </a:r>
            <a:r>
              <a:rPr lang="ar-SA" sz="2000" b="1" dirty="0"/>
              <a:t>أغاني الغوص في السحر</a:t>
            </a:r>
            <a:endParaRPr lang="ar-OM" sz="2000" b="1" dirty="0"/>
          </a:p>
          <a:p>
            <a:pPr algn="r" rtl="1"/>
            <a:r>
              <a:rPr lang="ar-OM" sz="2000" b="1" dirty="0"/>
              <a:t>11. ولا رأيت شراعاً ضمَّه أفق ** إلا ومرت (هواري) الصيد في فكري</a:t>
            </a:r>
            <a:endParaRPr lang="ar-OM" sz="2000" b="1" dirty="0"/>
          </a:p>
          <a:p>
            <a:pPr algn="r" rtl="1"/>
            <a:r>
              <a:rPr lang="ar-OM" sz="2000" b="1" dirty="0"/>
              <a:t>12. </a:t>
            </a:r>
            <a:r>
              <a:rPr lang="ar-SA" sz="2000" b="1" dirty="0"/>
              <a:t>ولا احترقت بنار الشمس ثانية ** إلا</a:t>
            </a:r>
            <a:r>
              <a:rPr lang="ar-OM" sz="2000" b="1" dirty="0"/>
              <a:t> </a:t>
            </a:r>
            <a:r>
              <a:rPr lang="ar-SA" sz="2000" b="1" dirty="0"/>
              <a:t>ابت</a:t>
            </a:r>
            <a:r>
              <a:rPr lang="ar-OM" sz="2000" b="1" dirty="0"/>
              <a:t>ــــ</a:t>
            </a:r>
            <a:r>
              <a:rPr lang="ar-SA" sz="2000" b="1" dirty="0"/>
              <a:t>ردتُ بما خلفت في ذكري</a:t>
            </a:r>
            <a:endParaRPr lang="ar-OM" sz="2000" b="1" dirty="0"/>
          </a:p>
          <a:p>
            <a:pPr algn="r" rtl="1"/>
            <a:r>
              <a:rPr lang="ar-OM" sz="2000" b="1" dirty="0"/>
              <a:t>13. </a:t>
            </a:r>
            <a:r>
              <a:rPr lang="ar-SA" sz="2000" b="1" dirty="0"/>
              <a:t>خليج يا موجة بيضاء تنقلها ** أصابع الشوق من</a:t>
            </a:r>
            <a:r>
              <a:rPr lang="ar-OM" sz="2000" b="1" dirty="0"/>
              <a:t> </a:t>
            </a:r>
            <a:r>
              <a:rPr lang="ar-SA" sz="2000" b="1" dirty="0"/>
              <a:t>قلبي إلى بصري</a:t>
            </a:r>
            <a:endParaRPr lang="ar-OM" sz="2000" b="1" dirty="0"/>
          </a:p>
          <a:p>
            <a:pPr algn="r" rtl="1"/>
            <a:r>
              <a:rPr lang="ar-OM" sz="2000" b="1" dirty="0"/>
              <a:t>14. </a:t>
            </a:r>
            <a:r>
              <a:rPr lang="ar-SA" sz="2000" b="1" dirty="0"/>
              <a:t>أعي</a:t>
            </a:r>
            <a:r>
              <a:rPr lang="ar-OM" sz="2000" b="1" dirty="0"/>
              <a:t>ذ </a:t>
            </a:r>
            <a:r>
              <a:rPr lang="ar-SA" sz="2000" b="1" dirty="0"/>
              <a:t>وجهك</a:t>
            </a:r>
            <a:r>
              <a:rPr lang="ar-OM" sz="2000" b="1" dirty="0"/>
              <a:t> </a:t>
            </a:r>
            <a:r>
              <a:rPr lang="ar-SA" sz="2000" b="1" dirty="0"/>
              <a:t>أن تغزو ملامحه ** رغم العواص</a:t>
            </a:r>
            <a:r>
              <a:rPr lang="ar-OM" sz="2000" b="1" dirty="0"/>
              <a:t>ــــــ</a:t>
            </a:r>
            <a:r>
              <a:rPr lang="ar-SA" sz="2000" b="1" dirty="0"/>
              <a:t>ف إلا بسمة الظفر</a:t>
            </a:r>
            <a:endParaRPr lang="ar-OM" sz="2000" b="1" dirty="0"/>
          </a:p>
          <a:p>
            <a:pPr algn="r" rtl="1"/>
            <a:r>
              <a:rPr lang="ar-OM" sz="2000" b="1" dirty="0"/>
              <a:t>15. </a:t>
            </a:r>
            <a:r>
              <a:rPr lang="ar-SA" sz="2000" b="1" dirty="0"/>
              <a:t>عهدته عربيا ما ل</a:t>
            </a:r>
            <a:r>
              <a:rPr lang="ar-OM" sz="2000" b="1" dirty="0"/>
              <a:t>ـــــــ</a:t>
            </a:r>
            <a:r>
              <a:rPr lang="ar-SA" sz="2000" b="1" dirty="0"/>
              <a:t>وى فمه ** بلكنة هاج</a:t>
            </a:r>
            <a:r>
              <a:rPr lang="ar-OM" sz="2000" b="1" dirty="0"/>
              <a:t>ـــــ</a:t>
            </a:r>
            <a:r>
              <a:rPr lang="ar-SA" sz="2000" b="1" dirty="0"/>
              <a:t>رت من شاطئ التتر</a:t>
            </a:r>
            <a:endParaRPr lang="ar-OM" sz="2000" b="1" dirty="0"/>
          </a:p>
          <a:p>
            <a:pPr algn="r" rtl="1"/>
            <a:r>
              <a:rPr lang="ar-OM" sz="2000" b="1" dirty="0"/>
              <a:t>16. </a:t>
            </a:r>
            <a:r>
              <a:rPr lang="ar-SA" sz="2000" b="1" dirty="0"/>
              <a:t>عهدته عربياً</a:t>
            </a:r>
            <a:r>
              <a:rPr lang="ar-OM" sz="2000" b="1" dirty="0"/>
              <a:t> </a:t>
            </a:r>
            <a:r>
              <a:rPr lang="ar-SA" sz="2000" b="1" dirty="0"/>
              <a:t>مل</a:t>
            </a:r>
            <a:r>
              <a:rPr lang="ar-OM" sz="2000" b="1" dirty="0"/>
              <a:t>ء </a:t>
            </a:r>
            <a:r>
              <a:rPr lang="ar-SA" sz="2000" b="1" dirty="0"/>
              <a:t>جبه</a:t>
            </a:r>
            <a:r>
              <a:rPr lang="ar-OM" sz="2000" b="1" dirty="0"/>
              <a:t>ـــــــ</a:t>
            </a:r>
            <a:r>
              <a:rPr lang="ar-SA" sz="2000" b="1" dirty="0"/>
              <a:t>ته </a:t>
            </a:r>
            <a:r>
              <a:rPr lang="en-US" sz="2000" b="1" dirty="0"/>
              <a:t>**</a:t>
            </a:r>
            <a:r>
              <a:rPr lang="ar-OM" sz="2000" b="1" dirty="0"/>
              <a:t> </a:t>
            </a:r>
            <a:r>
              <a:rPr lang="en-US" sz="2000" b="1" dirty="0"/>
              <a:t> </a:t>
            </a:r>
            <a:r>
              <a:rPr lang="ar-SA" sz="2000" b="1" dirty="0"/>
              <a:t>كبر من البيد لم ي</a:t>
            </a:r>
            <a:r>
              <a:rPr lang="ar-OM" sz="2000" b="1" dirty="0"/>
              <a:t>ــ</a:t>
            </a:r>
            <a:r>
              <a:rPr lang="ar-SA" sz="2000" b="1" dirty="0"/>
              <a:t>ركع على قدر</a:t>
            </a:r>
            <a:endParaRPr lang="ar-OM" sz="2000" b="1" dirty="0"/>
          </a:p>
          <a:p>
            <a:pPr algn="r" rtl="1"/>
            <a:r>
              <a:rPr lang="ar-OM" sz="2000" b="1" dirty="0"/>
              <a:t>17. </a:t>
            </a:r>
            <a:r>
              <a:rPr lang="ar-SA" sz="2000" b="1" dirty="0"/>
              <a:t>عهدته عربياً ماغفا</a:t>
            </a:r>
            <a:r>
              <a:rPr lang="ar-OM" sz="2000" b="1" dirty="0"/>
              <a:t> </a:t>
            </a:r>
            <a:r>
              <a:rPr lang="ar-SA" sz="2000" b="1" dirty="0"/>
              <a:t>وص</a:t>
            </a:r>
            <a:r>
              <a:rPr lang="ar-OM" sz="2000" b="1" dirty="0"/>
              <a:t>ـــــ</a:t>
            </a:r>
            <a:r>
              <a:rPr lang="ar-SA" sz="2000" b="1" dirty="0"/>
              <a:t>حا ** إلا على ل</a:t>
            </a:r>
            <a:r>
              <a:rPr lang="ar-OM" sz="2000" b="1" dirty="0"/>
              <a:t>ـــــــ</a:t>
            </a:r>
            <a:r>
              <a:rPr lang="ar-SA" sz="2000" b="1" dirty="0"/>
              <a:t>غة الإعجاز والسور</a:t>
            </a:r>
            <a:endParaRPr lang="ar-OM" sz="2000" b="1" dirty="0"/>
          </a:p>
          <a:p>
            <a:pPr algn="r" rtl="1"/>
            <a:endParaRPr lang="ar-OM" sz="2000" b="1" dirty="0">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1491916" y="1490633"/>
            <a:ext cx="9023422"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أتيت أرقب ميعادي مع القمر ** يا ساحر الموج</a:t>
            </a:r>
            <a:r>
              <a:rPr lang="ar-OM" sz="2000" b="1" dirty="0">
                <a:solidFill>
                  <a:schemeClr val="bg1"/>
                </a:solidFill>
                <a:cs typeface="+mj-cs"/>
              </a:rPr>
              <a:t> </a:t>
            </a:r>
            <a:r>
              <a:rPr lang="ar-SA" sz="2000" b="1" dirty="0">
                <a:solidFill>
                  <a:schemeClr val="bg1"/>
                </a:solidFill>
                <a:cs typeface="+mj-cs"/>
              </a:rPr>
              <a:t>والشطآن والجزر</a:t>
            </a:r>
            <a:endParaRPr lang="ar-OM" sz="2000" b="1" dirty="0">
              <a:solidFill>
                <a:schemeClr val="bg1"/>
              </a:solidFill>
              <a:cs typeface="+mj-cs"/>
            </a:endParaRPr>
          </a:p>
        </p:txBody>
      </p:sp>
      <p:sp>
        <p:nvSpPr>
          <p:cNvPr id="7" name="Rectangle 6"/>
          <p:cNvSpPr/>
          <p:nvPr/>
        </p:nvSpPr>
        <p:spPr>
          <a:xfrm>
            <a:off x="1491916" y="1986995"/>
            <a:ext cx="9023421" cy="1631216"/>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أرقب: </a:t>
            </a:r>
            <a:r>
              <a:rPr lang="ar-OM" sz="2000" b="1" dirty="0">
                <a:cs typeface="+mj-cs"/>
              </a:rPr>
              <a:t>ألاحظ وأتابع.</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الشاعر في شوق وحنين إلى وطنه وهو بعيد عنه ويرتقب لحظة عودته إلى وطنه بلهفة وشوق كي يأنس في موطنه، ويصف بعض المناظر الرائعة التي يتميز بها الخليج والتي تثير مشاعرة لأنها قريبة إلى قلبه.</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أرقب ميعادي مع القمر: </a:t>
            </a:r>
            <a:r>
              <a:rPr lang="ar-OM" sz="2000" b="1" dirty="0">
                <a:cs typeface="+mj-cs"/>
              </a:rPr>
              <a:t>شبه الشاعر القمر شخصا يراقبه.</a:t>
            </a:r>
            <a:endParaRPr lang="en-US" sz="2000" b="1" dirty="0">
              <a:cs typeface="+mj-cs"/>
            </a:endParaRPr>
          </a:p>
        </p:txBody>
      </p:sp>
      <p:sp>
        <p:nvSpPr>
          <p:cNvPr id="9" name="Rectangle 8"/>
          <p:cNvSpPr/>
          <p:nvPr/>
        </p:nvSpPr>
        <p:spPr>
          <a:xfrm>
            <a:off x="1491916" y="3939016"/>
            <a:ext cx="9023421"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هديتي رعشتا شوق وقافية </a:t>
            </a:r>
            <a:r>
              <a:rPr lang="en-US" sz="2000" b="1" dirty="0">
                <a:solidFill>
                  <a:schemeClr val="bg1"/>
                </a:solidFill>
                <a:cs typeface="+mj-cs"/>
              </a:rPr>
              <a:t>** </a:t>
            </a:r>
            <a:r>
              <a:rPr lang="ar-OM" sz="2000" b="1" dirty="0">
                <a:solidFill>
                  <a:schemeClr val="bg1"/>
                </a:solidFill>
                <a:cs typeface="+mj-cs"/>
              </a:rPr>
              <a:t> </a:t>
            </a:r>
            <a:r>
              <a:rPr lang="ar-SA" sz="2000" b="1" dirty="0">
                <a:solidFill>
                  <a:schemeClr val="bg1"/>
                </a:solidFill>
                <a:cs typeface="+mj-cs"/>
              </a:rPr>
              <a:t>حملتها كل ما عانيت في</a:t>
            </a:r>
            <a:r>
              <a:rPr lang="ar-OM" sz="2000" b="1" dirty="0">
                <a:solidFill>
                  <a:schemeClr val="bg1"/>
                </a:solidFill>
                <a:cs typeface="+mj-cs"/>
              </a:rPr>
              <a:t> </a:t>
            </a:r>
            <a:r>
              <a:rPr lang="ar-SA" sz="2000" b="1" dirty="0">
                <a:solidFill>
                  <a:schemeClr val="bg1"/>
                </a:solidFill>
                <a:cs typeface="+mj-cs"/>
              </a:rPr>
              <a:t>سفري</a:t>
            </a:r>
            <a:endParaRPr lang="ar-OM" sz="2000" b="1" dirty="0">
              <a:solidFill>
                <a:schemeClr val="bg1"/>
              </a:solidFill>
              <a:cs typeface="+mj-cs"/>
            </a:endParaRPr>
          </a:p>
        </p:txBody>
      </p:sp>
      <p:sp>
        <p:nvSpPr>
          <p:cNvPr id="10" name="Rectangle 9"/>
          <p:cNvSpPr/>
          <p:nvPr/>
        </p:nvSpPr>
        <p:spPr>
          <a:xfrm>
            <a:off x="1491916" y="4404144"/>
            <a:ext cx="9023422" cy="1323439"/>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رعشة: </a:t>
            </a:r>
            <a:r>
              <a:rPr lang="ar-OM" sz="2000" b="1" dirty="0">
                <a:cs typeface="+mj-cs"/>
              </a:rPr>
              <a:t>رجفة.              </a:t>
            </a:r>
            <a:r>
              <a:rPr lang="ar-OM" sz="2000" b="1" dirty="0">
                <a:solidFill>
                  <a:schemeClr val="accent2">
                    <a:lumMod val="75000"/>
                  </a:schemeClr>
                </a:solidFill>
                <a:cs typeface="+mj-cs"/>
              </a:rPr>
              <a:t>حمّلتها: </a:t>
            </a:r>
            <a:r>
              <a:rPr lang="ar-OM" sz="2000" b="1" dirty="0">
                <a:cs typeface="+mj-cs"/>
              </a:rPr>
              <a:t>كلّفتها.                   </a:t>
            </a:r>
            <a:r>
              <a:rPr lang="ar-OM" sz="2000" b="1" dirty="0">
                <a:solidFill>
                  <a:schemeClr val="accent2">
                    <a:lumMod val="75000"/>
                  </a:schemeClr>
                </a:solidFill>
                <a:cs typeface="+mj-cs"/>
              </a:rPr>
              <a:t>عانيت: </a:t>
            </a:r>
            <a:r>
              <a:rPr lang="ar-OM" sz="2000" b="1" dirty="0">
                <a:cs typeface="+mj-cs"/>
              </a:rPr>
              <a:t>قاسيت.</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هدية الشاعر لوطنه عبارة عن الشوق والحنين الذي سطره في أبيات قصيدة رائعة والتي ضمن فيها كل ما عاناه وخاضه في سفره.</a:t>
            </a:r>
            <a:endParaRPr lang="ar-OM" sz="2000" b="1" dirty="0">
              <a:cs typeface="+mj-cs"/>
            </a:endParaRPr>
          </a:p>
          <a:p>
            <a:pPr marL="342900" indent="-342900" algn="justLow" rtl="1">
              <a:buFont typeface="Wingdings" panose="05000000000000000000" pitchFamily="2" charset="2"/>
              <a:buChar char="v"/>
            </a:pPr>
            <a:r>
              <a:rPr lang="ar-SA" sz="2000" b="1" dirty="0">
                <a:solidFill>
                  <a:schemeClr val="accent2">
                    <a:lumMod val="75000"/>
                  </a:schemeClr>
                </a:solidFill>
              </a:rPr>
              <a:t>حملتها كل ما عانيت في</a:t>
            </a:r>
            <a:r>
              <a:rPr lang="ar-OM" sz="2000" b="1" dirty="0">
                <a:solidFill>
                  <a:schemeClr val="accent2">
                    <a:lumMod val="75000"/>
                  </a:schemeClr>
                </a:solidFill>
              </a:rPr>
              <a:t> </a:t>
            </a:r>
            <a:r>
              <a:rPr lang="ar-SA" sz="2000" b="1" dirty="0">
                <a:solidFill>
                  <a:schemeClr val="accent2">
                    <a:lumMod val="75000"/>
                  </a:schemeClr>
                </a:solidFill>
              </a:rPr>
              <a:t>سفري</a:t>
            </a:r>
            <a:r>
              <a:rPr lang="ar-OM" sz="2000" b="1" dirty="0">
                <a:solidFill>
                  <a:schemeClr val="accent2">
                    <a:lumMod val="75000"/>
                  </a:schemeClr>
                </a:solidFill>
              </a:rPr>
              <a:t>: </a:t>
            </a:r>
            <a:r>
              <a:rPr lang="ar-OM" sz="2000" b="1" dirty="0"/>
              <a:t>كناية عن معاناة الشاعر في الغربة والشوق لوطنه.</a:t>
            </a:r>
            <a:endParaRPr lang="ar-OM" sz="2000" b="1" dirty="0">
              <a:cs typeface="+mj-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1491916" y="1490633"/>
            <a:ext cx="9023422"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أتيت</a:t>
            </a:r>
            <a:r>
              <a:rPr lang="ar-OM" sz="2000" b="1" dirty="0">
                <a:solidFill>
                  <a:schemeClr val="bg1"/>
                </a:solidFill>
                <a:cs typeface="+mj-cs"/>
              </a:rPr>
              <a:t> </a:t>
            </a:r>
            <a:r>
              <a:rPr lang="ar-SA" sz="2000" b="1" dirty="0">
                <a:solidFill>
                  <a:schemeClr val="bg1"/>
                </a:solidFill>
                <a:cs typeface="+mj-cs"/>
              </a:rPr>
              <a:t>أمرح فوق الرمل</a:t>
            </a:r>
            <a:r>
              <a:rPr lang="ar-OM" sz="2000" b="1" dirty="0">
                <a:solidFill>
                  <a:schemeClr val="bg1"/>
                </a:solidFill>
                <a:cs typeface="+mj-cs"/>
              </a:rPr>
              <a:t> </a:t>
            </a:r>
            <a:r>
              <a:rPr lang="ar-SA" sz="2000" b="1" dirty="0">
                <a:solidFill>
                  <a:schemeClr val="bg1"/>
                </a:solidFill>
                <a:cs typeface="+mj-cs"/>
              </a:rPr>
              <a:t>أنبشه ** عن ذكرياتي القدامى عن هوى صغري</a:t>
            </a:r>
            <a:endParaRPr lang="ar-OM" sz="2000" b="1" dirty="0">
              <a:solidFill>
                <a:schemeClr val="bg1"/>
              </a:solidFill>
              <a:cs typeface="+mj-cs"/>
            </a:endParaRPr>
          </a:p>
        </p:txBody>
      </p:sp>
      <p:sp>
        <p:nvSpPr>
          <p:cNvPr id="7" name="Rectangle 6"/>
          <p:cNvSpPr/>
          <p:nvPr/>
        </p:nvSpPr>
        <p:spPr>
          <a:xfrm>
            <a:off x="1491916" y="1986995"/>
            <a:ext cx="9023421" cy="1323439"/>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أنبشه: </a:t>
            </a:r>
            <a:r>
              <a:rPr lang="ar-OM" sz="2000" b="1" dirty="0">
                <a:cs typeface="+mj-cs"/>
              </a:rPr>
              <a:t>أستثيره- أقلبه              </a:t>
            </a:r>
            <a:r>
              <a:rPr lang="ar-OM" sz="2000" b="1" dirty="0">
                <a:solidFill>
                  <a:schemeClr val="accent2">
                    <a:lumMod val="75000"/>
                  </a:schemeClr>
                </a:solidFill>
                <a:cs typeface="+mj-cs"/>
              </a:rPr>
              <a:t>هوى: </a:t>
            </a:r>
            <a:r>
              <a:rPr lang="ar-OM" sz="2000" b="1" dirty="0">
                <a:cs typeface="+mj-cs"/>
              </a:rPr>
              <a:t>رغباتي وذكرياتي</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في هذا البيت يسترجع الشاعر ذكريات طفولته عندما كان صغيرا يلعب بالرمال فيثير مشاعر قلبه المدفونة ليستخرجها.</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أنبشه عن ذكرياتي: </a:t>
            </a:r>
            <a:r>
              <a:rPr lang="ar-OM" sz="2000" b="1" dirty="0">
                <a:cs typeface="+mj-cs"/>
              </a:rPr>
              <a:t>شبه الشاعر الذكريات بشيء مادي يفتش عليه.</a:t>
            </a:r>
            <a:endParaRPr lang="ar-OM" sz="2000" b="1" dirty="0">
              <a:cs typeface="+mj-cs"/>
            </a:endParaRPr>
          </a:p>
        </p:txBody>
      </p:sp>
      <p:sp>
        <p:nvSpPr>
          <p:cNvPr id="9" name="Rectangle 8"/>
          <p:cNvSpPr/>
          <p:nvPr/>
        </p:nvSpPr>
        <p:spPr>
          <a:xfrm>
            <a:off x="1491916" y="3537966"/>
            <a:ext cx="9023421"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عن النجوم</a:t>
            </a:r>
            <a:r>
              <a:rPr lang="ar-OM" sz="2000" b="1" dirty="0">
                <a:solidFill>
                  <a:schemeClr val="bg1"/>
                </a:solidFill>
                <a:cs typeface="+mj-cs"/>
              </a:rPr>
              <a:t> </a:t>
            </a:r>
            <a:r>
              <a:rPr lang="ar-SA" sz="2000" b="1" dirty="0">
                <a:solidFill>
                  <a:schemeClr val="bg1"/>
                </a:solidFill>
                <a:cs typeface="+mj-cs"/>
              </a:rPr>
              <a:t>أذبناها</a:t>
            </a:r>
            <a:r>
              <a:rPr lang="ar-OM" sz="2000" b="1" dirty="0">
                <a:solidFill>
                  <a:schemeClr val="bg1"/>
                </a:solidFill>
                <a:cs typeface="+mj-cs"/>
              </a:rPr>
              <a:t> </a:t>
            </a:r>
            <a:r>
              <a:rPr lang="ar-SA" sz="2000" b="1" dirty="0">
                <a:solidFill>
                  <a:schemeClr val="bg1"/>
                </a:solidFill>
                <a:cs typeface="+mj-cs"/>
              </a:rPr>
              <a:t>بأكؤسنا ** عن الليالي مشيناها على الوتر</a:t>
            </a:r>
            <a:endParaRPr lang="ar-OM" sz="2000" b="1" dirty="0">
              <a:solidFill>
                <a:schemeClr val="bg1"/>
              </a:solidFill>
              <a:cs typeface="+mj-cs"/>
            </a:endParaRPr>
          </a:p>
        </p:txBody>
      </p:sp>
      <p:sp>
        <p:nvSpPr>
          <p:cNvPr id="10" name="Rectangle 9"/>
          <p:cNvSpPr/>
          <p:nvPr/>
        </p:nvSpPr>
        <p:spPr>
          <a:xfrm>
            <a:off x="1491916" y="4003094"/>
            <a:ext cx="9023422" cy="1631216"/>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مشيناها: </a:t>
            </a:r>
            <a:r>
              <a:rPr lang="ar-OM" sz="2000" b="1" dirty="0">
                <a:cs typeface="+mj-cs"/>
              </a:rPr>
              <a:t>قضيناها     </a:t>
            </a:r>
            <a:r>
              <a:rPr lang="ar-OM" sz="2000" b="1" dirty="0">
                <a:solidFill>
                  <a:schemeClr val="accent2">
                    <a:lumMod val="75000"/>
                  </a:schemeClr>
                </a:solidFill>
                <a:cs typeface="+mj-cs"/>
              </a:rPr>
              <a:t>الوتر: </a:t>
            </a:r>
            <a:r>
              <a:rPr lang="ar-OM" sz="2000" b="1" dirty="0">
                <a:cs typeface="+mj-cs"/>
              </a:rPr>
              <a:t>الغناء واللهو ، الجمع: أوتار.</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يواصل الشاعر تذكره لذكرياته الجميلة عندما كان يقضي لياليه في لهو وطرب حتى الفجر عند اختفاء النجوم.</a:t>
            </a:r>
            <a:endParaRPr lang="ar-OM" sz="2000" b="1" dirty="0">
              <a:cs typeface="+mj-cs"/>
            </a:endParaRPr>
          </a:p>
          <a:p>
            <a:pPr marL="342900" indent="-342900" algn="justLow" rtl="1">
              <a:buFont typeface="Wingdings" panose="05000000000000000000" pitchFamily="2" charset="2"/>
              <a:buChar char="v"/>
            </a:pPr>
            <a:r>
              <a:rPr lang="ar-SA" sz="2000" b="1" dirty="0">
                <a:solidFill>
                  <a:schemeClr val="accent2">
                    <a:lumMod val="75000"/>
                  </a:schemeClr>
                </a:solidFill>
              </a:rPr>
              <a:t>النجوم</a:t>
            </a:r>
            <a:r>
              <a:rPr lang="ar-OM" sz="2000" b="1" dirty="0">
                <a:solidFill>
                  <a:schemeClr val="accent2">
                    <a:lumMod val="75000"/>
                  </a:schemeClr>
                </a:solidFill>
              </a:rPr>
              <a:t> </a:t>
            </a:r>
            <a:r>
              <a:rPr lang="ar-SA" sz="2000" b="1" dirty="0">
                <a:solidFill>
                  <a:schemeClr val="accent2">
                    <a:lumMod val="75000"/>
                  </a:schemeClr>
                </a:solidFill>
              </a:rPr>
              <a:t>أذبناها</a:t>
            </a:r>
            <a:r>
              <a:rPr lang="ar-OM" sz="2000" b="1" dirty="0">
                <a:solidFill>
                  <a:schemeClr val="accent2">
                    <a:lumMod val="75000"/>
                  </a:schemeClr>
                </a:solidFill>
              </a:rPr>
              <a:t> </a:t>
            </a:r>
            <a:r>
              <a:rPr lang="ar-SA" sz="2000" b="1" dirty="0">
                <a:solidFill>
                  <a:schemeClr val="accent2">
                    <a:lumMod val="75000"/>
                  </a:schemeClr>
                </a:solidFill>
              </a:rPr>
              <a:t>بأكؤسنا</a:t>
            </a:r>
            <a:r>
              <a:rPr lang="ar-OM" sz="2000" b="1" dirty="0">
                <a:solidFill>
                  <a:schemeClr val="accent2">
                    <a:lumMod val="75000"/>
                  </a:schemeClr>
                </a:solidFill>
              </a:rPr>
              <a:t>: </a:t>
            </a:r>
            <a:r>
              <a:rPr lang="ar-OM" sz="2000" b="1" dirty="0"/>
              <a:t>شبه الشاعر النجوم بشيء مادي يذاب.</a:t>
            </a:r>
            <a:endParaRPr lang="ar-OM" sz="2000" b="1" dirty="0"/>
          </a:p>
          <a:p>
            <a:pPr marL="342900" indent="-342900" algn="justLow" rtl="1">
              <a:buFont typeface="Wingdings" panose="05000000000000000000" pitchFamily="2" charset="2"/>
              <a:buChar char="v"/>
            </a:pPr>
            <a:r>
              <a:rPr lang="ar-OM" sz="2000" b="1" dirty="0">
                <a:solidFill>
                  <a:schemeClr val="accent2">
                    <a:lumMod val="75000"/>
                  </a:schemeClr>
                </a:solidFill>
                <a:cs typeface="+mj-cs"/>
              </a:rPr>
              <a:t>أذبناها / مشيناها: </a:t>
            </a:r>
            <a:r>
              <a:rPr lang="ar-OM" sz="2000" b="1" dirty="0">
                <a:cs typeface="+mj-cs"/>
              </a:rPr>
              <a:t>بينهما طباق حيث أذبناها تدل على الانتهاء ومشيناها تدل على الاستمرارية. </a:t>
            </a:r>
            <a:endParaRPr lang="ar-OM" sz="2000" b="1" dirty="0">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1491916" y="1490633"/>
            <a:ext cx="9023422"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أمر بالشاطئ الغافي فأوقظه ** بقبلة وأناديه إلى</a:t>
            </a:r>
            <a:r>
              <a:rPr lang="ar-OM" sz="2000" b="1" dirty="0">
                <a:solidFill>
                  <a:schemeClr val="bg1"/>
                </a:solidFill>
                <a:cs typeface="+mj-cs"/>
              </a:rPr>
              <a:t> </a:t>
            </a:r>
            <a:r>
              <a:rPr lang="ar-SA" sz="2000" b="1" dirty="0">
                <a:solidFill>
                  <a:schemeClr val="bg1"/>
                </a:solidFill>
                <a:cs typeface="+mj-cs"/>
              </a:rPr>
              <a:t>السمر</a:t>
            </a:r>
            <a:endParaRPr lang="ar-OM" sz="2000" b="1" dirty="0">
              <a:solidFill>
                <a:schemeClr val="bg1"/>
              </a:solidFill>
              <a:cs typeface="+mj-cs"/>
            </a:endParaRPr>
          </a:p>
        </p:txBody>
      </p:sp>
      <p:sp>
        <p:nvSpPr>
          <p:cNvPr id="7" name="Rectangle 6"/>
          <p:cNvSpPr/>
          <p:nvPr/>
        </p:nvSpPr>
        <p:spPr>
          <a:xfrm>
            <a:off x="1491916" y="1986995"/>
            <a:ext cx="9023421" cy="1323439"/>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الغافي: </a:t>
            </a:r>
            <a:r>
              <a:rPr lang="ar-OM" sz="2000" b="1" dirty="0">
                <a:cs typeface="+mj-cs"/>
              </a:rPr>
              <a:t>الهادئ          </a:t>
            </a:r>
            <a:r>
              <a:rPr lang="ar-OM" sz="2000" b="1" dirty="0">
                <a:solidFill>
                  <a:schemeClr val="accent2">
                    <a:lumMod val="75000"/>
                  </a:schemeClr>
                </a:solidFill>
                <a:cs typeface="+mj-cs"/>
              </a:rPr>
              <a:t>السمر:</a:t>
            </a:r>
            <a:r>
              <a:rPr lang="ar-OM" sz="2000" b="1" dirty="0">
                <a:cs typeface="+mj-cs"/>
              </a:rPr>
              <a:t>الحديث في الليل، الجمع: أسمار.</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من شدة حب الشاعر للخليج جعله كإنسان قريب من قلبه ولا يرضى الشاطئ أن يستيقظ من غفوته إلا بقبلات الشاعر التي تبعث فيه الحركة والحياة ويدعوه الشاعر إلى مسامرته ومبادلته أطراف الحديث.</a:t>
            </a:r>
            <a:endParaRPr lang="ar-OM" sz="2000" b="1" dirty="0">
              <a:cs typeface="+mj-cs"/>
            </a:endParaRPr>
          </a:p>
          <a:p>
            <a:pPr marL="342900" indent="-342900" algn="justLow" rtl="1">
              <a:buFont typeface="Wingdings" panose="05000000000000000000" pitchFamily="2" charset="2"/>
              <a:buChar char="v"/>
            </a:pPr>
            <a:r>
              <a:rPr lang="ar-SA" sz="2000" b="1" dirty="0">
                <a:solidFill>
                  <a:schemeClr val="accent2">
                    <a:lumMod val="75000"/>
                  </a:schemeClr>
                </a:solidFill>
              </a:rPr>
              <a:t>أمر بالشاطئ الغافي فأوقظه</a:t>
            </a:r>
            <a:r>
              <a:rPr lang="ar-OM" sz="2000" b="1" dirty="0">
                <a:solidFill>
                  <a:schemeClr val="accent2">
                    <a:lumMod val="75000"/>
                  </a:schemeClr>
                </a:solidFill>
              </a:rPr>
              <a:t>: </a:t>
            </a:r>
            <a:r>
              <a:rPr lang="ar-OM" sz="2000" b="1" dirty="0"/>
              <a:t>تخيل الشاعر الشاطئ بإنسان يتحدث إليه.</a:t>
            </a:r>
            <a:endParaRPr lang="ar-OM" sz="2000" b="1" dirty="0">
              <a:cs typeface="+mj-cs"/>
            </a:endParaRPr>
          </a:p>
        </p:txBody>
      </p:sp>
      <p:sp>
        <p:nvSpPr>
          <p:cNvPr id="8" name="Rectangle 7"/>
          <p:cNvSpPr/>
          <p:nvPr/>
        </p:nvSpPr>
        <p:spPr>
          <a:xfrm>
            <a:off x="1491916" y="3521924"/>
            <a:ext cx="9023421"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أقول</a:t>
            </a:r>
            <a:r>
              <a:rPr lang="ar-OM" sz="2000" b="1" dirty="0">
                <a:solidFill>
                  <a:schemeClr val="bg1"/>
                </a:solidFill>
                <a:cs typeface="+mj-cs"/>
              </a:rPr>
              <a:t>: </a:t>
            </a:r>
            <a:r>
              <a:rPr lang="ar-SA" sz="2000" b="1" dirty="0">
                <a:solidFill>
                  <a:schemeClr val="bg1"/>
                </a:solidFill>
                <a:cs typeface="+mj-cs"/>
              </a:rPr>
              <a:t>شاعرك الولهان تذكره؟ ** أتاك</a:t>
            </a:r>
            <a:r>
              <a:rPr lang="ar-OM" sz="2000" b="1" dirty="0">
                <a:solidFill>
                  <a:schemeClr val="bg1"/>
                </a:solidFill>
                <a:cs typeface="+mj-cs"/>
              </a:rPr>
              <a:t> </a:t>
            </a:r>
            <a:r>
              <a:rPr lang="ar-SA" sz="2000" b="1" dirty="0">
                <a:solidFill>
                  <a:schemeClr val="bg1"/>
                </a:solidFill>
                <a:cs typeface="+mj-cs"/>
              </a:rPr>
              <a:t>يحلم بالأصداف والدرر</a:t>
            </a:r>
            <a:endParaRPr lang="ar-OM" sz="2000" b="1" dirty="0">
              <a:solidFill>
                <a:schemeClr val="bg1"/>
              </a:solidFill>
              <a:cs typeface="+mj-cs"/>
            </a:endParaRPr>
          </a:p>
        </p:txBody>
      </p:sp>
      <p:sp>
        <p:nvSpPr>
          <p:cNvPr id="9" name="Rectangle 8"/>
          <p:cNvSpPr/>
          <p:nvPr/>
        </p:nvSpPr>
        <p:spPr>
          <a:xfrm>
            <a:off x="1491916" y="3987052"/>
            <a:ext cx="9023422" cy="1631216"/>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الولهان: </a:t>
            </a:r>
            <a:r>
              <a:rPr lang="ar-OM" sz="2000" b="1" dirty="0">
                <a:cs typeface="+mj-cs"/>
              </a:rPr>
              <a:t>شديد الشوق         </a:t>
            </a:r>
            <a:r>
              <a:rPr lang="ar-OM" sz="2000" b="1" dirty="0">
                <a:solidFill>
                  <a:schemeClr val="accent2">
                    <a:lumMod val="75000"/>
                  </a:schemeClr>
                </a:solidFill>
                <a:cs typeface="+mj-cs"/>
              </a:rPr>
              <a:t>الدرر: </a:t>
            </a:r>
            <a:r>
              <a:rPr lang="ar-OM" sz="2000" b="1" dirty="0">
                <a:cs typeface="+mj-cs"/>
              </a:rPr>
              <a:t>اللآلئ، المفرد: درة.</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تجاذب الشاعر المسامرة مع الخليج ويذكره بالعهد القديم الذي بينهما فقد جاء الشاعر مؤملا بأن يحصل على كنوز وخيرات الخليج.</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تذكره: </a:t>
            </a:r>
            <a:r>
              <a:rPr lang="ar-OM" sz="2000" b="1" dirty="0">
                <a:cs typeface="+mj-cs"/>
              </a:rPr>
              <a:t>تخيل الشاطئ شخصا يتحدث إليه.</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الأصداف والدرر: </a:t>
            </a:r>
            <a:r>
              <a:rPr lang="ar-OM" sz="2000" b="1" dirty="0">
                <a:cs typeface="+mj-cs"/>
              </a:rPr>
              <a:t>التعريف غرضه التعظيم والتكثير.</a:t>
            </a:r>
            <a:endParaRPr lang="ar-OM" sz="2000" b="1" dirty="0">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1491916" y="1490633"/>
            <a:ext cx="9023422"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من بعد أن ذرع الدنيا فما فتحت ** له الشواطئ إلامرفأ الضجر</a:t>
            </a:r>
            <a:endParaRPr lang="ar-OM" sz="2000" b="1" dirty="0">
              <a:solidFill>
                <a:schemeClr val="bg1"/>
              </a:solidFill>
              <a:cs typeface="+mj-cs"/>
            </a:endParaRPr>
          </a:p>
        </p:txBody>
      </p:sp>
      <p:sp>
        <p:nvSpPr>
          <p:cNvPr id="7" name="Rectangle 6"/>
          <p:cNvSpPr/>
          <p:nvPr/>
        </p:nvSpPr>
        <p:spPr>
          <a:xfrm>
            <a:off x="1491916" y="1986995"/>
            <a:ext cx="9023421" cy="1323439"/>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ذرع: </a:t>
            </a:r>
            <a:r>
              <a:rPr lang="ar-OM" sz="2000" b="1" dirty="0">
                <a:cs typeface="+mj-cs"/>
              </a:rPr>
              <a:t>طاف               </a:t>
            </a:r>
            <a:r>
              <a:rPr lang="ar-OM" sz="2000" b="1" dirty="0">
                <a:solidFill>
                  <a:schemeClr val="accent2">
                    <a:lumMod val="75000"/>
                  </a:schemeClr>
                </a:solidFill>
                <a:cs typeface="+mj-cs"/>
              </a:rPr>
              <a:t>المرفأ: </a:t>
            </a:r>
            <a:r>
              <a:rPr lang="ar-OM" sz="2000" b="1" dirty="0">
                <a:cs typeface="+mj-cs"/>
              </a:rPr>
              <a:t>مرسى السفن             </a:t>
            </a:r>
            <a:r>
              <a:rPr lang="ar-OM" sz="2000" b="1" dirty="0">
                <a:solidFill>
                  <a:schemeClr val="accent2">
                    <a:lumMod val="75000"/>
                  </a:schemeClr>
                </a:solidFill>
                <a:cs typeface="+mj-cs"/>
              </a:rPr>
              <a:t>الضجر: </a:t>
            </a:r>
            <a:r>
              <a:rPr lang="ar-OM" sz="2000" b="1" dirty="0">
                <a:cs typeface="+mj-cs"/>
              </a:rPr>
              <a:t>الملل والسأم.</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يقول الشاعر أنه بعد أن طاف وزار بقاع الدنيا لم تتحقق له السعادة وإنما زاد اشتياقه إلى الخليج وتلك الأماكن لم تترك في قلبه إلا الضجر والسأم.</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ذرع الدنيا: </a:t>
            </a:r>
            <a:r>
              <a:rPr lang="ar-OM" sz="2000" b="1" dirty="0">
                <a:cs typeface="+mj-cs"/>
              </a:rPr>
              <a:t>تخيل الدنيا طرقا يقطعها.</a:t>
            </a:r>
            <a:endParaRPr lang="ar-OM" sz="2000" b="1" dirty="0">
              <a:cs typeface="+mj-cs"/>
            </a:endParaRPr>
          </a:p>
        </p:txBody>
      </p:sp>
      <p:sp>
        <p:nvSpPr>
          <p:cNvPr id="8" name="Rectangle 7"/>
          <p:cNvSpPr/>
          <p:nvPr/>
        </p:nvSpPr>
        <p:spPr>
          <a:xfrm>
            <a:off x="1491916" y="3521924"/>
            <a:ext cx="9023421"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ولحت يا أزرق</a:t>
            </a:r>
            <a:r>
              <a:rPr lang="ar-OM" sz="2000" b="1" dirty="0">
                <a:solidFill>
                  <a:schemeClr val="bg1"/>
                </a:solidFill>
                <a:cs typeface="+mj-cs"/>
              </a:rPr>
              <a:t> </a:t>
            </a:r>
            <a:r>
              <a:rPr lang="ar-SA" sz="2000" b="1" dirty="0">
                <a:solidFill>
                  <a:schemeClr val="bg1"/>
                </a:solidFill>
                <a:cs typeface="+mj-cs"/>
              </a:rPr>
              <a:t>العينين فانطلقت ** أشواقه بجنون البيد في المطر</a:t>
            </a:r>
            <a:endParaRPr lang="ar-OM" sz="2000" b="1" dirty="0">
              <a:solidFill>
                <a:schemeClr val="bg1"/>
              </a:solidFill>
              <a:cs typeface="+mj-cs"/>
            </a:endParaRPr>
          </a:p>
        </p:txBody>
      </p:sp>
      <p:sp>
        <p:nvSpPr>
          <p:cNvPr id="9" name="Rectangle 8"/>
          <p:cNvSpPr/>
          <p:nvPr/>
        </p:nvSpPr>
        <p:spPr>
          <a:xfrm>
            <a:off x="1491916" y="3987052"/>
            <a:ext cx="9023422" cy="1938992"/>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لحت: </a:t>
            </a:r>
            <a:r>
              <a:rPr lang="ar-OM" sz="2000" b="1" dirty="0">
                <a:cs typeface="+mj-cs"/>
              </a:rPr>
              <a:t>ظهرت         </a:t>
            </a:r>
            <a:r>
              <a:rPr lang="ar-OM" sz="2000" b="1" dirty="0">
                <a:solidFill>
                  <a:schemeClr val="accent2">
                    <a:lumMod val="75000"/>
                  </a:schemeClr>
                </a:solidFill>
                <a:cs typeface="+mj-cs"/>
              </a:rPr>
              <a:t>أزرق العينين: </a:t>
            </a:r>
            <a:r>
              <a:rPr lang="ar-OM" sz="2000" b="1" dirty="0">
                <a:cs typeface="+mj-cs"/>
              </a:rPr>
              <a:t>البحر      </a:t>
            </a:r>
            <a:r>
              <a:rPr lang="ar-OM" sz="2000" b="1" dirty="0">
                <a:solidFill>
                  <a:schemeClr val="accent2">
                    <a:lumMod val="75000"/>
                  </a:schemeClr>
                </a:solidFill>
                <a:cs typeface="+mj-cs"/>
              </a:rPr>
              <a:t>البيد: </a:t>
            </a:r>
            <a:r>
              <a:rPr lang="ar-OM" sz="2000" b="1" dirty="0">
                <a:cs typeface="+mj-cs"/>
              </a:rPr>
              <a:t>الصحراء، المفرد: بيداء.</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أي أن الشاعر عندما زار وطنه اهتزت مشاعره وانطلقت من مكمنها كما تهتز الأرض القاحلة طلباً للمطر.</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يا أزرق العينين: </a:t>
            </a:r>
            <a:r>
              <a:rPr lang="ar-OM" sz="2000" b="1" dirty="0">
                <a:cs typeface="+mj-cs"/>
              </a:rPr>
              <a:t>أسلوب إنشائي غرضه المدح والتعظيم.</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rPr>
              <a:t>يا أزرق العينين: </a:t>
            </a:r>
            <a:r>
              <a:rPr lang="ar-OM" sz="2000" b="1" dirty="0"/>
              <a:t>تخيل البحر شخصاً يناديه.</a:t>
            </a:r>
            <a:endParaRPr lang="ar-OM" sz="2000" b="1" dirty="0"/>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انطلقت أشواقه: </a:t>
            </a:r>
            <a:r>
              <a:rPr lang="ar-OM" sz="2000" b="1" dirty="0">
                <a:cs typeface="+mj-cs"/>
              </a:rPr>
              <a:t>تخيل الشوق شخصاً ينطلق.</a:t>
            </a:r>
            <a:endParaRPr lang="ar-OM" sz="2000" b="1" dirty="0">
              <a:cs typeface="+mj-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1491916" y="1490633"/>
            <a:ext cx="9023422"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خليج</a:t>
            </a:r>
            <a:r>
              <a:rPr lang="ar-OM" sz="2000" b="1" dirty="0">
                <a:solidFill>
                  <a:schemeClr val="bg1"/>
                </a:solidFill>
                <a:cs typeface="+mj-cs"/>
              </a:rPr>
              <a:t> </a:t>
            </a:r>
            <a:r>
              <a:rPr lang="ar-SA" sz="2000" b="1" dirty="0">
                <a:solidFill>
                  <a:schemeClr val="bg1"/>
                </a:solidFill>
                <a:cs typeface="+mj-cs"/>
              </a:rPr>
              <a:t>ما وشوش</a:t>
            </a:r>
            <a:r>
              <a:rPr lang="ar-OM" sz="2000" b="1" dirty="0">
                <a:solidFill>
                  <a:schemeClr val="bg1"/>
                </a:solidFill>
                <a:cs typeface="+mj-cs"/>
              </a:rPr>
              <a:t> </a:t>
            </a:r>
            <a:r>
              <a:rPr lang="ar-SA" sz="2000" b="1" dirty="0">
                <a:solidFill>
                  <a:schemeClr val="bg1"/>
                </a:solidFill>
                <a:cs typeface="+mj-cs"/>
              </a:rPr>
              <a:t>المحار في أذني ** إلا سمعتك صوت</a:t>
            </a:r>
            <a:r>
              <a:rPr lang="ar-OM" sz="2000" b="1" dirty="0">
                <a:solidFill>
                  <a:schemeClr val="bg1"/>
                </a:solidFill>
                <a:cs typeface="+mj-cs"/>
              </a:rPr>
              <a:t> </a:t>
            </a:r>
            <a:r>
              <a:rPr lang="ar-SA" sz="2000" b="1" dirty="0">
                <a:solidFill>
                  <a:schemeClr val="bg1"/>
                </a:solidFill>
                <a:cs typeface="+mj-cs"/>
              </a:rPr>
              <a:t>دافئ الخدر</a:t>
            </a:r>
            <a:endParaRPr lang="ar-OM" sz="2000" b="1" dirty="0">
              <a:solidFill>
                <a:schemeClr val="bg1"/>
              </a:solidFill>
              <a:cs typeface="+mj-cs"/>
            </a:endParaRPr>
          </a:p>
        </p:txBody>
      </p:sp>
      <p:sp>
        <p:nvSpPr>
          <p:cNvPr id="7" name="Rectangle 6"/>
          <p:cNvSpPr/>
          <p:nvPr/>
        </p:nvSpPr>
        <p:spPr>
          <a:xfrm>
            <a:off x="1491916" y="1954911"/>
            <a:ext cx="9023421" cy="2246769"/>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وشوش: </a:t>
            </a:r>
            <a:r>
              <a:rPr lang="ar-OM" sz="2000" b="1" dirty="0">
                <a:cs typeface="+mj-cs"/>
              </a:rPr>
              <a:t>همس بصوت رقيق                 </a:t>
            </a:r>
            <a:r>
              <a:rPr lang="ar-OM" sz="2000" b="1" dirty="0">
                <a:solidFill>
                  <a:schemeClr val="accent2">
                    <a:lumMod val="75000"/>
                  </a:schemeClr>
                </a:solidFill>
                <a:cs typeface="+mj-cs"/>
              </a:rPr>
              <a:t>الخدر: </a:t>
            </a:r>
            <a:r>
              <a:rPr lang="ar-OM" sz="2000" b="1" dirty="0">
                <a:cs typeface="+mj-cs"/>
              </a:rPr>
              <a:t>الراحة والاسترخاء.</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عندما كان الشاعر بعيد عن وطنه في بلاد الغربة وكان يأخذ محارة ويضعها على أذنه فتحدث صوتا يثير مشاعره فتسافر إلى ذكرى الوطن فيبعث ذلك في نفسهه الراحة والاسترخاء.</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خليج: </a:t>
            </a:r>
            <a:r>
              <a:rPr lang="ar-OM" sz="2000" b="1" dirty="0">
                <a:cs typeface="+mj-cs"/>
              </a:rPr>
              <a:t>أسلوب نداء حذف حرف النداء لقرب الخليج من قلب الشاعر.</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وشوش المحار: </a:t>
            </a:r>
            <a:r>
              <a:rPr lang="ar-OM" sz="2000" b="1" dirty="0">
                <a:cs typeface="+mj-cs"/>
              </a:rPr>
              <a:t>شبه المحار بإنسان يوشوش.</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سمعتك صوتا: </a:t>
            </a:r>
            <a:r>
              <a:rPr lang="ar-OM" sz="2000" b="1" dirty="0">
                <a:cs typeface="+mj-cs"/>
              </a:rPr>
              <a:t>شبه الشاعر الخليج بشخص يتحدث إليه.</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الشطر الثاني: </a:t>
            </a:r>
            <a:r>
              <a:rPr lang="ar-OM" sz="2000" b="1" dirty="0">
                <a:cs typeface="+mj-cs"/>
              </a:rPr>
              <a:t>كناية عن الراحة والاسترخاء.</a:t>
            </a:r>
            <a:endParaRPr lang="ar-OM" sz="2000" b="1" dirty="0">
              <a:cs typeface="+mj-cs"/>
            </a:endParaRPr>
          </a:p>
        </p:txBody>
      </p:sp>
      <p:sp>
        <p:nvSpPr>
          <p:cNvPr id="8" name="Rectangle 7"/>
          <p:cNvSpPr/>
          <p:nvPr/>
        </p:nvSpPr>
        <p:spPr>
          <a:xfrm>
            <a:off x="1491916" y="4356114"/>
            <a:ext cx="9023421"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ولا ترنم ملاح بأغنية ** إلا وضجت</a:t>
            </a:r>
            <a:r>
              <a:rPr lang="ar-OM" sz="2000" b="1" dirty="0">
                <a:solidFill>
                  <a:schemeClr val="bg1"/>
                </a:solidFill>
                <a:cs typeface="+mj-cs"/>
              </a:rPr>
              <a:t> </a:t>
            </a:r>
            <a:r>
              <a:rPr lang="ar-SA" sz="2000" b="1" dirty="0">
                <a:solidFill>
                  <a:schemeClr val="bg1"/>
                </a:solidFill>
                <a:cs typeface="+mj-cs"/>
              </a:rPr>
              <a:t>أغاني الغوص في السحر</a:t>
            </a:r>
            <a:endParaRPr lang="ar-OM" sz="2000" b="1" dirty="0">
              <a:solidFill>
                <a:schemeClr val="bg1"/>
              </a:solidFill>
              <a:cs typeface="+mj-cs"/>
            </a:endParaRPr>
          </a:p>
        </p:txBody>
      </p:sp>
      <p:sp>
        <p:nvSpPr>
          <p:cNvPr id="9" name="Rectangle 8"/>
          <p:cNvSpPr/>
          <p:nvPr/>
        </p:nvSpPr>
        <p:spPr>
          <a:xfrm>
            <a:off x="1491916" y="4821242"/>
            <a:ext cx="9023422" cy="1323439"/>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السحر: </a:t>
            </a:r>
            <a:r>
              <a:rPr lang="ar-OM" sz="2000" b="1" dirty="0">
                <a:cs typeface="+mj-cs"/>
              </a:rPr>
              <a:t>آخر الليل قبيل الفجر، الجمع: أسحار.         </a:t>
            </a:r>
            <a:r>
              <a:rPr lang="ar-OM" sz="2000" b="1" dirty="0">
                <a:solidFill>
                  <a:schemeClr val="accent2">
                    <a:lumMod val="75000"/>
                  </a:schemeClr>
                </a:solidFill>
                <a:cs typeface="+mj-cs"/>
              </a:rPr>
              <a:t>ترنم: </a:t>
            </a:r>
            <a:r>
              <a:rPr lang="ar-OM" sz="2000" b="1" dirty="0">
                <a:cs typeface="+mj-cs"/>
              </a:rPr>
              <a:t>تغنى(من مادة: رنم)</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يصف الشاعر أحد الصور الجميلة التي استوقفته عند العودة للوطن والتي كانت ساكنة في ذكرياته وهي الأغاني التي يترنم بها الملاحون والتي تبعث فيهم الحيوية والنشاط.</a:t>
            </a:r>
            <a:endParaRPr lang="ar-OM" sz="2000" b="1" dirty="0">
              <a:cs typeface="+mj-cs"/>
            </a:endParaRPr>
          </a:p>
          <a:p>
            <a:pPr marL="342900" indent="-342900" algn="justLow" rtl="1">
              <a:buFont typeface="Wingdings" panose="05000000000000000000" pitchFamily="2" charset="2"/>
              <a:buChar char="v"/>
            </a:pPr>
            <a:r>
              <a:rPr lang="ar-SA" sz="2000" b="1" dirty="0">
                <a:solidFill>
                  <a:schemeClr val="accent2">
                    <a:lumMod val="75000"/>
                  </a:schemeClr>
                </a:solidFill>
              </a:rPr>
              <a:t>وضجت</a:t>
            </a:r>
            <a:r>
              <a:rPr lang="ar-OM" sz="2000" b="1" dirty="0">
                <a:solidFill>
                  <a:schemeClr val="accent2">
                    <a:lumMod val="75000"/>
                  </a:schemeClr>
                </a:solidFill>
              </a:rPr>
              <a:t> </a:t>
            </a:r>
            <a:r>
              <a:rPr lang="ar-SA" sz="2000" b="1" dirty="0">
                <a:solidFill>
                  <a:schemeClr val="accent2">
                    <a:lumMod val="75000"/>
                  </a:schemeClr>
                </a:solidFill>
              </a:rPr>
              <a:t>أغاني الغوص في السحر</a:t>
            </a:r>
            <a:r>
              <a:rPr lang="ar-OM" sz="2000" b="1" dirty="0">
                <a:solidFill>
                  <a:schemeClr val="accent2">
                    <a:lumMod val="75000"/>
                  </a:schemeClr>
                </a:solidFill>
                <a:cs typeface="+mj-cs"/>
              </a:rPr>
              <a:t>: </a:t>
            </a:r>
            <a:r>
              <a:rPr lang="ar-OM" sz="2000" b="1" dirty="0">
                <a:cs typeface="+mj-cs"/>
              </a:rPr>
              <a:t>شبه الشاعر أغاني الغوص (الليل) بإنسان يصيح بصوت عال.</a:t>
            </a:r>
            <a:endParaRPr lang="ar-OM" sz="20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1491916" y="1490633"/>
            <a:ext cx="9023422" cy="400110"/>
          </a:xfrm>
          <a:prstGeom prst="rect">
            <a:avLst/>
          </a:prstGeom>
          <a:solidFill>
            <a:schemeClr val="accent2">
              <a:lumMod val="75000"/>
            </a:schemeClr>
          </a:solidFill>
        </p:spPr>
        <p:txBody>
          <a:bodyPr wrap="square">
            <a:spAutoFit/>
          </a:bodyPr>
          <a:lstStyle/>
          <a:p>
            <a:pPr algn="ctr" rtl="1"/>
            <a:r>
              <a:rPr lang="ar-OM" sz="2000" b="1" dirty="0">
                <a:solidFill>
                  <a:schemeClr val="bg1"/>
                </a:solidFill>
                <a:cs typeface="+mj-cs"/>
              </a:rPr>
              <a:t>ولا رأيت شراعاً ضمَّه أفق ** إلا ومرت (هواري) الصيد في فكري</a:t>
            </a:r>
            <a:endParaRPr lang="ar-OM" sz="2000" b="1" dirty="0">
              <a:solidFill>
                <a:schemeClr val="bg1"/>
              </a:solidFill>
              <a:cs typeface="+mj-cs"/>
            </a:endParaRPr>
          </a:p>
        </p:txBody>
      </p:sp>
      <p:sp>
        <p:nvSpPr>
          <p:cNvPr id="7" name="Rectangle 6"/>
          <p:cNvSpPr/>
          <p:nvPr/>
        </p:nvSpPr>
        <p:spPr>
          <a:xfrm>
            <a:off x="1491916" y="1954911"/>
            <a:ext cx="9023421" cy="1938992"/>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شراعا: </a:t>
            </a:r>
            <a:r>
              <a:rPr lang="ar-OM" sz="2000" b="1" dirty="0">
                <a:cs typeface="+mj-cs"/>
              </a:rPr>
              <a:t>شراع السفينة (قلعتها)      </a:t>
            </a:r>
            <a:r>
              <a:rPr lang="ar-OM" sz="2000" b="1" dirty="0">
                <a:solidFill>
                  <a:schemeClr val="accent2">
                    <a:lumMod val="75000"/>
                  </a:schemeClr>
                </a:solidFill>
                <a:cs typeface="+mj-cs"/>
              </a:rPr>
              <a:t>ضمه: </a:t>
            </a:r>
            <a:r>
              <a:rPr lang="ar-OM" sz="2000" b="1" dirty="0">
                <a:cs typeface="+mj-cs"/>
              </a:rPr>
              <a:t>قبضه وجمعه جمعا.      </a:t>
            </a:r>
            <a:r>
              <a:rPr lang="ar-OM" sz="2000" b="1" dirty="0">
                <a:solidFill>
                  <a:schemeClr val="accent2">
                    <a:lumMod val="75000"/>
                  </a:schemeClr>
                </a:solidFill>
                <a:cs typeface="+mj-cs"/>
              </a:rPr>
              <a:t>أفق: </a:t>
            </a:r>
            <a:r>
              <a:rPr lang="ar-OM" sz="2000" b="1" dirty="0">
                <a:cs typeface="+mj-cs"/>
              </a:rPr>
              <a:t>ناحية، الجمع : أفاق          </a:t>
            </a:r>
            <a:r>
              <a:rPr lang="ar-OM" sz="2000" b="1" dirty="0">
                <a:solidFill>
                  <a:schemeClr val="accent2">
                    <a:lumMod val="75000"/>
                  </a:schemeClr>
                </a:solidFill>
                <a:cs typeface="+mj-cs"/>
              </a:rPr>
              <a:t>هواري : </a:t>
            </a:r>
            <a:r>
              <a:rPr lang="ar-OM" sz="2000" b="1" dirty="0">
                <a:cs typeface="+mj-cs"/>
              </a:rPr>
              <a:t>قوارب.</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يواصل الشاعر حديثه عن الخليج فيقول أنه عندما كان يذهب إلى البحر وهو بعيد عن وطنه ويرى القوارب  والسفن التي تمخر ( تشق الماء ) ، كانت تلوح صورة الخليج بقوارب الصيد والسفن في ذاكرته ويعود بذاكرته إلى مناظر الخليج الجملية.</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شراعًا ضمه أفق : </a:t>
            </a:r>
            <a:r>
              <a:rPr lang="ar-OM" sz="2000" b="1" dirty="0">
                <a:cs typeface="+mj-cs"/>
              </a:rPr>
              <a:t>شبه الشاعر كلًا من الشراع والأفق بشخص يحتضن كلاً منهم الآخر.</a:t>
            </a:r>
            <a:endParaRPr lang="ar-OM" sz="2000" b="1" dirty="0">
              <a:cs typeface="+mj-cs"/>
            </a:endParaRPr>
          </a:p>
        </p:txBody>
      </p:sp>
      <p:sp>
        <p:nvSpPr>
          <p:cNvPr id="8" name="Rectangle 7"/>
          <p:cNvSpPr/>
          <p:nvPr/>
        </p:nvSpPr>
        <p:spPr>
          <a:xfrm>
            <a:off x="1491916" y="4356114"/>
            <a:ext cx="9023421"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ولا احترقت بنار الشمس ثانية ** إلا</a:t>
            </a:r>
            <a:r>
              <a:rPr lang="ar-OM" sz="2000" b="1" dirty="0">
                <a:solidFill>
                  <a:schemeClr val="bg1"/>
                </a:solidFill>
                <a:cs typeface="+mj-cs"/>
              </a:rPr>
              <a:t> </a:t>
            </a:r>
            <a:r>
              <a:rPr lang="ar-SA" sz="2000" b="1" dirty="0">
                <a:solidFill>
                  <a:schemeClr val="bg1"/>
                </a:solidFill>
                <a:cs typeface="+mj-cs"/>
              </a:rPr>
              <a:t>ابتردتُ بما خلفت في ذكري</a:t>
            </a:r>
            <a:endParaRPr lang="ar-OM" sz="2000" b="1" dirty="0">
              <a:solidFill>
                <a:schemeClr val="bg1"/>
              </a:solidFill>
              <a:cs typeface="+mj-cs"/>
            </a:endParaRPr>
          </a:p>
        </p:txBody>
      </p:sp>
      <p:sp>
        <p:nvSpPr>
          <p:cNvPr id="9" name="Rectangle 8"/>
          <p:cNvSpPr/>
          <p:nvPr/>
        </p:nvSpPr>
        <p:spPr>
          <a:xfrm>
            <a:off x="1491916" y="4821242"/>
            <a:ext cx="9023422" cy="1323439"/>
          </a:xfrm>
          <a:prstGeom prst="rect">
            <a:avLst/>
          </a:prstGeom>
          <a:solidFill>
            <a:srgbClr val="FBE5D6">
              <a:alpha val="74118"/>
            </a:srgbClr>
          </a:solidFill>
        </p:spPr>
        <p:txBody>
          <a:bodyPr wrap="square">
            <a:spAutoFit/>
          </a:bodyPr>
          <a:lstStyle/>
          <a:p>
            <a:pPr marL="342900" indent="-342900" algn="justLow" rtl="1">
              <a:buFont typeface="Wingdings" panose="05000000000000000000" pitchFamily="2" charset="2"/>
              <a:buChar char="v"/>
            </a:pPr>
            <a:r>
              <a:rPr lang="ar-OM" sz="2000" b="1" dirty="0">
                <a:solidFill>
                  <a:schemeClr val="accent2">
                    <a:lumMod val="75000"/>
                  </a:schemeClr>
                </a:solidFill>
                <a:cs typeface="+mj-cs"/>
              </a:rPr>
              <a:t>خلف: </a:t>
            </a:r>
            <a:r>
              <a:rPr lang="ar-OM" sz="2000" b="1" dirty="0">
                <a:cs typeface="+mj-cs"/>
              </a:rPr>
              <a:t>ترك .           </a:t>
            </a:r>
            <a:r>
              <a:rPr lang="ar-OM" sz="2000" b="1" dirty="0">
                <a:solidFill>
                  <a:schemeClr val="accent2">
                    <a:lumMod val="75000"/>
                  </a:schemeClr>
                </a:solidFill>
                <a:cs typeface="+mj-cs"/>
              </a:rPr>
              <a:t>ذكري: </a:t>
            </a:r>
            <a:r>
              <a:rPr lang="ar-OM" sz="2000" b="1" dirty="0">
                <a:cs typeface="+mj-cs"/>
              </a:rPr>
              <a:t>فكري وذاكرتي         </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يقول الشاعر أن الشمس التي يتعرض لها في بلاده الغربة لا يحس بحرارتها لأن ذكرى الخليج تطفئ من لبيب الشمس الحارقة.</a:t>
            </a:r>
            <a:endParaRPr lang="ar-OM" sz="2000" b="1" dirty="0">
              <a:cs typeface="+mj-cs"/>
            </a:endParaRPr>
          </a:p>
          <a:p>
            <a:pPr marL="342900" indent="-342900" algn="justLow" rtl="1">
              <a:buFont typeface="Wingdings" panose="05000000000000000000" pitchFamily="2" charset="2"/>
              <a:buChar char="v"/>
            </a:pPr>
            <a:r>
              <a:rPr lang="ar-OM" sz="2000" b="1" dirty="0">
                <a:solidFill>
                  <a:schemeClr val="accent2">
                    <a:lumMod val="75000"/>
                  </a:schemeClr>
                </a:solidFill>
              </a:rPr>
              <a:t>احترقت  بنار الشمس</a:t>
            </a:r>
            <a:r>
              <a:rPr lang="ar-OM" sz="2000" b="1" dirty="0">
                <a:solidFill>
                  <a:schemeClr val="accent2">
                    <a:lumMod val="75000"/>
                  </a:schemeClr>
                </a:solidFill>
                <a:cs typeface="+mj-cs"/>
              </a:rPr>
              <a:t>: </a:t>
            </a:r>
            <a:r>
              <a:rPr lang="ar-OM" sz="2000" b="1" dirty="0">
                <a:cs typeface="+mj-cs"/>
              </a:rPr>
              <a:t>شبه الشاعر الشمس بالنار التي تحترق.</a:t>
            </a:r>
            <a:endParaRPr lang="ar-OM" sz="2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1491916" y="1490633"/>
            <a:ext cx="9023422"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خليج يا موجة بيضاء تنقلها ** أصابع الشوق من</a:t>
            </a:r>
            <a:r>
              <a:rPr lang="ar-OM" sz="2000" b="1" dirty="0">
                <a:solidFill>
                  <a:schemeClr val="bg1"/>
                </a:solidFill>
                <a:cs typeface="+mj-cs"/>
              </a:rPr>
              <a:t> </a:t>
            </a:r>
            <a:r>
              <a:rPr lang="ar-SA" sz="2000" b="1" dirty="0">
                <a:solidFill>
                  <a:schemeClr val="bg1"/>
                </a:solidFill>
                <a:cs typeface="+mj-cs"/>
              </a:rPr>
              <a:t>قلبي إلى بصري</a:t>
            </a:r>
            <a:endParaRPr lang="ar-OM" sz="2000" b="1" dirty="0">
              <a:solidFill>
                <a:schemeClr val="bg1"/>
              </a:solidFill>
              <a:cs typeface="+mj-cs"/>
            </a:endParaRPr>
          </a:p>
        </p:txBody>
      </p:sp>
      <p:sp>
        <p:nvSpPr>
          <p:cNvPr id="7" name="Rectangle 6"/>
          <p:cNvSpPr/>
          <p:nvPr/>
        </p:nvSpPr>
        <p:spPr>
          <a:xfrm>
            <a:off x="1491916" y="1954911"/>
            <a:ext cx="9023421" cy="1323439"/>
          </a:xfrm>
          <a:prstGeom prst="rect">
            <a:avLst/>
          </a:prstGeom>
          <a:solidFill>
            <a:srgbClr val="FBE5D6">
              <a:alpha val="74118"/>
            </a:srgbClr>
          </a:solidFill>
        </p:spPr>
        <p:txBody>
          <a:bodyPr wrap="square">
            <a:spAutoFit/>
          </a:bodyPr>
          <a:lstStyle/>
          <a:p>
            <a:pPr marL="342900" indent="-342900" algn="r" rtl="1">
              <a:buFont typeface="Wingdings" panose="05000000000000000000" pitchFamily="2" charset="2"/>
              <a:buChar char="v"/>
            </a:pPr>
            <a:r>
              <a:rPr lang="ar-OM" sz="2000" b="1" dirty="0">
                <a:solidFill>
                  <a:schemeClr val="accent2">
                    <a:lumMod val="75000"/>
                  </a:schemeClr>
                </a:solidFill>
                <a:cs typeface="+mj-cs"/>
              </a:rPr>
              <a:t>الشرح : </a:t>
            </a:r>
            <a:r>
              <a:rPr lang="ar-OM" sz="2000" b="1" dirty="0">
                <a:cs typeface="+mj-cs"/>
              </a:rPr>
              <a:t>يصف الشاعر الخليج بالموجة البيضاء كناية عن الأمن والسلام التي ينعم بهما الخليج وأن ذكرى الخليج المتعلقة في قلبه تراءت أمام عينيه وكونت صورة الخليج الجميلة له عندما كان في بلاد الغربة.</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خليج يا موجة بيضاء: </a:t>
            </a:r>
            <a:r>
              <a:rPr lang="ar-OM" sz="2000" b="1" dirty="0">
                <a:cs typeface="+mj-cs"/>
              </a:rPr>
              <a:t>شبه الشاعر الخليج بالموجة البيضاء في الصفاء والعذوبة. </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تنقلها أصابع الشوق: </a:t>
            </a:r>
            <a:r>
              <a:rPr lang="ar-OM" sz="2000" b="1" dirty="0">
                <a:cs typeface="+mj-cs"/>
              </a:rPr>
              <a:t>شبه الشاعر الشوق بإنسان له أصابع تنقل. </a:t>
            </a:r>
            <a:endParaRPr lang="en-US" sz="2000" b="1" dirty="0">
              <a:cs typeface="+mj-cs"/>
            </a:endParaRPr>
          </a:p>
        </p:txBody>
      </p:sp>
      <p:sp>
        <p:nvSpPr>
          <p:cNvPr id="8" name="Rectangle 7"/>
          <p:cNvSpPr/>
          <p:nvPr/>
        </p:nvSpPr>
        <p:spPr>
          <a:xfrm>
            <a:off x="1491916" y="3457758"/>
            <a:ext cx="9023421"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أعي</a:t>
            </a:r>
            <a:r>
              <a:rPr lang="ar-OM" sz="2000" b="1" dirty="0">
                <a:solidFill>
                  <a:schemeClr val="bg1"/>
                </a:solidFill>
                <a:cs typeface="+mj-cs"/>
              </a:rPr>
              <a:t>ذ </a:t>
            </a:r>
            <a:r>
              <a:rPr lang="ar-SA" sz="2000" b="1" dirty="0">
                <a:solidFill>
                  <a:schemeClr val="bg1"/>
                </a:solidFill>
                <a:cs typeface="+mj-cs"/>
              </a:rPr>
              <a:t>وجهك</a:t>
            </a:r>
            <a:r>
              <a:rPr lang="ar-OM" sz="2000" b="1" dirty="0">
                <a:solidFill>
                  <a:schemeClr val="bg1"/>
                </a:solidFill>
                <a:cs typeface="+mj-cs"/>
              </a:rPr>
              <a:t> </a:t>
            </a:r>
            <a:r>
              <a:rPr lang="ar-SA" sz="2000" b="1" dirty="0">
                <a:solidFill>
                  <a:schemeClr val="bg1"/>
                </a:solidFill>
                <a:cs typeface="+mj-cs"/>
              </a:rPr>
              <a:t>أن تغزو ملامحه ** رغم العواصف إلا بسمة الظفر</a:t>
            </a:r>
            <a:endParaRPr lang="ar-OM" sz="2000" b="1" dirty="0">
              <a:solidFill>
                <a:schemeClr val="bg1"/>
              </a:solidFill>
              <a:cs typeface="+mj-cs"/>
            </a:endParaRPr>
          </a:p>
        </p:txBody>
      </p:sp>
      <p:sp>
        <p:nvSpPr>
          <p:cNvPr id="9" name="Rectangle 8"/>
          <p:cNvSpPr/>
          <p:nvPr/>
        </p:nvSpPr>
        <p:spPr>
          <a:xfrm>
            <a:off x="1491916" y="3922886"/>
            <a:ext cx="9023422" cy="1631216"/>
          </a:xfrm>
          <a:prstGeom prst="rect">
            <a:avLst/>
          </a:prstGeom>
          <a:solidFill>
            <a:srgbClr val="FBE5D6">
              <a:alpha val="74118"/>
            </a:srgbClr>
          </a:solidFill>
        </p:spPr>
        <p:txBody>
          <a:bodyPr wrap="square">
            <a:spAutoFit/>
          </a:bodyPr>
          <a:lstStyle/>
          <a:p>
            <a:pPr marL="342900" indent="-342900" algn="r" rtl="1">
              <a:buFont typeface="Wingdings" panose="05000000000000000000" pitchFamily="2" charset="2"/>
              <a:buChar char="v"/>
            </a:pPr>
            <a:r>
              <a:rPr lang="ar-OM" sz="2000" b="1" dirty="0">
                <a:solidFill>
                  <a:schemeClr val="accent2">
                    <a:lumMod val="75000"/>
                  </a:schemeClr>
                </a:solidFill>
                <a:cs typeface="+mj-cs"/>
              </a:rPr>
              <a:t>أعيذ: </a:t>
            </a:r>
            <a:r>
              <a:rPr lang="ar-OM" sz="2000" b="1" dirty="0">
                <a:cs typeface="+mj-cs"/>
              </a:rPr>
              <a:t>ألجأ وأعتصم.                        </a:t>
            </a:r>
            <a:r>
              <a:rPr lang="ar-OM" sz="2000" b="1" dirty="0">
                <a:solidFill>
                  <a:schemeClr val="accent2">
                    <a:lumMod val="75000"/>
                  </a:schemeClr>
                </a:solidFill>
                <a:cs typeface="+mj-cs"/>
              </a:rPr>
              <a:t>ملامحة: </a:t>
            </a:r>
            <a:r>
              <a:rPr lang="ar-OM" sz="2000" b="1" dirty="0">
                <a:cs typeface="+mj-cs"/>
              </a:rPr>
              <a:t>معالمه.</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يتمنى الشاعر للخليج النصر والعزة دائمًا ، وأنه مهما اشتدت المشاكل التي يواجبها إلأ أنه لا يهزم أبدا وتظل بسمة الانتصار تعلو محيا الخليج.</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تغزو ملامحه: </a:t>
            </a:r>
            <a:r>
              <a:rPr lang="ar-OM" sz="2000" b="1" dirty="0">
                <a:cs typeface="+mj-cs"/>
              </a:rPr>
              <a:t>شبه الشاعر الملامح بلادًا يغزوها الأعداء .</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بسمة الظفر: </a:t>
            </a:r>
            <a:r>
              <a:rPr lang="ar-OM" sz="2000" b="1" dirty="0">
                <a:cs typeface="+mj-cs"/>
              </a:rPr>
              <a:t>كناية عن السعادة والإنتصار.</a:t>
            </a:r>
            <a:endParaRPr lang="en-US" sz="2000" b="1" dirty="0">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1491915" y="1795431"/>
            <a:ext cx="9023422"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عهدته عربيا ما لوى فمه ** بلكنة هاجرت من شاطئ التتر</a:t>
            </a:r>
            <a:endParaRPr lang="ar-OM" sz="2000" b="1" dirty="0">
              <a:solidFill>
                <a:schemeClr val="bg1"/>
              </a:solidFill>
              <a:cs typeface="+mj-cs"/>
            </a:endParaRPr>
          </a:p>
        </p:txBody>
      </p:sp>
      <p:sp>
        <p:nvSpPr>
          <p:cNvPr id="7" name="Rectangle 6"/>
          <p:cNvSpPr/>
          <p:nvPr/>
        </p:nvSpPr>
        <p:spPr>
          <a:xfrm>
            <a:off x="1491916" y="2259709"/>
            <a:ext cx="9023421" cy="1015663"/>
          </a:xfrm>
          <a:prstGeom prst="rect">
            <a:avLst/>
          </a:prstGeom>
          <a:solidFill>
            <a:srgbClr val="FBE5D6">
              <a:alpha val="74118"/>
            </a:srgbClr>
          </a:solidFill>
        </p:spPr>
        <p:txBody>
          <a:bodyPr wrap="square">
            <a:spAutoFit/>
          </a:bodyPr>
          <a:lstStyle/>
          <a:p>
            <a:pPr marL="342900" indent="-342900" algn="r" rtl="1">
              <a:buFont typeface="Wingdings" panose="05000000000000000000" pitchFamily="2" charset="2"/>
              <a:buChar char="v"/>
            </a:pPr>
            <a:r>
              <a:rPr lang="ar-OM" sz="2000" b="1" dirty="0">
                <a:solidFill>
                  <a:schemeClr val="accent2">
                    <a:lumMod val="75000"/>
                  </a:schemeClr>
                </a:solidFill>
                <a:cs typeface="+mj-cs"/>
              </a:rPr>
              <a:t>عهدته : </a:t>
            </a:r>
            <a:r>
              <a:rPr lang="ar-OM" sz="2000" b="1" dirty="0">
                <a:cs typeface="+mj-cs"/>
              </a:rPr>
              <a:t>عرفته               </a:t>
            </a:r>
            <a:r>
              <a:rPr lang="ar-OM" sz="2000" b="1" dirty="0">
                <a:solidFill>
                  <a:schemeClr val="accent2">
                    <a:lumMod val="75000"/>
                  </a:schemeClr>
                </a:solidFill>
                <a:cs typeface="+mj-cs"/>
              </a:rPr>
              <a:t>لوى فمه : </a:t>
            </a:r>
            <a:r>
              <a:rPr lang="ar-OM" sz="2000" b="1" dirty="0">
                <a:cs typeface="+mj-cs"/>
              </a:rPr>
              <a:t>مال عن اللهجة العربية.                </a:t>
            </a:r>
            <a:r>
              <a:rPr lang="ar-OM" sz="2000" b="1" dirty="0">
                <a:solidFill>
                  <a:schemeClr val="accent2">
                    <a:lumMod val="75000"/>
                  </a:schemeClr>
                </a:solidFill>
                <a:cs typeface="+mj-cs"/>
              </a:rPr>
              <a:t>لكنة: </a:t>
            </a:r>
            <a:r>
              <a:rPr lang="ar-OM" sz="2000" b="1" dirty="0">
                <a:cs typeface="+mj-cs"/>
              </a:rPr>
              <a:t>لهجه غير عربية.</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يفتخر الشاعر في هذا البيت بعروبة الخليج وأنه لم يتأثر بلغة العجم الذين جاؤوا إليه ، ولقد بقي متمسكًا بعروبته كما عهده وعرفه دائمًا على مر السنين.</a:t>
            </a:r>
            <a:endParaRPr lang="ar-OM" sz="2000" b="1" dirty="0">
              <a:cs typeface="+mj-cs"/>
            </a:endParaRPr>
          </a:p>
        </p:txBody>
      </p:sp>
      <p:sp>
        <p:nvSpPr>
          <p:cNvPr id="8" name="Rectangle 7"/>
          <p:cNvSpPr/>
          <p:nvPr/>
        </p:nvSpPr>
        <p:spPr>
          <a:xfrm>
            <a:off x="1491915" y="3480088"/>
            <a:ext cx="9023421"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عهدته عربياً</a:t>
            </a:r>
            <a:r>
              <a:rPr lang="ar-OM" sz="2000" b="1" dirty="0">
                <a:solidFill>
                  <a:schemeClr val="bg1"/>
                </a:solidFill>
                <a:cs typeface="+mj-cs"/>
              </a:rPr>
              <a:t> </a:t>
            </a:r>
            <a:r>
              <a:rPr lang="ar-SA" sz="2000" b="1" dirty="0">
                <a:solidFill>
                  <a:schemeClr val="bg1"/>
                </a:solidFill>
                <a:cs typeface="+mj-cs"/>
              </a:rPr>
              <a:t>مل</a:t>
            </a:r>
            <a:r>
              <a:rPr lang="ar-OM" sz="2000" b="1" dirty="0">
                <a:solidFill>
                  <a:schemeClr val="bg1"/>
                </a:solidFill>
                <a:cs typeface="+mj-cs"/>
              </a:rPr>
              <a:t>ء </a:t>
            </a:r>
            <a:r>
              <a:rPr lang="ar-SA" sz="2000" b="1" dirty="0">
                <a:solidFill>
                  <a:schemeClr val="bg1"/>
                </a:solidFill>
                <a:cs typeface="+mj-cs"/>
              </a:rPr>
              <a:t>جبهته </a:t>
            </a:r>
            <a:r>
              <a:rPr lang="en-US" sz="2000" b="1" dirty="0">
                <a:solidFill>
                  <a:schemeClr val="bg1"/>
                </a:solidFill>
                <a:cs typeface="+mj-cs"/>
              </a:rPr>
              <a:t>**</a:t>
            </a:r>
            <a:r>
              <a:rPr lang="ar-OM" sz="2000" b="1" dirty="0">
                <a:solidFill>
                  <a:schemeClr val="bg1"/>
                </a:solidFill>
                <a:cs typeface="+mj-cs"/>
              </a:rPr>
              <a:t> </a:t>
            </a:r>
            <a:r>
              <a:rPr lang="en-US" sz="2000" b="1" dirty="0">
                <a:solidFill>
                  <a:schemeClr val="bg1"/>
                </a:solidFill>
                <a:cs typeface="+mj-cs"/>
              </a:rPr>
              <a:t> </a:t>
            </a:r>
            <a:r>
              <a:rPr lang="ar-SA" sz="2000" b="1" dirty="0">
                <a:solidFill>
                  <a:schemeClr val="bg1"/>
                </a:solidFill>
                <a:cs typeface="+mj-cs"/>
              </a:rPr>
              <a:t>كبر من البيد لم يركع على قدر</a:t>
            </a:r>
            <a:endParaRPr lang="ar-OM" sz="2000" b="1" dirty="0">
              <a:solidFill>
                <a:schemeClr val="bg1"/>
              </a:solidFill>
              <a:cs typeface="+mj-cs"/>
            </a:endParaRPr>
          </a:p>
        </p:txBody>
      </p:sp>
      <p:sp>
        <p:nvSpPr>
          <p:cNvPr id="9" name="Rectangle 8"/>
          <p:cNvSpPr/>
          <p:nvPr/>
        </p:nvSpPr>
        <p:spPr>
          <a:xfrm>
            <a:off x="1491915" y="3945216"/>
            <a:ext cx="9023422" cy="1323439"/>
          </a:xfrm>
          <a:prstGeom prst="rect">
            <a:avLst/>
          </a:prstGeom>
          <a:solidFill>
            <a:srgbClr val="FBE5D6">
              <a:alpha val="74118"/>
            </a:srgbClr>
          </a:solidFill>
        </p:spPr>
        <p:txBody>
          <a:bodyPr wrap="square">
            <a:spAutoFit/>
          </a:bodyPr>
          <a:lstStyle/>
          <a:p>
            <a:pPr marL="342900" indent="-342900" algn="r" rtl="1">
              <a:buFont typeface="Wingdings" panose="05000000000000000000" pitchFamily="2" charset="2"/>
              <a:buChar char="v"/>
            </a:pPr>
            <a:r>
              <a:rPr lang="ar-OM" sz="2000" b="1" dirty="0">
                <a:solidFill>
                  <a:schemeClr val="accent2">
                    <a:lumMod val="75000"/>
                  </a:schemeClr>
                </a:solidFill>
                <a:cs typeface="+mj-cs"/>
              </a:rPr>
              <a:t>جبهة : </a:t>
            </a:r>
            <a:r>
              <a:rPr lang="ar-OM" sz="2000" b="1" dirty="0">
                <a:cs typeface="+mj-cs"/>
              </a:rPr>
              <a:t>عزة ( مقدمة الرأس )               </a:t>
            </a:r>
            <a:r>
              <a:rPr lang="ar-OM" sz="2000" b="1" dirty="0">
                <a:solidFill>
                  <a:schemeClr val="accent2">
                    <a:lumMod val="75000"/>
                  </a:schemeClr>
                </a:solidFill>
                <a:cs typeface="+mj-cs"/>
              </a:rPr>
              <a:t>كبر: </a:t>
            </a:r>
            <a:r>
              <a:rPr lang="ar-OM" sz="2000" b="1" dirty="0">
                <a:cs typeface="+mj-cs"/>
              </a:rPr>
              <a:t>الاتساع والامتداد (عظمة).</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يفتخر الشاعر بعزة الخليج وأنه لا يرضى الخضوع لأي من المشاكل التي يواجهها أيا كانت ، وهو كذلك كما عهده دائمًأ.</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ملء جبهته: </a:t>
            </a:r>
            <a:r>
              <a:rPr lang="ar-OM" sz="2000" b="1" dirty="0">
                <a:cs typeface="+mj-cs"/>
              </a:rPr>
              <a:t>شبه الشاعر الجبهة بالوعاء الذي يُملاْ.</a:t>
            </a:r>
            <a:endParaRPr lang="en-US" sz="2000" b="1" dirty="0">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1491915" y="2164397"/>
            <a:ext cx="9023422" cy="400110"/>
          </a:xfrm>
          <a:prstGeom prst="rect">
            <a:avLst/>
          </a:prstGeom>
          <a:solidFill>
            <a:schemeClr val="accent2">
              <a:lumMod val="75000"/>
            </a:schemeClr>
          </a:solidFill>
        </p:spPr>
        <p:txBody>
          <a:bodyPr wrap="square">
            <a:spAutoFit/>
          </a:bodyPr>
          <a:lstStyle/>
          <a:p>
            <a:pPr algn="ctr" rtl="1"/>
            <a:r>
              <a:rPr lang="ar-SA" sz="2000" b="1" dirty="0">
                <a:solidFill>
                  <a:schemeClr val="bg1"/>
                </a:solidFill>
                <a:cs typeface="+mj-cs"/>
              </a:rPr>
              <a:t>عهدته عربياً ماغفا</a:t>
            </a:r>
            <a:r>
              <a:rPr lang="ar-OM" sz="2000" b="1" dirty="0">
                <a:solidFill>
                  <a:schemeClr val="bg1"/>
                </a:solidFill>
                <a:cs typeface="+mj-cs"/>
              </a:rPr>
              <a:t> </a:t>
            </a:r>
            <a:r>
              <a:rPr lang="ar-SA" sz="2000" b="1" dirty="0">
                <a:solidFill>
                  <a:schemeClr val="bg1"/>
                </a:solidFill>
                <a:cs typeface="+mj-cs"/>
              </a:rPr>
              <a:t>وصحا ** إلا على لغة الإعجاز والسور</a:t>
            </a:r>
            <a:endParaRPr lang="ar-OM" sz="2000" b="1" dirty="0">
              <a:solidFill>
                <a:schemeClr val="bg1"/>
              </a:solidFill>
              <a:cs typeface="+mj-cs"/>
            </a:endParaRPr>
          </a:p>
        </p:txBody>
      </p:sp>
      <p:sp>
        <p:nvSpPr>
          <p:cNvPr id="7" name="Rectangle 6"/>
          <p:cNvSpPr/>
          <p:nvPr/>
        </p:nvSpPr>
        <p:spPr>
          <a:xfrm>
            <a:off x="1491916" y="2628675"/>
            <a:ext cx="9023421" cy="2246769"/>
          </a:xfrm>
          <a:prstGeom prst="rect">
            <a:avLst/>
          </a:prstGeom>
          <a:solidFill>
            <a:srgbClr val="FBE5D6">
              <a:alpha val="74118"/>
            </a:srgbClr>
          </a:solidFill>
        </p:spPr>
        <p:txBody>
          <a:bodyPr wrap="square">
            <a:spAutoFit/>
          </a:bodyPr>
          <a:lstStyle/>
          <a:p>
            <a:pPr marL="342900" indent="-342900" algn="r" rtl="1">
              <a:buFont typeface="Wingdings" panose="05000000000000000000" pitchFamily="2" charset="2"/>
              <a:buChar char="v"/>
            </a:pPr>
            <a:r>
              <a:rPr lang="ar-OM" sz="2000" b="1" dirty="0">
                <a:solidFill>
                  <a:schemeClr val="accent2">
                    <a:lumMod val="75000"/>
                  </a:schemeClr>
                </a:solidFill>
                <a:cs typeface="+mj-cs"/>
              </a:rPr>
              <a:t>غفا: </a:t>
            </a:r>
            <a:r>
              <a:rPr lang="ar-OM" sz="2000" b="1" dirty="0">
                <a:cs typeface="+mj-cs"/>
              </a:rPr>
              <a:t>نام .</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صحا: </a:t>
            </a:r>
            <a:r>
              <a:rPr lang="ar-OM" sz="2000" b="1" dirty="0">
                <a:cs typeface="+mj-cs"/>
              </a:rPr>
              <a:t>استيقظ </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لغة الإعجاز: </a:t>
            </a:r>
            <a:r>
              <a:rPr lang="ar-OM" sz="2000" b="1" dirty="0">
                <a:cs typeface="+mj-cs"/>
              </a:rPr>
              <a:t>لغة القرآن.</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الشرح: </a:t>
            </a:r>
            <a:r>
              <a:rPr lang="ar-OM" sz="2000" b="1" dirty="0">
                <a:cs typeface="+mj-cs"/>
              </a:rPr>
              <a:t>أي أن الخليج يفتخر بلغة القرآن ويحافظ عليها مدى الأزمان فعزته من عزتها وبقاؤه من بقائها وهو كذلك دائمًأ كما عهده الشاعر </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ما غفا وصحا: </a:t>
            </a:r>
            <a:r>
              <a:rPr lang="ar-OM" sz="2000" b="1" dirty="0">
                <a:cs typeface="+mj-cs"/>
              </a:rPr>
              <a:t>شبه الشاعر الخليج بإنسان ينام ويصحو.</a:t>
            </a:r>
            <a:endParaRPr lang="en-US" sz="2000" b="1" dirty="0">
              <a:cs typeface="+mj-cs"/>
            </a:endParaRPr>
          </a:p>
          <a:p>
            <a:pPr marL="342900" indent="-342900" algn="r" rtl="1">
              <a:buFont typeface="Wingdings" panose="05000000000000000000" pitchFamily="2" charset="2"/>
              <a:buChar char="v"/>
            </a:pPr>
            <a:r>
              <a:rPr lang="ar-OM" sz="2000" b="1" dirty="0">
                <a:solidFill>
                  <a:schemeClr val="accent2">
                    <a:lumMod val="75000"/>
                  </a:schemeClr>
                </a:solidFill>
                <a:cs typeface="+mj-cs"/>
              </a:rPr>
              <a:t>غفا / صحا: </a:t>
            </a:r>
            <a:r>
              <a:rPr lang="ar-OM" sz="2000" b="1" dirty="0">
                <a:cs typeface="+mj-cs"/>
              </a:rPr>
              <a:t>بينهما طباق وغرضه توكيد المعنى وتوضيحه.</a:t>
            </a:r>
            <a:endParaRPr lang="en-US" sz="2000" b="1" dirty="0">
              <a:cs typeface="+mj-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