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image/jpeg" Extension="jpeg"/>
  <Default ContentType="application/vnd.openxmlformats-package.relationships+xml" Extension="rels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49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6858000" cx="9144000"/>
  <p:notesSz cx="6858000" cy="9144000"/>
  <p:defaultTextStyle>
    <a:defPPr lvl="0">
      <a:defRPr lang="ar-OM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ar-SA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354935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728535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646021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/>
              <a:t>انقر لتحرير نمط العنوان الثانوي الرئيسي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645227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6984015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948713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676075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6750636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3392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4093904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003730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9980200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ar-OM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41991404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7086005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668238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545596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375832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333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418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514134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477313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066262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ar-O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636829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47598-15E5-48E3-8933-B45CDE10F7F1}" type="datetimeFigureOut">
              <a:rPr lang="ar-OM" smtClean="0"/>
              <a:pPr/>
              <a:t>10/04/1443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39DC2-EE9A-4CBB-8BBE-9BC1F0089D91}" type="slidenum">
              <a:rPr lang="ar-OM" smtClean="0"/>
              <a:pPr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813468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r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OM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51820" y="5229200"/>
            <a:ext cx="3744416" cy="77429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ar-OM" sz="3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إعداد </a:t>
            </a:r>
            <a:r>
              <a:rPr lang="ar-OM" sz="36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المعلمة:إيمان</a:t>
            </a:r>
            <a:r>
              <a:rPr lang="ar-OM" sz="3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الحارثية</a:t>
            </a:r>
          </a:p>
        </p:txBody>
      </p:sp>
      <p:pic>
        <p:nvPicPr>
          <p:cNvPr id="1028" name="Picture 4" descr="حمامة بيضاء، سهم التوجيه، على أبيض، الخلفية, ناقلات, المثال التوضيحي, أبيض  PNG والمتجهات للتحميل مجانا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04664"/>
            <a:ext cx="5832648" cy="4687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مربع نص 4"/>
          <p:cNvSpPr txBox="1"/>
          <p:nvPr/>
        </p:nvSpPr>
        <p:spPr>
          <a:xfrm rot="19787386">
            <a:off x="3587711" y="2562134"/>
            <a:ext cx="238547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000" b="1" dirty="0"/>
              <a:t>فجر السلام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4427984" y="3822104"/>
            <a:ext cx="11521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b="1" dirty="0"/>
              <a:t>لمحمود غنيم</a:t>
            </a:r>
          </a:p>
        </p:txBody>
      </p:sp>
      <p:sp>
        <p:nvSpPr>
          <p:cNvPr id="14" name="نصف إطار 13"/>
          <p:cNvSpPr/>
          <p:nvPr/>
        </p:nvSpPr>
        <p:spPr>
          <a:xfrm>
            <a:off x="39356" y="22527"/>
            <a:ext cx="1800200" cy="2158899"/>
          </a:xfrm>
          <a:prstGeom prst="halfFram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>
              <a:solidFill>
                <a:schemeClr val="tx1"/>
              </a:solidFill>
            </a:endParaRPr>
          </a:p>
        </p:txBody>
      </p:sp>
      <p:sp>
        <p:nvSpPr>
          <p:cNvPr id="18" name="نصف إطار 17"/>
          <p:cNvSpPr/>
          <p:nvPr/>
        </p:nvSpPr>
        <p:spPr>
          <a:xfrm rot="10800000">
            <a:off x="7343800" y="4699101"/>
            <a:ext cx="1800200" cy="2158899"/>
          </a:xfrm>
          <a:prstGeom prst="halfFram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>
              <a:solidFill>
                <a:schemeClr val="tx1"/>
              </a:solidFill>
            </a:endParaRPr>
          </a:p>
        </p:txBody>
      </p:sp>
      <p:sp>
        <p:nvSpPr>
          <p:cNvPr id="15" name="مستطيل 14"/>
          <p:cNvSpPr/>
          <p:nvPr/>
        </p:nvSpPr>
        <p:spPr>
          <a:xfrm rot="19971875">
            <a:off x="2075732" y="2314109"/>
            <a:ext cx="14270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OM" b="1" dirty="0"/>
              <a:t>الدرس الثالث:</a:t>
            </a:r>
          </a:p>
          <a:p>
            <a:pPr algn="ctr"/>
            <a:r>
              <a:rPr lang="ar-OM" b="1" dirty="0"/>
              <a:t>النصوص الأدبية</a:t>
            </a:r>
          </a:p>
        </p:txBody>
      </p:sp>
      <p:sp>
        <p:nvSpPr>
          <p:cNvPr id="20" name="نصف إطار 19"/>
          <p:cNvSpPr/>
          <p:nvPr/>
        </p:nvSpPr>
        <p:spPr>
          <a:xfrm rot="5400000">
            <a:off x="7055606" y="-156822"/>
            <a:ext cx="1800200" cy="2158899"/>
          </a:xfrm>
          <a:prstGeom prst="halfFram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>
              <a:solidFill>
                <a:schemeClr val="tx1"/>
              </a:solidFill>
            </a:endParaRPr>
          </a:p>
        </p:txBody>
      </p:sp>
      <p:sp>
        <p:nvSpPr>
          <p:cNvPr id="21" name="نصف إطار 20"/>
          <p:cNvSpPr/>
          <p:nvPr/>
        </p:nvSpPr>
        <p:spPr>
          <a:xfrm rot="16200000">
            <a:off x="179351" y="4878450"/>
            <a:ext cx="1800200" cy="2158899"/>
          </a:xfrm>
          <a:prstGeom prst="halfFram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6089" y="332656"/>
            <a:ext cx="8263830" cy="132556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ar-OM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ماذا فهمت من الصورة الآتية؟</a:t>
            </a:r>
          </a:p>
        </p:txBody>
      </p:sp>
      <p:pic>
        <p:nvPicPr>
          <p:cNvPr id="5122" name="Picture 2" descr="الإرهاب يقتل حمامة السلام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44824"/>
            <a:ext cx="8568952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485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4B1D6E4-DF70-4968-AFCE-6DB50403B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OM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7CF8BD23-30E7-4AFB-955C-63AB238488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497"/>
            <a:ext cx="9036496" cy="688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عنوان 5">
            <a:extLst>
              <a:ext uri="{FF2B5EF4-FFF2-40B4-BE49-F238E27FC236}">
                <a16:creationId xmlns:a16="http://schemas.microsoft.com/office/drawing/2014/main" id="{FB97FD0F-88AF-4ED0-BC64-B9286772A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5676" y="4022820"/>
            <a:ext cx="3007246" cy="1325563"/>
          </a:xfrm>
        </p:spPr>
        <p:txBody>
          <a:bodyPr>
            <a:normAutofit/>
          </a:bodyPr>
          <a:lstStyle/>
          <a:p>
            <a:r>
              <a:rPr lang="ar-OM" sz="4800" dirty="0"/>
              <a:t>التقويم الختامي</a:t>
            </a:r>
          </a:p>
        </p:txBody>
      </p:sp>
    </p:spTree>
    <p:extLst>
      <p:ext uri="{BB962C8B-B14F-4D97-AF65-F5344CB8AC3E}">
        <p14:creationId xmlns:p14="http://schemas.microsoft.com/office/powerpoint/2010/main" val="2105810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6589199" cy="128089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ar-OM" sz="6000" dirty="0">
                <a:solidFill>
                  <a:srgbClr val="FF0000"/>
                </a:solidFill>
              </a:rPr>
              <a:t>(4-8)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791" y="1556792"/>
            <a:ext cx="8208912" cy="4464496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r>
              <a:rPr lang="ar-OM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lgerian" panose="04020705040A02060702" pitchFamily="82" charset="0"/>
              </a:rPr>
              <a:t>1</a:t>
            </a:r>
            <a:r>
              <a:rPr lang="ar-OM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lgerian" panose="04020705040A02060702" pitchFamily="82" charset="0"/>
              </a:rPr>
              <a:t>- اشرحي الصورة التدميرية للحرب كما جاء في البيت الخامس وحددي نتائجها التدميرية.</a:t>
            </a:r>
          </a:p>
          <a:p>
            <a:r>
              <a:rPr lang="ar-OM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lgerian" panose="04020705040A02060702" pitchFamily="82" charset="0"/>
              </a:rPr>
              <a:t>2- وضحي الصورة الجمالية في البيت السادس.</a:t>
            </a:r>
          </a:p>
          <a:p>
            <a:r>
              <a:rPr lang="ar-OM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lgerian" panose="04020705040A02060702" pitchFamily="82" charset="0"/>
              </a:rPr>
              <a:t>3- نبحث في المعجم عن كلمة تخريبا من جذر.......(أكملي)</a:t>
            </a:r>
          </a:p>
          <a:p>
            <a:r>
              <a:rPr lang="ar-OM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lgerian" panose="04020705040A02060702" pitchFamily="82" charset="0"/>
              </a:rPr>
              <a:t>4- استخرجي الطباق من البيت السابع. ووضحي أهميته.</a:t>
            </a:r>
          </a:p>
          <a:p>
            <a:r>
              <a:rPr lang="ar-OM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lgerian" panose="04020705040A02060702" pitchFamily="82" charset="0"/>
              </a:rPr>
              <a:t>5- يرى البعض أن العامل الاقتصادي محرك خطير لإثارة الحرب.وضحي ذلك من خلال البيت الثامن.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7823" y="59878"/>
            <a:ext cx="3600400" cy="1280890"/>
          </a:xfrm>
          <a:solidFill>
            <a:schemeClr val="tx1">
              <a:lumMod val="95000"/>
              <a:lumOff val="5000"/>
            </a:schemeClr>
          </a:solidFill>
        </p:spPr>
        <p:txBody>
          <a:bodyPr>
            <a:normAutofit/>
          </a:bodyPr>
          <a:lstStyle/>
          <a:p>
            <a:r>
              <a:rPr lang="ar-OM" sz="7200" b="1" dirty="0">
                <a:solidFill>
                  <a:schemeClr val="bg1"/>
                </a:solidFill>
              </a:rPr>
              <a:t>(9-12)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ar-OM" sz="40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1- </a:t>
            </a:r>
            <a:r>
              <a:rPr lang="ar-OM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يعترض الكاتب   على إضفاء صفة البطولة للقادة في البيتين 9و10 ناقشي ذلك.</a:t>
            </a:r>
          </a:p>
          <a:p>
            <a:r>
              <a:rPr lang="ar-OM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2- نبحث عن كلمة (بذّ) في المعجم  من جذر..........(أكملي)</a:t>
            </a:r>
          </a:p>
          <a:p>
            <a:r>
              <a:rPr lang="ar-OM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3-ما دلالة كلمة « الغار»  كما وردت في البيت 12؟</a:t>
            </a:r>
          </a:p>
          <a:p>
            <a:r>
              <a:rPr lang="ar-OM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4- من هو الباسل المغوار كما جاء في البيت 13؟</a:t>
            </a:r>
          </a:p>
          <a:p>
            <a:pPr marL="0" indent="0">
              <a:buNone/>
            </a:pPr>
            <a:endParaRPr lang="ar-OM" sz="40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861048"/>
            <a:ext cx="2476500" cy="28529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191822" cy="132556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ar-OM" sz="6600" dirty="0">
                <a:solidFill>
                  <a:srgbClr val="C00000"/>
                </a:solidFill>
              </a:rPr>
              <a:t>(13-17)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1825624"/>
            <a:ext cx="8856984" cy="4771727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ar-OM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1-  كلمة (باسل) مفردة .جمعها...............(أكملي).</a:t>
            </a:r>
          </a:p>
          <a:p>
            <a:pPr marL="0" indent="0">
              <a:buNone/>
            </a:pPr>
            <a:r>
              <a:rPr lang="ar-OM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2- وضحي الصورة البلاغية في البيت14.</a:t>
            </a:r>
          </a:p>
          <a:p>
            <a:pPr marL="0" indent="0">
              <a:buNone/>
            </a:pPr>
            <a:r>
              <a:rPr lang="ar-OM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3- في البيت 15 بعد سياسي. وضحيه.</a:t>
            </a:r>
          </a:p>
          <a:p>
            <a:pPr marL="0" indent="0">
              <a:buNone/>
            </a:pPr>
            <a:r>
              <a:rPr lang="ar-OM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4- أعربي كلمة «معشرا» الواردة في البيت 16.</a:t>
            </a:r>
          </a:p>
          <a:p>
            <a:pPr marL="0" indent="0">
              <a:buNone/>
            </a:pPr>
            <a:r>
              <a:rPr lang="ar-OM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5-- استخرجي طباقا من البيت 17 وبيني قيمته الفنية.</a:t>
            </a:r>
          </a:p>
          <a:p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1229512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7864" y="188640"/>
            <a:ext cx="3060807" cy="936104"/>
          </a:xfrm>
          <a:solidFill>
            <a:schemeClr val="accent2"/>
          </a:solidFill>
        </p:spPr>
        <p:txBody>
          <a:bodyPr/>
          <a:lstStyle/>
          <a:p>
            <a:r>
              <a:rPr lang="ar-OM" b="1" dirty="0"/>
              <a:t>التعليق على النص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89464"/>
            <a:ext cx="9144000" cy="556853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ar-OM" sz="3600" b="1" dirty="0">
                <a:solidFill>
                  <a:srgbClr val="FF0000"/>
                </a:solidFill>
              </a:rPr>
              <a:t>الغرض الأدبي للنص: </a:t>
            </a:r>
            <a:r>
              <a:rPr lang="ar-OM" sz="3600" b="1" dirty="0"/>
              <a:t>شعر سياسي دعا فيه الشاعر إلى السلام.</a:t>
            </a:r>
          </a:p>
          <a:p>
            <a:pPr>
              <a:lnSpc>
                <a:spcPct val="150000"/>
              </a:lnSpc>
            </a:pPr>
            <a:r>
              <a:rPr lang="ar-OM" sz="3600" b="1" dirty="0">
                <a:solidFill>
                  <a:srgbClr val="FF0000"/>
                </a:solidFill>
              </a:rPr>
              <a:t>نوع التجربة</a:t>
            </a:r>
            <a:r>
              <a:rPr lang="ar-OM" sz="3600" b="1" dirty="0"/>
              <a:t>: ذاتية عاشها الشاعر بما فيها من معاناة.</a:t>
            </a:r>
          </a:p>
          <a:p>
            <a:pPr>
              <a:lnSpc>
                <a:spcPct val="150000"/>
              </a:lnSpc>
            </a:pPr>
            <a:r>
              <a:rPr lang="ar-OM" sz="3600" b="1" dirty="0">
                <a:solidFill>
                  <a:srgbClr val="FF0000"/>
                </a:solidFill>
              </a:rPr>
              <a:t>العاطفة: </a:t>
            </a:r>
            <a:r>
              <a:rPr lang="ar-OM" sz="3600" b="1" dirty="0"/>
              <a:t>حب السلام وتتسم بالصدق الذي امتزج فيه الأمل بالحزن على نتائج الحرب.</a:t>
            </a:r>
          </a:p>
          <a:p>
            <a:pPr>
              <a:lnSpc>
                <a:spcPct val="150000"/>
              </a:lnSpc>
            </a:pPr>
            <a:r>
              <a:rPr lang="ar-OM" sz="3600" b="1" dirty="0">
                <a:solidFill>
                  <a:srgbClr val="FF0000"/>
                </a:solidFill>
              </a:rPr>
              <a:t>الأفكار: </a:t>
            </a:r>
            <a:r>
              <a:rPr lang="ar-OM" sz="3600" b="1" dirty="0"/>
              <a:t>مترابطة، تميل إلى التعليل والتحليل.</a:t>
            </a:r>
          </a:p>
          <a:p>
            <a:pPr>
              <a:lnSpc>
                <a:spcPct val="150000"/>
              </a:lnSpc>
            </a:pPr>
            <a:endParaRPr lang="ar-OM" sz="3600" b="1" dirty="0"/>
          </a:p>
          <a:p>
            <a:pPr>
              <a:lnSpc>
                <a:spcPct val="150000"/>
              </a:lnSpc>
            </a:pPr>
            <a:endParaRPr lang="ar-OM" sz="36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365126"/>
            <a:ext cx="8640960" cy="637624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endParaRPr lang="ar-OM" sz="4000" b="1" dirty="0">
              <a:solidFill>
                <a:srgbClr val="FF0000"/>
              </a:solidFill>
            </a:endParaRPr>
          </a:p>
          <a:p>
            <a:r>
              <a:rPr lang="ar-OM" sz="4000" b="1" dirty="0">
                <a:solidFill>
                  <a:srgbClr val="FF0000"/>
                </a:solidFill>
              </a:rPr>
              <a:t>الألفاظ: </a:t>
            </a:r>
            <a:r>
              <a:rPr lang="ar-OM" sz="4000" b="1" dirty="0"/>
              <a:t>استعمل ألفاظا </a:t>
            </a:r>
            <a:r>
              <a:rPr lang="ar-OM" sz="4000" b="1" dirty="0">
                <a:solidFill>
                  <a:srgbClr val="C00000"/>
                </a:solidFill>
              </a:rPr>
              <a:t>قديمة</a:t>
            </a:r>
            <a:r>
              <a:rPr lang="ar-OM" sz="4000" b="1" dirty="0"/>
              <a:t> مثل:  الليل، السرى، النسيم هبوبا، حتّام، ننعت.</a:t>
            </a:r>
          </a:p>
          <a:p>
            <a:pPr marL="0" indent="0">
              <a:buNone/>
            </a:pPr>
            <a:r>
              <a:rPr lang="ar-OM" sz="4000" b="1" dirty="0">
                <a:solidFill>
                  <a:srgbClr val="FF0000"/>
                </a:solidFill>
              </a:rPr>
              <a:t>- وجاءت الألفاظ </a:t>
            </a:r>
            <a:r>
              <a:rPr lang="ar-OM" sz="4000" b="1" dirty="0">
                <a:solidFill>
                  <a:srgbClr val="C00000"/>
                </a:solidFill>
              </a:rPr>
              <a:t>واضحة مثل</a:t>
            </a:r>
            <a:r>
              <a:rPr lang="ar-OM" sz="4000" b="1" dirty="0"/>
              <a:t>: السلام، لظى الحرب، السلم، القوت السياسة.</a:t>
            </a:r>
          </a:p>
          <a:p>
            <a:pPr>
              <a:buFontTx/>
              <a:buChar char="-"/>
            </a:pPr>
            <a:r>
              <a:rPr lang="ar-OM" sz="4000" b="1" dirty="0">
                <a:solidFill>
                  <a:srgbClr val="FF0000"/>
                </a:solidFill>
              </a:rPr>
              <a:t>ورد تكرار الألفاظ بقلة </a:t>
            </a:r>
            <a:r>
              <a:rPr lang="ar-OM" sz="4000" b="1" dirty="0"/>
              <a:t>مثل: (طوبى).</a:t>
            </a:r>
          </a:p>
          <a:p>
            <a:r>
              <a:rPr lang="ar-OM" sz="4000" dirty="0"/>
              <a:t> </a:t>
            </a:r>
            <a:r>
              <a:rPr lang="ar-OM" sz="4000" b="1" dirty="0">
                <a:solidFill>
                  <a:srgbClr val="FF0000"/>
                </a:solidFill>
              </a:rPr>
              <a:t>المحسنات غير متكلفة والأساليب متنوعة </a:t>
            </a:r>
            <a:r>
              <a:rPr lang="ar-OM" sz="4000" dirty="0"/>
              <a:t>بين الخبر والإنشاء وقد تأثر الشاعر بأساليب القدامى في أبياته كقوله: (طحنت فريقيها، الحروب بضرسها)</a:t>
            </a:r>
            <a:endParaRPr lang="ar-OM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683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116632"/>
            <a:ext cx="8643746" cy="641213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ar-OM" sz="4400" dirty="0">
                <a:solidFill>
                  <a:srgbClr val="FF0000"/>
                </a:solidFill>
              </a:rPr>
              <a:t>مظاهر القديم:</a:t>
            </a:r>
          </a:p>
          <a:p>
            <a:r>
              <a:rPr lang="ar-OM" sz="4400" dirty="0"/>
              <a:t> الالتزام بالوزن والقافية.</a:t>
            </a:r>
          </a:p>
          <a:p>
            <a:r>
              <a:rPr lang="ar-OM" sz="4400" dirty="0"/>
              <a:t> استخدام اللفظ العربي الأصيل والتأثر بالقديم في العبارات والصور.</a:t>
            </a:r>
          </a:p>
          <a:p>
            <a:r>
              <a:rPr lang="ar-OM" sz="4400" dirty="0">
                <a:solidFill>
                  <a:srgbClr val="FF0000"/>
                </a:solidFill>
              </a:rPr>
              <a:t>مظاهر الجديد:</a:t>
            </a:r>
          </a:p>
          <a:p>
            <a:r>
              <a:rPr lang="ar-OM" sz="4400" dirty="0"/>
              <a:t>الموضوع جديد يحث على السلام.</a:t>
            </a:r>
          </a:p>
          <a:p>
            <a:r>
              <a:rPr lang="ar-OM" sz="4400" dirty="0"/>
              <a:t>الترابط الفكري والشعوري مع ملاءمة التعبير للموضوع.</a:t>
            </a:r>
          </a:p>
        </p:txBody>
      </p:sp>
    </p:spTree>
    <p:extLst>
      <p:ext uri="{BB962C8B-B14F-4D97-AF65-F5344CB8AC3E}">
        <p14:creationId xmlns:p14="http://schemas.microsoft.com/office/powerpoint/2010/main" val="3288444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0" name="Rectangle 139">
            <a:extLst>
              <a:ext uri="{FF2B5EF4-FFF2-40B4-BE49-F238E27FC236}">
                <a16:creationId xmlns:a16="http://schemas.microsoft.com/office/drawing/2014/main" id="{D880886B-02ED-4317-9236-CB60C22CF7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A7D4F797-A561-403D-B180-B28E28B3E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4186183"/>
            <a:ext cx="8482142" cy="1763097"/>
          </a:xfrm>
          <a:solidFill>
            <a:srgbClr val="FFFF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 defTabSz="914400" rtl="0"/>
            <a:r>
              <a:rPr lang="en-US" sz="9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التعلم</a:t>
            </a:r>
            <a:r>
              <a:rPr lang="en-US" sz="9600" dirty="0"/>
              <a:t> </a:t>
            </a:r>
            <a:r>
              <a:rPr lang="en-US" sz="9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القبلي</a:t>
            </a:r>
            <a:endParaRPr lang="en-US" sz="9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icture 6" descr="صورة تحتوي على نص, شخص&#10;&#10;تم إنشاء الوصف تلقائياً">
            <a:extLst>
              <a:ext uri="{FF2B5EF4-FFF2-40B4-BE49-F238E27FC236}">
                <a16:creationId xmlns:a16="http://schemas.microsoft.com/office/drawing/2014/main" id="{CFB0861C-2085-415B-9210-5A72C788BBD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76" b="2574"/>
          <a:stretch/>
        </p:blipFill>
        <p:spPr bwMode="auto">
          <a:xfrm>
            <a:off x="4" y="-11"/>
            <a:ext cx="4571996" cy="4194796"/>
          </a:xfrm>
          <a:custGeom>
            <a:avLst/>
            <a:gdLst/>
            <a:ahLst/>
            <a:cxnLst/>
            <a:rect l="l" t="t" r="r" b="b"/>
            <a:pathLst>
              <a:path w="6002835" h="4194796">
                <a:moveTo>
                  <a:pt x="0" y="0"/>
                </a:moveTo>
                <a:lnTo>
                  <a:pt x="5999418" y="0"/>
                </a:lnTo>
                <a:lnTo>
                  <a:pt x="5996190" y="32760"/>
                </a:lnTo>
                <a:cubicBezTo>
                  <a:pt x="5998706" y="293110"/>
                  <a:pt x="5983874" y="553460"/>
                  <a:pt x="5997116" y="813682"/>
                </a:cubicBezTo>
                <a:cubicBezTo>
                  <a:pt x="6007314" y="1015047"/>
                  <a:pt x="6000824" y="1216284"/>
                  <a:pt x="5997116" y="1417522"/>
                </a:cubicBezTo>
                <a:cubicBezTo>
                  <a:pt x="5989967" y="1803471"/>
                  <a:pt x="6000824" y="2188911"/>
                  <a:pt x="5996190" y="2574351"/>
                </a:cubicBezTo>
                <a:cubicBezTo>
                  <a:pt x="5994204" y="2745205"/>
                  <a:pt x="5996454" y="2915805"/>
                  <a:pt x="6000824" y="3086660"/>
                </a:cubicBezTo>
                <a:cubicBezTo>
                  <a:pt x="6007180" y="3330611"/>
                  <a:pt x="5997382" y="3574689"/>
                  <a:pt x="5986656" y="3818514"/>
                </a:cubicBezTo>
                <a:cubicBezTo>
                  <a:pt x="5983054" y="3885559"/>
                  <a:pt x="5982107" y="3952684"/>
                  <a:pt x="5983808" y="4019746"/>
                </a:cubicBezTo>
                <a:lnTo>
                  <a:pt x="5993788" y="4173418"/>
                </a:lnTo>
                <a:lnTo>
                  <a:pt x="5955106" y="4175101"/>
                </a:lnTo>
                <a:cubicBezTo>
                  <a:pt x="5890100" y="4175133"/>
                  <a:pt x="5825078" y="4173227"/>
                  <a:pt x="5760087" y="4171956"/>
                </a:cubicBezTo>
                <a:cubicBezTo>
                  <a:pt x="5521345" y="4167509"/>
                  <a:pt x="5282477" y="4171956"/>
                  <a:pt x="5044242" y="4149213"/>
                </a:cubicBezTo>
                <a:cubicBezTo>
                  <a:pt x="4979506" y="4143051"/>
                  <a:pt x="4914326" y="4139111"/>
                  <a:pt x="4849272" y="4139890"/>
                </a:cubicBezTo>
                <a:cubicBezTo>
                  <a:pt x="4784218" y="4140668"/>
                  <a:pt x="4719291" y="4146163"/>
                  <a:pt x="4655063" y="4158869"/>
                </a:cubicBezTo>
                <a:cubicBezTo>
                  <a:pt x="4447578" y="4199146"/>
                  <a:pt x="4239457" y="4201688"/>
                  <a:pt x="4029811" y="4185424"/>
                </a:cubicBezTo>
                <a:cubicBezTo>
                  <a:pt x="3943792" y="4178690"/>
                  <a:pt x="3857774" y="4167509"/>
                  <a:pt x="3771375" y="4169669"/>
                </a:cubicBezTo>
                <a:cubicBezTo>
                  <a:pt x="3623225" y="4173608"/>
                  <a:pt x="3474948" y="4165603"/>
                  <a:pt x="3326672" y="4167636"/>
                </a:cubicBezTo>
                <a:cubicBezTo>
                  <a:pt x="3322669" y="4168208"/>
                  <a:pt x="3318578" y="4167674"/>
                  <a:pt x="3314855" y="4166111"/>
                </a:cubicBezTo>
                <a:cubicBezTo>
                  <a:pt x="3278008" y="4140827"/>
                  <a:pt x="3237604" y="4150610"/>
                  <a:pt x="3199487" y="4157217"/>
                </a:cubicBezTo>
                <a:cubicBezTo>
                  <a:pt x="3072810" y="4179198"/>
                  <a:pt x="2946260" y="4189998"/>
                  <a:pt x="2817550" y="4172972"/>
                </a:cubicBezTo>
                <a:cubicBezTo>
                  <a:pt x="2694647" y="4155146"/>
                  <a:pt x="2569990" y="4152923"/>
                  <a:pt x="2446541" y="4166365"/>
                </a:cubicBezTo>
                <a:cubicBezTo>
                  <a:pt x="2276791" y="4186186"/>
                  <a:pt x="2107677" y="4181993"/>
                  <a:pt x="1938308" y="4166365"/>
                </a:cubicBezTo>
                <a:cubicBezTo>
                  <a:pt x="1869570" y="4160013"/>
                  <a:pt x="1799815" y="4149213"/>
                  <a:pt x="1731712" y="4165095"/>
                </a:cubicBezTo>
                <a:cubicBezTo>
                  <a:pt x="1647854" y="4184535"/>
                  <a:pt x="1564250" y="4178182"/>
                  <a:pt x="1480137" y="4173862"/>
                </a:cubicBezTo>
                <a:cubicBezTo>
                  <a:pt x="1373663" y="4168271"/>
                  <a:pt x="1267442" y="4152135"/>
                  <a:pt x="1160586" y="4164841"/>
                </a:cubicBezTo>
                <a:cubicBezTo>
                  <a:pt x="1111161" y="4170685"/>
                  <a:pt x="1062116" y="4179961"/>
                  <a:pt x="1012055" y="4177547"/>
                </a:cubicBezTo>
                <a:cubicBezTo>
                  <a:pt x="873562" y="4171194"/>
                  <a:pt x="735196" y="4163697"/>
                  <a:pt x="596449" y="4164841"/>
                </a:cubicBezTo>
                <a:cubicBezTo>
                  <a:pt x="538383" y="4165222"/>
                  <a:pt x="480699" y="4167128"/>
                  <a:pt x="422887" y="4171321"/>
                </a:cubicBezTo>
                <a:cubicBezTo>
                  <a:pt x="315015" y="4179198"/>
                  <a:pt x="207524" y="4168525"/>
                  <a:pt x="100033" y="4164714"/>
                </a:cubicBezTo>
                <a:lnTo>
                  <a:pt x="0" y="4169195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استراتيجيات التعلم النشط - استراتيجية الرؤوس المرقمة - YouTube">
            <a:extLst>
              <a:ext uri="{FF2B5EF4-FFF2-40B4-BE49-F238E27FC236}">
                <a16:creationId xmlns:a16="http://schemas.microsoft.com/office/drawing/2014/main" id="{C56931AF-EF21-4AB1-9280-691F0572ED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3" r="18984" b="-1"/>
          <a:stretch/>
        </p:blipFill>
        <p:spPr bwMode="auto">
          <a:xfrm>
            <a:off x="4514850" y="12"/>
            <a:ext cx="4629146" cy="4186171"/>
          </a:xfrm>
          <a:custGeom>
            <a:avLst/>
            <a:gdLst/>
            <a:ahLst/>
            <a:cxnLst/>
            <a:rect l="l" t="t" r="r" b="b"/>
            <a:pathLst>
              <a:path w="6009490" h="4186171">
                <a:moveTo>
                  <a:pt x="9049" y="0"/>
                </a:moveTo>
                <a:lnTo>
                  <a:pt x="6009490" y="0"/>
                </a:lnTo>
                <a:lnTo>
                  <a:pt x="6009490" y="4168273"/>
                </a:lnTo>
                <a:lnTo>
                  <a:pt x="5803951" y="4172925"/>
                </a:lnTo>
                <a:cubicBezTo>
                  <a:pt x="5729787" y="4171950"/>
                  <a:pt x="5655658" y="4168322"/>
                  <a:pt x="5581704" y="4162045"/>
                </a:cubicBezTo>
                <a:cubicBezTo>
                  <a:pt x="5474340" y="4154041"/>
                  <a:pt x="5366086" y="4142987"/>
                  <a:pt x="5259485" y="4163316"/>
                </a:cubicBezTo>
                <a:cubicBezTo>
                  <a:pt x="5142465" y="4185805"/>
                  <a:pt x="5025571" y="4185932"/>
                  <a:pt x="4907534" y="4180215"/>
                </a:cubicBezTo>
                <a:cubicBezTo>
                  <a:pt x="4806650" y="4175387"/>
                  <a:pt x="4706147" y="4149975"/>
                  <a:pt x="4604501" y="4176784"/>
                </a:cubicBezTo>
                <a:cubicBezTo>
                  <a:pt x="4594387" y="4178258"/>
                  <a:pt x="4584082" y="4177826"/>
                  <a:pt x="4574133" y="4175514"/>
                </a:cubicBezTo>
                <a:cubicBezTo>
                  <a:pt x="4462958" y="4160140"/>
                  <a:pt x="4351020" y="4172718"/>
                  <a:pt x="4239463" y="4168398"/>
                </a:cubicBezTo>
                <a:cubicBezTo>
                  <a:pt x="4188005" y="4166365"/>
                  <a:pt x="4135530" y="4167509"/>
                  <a:pt x="4084706" y="4162045"/>
                </a:cubicBezTo>
                <a:cubicBezTo>
                  <a:pt x="3968067" y="4149594"/>
                  <a:pt x="3851682" y="4142987"/>
                  <a:pt x="3736314" y="4172337"/>
                </a:cubicBezTo>
                <a:cubicBezTo>
                  <a:pt x="3702643" y="4180253"/>
                  <a:pt x="3668235" y="4184509"/>
                  <a:pt x="3633650" y="4185043"/>
                </a:cubicBezTo>
                <a:cubicBezTo>
                  <a:pt x="3520696" y="4189109"/>
                  <a:pt x="3408122" y="4181358"/>
                  <a:pt x="3295549" y="4175005"/>
                </a:cubicBezTo>
                <a:cubicBezTo>
                  <a:pt x="3217408" y="4170558"/>
                  <a:pt x="3139394" y="4160902"/>
                  <a:pt x="3061127" y="4169034"/>
                </a:cubicBezTo>
                <a:cubicBezTo>
                  <a:pt x="3015640" y="4173735"/>
                  <a:pt x="2969772" y="4173735"/>
                  <a:pt x="2924285" y="4169034"/>
                </a:cubicBezTo>
                <a:cubicBezTo>
                  <a:pt x="2840452" y="4159212"/>
                  <a:pt x="2755870" y="4157382"/>
                  <a:pt x="2671694" y="4163570"/>
                </a:cubicBezTo>
                <a:cubicBezTo>
                  <a:pt x="2546033" y="4174370"/>
                  <a:pt x="2420500" y="4183391"/>
                  <a:pt x="2294459" y="4166238"/>
                </a:cubicBezTo>
                <a:cubicBezTo>
                  <a:pt x="2222976" y="4155006"/>
                  <a:pt x="2150298" y="4153685"/>
                  <a:pt x="2078460" y="4162300"/>
                </a:cubicBezTo>
                <a:cubicBezTo>
                  <a:pt x="1907313" y="4186314"/>
                  <a:pt x="1735785" y="4178563"/>
                  <a:pt x="1564257" y="4168653"/>
                </a:cubicBezTo>
                <a:cubicBezTo>
                  <a:pt x="1449650" y="4161918"/>
                  <a:pt x="1334536" y="4149594"/>
                  <a:pt x="1220183" y="4165857"/>
                </a:cubicBezTo>
                <a:cubicBezTo>
                  <a:pt x="1074321" y="4186186"/>
                  <a:pt x="928331" y="4179452"/>
                  <a:pt x="782087" y="4173481"/>
                </a:cubicBezTo>
                <a:cubicBezTo>
                  <a:pt x="674723" y="4169034"/>
                  <a:pt x="567232" y="4155565"/>
                  <a:pt x="459614" y="4172210"/>
                </a:cubicBezTo>
                <a:cubicBezTo>
                  <a:pt x="448535" y="4173722"/>
                  <a:pt x="437265" y="4172591"/>
                  <a:pt x="426706" y="4168907"/>
                </a:cubicBezTo>
                <a:cubicBezTo>
                  <a:pt x="385869" y="4155464"/>
                  <a:pt x="342085" y="4153660"/>
                  <a:pt x="300283" y="4163697"/>
                </a:cubicBezTo>
                <a:cubicBezTo>
                  <a:pt x="223159" y="4180596"/>
                  <a:pt x="146162" y="4187965"/>
                  <a:pt x="67640" y="4172591"/>
                </a:cubicBezTo>
                <a:lnTo>
                  <a:pt x="14015" y="4169393"/>
                </a:lnTo>
                <a:lnTo>
                  <a:pt x="28554" y="3856095"/>
                </a:lnTo>
                <a:cubicBezTo>
                  <a:pt x="30458" y="3735660"/>
                  <a:pt x="27412" y="3615306"/>
                  <a:pt x="15626" y="3495237"/>
                </a:cubicBezTo>
                <a:cubicBezTo>
                  <a:pt x="-847" y="3348740"/>
                  <a:pt x="-4304" y="3201174"/>
                  <a:pt x="5296" y="3054118"/>
                </a:cubicBezTo>
                <a:cubicBezTo>
                  <a:pt x="11786" y="2969961"/>
                  <a:pt x="18539" y="2885804"/>
                  <a:pt x="22776" y="2801522"/>
                </a:cubicBezTo>
                <a:cubicBezTo>
                  <a:pt x="28180" y="2681630"/>
                  <a:pt x="25173" y="2561524"/>
                  <a:pt x="13771" y="2442014"/>
                </a:cubicBezTo>
                <a:cubicBezTo>
                  <a:pt x="4237" y="2350879"/>
                  <a:pt x="3177" y="2259120"/>
                  <a:pt x="10593" y="2167807"/>
                </a:cubicBezTo>
                <a:cubicBezTo>
                  <a:pt x="25690" y="2012336"/>
                  <a:pt x="9931" y="1856863"/>
                  <a:pt x="5032" y="1701516"/>
                </a:cubicBezTo>
                <a:cubicBezTo>
                  <a:pt x="-3577" y="1415742"/>
                  <a:pt x="20393" y="1130095"/>
                  <a:pt x="9666" y="844320"/>
                </a:cubicBezTo>
                <a:cubicBezTo>
                  <a:pt x="3841" y="702958"/>
                  <a:pt x="16420" y="561723"/>
                  <a:pt x="9666" y="420361"/>
                </a:cubicBezTo>
                <a:cubicBezTo>
                  <a:pt x="4105" y="319805"/>
                  <a:pt x="397" y="219250"/>
                  <a:pt x="4105" y="118568"/>
                </a:cubicBezTo>
                <a:cubicBezTo>
                  <a:pt x="5164" y="91109"/>
                  <a:pt x="5826" y="63523"/>
                  <a:pt x="9534" y="3644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2" name="sketch line">
            <a:extLst>
              <a:ext uri="{FF2B5EF4-FFF2-40B4-BE49-F238E27FC236}">
                <a16:creationId xmlns:a16="http://schemas.microsoft.com/office/drawing/2014/main" id="{28C31856-6ABF-41FD-B683-B06E5FFF92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37560" y="5598439"/>
            <a:ext cx="2468880" cy="18288"/>
          </a:xfrm>
          <a:custGeom>
            <a:avLst/>
            <a:gdLst>
              <a:gd name="connsiteX0" fmla="*/ 0 w 2468880"/>
              <a:gd name="connsiteY0" fmla="*/ 0 h 18288"/>
              <a:gd name="connsiteX1" fmla="*/ 592531 w 2468880"/>
              <a:gd name="connsiteY1" fmla="*/ 0 h 18288"/>
              <a:gd name="connsiteX2" fmla="*/ 1160374 w 2468880"/>
              <a:gd name="connsiteY2" fmla="*/ 0 h 18288"/>
              <a:gd name="connsiteX3" fmla="*/ 1728216 w 2468880"/>
              <a:gd name="connsiteY3" fmla="*/ 0 h 18288"/>
              <a:gd name="connsiteX4" fmla="*/ 2468880 w 2468880"/>
              <a:gd name="connsiteY4" fmla="*/ 0 h 18288"/>
              <a:gd name="connsiteX5" fmla="*/ 2468880 w 2468880"/>
              <a:gd name="connsiteY5" fmla="*/ 18288 h 18288"/>
              <a:gd name="connsiteX6" fmla="*/ 1802282 w 2468880"/>
              <a:gd name="connsiteY6" fmla="*/ 18288 h 18288"/>
              <a:gd name="connsiteX7" fmla="*/ 1209751 w 2468880"/>
              <a:gd name="connsiteY7" fmla="*/ 18288 h 18288"/>
              <a:gd name="connsiteX8" fmla="*/ 641909 w 2468880"/>
              <a:gd name="connsiteY8" fmla="*/ 18288 h 18288"/>
              <a:gd name="connsiteX9" fmla="*/ 0 w 2468880"/>
              <a:gd name="connsiteY9" fmla="*/ 18288 h 18288"/>
              <a:gd name="connsiteX10" fmla="*/ 0 w 2468880"/>
              <a:gd name="connsiteY10" fmla="*/ 0 h 18288"/>
              <a:gd name="connsiteX0" fmla="*/ 0 w 2468880"/>
              <a:gd name="connsiteY0" fmla="*/ 0 h 18288"/>
              <a:gd name="connsiteX1" fmla="*/ 567842 w 2468880"/>
              <a:gd name="connsiteY1" fmla="*/ 0 h 18288"/>
              <a:gd name="connsiteX2" fmla="*/ 1234440 w 2468880"/>
              <a:gd name="connsiteY2" fmla="*/ 0 h 18288"/>
              <a:gd name="connsiteX3" fmla="*/ 1777594 w 2468880"/>
              <a:gd name="connsiteY3" fmla="*/ 0 h 18288"/>
              <a:gd name="connsiteX4" fmla="*/ 2468880 w 2468880"/>
              <a:gd name="connsiteY4" fmla="*/ 0 h 18288"/>
              <a:gd name="connsiteX5" fmla="*/ 2468880 w 2468880"/>
              <a:gd name="connsiteY5" fmla="*/ 18288 h 18288"/>
              <a:gd name="connsiteX6" fmla="*/ 1876349 w 2468880"/>
              <a:gd name="connsiteY6" fmla="*/ 18288 h 18288"/>
              <a:gd name="connsiteX7" fmla="*/ 1209751 w 2468880"/>
              <a:gd name="connsiteY7" fmla="*/ 18288 h 18288"/>
              <a:gd name="connsiteX8" fmla="*/ 617220 w 2468880"/>
              <a:gd name="connsiteY8" fmla="*/ 18288 h 18288"/>
              <a:gd name="connsiteX9" fmla="*/ 0 w 2468880"/>
              <a:gd name="connsiteY9" fmla="*/ 18288 h 18288"/>
              <a:gd name="connsiteX10" fmla="*/ 0 w 2468880"/>
              <a:gd name="connsiteY1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68880" h="18288" fill="none" extrusionOk="0">
                <a:moveTo>
                  <a:pt x="0" y="0"/>
                </a:moveTo>
                <a:cubicBezTo>
                  <a:pt x="172691" y="-12357"/>
                  <a:pt x="387089" y="31321"/>
                  <a:pt x="592531" y="0"/>
                </a:cubicBezTo>
                <a:cubicBezTo>
                  <a:pt x="767979" y="-23244"/>
                  <a:pt x="871733" y="8472"/>
                  <a:pt x="1160374" y="0"/>
                </a:cubicBezTo>
                <a:cubicBezTo>
                  <a:pt x="1449601" y="-3911"/>
                  <a:pt x="1607266" y="19376"/>
                  <a:pt x="1728216" y="0"/>
                </a:cubicBezTo>
                <a:cubicBezTo>
                  <a:pt x="1818829" y="-58888"/>
                  <a:pt x="2275430" y="-9413"/>
                  <a:pt x="2468880" y="0"/>
                </a:cubicBezTo>
                <a:cubicBezTo>
                  <a:pt x="2467145" y="5314"/>
                  <a:pt x="2470816" y="12013"/>
                  <a:pt x="2468880" y="18288"/>
                </a:cubicBezTo>
                <a:cubicBezTo>
                  <a:pt x="2232442" y="-3319"/>
                  <a:pt x="2078773" y="23053"/>
                  <a:pt x="1802282" y="18288"/>
                </a:cubicBezTo>
                <a:cubicBezTo>
                  <a:pt x="1540683" y="32618"/>
                  <a:pt x="1384233" y="17358"/>
                  <a:pt x="1209751" y="18288"/>
                </a:cubicBezTo>
                <a:cubicBezTo>
                  <a:pt x="1038679" y="-28357"/>
                  <a:pt x="820616" y="4958"/>
                  <a:pt x="641909" y="18288"/>
                </a:cubicBezTo>
                <a:cubicBezTo>
                  <a:pt x="423595" y="12488"/>
                  <a:pt x="155068" y="41456"/>
                  <a:pt x="0" y="18288"/>
                </a:cubicBezTo>
                <a:cubicBezTo>
                  <a:pt x="898" y="13406"/>
                  <a:pt x="19" y="4120"/>
                  <a:pt x="0" y="0"/>
                </a:cubicBezTo>
                <a:close/>
              </a:path>
              <a:path w="2468880" h="18288" stroke="0" extrusionOk="0">
                <a:moveTo>
                  <a:pt x="0" y="0"/>
                </a:moveTo>
                <a:cubicBezTo>
                  <a:pt x="201127" y="34474"/>
                  <a:pt x="321325" y="11273"/>
                  <a:pt x="567842" y="0"/>
                </a:cubicBezTo>
                <a:cubicBezTo>
                  <a:pt x="816255" y="-37660"/>
                  <a:pt x="940209" y="-838"/>
                  <a:pt x="1234440" y="0"/>
                </a:cubicBezTo>
                <a:cubicBezTo>
                  <a:pt x="1509789" y="16874"/>
                  <a:pt x="1664509" y="5689"/>
                  <a:pt x="1777594" y="0"/>
                </a:cubicBezTo>
                <a:cubicBezTo>
                  <a:pt x="1845726" y="-6548"/>
                  <a:pt x="2193196" y="19370"/>
                  <a:pt x="2468880" y="0"/>
                </a:cubicBezTo>
                <a:cubicBezTo>
                  <a:pt x="2468174" y="8377"/>
                  <a:pt x="2470272" y="13210"/>
                  <a:pt x="2468880" y="18288"/>
                </a:cubicBezTo>
                <a:cubicBezTo>
                  <a:pt x="2271382" y="44380"/>
                  <a:pt x="1978656" y="31741"/>
                  <a:pt x="1876349" y="18288"/>
                </a:cubicBezTo>
                <a:cubicBezTo>
                  <a:pt x="1751977" y="-6016"/>
                  <a:pt x="1388067" y="3222"/>
                  <a:pt x="1209751" y="18288"/>
                </a:cubicBezTo>
                <a:cubicBezTo>
                  <a:pt x="1065802" y="31061"/>
                  <a:pt x="753821" y="-1004"/>
                  <a:pt x="617220" y="18288"/>
                </a:cubicBezTo>
                <a:cubicBezTo>
                  <a:pt x="481425" y="28412"/>
                  <a:pt x="248319" y="-391"/>
                  <a:pt x="0" y="18288"/>
                </a:cubicBezTo>
                <a:cubicBezTo>
                  <a:pt x="-445" y="10205"/>
                  <a:pt x="-140" y="6087"/>
                  <a:pt x="0" y="0"/>
                </a:cubicBezTo>
                <a:close/>
              </a:path>
              <a:path w="2468880" h="18288" fill="none" stroke="0" extrusionOk="0">
                <a:moveTo>
                  <a:pt x="0" y="0"/>
                </a:moveTo>
                <a:cubicBezTo>
                  <a:pt x="191987" y="-31891"/>
                  <a:pt x="414837" y="25678"/>
                  <a:pt x="592531" y="0"/>
                </a:cubicBezTo>
                <a:cubicBezTo>
                  <a:pt x="785000" y="-43603"/>
                  <a:pt x="868560" y="12415"/>
                  <a:pt x="1160374" y="0"/>
                </a:cubicBezTo>
                <a:cubicBezTo>
                  <a:pt x="1441409" y="-18672"/>
                  <a:pt x="1600372" y="47113"/>
                  <a:pt x="1728216" y="0"/>
                </a:cubicBezTo>
                <a:cubicBezTo>
                  <a:pt x="1847110" y="23792"/>
                  <a:pt x="2233557" y="23802"/>
                  <a:pt x="2468880" y="0"/>
                </a:cubicBezTo>
                <a:cubicBezTo>
                  <a:pt x="2467752" y="4917"/>
                  <a:pt x="2468978" y="13565"/>
                  <a:pt x="2468880" y="18288"/>
                </a:cubicBezTo>
                <a:cubicBezTo>
                  <a:pt x="2265563" y="-17971"/>
                  <a:pt x="2033349" y="16262"/>
                  <a:pt x="1802282" y="18288"/>
                </a:cubicBezTo>
                <a:cubicBezTo>
                  <a:pt x="1512355" y="31573"/>
                  <a:pt x="1367809" y="29302"/>
                  <a:pt x="1209751" y="18288"/>
                </a:cubicBezTo>
                <a:cubicBezTo>
                  <a:pt x="1060405" y="26129"/>
                  <a:pt x="875661" y="10838"/>
                  <a:pt x="641909" y="18288"/>
                </a:cubicBezTo>
                <a:cubicBezTo>
                  <a:pt x="461670" y="14581"/>
                  <a:pt x="162829" y="18463"/>
                  <a:pt x="0" y="18288"/>
                </a:cubicBezTo>
                <a:cubicBezTo>
                  <a:pt x="913" y="12991"/>
                  <a:pt x="-1021" y="455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custGeom>
                    <a:avLst/>
                    <a:gdLst>
                      <a:gd name="connsiteX0" fmla="*/ 0 w 2468880"/>
                      <a:gd name="connsiteY0" fmla="*/ 0 h 18288"/>
                      <a:gd name="connsiteX1" fmla="*/ 592531 w 2468880"/>
                      <a:gd name="connsiteY1" fmla="*/ 0 h 18288"/>
                      <a:gd name="connsiteX2" fmla="*/ 1160374 w 2468880"/>
                      <a:gd name="connsiteY2" fmla="*/ 0 h 18288"/>
                      <a:gd name="connsiteX3" fmla="*/ 1728216 w 2468880"/>
                      <a:gd name="connsiteY3" fmla="*/ 0 h 18288"/>
                      <a:gd name="connsiteX4" fmla="*/ 2468880 w 2468880"/>
                      <a:gd name="connsiteY4" fmla="*/ 0 h 18288"/>
                      <a:gd name="connsiteX5" fmla="*/ 2468880 w 2468880"/>
                      <a:gd name="connsiteY5" fmla="*/ 18288 h 18288"/>
                      <a:gd name="connsiteX6" fmla="*/ 1802282 w 2468880"/>
                      <a:gd name="connsiteY6" fmla="*/ 18288 h 18288"/>
                      <a:gd name="connsiteX7" fmla="*/ 1209751 w 2468880"/>
                      <a:gd name="connsiteY7" fmla="*/ 18288 h 18288"/>
                      <a:gd name="connsiteX8" fmla="*/ 641909 w 2468880"/>
                      <a:gd name="connsiteY8" fmla="*/ 18288 h 18288"/>
                      <a:gd name="connsiteX9" fmla="*/ 0 w 2468880"/>
                      <a:gd name="connsiteY9" fmla="*/ 18288 h 18288"/>
                      <a:gd name="connsiteX10" fmla="*/ 0 w 2468880"/>
                      <a:gd name="connsiteY10" fmla="*/ 0 h 18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468880" h="18288" fill="none" extrusionOk="0">
                        <a:moveTo>
                          <a:pt x="0" y="0"/>
                        </a:moveTo>
                        <a:cubicBezTo>
                          <a:pt x="171523" y="-1510"/>
                          <a:pt x="416079" y="20036"/>
                          <a:pt x="592531" y="0"/>
                        </a:cubicBezTo>
                        <a:cubicBezTo>
                          <a:pt x="768983" y="-20036"/>
                          <a:pt x="878305" y="13110"/>
                          <a:pt x="1160374" y="0"/>
                        </a:cubicBezTo>
                        <a:cubicBezTo>
                          <a:pt x="1442443" y="-13110"/>
                          <a:pt x="1612108" y="24695"/>
                          <a:pt x="1728216" y="0"/>
                        </a:cubicBezTo>
                        <a:cubicBezTo>
                          <a:pt x="1844324" y="-24695"/>
                          <a:pt x="2271040" y="20667"/>
                          <a:pt x="2468880" y="0"/>
                        </a:cubicBezTo>
                        <a:cubicBezTo>
                          <a:pt x="2468302" y="4771"/>
                          <a:pt x="2469633" y="12323"/>
                          <a:pt x="2468880" y="18288"/>
                        </a:cubicBezTo>
                        <a:cubicBezTo>
                          <a:pt x="2229297" y="-14659"/>
                          <a:pt x="2066775" y="30253"/>
                          <a:pt x="1802282" y="18288"/>
                        </a:cubicBezTo>
                        <a:cubicBezTo>
                          <a:pt x="1537789" y="6323"/>
                          <a:pt x="1379930" y="22266"/>
                          <a:pt x="1209751" y="18288"/>
                        </a:cubicBezTo>
                        <a:cubicBezTo>
                          <a:pt x="1039572" y="14310"/>
                          <a:pt x="837025" y="12850"/>
                          <a:pt x="641909" y="18288"/>
                        </a:cubicBezTo>
                        <a:cubicBezTo>
                          <a:pt x="446793" y="23726"/>
                          <a:pt x="170561" y="18472"/>
                          <a:pt x="0" y="18288"/>
                        </a:cubicBezTo>
                        <a:cubicBezTo>
                          <a:pt x="841" y="12879"/>
                          <a:pt x="-726" y="3977"/>
                          <a:pt x="0" y="0"/>
                        </a:cubicBezTo>
                        <a:close/>
                      </a:path>
                      <a:path w="2468880" h="18288" stroke="0" extrusionOk="0">
                        <a:moveTo>
                          <a:pt x="0" y="0"/>
                        </a:moveTo>
                        <a:cubicBezTo>
                          <a:pt x="190931" y="24910"/>
                          <a:pt x="333688" y="11559"/>
                          <a:pt x="567842" y="0"/>
                        </a:cubicBezTo>
                        <a:cubicBezTo>
                          <a:pt x="801996" y="-11559"/>
                          <a:pt x="939971" y="-5677"/>
                          <a:pt x="1234440" y="0"/>
                        </a:cubicBezTo>
                        <a:cubicBezTo>
                          <a:pt x="1528909" y="5677"/>
                          <a:pt x="1658539" y="5184"/>
                          <a:pt x="1777594" y="0"/>
                        </a:cubicBezTo>
                        <a:cubicBezTo>
                          <a:pt x="1896649" y="-5184"/>
                          <a:pt x="2186164" y="23915"/>
                          <a:pt x="2468880" y="0"/>
                        </a:cubicBezTo>
                        <a:cubicBezTo>
                          <a:pt x="2468266" y="8857"/>
                          <a:pt x="2469384" y="13619"/>
                          <a:pt x="2468880" y="18288"/>
                        </a:cubicBezTo>
                        <a:cubicBezTo>
                          <a:pt x="2271330" y="36599"/>
                          <a:pt x="2001027" y="31554"/>
                          <a:pt x="1876349" y="18288"/>
                        </a:cubicBezTo>
                        <a:cubicBezTo>
                          <a:pt x="1751671" y="5022"/>
                          <a:pt x="1364652" y="15063"/>
                          <a:pt x="1209751" y="18288"/>
                        </a:cubicBezTo>
                        <a:cubicBezTo>
                          <a:pt x="1054850" y="21513"/>
                          <a:pt x="748438" y="20074"/>
                          <a:pt x="617220" y="18288"/>
                        </a:cubicBezTo>
                        <a:cubicBezTo>
                          <a:pt x="486002" y="16502"/>
                          <a:pt x="237432" y="27200"/>
                          <a:pt x="0" y="18288"/>
                        </a:cubicBezTo>
                        <a:cubicBezTo>
                          <a:pt x="-487" y="10816"/>
                          <a:pt x="-839" y="605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51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B612418-5807-40EE-9EDE-CDC41E647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F18BDF4-D24E-401B-BF74-BCEE6630A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OM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999B7E5-BC4F-4424-88A6-84932B5480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207"/>
            <a:ext cx="9144000" cy="6641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D8EA1A0D-17CB-42BF-B5C9-B34FCB8EA478}"/>
              </a:ext>
            </a:extLst>
          </p:cNvPr>
          <p:cNvSpPr txBox="1"/>
          <p:nvPr/>
        </p:nvSpPr>
        <p:spPr>
          <a:xfrm>
            <a:off x="1043608" y="681037"/>
            <a:ext cx="6408712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dirty="0">
                <a:highlight>
                  <a:srgbClr val="FFFF00"/>
                </a:highlight>
              </a:rPr>
              <a:t>التمهيد:</a:t>
            </a:r>
          </a:p>
          <a:p>
            <a:r>
              <a:rPr lang="ar-SA" sz="7200" dirty="0"/>
              <a:t>تابعن المقطع الآتي</a:t>
            </a:r>
            <a:endParaRPr lang="ar-OM" sz="7200" dirty="0"/>
          </a:p>
        </p:txBody>
      </p:sp>
      <p:pic>
        <p:nvPicPr>
          <p:cNvPr id="2054" name="Picture 6" descr="O is for Oman: Oman for Kids Virtual Tour | Local Passport Family">
            <a:extLst>
              <a:ext uri="{FF2B5EF4-FFF2-40B4-BE49-F238E27FC236}">
                <a16:creationId xmlns:a16="http://schemas.microsoft.com/office/drawing/2014/main" id="{1E3BFAA6-BBCB-4E80-908C-03532E9B60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109009"/>
            <a:ext cx="1231962" cy="948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3459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 136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44" y="450222"/>
            <a:ext cx="2926815" cy="3531840"/>
          </a:xfrm>
          <a:prstGeom prst="rect">
            <a:avLst/>
          </a:prstGeom>
          <a:solidFill>
            <a:srgbClr val="595959">
              <a:alpha val="95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FB4196B0-95B7-491B-8BF5-2241C4775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3125" y="664096"/>
            <a:ext cx="3151323" cy="266298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 rtl="0"/>
            <a:r>
              <a:rPr lang="en-US" sz="6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التعريف</a:t>
            </a:r>
            <a:r>
              <a:rPr lang="en-US" sz="6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6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بالشاعر</a:t>
            </a:r>
            <a:endParaRPr lang="en-US" sz="6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FB2B6738-30C2-42E0-92BA-500EEE519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86152" y="448056"/>
            <a:ext cx="5397246" cy="3538728"/>
          </a:xfrm>
          <a:prstGeom prst="rect">
            <a:avLst/>
          </a:prstGeom>
          <a:solidFill>
            <a:srgbClr val="F48E20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43" y="4145670"/>
            <a:ext cx="1793558" cy="2262108"/>
          </a:xfrm>
          <a:prstGeom prst="rect">
            <a:avLst/>
          </a:prstGeom>
          <a:solidFill>
            <a:schemeClr val="accent5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4429514-DE13-454F-9688-A2ADDE973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752" y="548681"/>
            <a:ext cx="2826080" cy="30388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 defTabSz="914400" rtl="0">
              <a:spcBef>
                <a:spcPts val="1000"/>
              </a:spcBef>
              <a:buNone/>
            </a:pPr>
            <a:r>
              <a:rPr lang="ar-OM" sz="3600" b="1" dirty="0">
                <a:solidFill>
                  <a:srgbClr val="FFFFFF"/>
                </a:solidFill>
              </a:rPr>
              <a:t>استخدام الك</a:t>
            </a:r>
            <a:r>
              <a:rPr lang="en-US" sz="3600" b="1" dirty="0" err="1">
                <a:solidFill>
                  <a:srgbClr val="FFFFFF"/>
                </a:solidFill>
              </a:rPr>
              <a:t>لمات</a:t>
            </a:r>
            <a:r>
              <a:rPr lang="en-US" sz="3600" b="1" dirty="0">
                <a:solidFill>
                  <a:srgbClr val="FFFFFF"/>
                </a:solidFill>
              </a:rPr>
              <a:t> </a:t>
            </a:r>
            <a:r>
              <a:rPr lang="en-US" sz="3600" b="1" dirty="0" err="1">
                <a:solidFill>
                  <a:srgbClr val="FFFFFF"/>
                </a:solidFill>
              </a:rPr>
              <a:t>المفتاحية</a:t>
            </a:r>
            <a:r>
              <a:rPr lang="en-US" sz="3600" b="1" dirty="0">
                <a:solidFill>
                  <a:srgbClr val="FFFFFF"/>
                </a:solidFill>
              </a:rPr>
              <a:t> </a:t>
            </a:r>
            <a:r>
              <a:rPr lang="en-US" sz="3600" b="1" dirty="0" err="1">
                <a:solidFill>
                  <a:srgbClr val="FFFFFF"/>
                </a:solidFill>
              </a:rPr>
              <a:t>وإستراتيجية</a:t>
            </a:r>
            <a:r>
              <a:rPr lang="en-US" sz="3600" b="1" dirty="0">
                <a:solidFill>
                  <a:srgbClr val="FFFFFF"/>
                </a:solidFill>
              </a:rPr>
              <a:t> </a:t>
            </a:r>
            <a:r>
              <a:rPr lang="en-US" sz="3600" b="1" dirty="0" err="1">
                <a:solidFill>
                  <a:srgbClr val="FFFFFF"/>
                </a:solidFill>
              </a:rPr>
              <a:t>طرح</a:t>
            </a:r>
            <a:r>
              <a:rPr lang="en-US" sz="3600" b="1" dirty="0">
                <a:solidFill>
                  <a:srgbClr val="FFFFFF"/>
                </a:solidFill>
              </a:rPr>
              <a:t> </a:t>
            </a:r>
            <a:r>
              <a:rPr lang="en-US" sz="3600" b="1" dirty="0" err="1">
                <a:solidFill>
                  <a:srgbClr val="FFFFFF"/>
                </a:solidFill>
              </a:rPr>
              <a:t>الأسئلة</a:t>
            </a:r>
            <a:r>
              <a:rPr lang="en-US" sz="3600" b="1" dirty="0">
                <a:solidFill>
                  <a:srgbClr val="FFFFFF"/>
                </a:solidFill>
              </a:rPr>
              <a:t>)</a:t>
            </a:r>
          </a:p>
        </p:txBody>
      </p:sp>
      <p:pic>
        <p:nvPicPr>
          <p:cNvPr id="2052" name="Picture 4" descr="قفل ومفتاح كرتون – cooknays.com">
            <a:extLst>
              <a:ext uri="{FF2B5EF4-FFF2-40B4-BE49-F238E27FC236}">
                <a16:creationId xmlns:a16="http://schemas.microsoft.com/office/drawing/2014/main" id="{882EF311-C1FD-43A3-8160-D23577D8A9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46440" y="4325112"/>
            <a:ext cx="2758447" cy="1843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" name="Rectangle 142">
            <a:extLst>
              <a:ext uri="{FF2B5EF4-FFF2-40B4-BE49-F238E27FC236}">
                <a16:creationId xmlns:a16="http://schemas.microsoft.com/office/drawing/2014/main" id="{736FE8F5-3FB3-48E6-995A-0B23EE9E1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63764" y="4146797"/>
            <a:ext cx="1013297" cy="1060960"/>
          </a:xfrm>
          <a:prstGeom prst="rect">
            <a:avLst/>
          </a:prstGeom>
          <a:solidFill>
            <a:srgbClr val="6A372A">
              <a:alpha val="20000"/>
            </a:srgbClr>
          </a:solidFill>
          <a:ln w="25400">
            <a:solidFill>
              <a:srgbClr val="6A372A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B1B1B"/>
              </a:solidFill>
            </a:endParaRP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A4977D79-90D9-48E1-B887-CE7ABE7A7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87852" y="4142232"/>
            <a:ext cx="2640330" cy="2267712"/>
          </a:xfrm>
          <a:prstGeom prst="rect">
            <a:avLst/>
          </a:prstGeom>
          <a:solidFill>
            <a:srgbClr val="F48E20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60062" y="5350513"/>
            <a:ext cx="1013297" cy="1060960"/>
          </a:xfrm>
          <a:prstGeom prst="rect">
            <a:avLst/>
          </a:prstGeom>
          <a:solidFill>
            <a:srgbClr val="6A372A"/>
          </a:solidFill>
          <a:ln w="25400">
            <a:solidFill>
              <a:srgbClr val="6A37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B1B1B"/>
              </a:solidFill>
            </a:endParaRPr>
          </a:p>
        </p:txBody>
      </p:sp>
      <p:pic>
        <p:nvPicPr>
          <p:cNvPr id="4" name="Picture 3" descr="download.jpg">
            <a:extLst>
              <a:ext uri="{FF2B5EF4-FFF2-40B4-BE49-F238E27FC236}">
                <a16:creationId xmlns:a16="http://schemas.microsoft.com/office/drawing/2014/main" id="{71E1C9C8-2CC7-432B-8048-BF04E87F709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l="3030" r="22613"/>
          <a:stretch/>
        </p:blipFill>
        <p:spPr>
          <a:xfrm>
            <a:off x="3423146" y="448057"/>
            <a:ext cx="2605036" cy="3452676"/>
          </a:xfrm>
          <a:prstGeom prst="rect">
            <a:avLst/>
          </a:prstGeom>
        </p:spPr>
      </p:pic>
      <p:sp>
        <p:nvSpPr>
          <p:cNvPr id="149" name="Rectangle 148">
            <a:extLst>
              <a:ext uri="{FF2B5EF4-FFF2-40B4-BE49-F238E27FC236}">
                <a16:creationId xmlns:a16="http://schemas.microsoft.com/office/drawing/2014/main" id="{05B90C22-87CC-4834-9BCA-D90C15710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44768" y="4142232"/>
            <a:ext cx="2640330" cy="2267712"/>
          </a:xfrm>
          <a:prstGeom prst="rect">
            <a:avLst/>
          </a:prstGeom>
          <a:solidFill>
            <a:srgbClr val="F48E20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 descr="This contains an image of: {{ pinTitle }}">
            <a:extLst>
              <a:ext uri="{FF2B5EF4-FFF2-40B4-BE49-F238E27FC236}">
                <a16:creationId xmlns:a16="http://schemas.microsoft.com/office/drawing/2014/main" id="{B01F8BEE-20EB-414D-B553-2301F9F564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13"/>
          <a:stretch/>
        </p:blipFill>
        <p:spPr bwMode="auto">
          <a:xfrm>
            <a:off x="6174266" y="4142232"/>
            <a:ext cx="2609132" cy="2265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9182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2" name="Rectangle 191">
            <a:extLst>
              <a:ext uri="{FF2B5EF4-FFF2-40B4-BE49-F238E27FC236}">
                <a16:creationId xmlns:a16="http://schemas.microsoft.com/office/drawing/2014/main" id="{2032B1E8-BC40-4380-97A6-14C0320AE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82BEABD9-E1ED-49C7-8734-5494C88E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4782312"/>
            <a:ext cx="8661654" cy="1755648"/>
          </a:xfrm>
          <a:prstGeom prst="rect">
            <a:avLst/>
          </a:prstGeom>
          <a:solidFill>
            <a:schemeClr val="tx1">
              <a:alpha val="93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6" descr="يحتوي هذا على صورة لـ: {{ pinTitle }}">
            <a:extLst>
              <a:ext uri="{FF2B5EF4-FFF2-40B4-BE49-F238E27FC236}">
                <a16:creationId xmlns:a16="http://schemas.microsoft.com/office/drawing/2014/main" id="{81E22E20-D451-44E3-B24F-743E35DDA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6628" y="424328"/>
            <a:ext cx="2986779" cy="3973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d alarm clock | Premium Vector #Freepik #vector #business #vintage #circle #cartoon">
            <a:extLst>
              <a:ext uri="{FF2B5EF4-FFF2-40B4-BE49-F238E27FC236}">
                <a16:creationId xmlns:a16="http://schemas.microsoft.com/office/drawing/2014/main" id="{CFC3B541-AA36-43BA-9C5F-D6D74A463B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59451" y="456766"/>
            <a:ext cx="3909060" cy="3909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17341211-05E5-4FDD-98B1-F551CD0EAE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3044952" y="5239512"/>
            <a:ext cx="0" cy="914400"/>
          </a:xfrm>
          <a:prstGeom prst="line">
            <a:avLst/>
          </a:prstGeom>
          <a:ln w="19050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F9C2A3F-0A11-4D02-9044-85278558E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173" y="4782312"/>
            <a:ext cx="8661654" cy="1755648"/>
          </a:xfrm>
          <a:solidFill>
            <a:schemeClr val="accent2">
              <a:lumMod val="20000"/>
              <a:lumOff val="80000"/>
            </a:schemeClr>
          </a:solidFill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ar-SA" sz="6600" dirty="0">
                <a:solidFill>
                  <a:schemeClr val="bg1"/>
                </a:solidFill>
              </a:rPr>
              <a:t>قراءة صامتة للنّص في دقيقتين</a:t>
            </a:r>
            <a:endParaRPr lang="ar-OM" sz="6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0010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6782" y="404664"/>
            <a:ext cx="6555698" cy="612068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endParaRPr lang="ar-OM" sz="4000" b="1" dirty="0"/>
          </a:p>
          <a:p>
            <a:r>
              <a:rPr lang="ar-OM" sz="4000" b="1" dirty="0">
                <a:solidFill>
                  <a:schemeClr val="tx1"/>
                </a:solidFill>
              </a:rPr>
              <a:t>نوع النص:</a:t>
            </a:r>
          </a:p>
          <a:p>
            <a:pPr marL="0" indent="0">
              <a:buNone/>
            </a:pPr>
            <a:r>
              <a:rPr lang="ar-OM" sz="4000" b="1" dirty="0">
                <a:solidFill>
                  <a:srgbClr val="0033CC"/>
                </a:solidFill>
              </a:rPr>
              <a:t>قصيدة عمودية</a:t>
            </a:r>
          </a:p>
          <a:p>
            <a:r>
              <a:rPr lang="ar-OM" sz="4000" b="1" dirty="0">
                <a:solidFill>
                  <a:schemeClr val="tx1"/>
                </a:solidFill>
              </a:rPr>
              <a:t>موضوع النص:</a:t>
            </a:r>
          </a:p>
          <a:p>
            <a:pPr marL="0" indent="0">
              <a:buNone/>
            </a:pPr>
            <a:r>
              <a:rPr lang="ar-OM" sz="4000" b="1" dirty="0">
                <a:solidFill>
                  <a:srgbClr val="0033CC"/>
                </a:solidFill>
              </a:rPr>
              <a:t>قضية السلام</a:t>
            </a:r>
          </a:p>
          <a:p>
            <a:r>
              <a:rPr lang="ar-OM" sz="4000" b="1" dirty="0">
                <a:solidFill>
                  <a:schemeClr val="tx1"/>
                </a:solidFill>
              </a:rPr>
              <a:t>مصدر النص:</a:t>
            </a:r>
          </a:p>
          <a:p>
            <a:pPr marL="0" indent="0">
              <a:buNone/>
            </a:pPr>
            <a:r>
              <a:rPr lang="ar-OM" sz="4000" b="1" dirty="0">
                <a:solidFill>
                  <a:srgbClr val="0033CC"/>
                </a:solidFill>
              </a:rPr>
              <a:t>ديوان صرخة في واد- مجلة الثقافة</a:t>
            </a:r>
          </a:p>
          <a:p>
            <a:endParaRPr lang="ar-OM" sz="4400" b="1" dirty="0">
              <a:solidFill>
                <a:srgbClr val="FFFF00"/>
              </a:solidFill>
            </a:endParaRPr>
          </a:p>
          <a:p>
            <a:endParaRPr lang="ar-OM" sz="4400" b="1" dirty="0">
              <a:solidFill>
                <a:srgbClr val="FFFF00"/>
              </a:solidFill>
            </a:endParaRPr>
          </a:p>
        </p:txBody>
      </p:sp>
      <p:pic>
        <p:nvPicPr>
          <p:cNvPr id="1026" name="Picture 2" descr="السلام بين التاريخ والرم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2000250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7874" y="0"/>
            <a:ext cx="6408712" cy="6858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sz="6600" b="1" dirty="0">
                <a:solidFill>
                  <a:schemeClr val="accent6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مناسبة النص:</a:t>
            </a:r>
          </a:p>
          <a:p>
            <a:r>
              <a:rPr lang="ar-OM" sz="4000" b="1" dirty="0">
                <a:cs typeface="Akhbar MT" pitchFamily="2" charset="-78"/>
              </a:rPr>
              <a:t>كتب الشاعر هذه القصيدة في أعقاب الحرب العالمية الثانية ، يبدي فيها أملا مشوبا بالحذر أن تكون نهاية هذه الحرب إيذانا بطلوع فجر جديد على العالم يعم من خلاله السلام</a:t>
            </a:r>
            <a:r>
              <a:rPr lang="ar-OM" sz="3600" b="1" dirty="0">
                <a:cs typeface="Akhbar MT" pitchFamily="2" charset="-78"/>
              </a:rPr>
              <a:t>.</a:t>
            </a:r>
          </a:p>
          <a:p>
            <a:pPr marL="0" indent="0">
              <a:buNone/>
            </a:pPr>
            <a:r>
              <a:rPr lang="ar-OM" sz="7200" b="1" dirty="0">
                <a:solidFill>
                  <a:schemeClr val="accent6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عنوان النص:</a:t>
            </a:r>
          </a:p>
          <a:p>
            <a:r>
              <a:rPr lang="ar-OM" sz="4400" dirty="0">
                <a:latin typeface="Arial" panose="020B0604020202020204" pitchFamily="34" charset="0"/>
                <a:cs typeface="Arial" panose="020B0604020202020204" pitchFamily="34" charset="0"/>
              </a:rPr>
              <a:t>ما وجه الشبه بين الفجر والسلام؟</a:t>
            </a:r>
          </a:p>
          <a:p>
            <a:endParaRPr lang="ar-OM" sz="40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4" name="Picture 6" descr="حمامة سلام on Twitter: &quot;#رحيل_أبوبكر_سالم هو رحيل حس النغم وجمال الصوت وسحر  الكلمة اللهم صب على قبره شآبيب رحمتك وأمطره بعفوك ومغفرتك إنَّا لله وإنا  إليه راجعون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46" y="0"/>
            <a:ext cx="271252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9046760" cy="1189749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ar-OM" sz="6000" b="1" dirty="0">
                <a:solidFill>
                  <a:srgbClr val="FF0000"/>
                </a:solidFill>
              </a:rPr>
              <a:t>محاور النص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64" y="1020266"/>
            <a:ext cx="9036495" cy="583773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ar-OM" sz="4400" b="1" dirty="0">
                <a:solidFill>
                  <a:srgbClr val="FF0000"/>
                </a:solidFill>
              </a:rPr>
              <a:t>( 1 – 3 ) </a:t>
            </a:r>
          </a:p>
          <a:p>
            <a:r>
              <a:rPr lang="ar-OM" sz="4800" b="1" dirty="0">
                <a:solidFill>
                  <a:schemeClr val="bg2">
                    <a:lumMod val="25000"/>
                  </a:schemeClr>
                </a:solidFill>
              </a:rPr>
              <a:t>استغاثة الشاعر بالسلام.</a:t>
            </a:r>
          </a:p>
          <a:p>
            <a:r>
              <a:rPr lang="ar-OM" sz="4400" b="1" dirty="0">
                <a:solidFill>
                  <a:srgbClr val="FF0000"/>
                </a:solidFill>
              </a:rPr>
              <a:t>( 4 - 8 )  </a:t>
            </a:r>
          </a:p>
          <a:p>
            <a:r>
              <a:rPr lang="ar-OM" sz="4800" b="1" dirty="0">
                <a:solidFill>
                  <a:schemeClr val="bg2">
                    <a:lumMod val="25000"/>
                  </a:schemeClr>
                </a:solidFill>
              </a:rPr>
              <a:t>الدمار الناتج عن الحروب .</a:t>
            </a:r>
          </a:p>
          <a:p>
            <a:r>
              <a:rPr lang="ar-OM" sz="4400" b="1" dirty="0">
                <a:solidFill>
                  <a:srgbClr val="FF0000"/>
                </a:solidFill>
              </a:rPr>
              <a:t>( 9 – 12 ) </a:t>
            </a:r>
          </a:p>
          <a:p>
            <a:r>
              <a:rPr lang="ar-OM" sz="4400" b="1" dirty="0">
                <a:solidFill>
                  <a:schemeClr val="bg2">
                    <a:lumMod val="25000"/>
                  </a:schemeClr>
                </a:solidFill>
              </a:rPr>
              <a:t>القتل والتعذيب ليس بطولة بل ذنب كبير.</a:t>
            </a:r>
          </a:p>
          <a:p>
            <a:r>
              <a:rPr lang="ar-OM" sz="4400" b="1" dirty="0">
                <a:solidFill>
                  <a:srgbClr val="FF0000"/>
                </a:solidFill>
              </a:rPr>
              <a:t>(13-17)</a:t>
            </a:r>
          </a:p>
          <a:p>
            <a:r>
              <a:rPr lang="ar-OM" sz="4400" b="1" dirty="0">
                <a:solidFill>
                  <a:schemeClr val="bg2">
                    <a:lumMod val="25000"/>
                  </a:schemeClr>
                </a:solidFill>
              </a:rPr>
              <a:t>قيم إنسانية ومعان عظيمة.</a:t>
            </a:r>
          </a:p>
        </p:txBody>
      </p:sp>
      <p:pic>
        <p:nvPicPr>
          <p:cNvPr id="3074" name="Picture 2" descr="حمام السلام - حمام السلم والسلا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1614"/>
            <a:ext cx="2987824" cy="2586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6901" y="22485"/>
            <a:ext cx="4032448" cy="1042892"/>
          </a:xfrm>
          <a:solidFill>
            <a:srgbClr val="0033CC"/>
          </a:solidFill>
        </p:spPr>
        <p:txBody>
          <a:bodyPr>
            <a:noAutofit/>
          </a:bodyPr>
          <a:lstStyle/>
          <a:p>
            <a:pPr algn="ctr"/>
            <a:r>
              <a:rPr lang="ar-OM" sz="5400" dirty="0">
                <a:solidFill>
                  <a:schemeClr val="bg1"/>
                </a:solidFill>
              </a:rPr>
              <a:t>(1-3)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07" y="1042891"/>
            <a:ext cx="9076010" cy="572693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ar-OM" sz="3600" b="1" dirty="0">
                <a:solidFill>
                  <a:schemeClr val="tx1">
                    <a:lumMod val="95000"/>
                    <a:lumOff val="5000"/>
                  </a:schemeClr>
                </a:solidFill>
                <a:cs typeface="Akhbar MT" pitchFamily="2" charset="-78"/>
              </a:rPr>
              <a:t>1-من يخاطب الشاعر في البيت الأول؟ وكيف يتجلى أسلوب الخطاب؟</a:t>
            </a:r>
          </a:p>
          <a:p>
            <a:r>
              <a:rPr lang="ar-OM" sz="3600" b="1" dirty="0">
                <a:solidFill>
                  <a:srgbClr val="002060"/>
                </a:solidFill>
                <a:cs typeface="Akhbar MT" pitchFamily="2" charset="-78"/>
              </a:rPr>
              <a:t>2-اقترحي أربع كلمات مرادفة لكلمة :"مكروب"  </a:t>
            </a:r>
            <a:r>
              <a:rPr lang="ar-OM" sz="2400" b="1" dirty="0">
                <a:solidFill>
                  <a:srgbClr val="002060"/>
                </a:solidFill>
                <a:cs typeface="Akhbar MT" pitchFamily="2" charset="-78"/>
              </a:rPr>
              <a:t>(بطاقات)</a:t>
            </a:r>
          </a:p>
          <a:p>
            <a:r>
              <a:rPr lang="ar-OM" sz="3600" b="1" dirty="0">
                <a:solidFill>
                  <a:schemeClr val="tx1">
                    <a:lumMod val="95000"/>
                    <a:lumOff val="5000"/>
                  </a:schemeClr>
                </a:solidFill>
                <a:cs typeface="Akhbar MT" pitchFamily="2" charset="-78"/>
              </a:rPr>
              <a:t>3-ماذا أفادت الجملة الاعتراضية(إن تحقق) في البيت الثاني؟</a:t>
            </a:r>
          </a:p>
          <a:p>
            <a:r>
              <a:rPr lang="ar-OM" sz="3600" b="1" dirty="0">
                <a:solidFill>
                  <a:srgbClr val="002060"/>
                </a:solidFill>
                <a:cs typeface="Akhbar MT" pitchFamily="2" charset="-78"/>
              </a:rPr>
              <a:t>4- حللي الصورة البلاغية الواردة في الشطر الأول من البيت الثاني.</a:t>
            </a:r>
          </a:p>
          <a:p>
            <a:r>
              <a:rPr lang="ar-OM" sz="3600" b="1" dirty="0">
                <a:solidFill>
                  <a:schemeClr val="tx1">
                    <a:lumMod val="95000"/>
                    <a:lumOff val="5000"/>
                  </a:schemeClr>
                </a:solidFill>
                <a:cs typeface="Akhbar MT" pitchFamily="2" charset="-78"/>
              </a:rPr>
              <a:t>5- وظفي كلمة "السلام" في جملة من إنشائك. </a:t>
            </a:r>
            <a:r>
              <a:rPr lang="ar-OM" sz="2400" b="1" dirty="0">
                <a:solidFill>
                  <a:schemeClr val="tx1">
                    <a:lumMod val="95000"/>
                    <a:lumOff val="5000"/>
                  </a:schemeClr>
                </a:solidFill>
                <a:cs typeface="Akhbar MT" pitchFamily="2" charset="-78"/>
              </a:rPr>
              <a:t>(بطاقة الملاحظات)</a:t>
            </a:r>
          </a:p>
          <a:p>
            <a:r>
              <a:rPr lang="ar-OM" sz="3600" b="1" dirty="0">
                <a:solidFill>
                  <a:srgbClr val="002060"/>
                </a:solidFill>
                <a:cs typeface="Akhbar MT" pitchFamily="2" charset="-78"/>
              </a:rPr>
              <a:t>6-ماذا يقصد الشاعر بقوله (طال الليل) في البيت الثالث؟</a:t>
            </a:r>
          </a:p>
          <a:p>
            <a:r>
              <a:rPr lang="ar-OM" sz="3600" b="1" dirty="0">
                <a:solidFill>
                  <a:schemeClr val="tx1">
                    <a:lumMod val="95000"/>
                    <a:lumOff val="5000"/>
                  </a:schemeClr>
                </a:solidFill>
                <a:cs typeface="Akhbar MT" pitchFamily="2" charset="-78"/>
              </a:rPr>
              <a:t>7- مسابقة البحث في المعجم عن كلمة :"السرى"</a:t>
            </a:r>
          </a:p>
          <a:p>
            <a:r>
              <a:rPr lang="ar-OM" sz="3600" b="1" dirty="0">
                <a:solidFill>
                  <a:srgbClr val="002060"/>
                </a:solidFill>
                <a:cs typeface="Akhbar MT" pitchFamily="2" charset="-78"/>
              </a:rPr>
              <a:t>8-استخرجي من المحور أسلوب نداء- أسلوب أمر- أسلوب دعاء. </a:t>
            </a:r>
          </a:p>
          <a:p>
            <a:endParaRPr lang="ar-OM" sz="2400" b="1" dirty="0">
              <a:solidFill>
                <a:schemeClr val="tx1">
                  <a:lumMod val="95000"/>
                  <a:lumOff val="5000"/>
                </a:schemeClr>
              </a:solidFill>
              <a:cs typeface="Akhbar MT" pitchFamily="2" charset="-78"/>
            </a:endParaRPr>
          </a:p>
        </p:txBody>
      </p:sp>
      <p:pic>
        <p:nvPicPr>
          <p:cNvPr id="6" name="Picture 2" descr="صور عن السلام , رموز عن السلام في صور - بنات كول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" y="5815108"/>
            <a:ext cx="1584176" cy="1042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صور عن السلام , رموز عن السلام في صور - بنات كول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9643" y="5815108"/>
            <a:ext cx="1584176" cy="1042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صور عن السلام , رموز عن السلام في صور - بنات كول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819" y="5815108"/>
            <a:ext cx="1584176" cy="1042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صور عن السلام , رموز عن السلام في صور - بنات كول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12" y="5815108"/>
            <a:ext cx="1584176" cy="1042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صور عن السلام , رموز عن السلام في صور - بنات كول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0005" y="5815109"/>
            <a:ext cx="1584176" cy="1042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صور عن السلام , رموز عن السلام في صور - بنات كول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8098" y="5815108"/>
            <a:ext cx="1208540" cy="1042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