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369" r:id="rId5"/>
    <p:sldId id="256" r:id="rId6"/>
    <p:sldId id="430" r:id="rId7"/>
    <p:sldId id="469" r:id="rId8"/>
    <p:sldId id="490" r:id="rId9"/>
    <p:sldId id="422" r:id="rId10"/>
    <p:sldId id="491" r:id="rId11"/>
    <p:sldId id="378" r:id="rId12"/>
    <p:sldId id="493" r:id="rId13"/>
    <p:sldId id="371" r:id="rId14"/>
    <p:sldId id="386" r:id="rId15"/>
    <p:sldId id="486" r:id="rId16"/>
    <p:sldId id="487" r:id="rId17"/>
    <p:sldId id="475" r:id="rId18"/>
    <p:sldId id="377" r:id="rId19"/>
    <p:sldId id="379" r:id="rId20"/>
    <p:sldId id="492" r:id="rId21"/>
    <p:sldId id="485" r:id="rId22"/>
    <p:sldId id="494" r:id="rId23"/>
  </p:sldIdLst>
  <p:sldSz cx="12190413" cy="6859588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089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1798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82697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43596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3044952" algn="l" defTabSz="1217981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3653942" algn="l" defTabSz="1217981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4262933" algn="l" defTabSz="1217981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4871923" algn="l" defTabSz="1217981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8E7"/>
    <a:srgbClr val="C1BE94"/>
    <a:srgbClr val="C1BE95"/>
    <a:srgbClr val="88554D"/>
    <a:srgbClr val="E94C4C"/>
    <a:srgbClr val="3A868E"/>
    <a:srgbClr val="FFA91F"/>
    <a:srgbClr val="0099A9"/>
    <a:srgbClr val="EA6103"/>
    <a:srgbClr val="F69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4967B8-64A1-4C9B-AAC0-7A38E3CDD339}" v="45" dt="2022-03-05T14:51:17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96327" autoAdjust="0"/>
  </p:normalViewPr>
  <p:slideViewPr>
    <p:cSldViewPr>
      <p:cViewPr varScale="1">
        <p:scale>
          <a:sx n="74" d="100"/>
          <a:sy n="74" d="100"/>
        </p:scale>
        <p:origin x="888" y="43"/>
      </p:cViewPr>
      <p:guideLst>
        <p:guide orient="horz" pos="2161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2022/3/5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7981" rtl="0" eaLnBrk="1" latinLnBrk="0" hangingPunct="1">
      <a:defRPr sz="1600" b="0" i="0" kern="1200">
        <a:solidFill>
          <a:schemeClr val="tx1"/>
        </a:solidFill>
        <a:latin typeface="Source Han Sans CN Medium" panose="020B0500000000000000" pitchFamily="34" charset="-128"/>
        <a:ea typeface="Source Han Sans CN Medium" panose="020B0500000000000000" pitchFamily="34" charset="-128"/>
        <a:cs typeface="+mn-cs"/>
      </a:defRPr>
    </a:lvl1pPr>
    <a:lvl2pPr marL="608990" algn="l" defTabSz="1217981" rtl="0" eaLnBrk="1" latinLnBrk="0" hangingPunct="1">
      <a:defRPr sz="1600" b="0" i="0" kern="1200">
        <a:solidFill>
          <a:schemeClr val="tx1"/>
        </a:solidFill>
        <a:latin typeface="Source Han Sans CN Medium" panose="020B0500000000000000" pitchFamily="34" charset="-128"/>
        <a:ea typeface="Source Han Sans CN Medium" panose="020B0500000000000000" pitchFamily="34" charset="-128"/>
        <a:cs typeface="+mn-cs"/>
      </a:defRPr>
    </a:lvl2pPr>
    <a:lvl3pPr marL="1217981" algn="l" defTabSz="1217981" rtl="0" eaLnBrk="1" latinLnBrk="0" hangingPunct="1">
      <a:defRPr sz="1600" b="0" i="0" kern="1200">
        <a:solidFill>
          <a:schemeClr val="tx1"/>
        </a:solidFill>
        <a:latin typeface="Source Han Sans CN Medium" panose="020B0500000000000000" pitchFamily="34" charset="-128"/>
        <a:ea typeface="Source Han Sans CN Medium" panose="020B0500000000000000" pitchFamily="34" charset="-128"/>
        <a:cs typeface="+mn-cs"/>
      </a:defRPr>
    </a:lvl3pPr>
    <a:lvl4pPr marL="1826971" algn="l" defTabSz="1217981" rtl="0" eaLnBrk="1" latinLnBrk="0" hangingPunct="1">
      <a:defRPr sz="1600" b="0" i="0" kern="1200">
        <a:solidFill>
          <a:schemeClr val="tx1"/>
        </a:solidFill>
        <a:latin typeface="Source Han Sans CN Medium" panose="020B0500000000000000" pitchFamily="34" charset="-128"/>
        <a:ea typeface="Source Han Sans CN Medium" panose="020B0500000000000000" pitchFamily="34" charset="-128"/>
        <a:cs typeface="+mn-cs"/>
      </a:defRPr>
    </a:lvl4pPr>
    <a:lvl5pPr marL="2435962" algn="l" defTabSz="1217981" rtl="0" eaLnBrk="1" latinLnBrk="0" hangingPunct="1">
      <a:defRPr sz="1600" b="0" i="0" kern="1200">
        <a:solidFill>
          <a:schemeClr val="tx1"/>
        </a:solidFill>
        <a:latin typeface="Source Han Sans CN Medium" panose="020B0500000000000000" pitchFamily="34" charset="-128"/>
        <a:ea typeface="Source Han Sans CN Medium" panose="020B0500000000000000" pitchFamily="34" charset="-128"/>
        <a:cs typeface="+mn-cs"/>
      </a:defRPr>
    </a:lvl5pPr>
    <a:lvl6pPr marL="3044952" algn="l" defTabSz="12179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3942" algn="l" defTabSz="12179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2933" algn="l" defTabSz="12179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1923" algn="l" defTabSz="121798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099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336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9312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1471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3361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altLang="zh-CN" dirty="0"/>
              <a:t>ينفع هذا النشاط للتقييم العملي خاصة أن دروس العملي قليلة خلال هذا الفصل 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86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3361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3734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045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4159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8013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86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336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D7439-6058-49AF-9601-905A4A85C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76B89-CA44-4634-9B6A-3A9E28DCC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BCEB0-AE06-4DC4-AB9F-EC8FDE378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A27B-47BC-42D9-BBB3-81F6F8B922A5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4F889-2846-475B-98C3-DE2721BC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04F51-1C1D-48DE-88D0-143151A7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3D32-15F3-4716-B535-F9255EAAB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6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EBECF0"/>
            </a:gs>
            <a:gs pos="0">
              <a:schemeClr val="bg1">
                <a:lumMod val="68000"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5pPr>
      <a:lvl6pPr marL="60899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6pPr>
      <a:lvl7pPr marL="1217981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7pPr>
      <a:lvl8pPr marL="1826971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8pPr>
      <a:lvl9pPr marL="243596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56743" indent="-45674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43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989609" indent="-380619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7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522476" indent="-304495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2131466" indent="-30449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740457" indent="-304495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7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3349447" indent="-304495" algn="l" defTabSz="12179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438" indent="-304495" algn="l" defTabSz="12179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428" indent="-304495" algn="l" defTabSz="12179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418" indent="-304495" algn="l" defTabSz="12179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990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981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971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962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952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942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933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923" algn="l" defTabSz="12179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9.png"/><Relationship Id="rId4" Type="http://schemas.openxmlformats.org/officeDocument/2006/relationships/image" Target="../media/image4.jpe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10.png"/><Relationship Id="rId21" Type="http://schemas.openxmlformats.org/officeDocument/2006/relationships/image" Target="../media/image24.png"/><Relationship Id="rId7" Type="http://schemas.microsoft.com/office/2007/relationships/hdphoto" Target="../media/hdphoto1.wdp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svg"/><Relationship Id="rId20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24" Type="http://schemas.microsoft.com/office/2007/relationships/hdphoto" Target="../media/hdphoto3.wdp"/><Relationship Id="rId5" Type="http://schemas.openxmlformats.org/officeDocument/2006/relationships/image" Target="../media/image12.png"/><Relationship Id="rId15" Type="http://schemas.openxmlformats.org/officeDocument/2006/relationships/image" Target="../media/image19.png"/><Relationship Id="rId23" Type="http://schemas.openxmlformats.org/officeDocument/2006/relationships/image" Target="../media/image26.png"/><Relationship Id="rId10" Type="http://schemas.openxmlformats.org/officeDocument/2006/relationships/image" Target="../media/image14.emf"/><Relationship Id="rId19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Relationship Id="rId22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openxmlformats.org/officeDocument/2006/relationships/image" Target="../media/image4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3" Type="http://schemas.openxmlformats.org/officeDocument/2006/relationships/image" Target="../media/image8.pn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svg"/><Relationship Id="rId5" Type="http://schemas.openxmlformats.org/officeDocument/2006/relationships/image" Target="../media/image9.png"/><Relationship Id="rId15" Type="http://schemas.openxmlformats.org/officeDocument/2006/relationships/image" Target="../media/image53.svg"/><Relationship Id="rId10" Type="http://schemas.openxmlformats.org/officeDocument/2006/relationships/image" Target="../media/image48.png"/><Relationship Id="rId4" Type="http://schemas.microsoft.com/office/2007/relationships/hdphoto" Target="../media/hdphoto1.wdp"/><Relationship Id="rId9" Type="http://schemas.openxmlformats.org/officeDocument/2006/relationships/image" Target="../media/image47.svg"/><Relationship Id="rId1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8.png"/><Relationship Id="rId7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2000">
              <a:srgbClr val="EBECF0"/>
            </a:gs>
            <a:gs pos="0">
              <a:schemeClr val="bg1">
                <a:lumMod val="68000"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117">
            <a:extLst>
              <a:ext uri="{FF2B5EF4-FFF2-40B4-BE49-F238E27FC236}">
                <a16:creationId xmlns:a16="http://schemas.microsoft.com/office/drawing/2014/main" id="{E473CDEF-7CFF-4628-BBAF-6D290C1B981A}"/>
              </a:ext>
            </a:extLst>
          </p:cNvPr>
          <p:cNvGrpSpPr/>
          <p:nvPr/>
        </p:nvGrpSpPr>
        <p:grpSpPr>
          <a:xfrm>
            <a:off x="1026167" y="6512646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118">
              <a:extLst>
                <a:ext uri="{FF2B5EF4-FFF2-40B4-BE49-F238E27FC236}">
                  <a16:creationId xmlns:a16="http://schemas.microsoft.com/office/drawing/2014/main" id="{DDE6998C-686E-4090-B739-E625895F940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4" name="椭圆 119">
              <a:extLst>
                <a:ext uri="{FF2B5EF4-FFF2-40B4-BE49-F238E27FC236}">
                  <a16:creationId xmlns:a16="http://schemas.microsoft.com/office/drawing/2014/main" id="{79252B7D-5647-4B83-A261-85CE3888B05C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65" name="组合 120">
            <a:extLst>
              <a:ext uri="{FF2B5EF4-FFF2-40B4-BE49-F238E27FC236}">
                <a16:creationId xmlns:a16="http://schemas.microsoft.com/office/drawing/2014/main" id="{B204603A-6041-41EF-B669-3BCC5D59F33D}"/>
              </a:ext>
            </a:extLst>
          </p:cNvPr>
          <p:cNvGrpSpPr/>
          <p:nvPr/>
        </p:nvGrpSpPr>
        <p:grpSpPr>
          <a:xfrm>
            <a:off x="5287774" y="5831640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121">
              <a:extLst>
                <a:ext uri="{FF2B5EF4-FFF2-40B4-BE49-F238E27FC236}">
                  <a16:creationId xmlns:a16="http://schemas.microsoft.com/office/drawing/2014/main" id="{3C9AB88B-98EE-46B3-BB11-EB4F0B297F0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7" name="椭圆 122">
              <a:extLst>
                <a:ext uri="{FF2B5EF4-FFF2-40B4-BE49-F238E27FC236}">
                  <a16:creationId xmlns:a16="http://schemas.microsoft.com/office/drawing/2014/main" id="{D7ED216F-482B-4D02-B7F9-0F0228B679EE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68" name="组合 123">
            <a:extLst>
              <a:ext uri="{FF2B5EF4-FFF2-40B4-BE49-F238E27FC236}">
                <a16:creationId xmlns:a16="http://schemas.microsoft.com/office/drawing/2014/main" id="{9E7AAB80-8DF9-460D-8C53-C9EF43334435}"/>
              </a:ext>
            </a:extLst>
          </p:cNvPr>
          <p:cNvGrpSpPr/>
          <p:nvPr/>
        </p:nvGrpSpPr>
        <p:grpSpPr>
          <a:xfrm>
            <a:off x="4246057" y="5561176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124">
              <a:extLst>
                <a:ext uri="{FF2B5EF4-FFF2-40B4-BE49-F238E27FC236}">
                  <a16:creationId xmlns:a16="http://schemas.microsoft.com/office/drawing/2014/main" id="{EE2A240B-2879-454E-A94A-0C4E4F852FF2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0" name="椭圆 125">
              <a:extLst>
                <a:ext uri="{FF2B5EF4-FFF2-40B4-BE49-F238E27FC236}">
                  <a16:creationId xmlns:a16="http://schemas.microsoft.com/office/drawing/2014/main" id="{039DA502-8477-4ECD-89F6-45719956B449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1" name="组合 132">
            <a:extLst>
              <a:ext uri="{FF2B5EF4-FFF2-40B4-BE49-F238E27FC236}">
                <a16:creationId xmlns:a16="http://schemas.microsoft.com/office/drawing/2014/main" id="{FA2B7B07-4B7F-4677-950A-C5F4CDE6C36E}"/>
              </a:ext>
            </a:extLst>
          </p:cNvPr>
          <p:cNvGrpSpPr/>
          <p:nvPr/>
        </p:nvGrpSpPr>
        <p:grpSpPr>
          <a:xfrm>
            <a:off x="2595166" y="6066750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133">
              <a:extLst>
                <a:ext uri="{FF2B5EF4-FFF2-40B4-BE49-F238E27FC236}">
                  <a16:creationId xmlns:a16="http://schemas.microsoft.com/office/drawing/2014/main" id="{B010A340-4E45-4BF7-BE75-F6FC6AEB82FF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3" name="椭圆 134">
              <a:extLst>
                <a:ext uri="{FF2B5EF4-FFF2-40B4-BE49-F238E27FC236}">
                  <a16:creationId xmlns:a16="http://schemas.microsoft.com/office/drawing/2014/main" id="{CD475853-F452-4A69-A2EA-15A26BDC6FA4}"/>
                </a:ext>
              </a:extLst>
            </p:cNvPr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4" name="组合 135">
            <a:extLst>
              <a:ext uri="{FF2B5EF4-FFF2-40B4-BE49-F238E27FC236}">
                <a16:creationId xmlns:a16="http://schemas.microsoft.com/office/drawing/2014/main" id="{EF00DD8D-829D-441C-9562-EC3B1C8D7FA1}"/>
              </a:ext>
            </a:extLst>
          </p:cNvPr>
          <p:cNvGrpSpPr/>
          <p:nvPr/>
        </p:nvGrpSpPr>
        <p:grpSpPr>
          <a:xfrm>
            <a:off x="1704536" y="5934054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136">
              <a:extLst>
                <a:ext uri="{FF2B5EF4-FFF2-40B4-BE49-F238E27FC236}">
                  <a16:creationId xmlns:a16="http://schemas.microsoft.com/office/drawing/2014/main" id="{5B9832CC-752A-43D7-BBE3-62A3926283E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6" name="椭圆 137">
              <a:extLst>
                <a:ext uri="{FF2B5EF4-FFF2-40B4-BE49-F238E27FC236}">
                  <a16:creationId xmlns:a16="http://schemas.microsoft.com/office/drawing/2014/main" id="{338E3366-F4A3-40EB-81FE-4656F3FCF8C2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7" name="组合 138">
            <a:extLst>
              <a:ext uri="{FF2B5EF4-FFF2-40B4-BE49-F238E27FC236}">
                <a16:creationId xmlns:a16="http://schemas.microsoft.com/office/drawing/2014/main" id="{94CB406E-3532-4723-A1BA-E314BF5A0967}"/>
              </a:ext>
            </a:extLst>
          </p:cNvPr>
          <p:cNvGrpSpPr/>
          <p:nvPr/>
        </p:nvGrpSpPr>
        <p:grpSpPr>
          <a:xfrm>
            <a:off x="392324" y="6354304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139">
              <a:extLst>
                <a:ext uri="{FF2B5EF4-FFF2-40B4-BE49-F238E27FC236}">
                  <a16:creationId xmlns:a16="http://schemas.microsoft.com/office/drawing/2014/main" id="{E8A76F4B-63EF-48B7-853D-19E3CF11236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9" name="椭圆 140">
              <a:extLst>
                <a:ext uri="{FF2B5EF4-FFF2-40B4-BE49-F238E27FC236}">
                  <a16:creationId xmlns:a16="http://schemas.microsoft.com/office/drawing/2014/main" id="{03972B23-AF4E-4781-A656-9A8612C3EF5A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80" name="组合 141">
            <a:extLst>
              <a:ext uri="{FF2B5EF4-FFF2-40B4-BE49-F238E27FC236}">
                <a16:creationId xmlns:a16="http://schemas.microsoft.com/office/drawing/2014/main" id="{052BFA35-DDED-406F-915D-96DA558EF8E2}"/>
              </a:ext>
            </a:extLst>
          </p:cNvPr>
          <p:cNvGrpSpPr/>
          <p:nvPr/>
        </p:nvGrpSpPr>
        <p:grpSpPr>
          <a:xfrm>
            <a:off x="160401" y="6109837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142">
              <a:extLst>
                <a:ext uri="{FF2B5EF4-FFF2-40B4-BE49-F238E27FC236}">
                  <a16:creationId xmlns:a16="http://schemas.microsoft.com/office/drawing/2014/main" id="{2A95838E-4150-45F2-9993-B8A80C7E38C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2" name="椭圆 143">
              <a:extLst>
                <a:ext uri="{FF2B5EF4-FFF2-40B4-BE49-F238E27FC236}">
                  <a16:creationId xmlns:a16="http://schemas.microsoft.com/office/drawing/2014/main" id="{7C3DD4E4-59B3-4BF6-8328-32BEE361476E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8C0CCB-4AE1-974F-A767-3E70B4A8A045}"/>
              </a:ext>
            </a:extLst>
          </p:cNvPr>
          <p:cNvGrpSpPr/>
          <p:nvPr/>
        </p:nvGrpSpPr>
        <p:grpSpPr>
          <a:xfrm>
            <a:off x="1474500" y="825353"/>
            <a:ext cx="9034936" cy="2308696"/>
            <a:chOff x="1474500" y="825353"/>
            <a:chExt cx="9034936" cy="230869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4E3538C-39E0-2E46-963B-23230F81F15F}"/>
                </a:ext>
              </a:extLst>
            </p:cNvPr>
            <p:cNvGrpSpPr/>
            <p:nvPr/>
          </p:nvGrpSpPr>
          <p:grpSpPr>
            <a:xfrm>
              <a:off x="1474500" y="825353"/>
              <a:ext cx="9034936" cy="2308696"/>
              <a:chOff x="3664469" y="3679317"/>
              <a:chExt cx="6878674" cy="230869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73E7787B-53C9-DE47-A119-39344D029380}"/>
                  </a:ext>
                </a:extLst>
              </p:cNvPr>
              <p:cNvGrpSpPr/>
              <p:nvPr/>
            </p:nvGrpSpPr>
            <p:grpSpPr>
              <a:xfrm>
                <a:off x="3814792" y="3878156"/>
                <a:ext cx="6579776" cy="1879102"/>
                <a:chOff x="1286416" y="3103418"/>
                <a:chExt cx="6579776" cy="1879102"/>
              </a:xfrm>
            </p:grpSpPr>
            <p:sp>
              <p:nvSpPr>
                <p:cNvPr id="2" name="Rounded Rectangle 1">
                  <a:extLst>
                    <a:ext uri="{FF2B5EF4-FFF2-40B4-BE49-F238E27FC236}">
                      <a16:creationId xmlns:a16="http://schemas.microsoft.com/office/drawing/2014/main" id="{944859EC-8103-4A47-A426-5C909F2F3442}"/>
                    </a:ext>
                  </a:extLst>
                </p:cNvPr>
                <p:cNvSpPr/>
                <p:nvPr/>
              </p:nvSpPr>
              <p:spPr>
                <a:xfrm>
                  <a:off x="1286416" y="3103418"/>
                  <a:ext cx="6579776" cy="1879102"/>
                </a:xfrm>
                <a:prstGeom prst="roundRect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ln w="22225">
                  <a:solidFill>
                    <a:schemeClr val="bg1"/>
                  </a:solidFill>
                </a:ln>
                <a:effectLst>
                  <a:outerShdw blurRad="304800" dist="38100" dir="2700000" algn="t" rotWithShape="0">
                    <a:prstClr val="black">
                      <a:alpha val="3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N">
                    <a:solidFill>
                      <a:prstClr val="whit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84" name="Rounded Rectangle 83">
                  <a:extLst>
                    <a:ext uri="{FF2B5EF4-FFF2-40B4-BE49-F238E27FC236}">
                      <a16:creationId xmlns:a16="http://schemas.microsoft.com/office/drawing/2014/main" id="{2FF2FF87-D7B6-6940-BCAB-751F5FA06CE7}"/>
                    </a:ext>
                  </a:extLst>
                </p:cNvPr>
                <p:cNvSpPr/>
                <p:nvPr/>
              </p:nvSpPr>
              <p:spPr>
                <a:xfrm>
                  <a:off x="1362208" y="3186403"/>
                  <a:ext cx="6441660" cy="1718362"/>
                </a:xfrm>
                <a:prstGeom prst="roundRect">
                  <a:avLst/>
                </a:prstGeom>
                <a:solidFill>
                  <a:srgbClr val="EA5E66"/>
                </a:solidFill>
                <a:ln>
                  <a:noFill/>
                </a:ln>
                <a:effectLst>
                  <a:innerShdw blurRad="88900" dist="50800" dir="16200000">
                    <a:prstClr val="black">
                      <a:alpha val="38000"/>
                    </a:prstClr>
                  </a:inn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N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E31CC5EF-5E95-1E47-9D65-C67608162749}"/>
                  </a:ext>
                </a:extLst>
              </p:cNvPr>
              <p:cNvSpPr/>
              <p:nvPr/>
            </p:nvSpPr>
            <p:spPr>
              <a:xfrm>
                <a:off x="3664469" y="3679317"/>
                <a:ext cx="6878674" cy="230869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2477" tIns="51238" rIns="102477" bIns="51238" rtlCol="0" anchor="ctr"/>
              <a:lstStyle/>
              <a:p>
                <a:pPr algn="ctr"/>
                <a:endParaRPr lang="en-CN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88" name="矩形 148">
              <a:extLst>
                <a:ext uri="{FF2B5EF4-FFF2-40B4-BE49-F238E27FC236}">
                  <a16:creationId xmlns:a16="http://schemas.microsoft.com/office/drawing/2014/main" id="{9DCCED93-1500-2749-8BD6-245E8D1CA4D3}"/>
                </a:ext>
              </a:extLst>
            </p:cNvPr>
            <p:cNvSpPr/>
            <p:nvPr/>
          </p:nvSpPr>
          <p:spPr>
            <a:xfrm>
              <a:off x="3437669" y="1269554"/>
              <a:ext cx="5145808" cy="1334583"/>
            </a:xfrm>
            <a:prstGeom prst="rect">
              <a:avLst/>
            </a:prstGeom>
            <a:effectLst/>
          </p:spPr>
          <p:txBody>
            <a:bodyPr wrap="none" lIns="102477" tIns="51238" rIns="102477" bIns="51238">
              <a:spAutoFit/>
            </a:bodyPr>
            <a:lstStyle/>
            <a:p>
              <a:pPr algn="ctr"/>
              <a:r>
                <a:rPr lang="ar-SA" altLang="zh-CN" sz="8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CN Heavy" panose="020B0A00000000000000" pitchFamily="34" charset="-122"/>
                </a:rPr>
                <a:t>6-1 التبايــــــن</a:t>
              </a:r>
              <a:endPara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CN Heavy" panose="020B0A00000000000000" pitchFamily="34" charset="-122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1989846" y="2144439"/>
            <a:ext cx="431636" cy="430156"/>
            <a:chOff x="3768359" y="1725446"/>
            <a:chExt cx="1930605" cy="1930605"/>
          </a:xfrm>
        </p:grpSpPr>
        <p:sp>
          <p:nvSpPr>
            <p:cNvPr id="15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5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1567640" y="1952220"/>
            <a:ext cx="302034" cy="300998"/>
            <a:chOff x="3768359" y="1725446"/>
            <a:chExt cx="1930605" cy="1930605"/>
          </a:xfrm>
          <a:solidFill>
            <a:srgbClr val="EA5E66"/>
          </a:solidFill>
        </p:grpSpPr>
        <p:sp>
          <p:nvSpPr>
            <p:cNvPr id="15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5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4111234" y="1255401"/>
            <a:ext cx="216448" cy="215705"/>
            <a:chOff x="3768359" y="1725446"/>
            <a:chExt cx="1930605" cy="1930605"/>
          </a:xfrm>
        </p:grpSpPr>
        <p:sp>
          <p:nvSpPr>
            <p:cNvPr id="15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5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EA610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5908250" y="2948141"/>
            <a:ext cx="266543" cy="265629"/>
            <a:chOff x="3768359" y="1725446"/>
            <a:chExt cx="1930605" cy="1930605"/>
          </a:xfrm>
        </p:grpSpPr>
        <p:sp>
          <p:nvSpPr>
            <p:cNvPr id="16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4222998" y="2925738"/>
            <a:ext cx="274210" cy="273270"/>
            <a:chOff x="3768359" y="1725446"/>
            <a:chExt cx="1930605" cy="1930605"/>
          </a:xfrm>
        </p:grpSpPr>
        <p:sp>
          <p:nvSpPr>
            <p:cNvPr id="16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7823398" y="3017601"/>
            <a:ext cx="238564" cy="237746"/>
            <a:chOff x="3768359" y="1725446"/>
            <a:chExt cx="1930605" cy="1930605"/>
          </a:xfrm>
        </p:grpSpPr>
        <p:sp>
          <p:nvSpPr>
            <p:cNvPr id="17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A2B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9656300" y="2067768"/>
            <a:ext cx="431636" cy="430156"/>
            <a:chOff x="3768359" y="1725446"/>
            <a:chExt cx="1930605" cy="1930605"/>
          </a:xfrm>
        </p:grpSpPr>
        <p:sp>
          <p:nvSpPr>
            <p:cNvPr id="17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7636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10185717" y="1886048"/>
            <a:ext cx="302034" cy="300998"/>
            <a:chOff x="3768359" y="1725446"/>
            <a:chExt cx="1930605" cy="1930605"/>
          </a:xfrm>
        </p:grpSpPr>
        <p:sp>
          <p:nvSpPr>
            <p:cNvPr id="17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FDA93E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10631286" y="2145366"/>
            <a:ext cx="216448" cy="215705"/>
            <a:chOff x="3768359" y="1725446"/>
            <a:chExt cx="1930605" cy="1930605"/>
          </a:xfrm>
        </p:grpSpPr>
        <p:sp>
          <p:nvSpPr>
            <p:cNvPr id="18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94A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1126654" y="2104863"/>
            <a:ext cx="216448" cy="215705"/>
            <a:chOff x="3768359" y="1725446"/>
            <a:chExt cx="1930605" cy="1930605"/>
          </a:xfrm>
        </p:grpSpPr>
        <p:sp>
          <p:nvSpPr>
            <p:cNvPr id="18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0094A3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187" name="圆角矩形 186"/>
          <p:cNvSpPr/>
          <p:nvPr/>
        </p:nvSpPr>
        <p:spPr>
          <a:xfrm>
            <a:off x="2659541" y="3755846"/>
            <a:ext cx="7252089" cy="672230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189" name="组合 188"/>
          <p:cNvGrpSpPr/>
          <p:nvPr/>
        </p:nvGrpSpPr>
        <p:grpSpPr>
          <a:xfrm>
            <a:off x="2445659" y="3717826"/>
            <a:ext cx="959980" cy="766336"/>
            <a:chOff x="899592" y="2377261"/>
            <a:chExt cx="720079" cy="5746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0" name="圆角矩形 189"/>
            <p:cNvSpPr/>
            <p:nvPr/>
          </p:nvSpPr>
          <p:spPr>
            <a:xfrm>
              <a:off x="899592" y="2377261"/>
              <a:ext cx="720079" cy="574619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91" name="圆角矩形 190"/>
            <p:cNvSpPr/>
            <p:nvPr/>
          </p:nvSpPr>
          <p:spPr>
            <a:xfrm>
              <a:off x="920241" y="2397813"/>
              <a:ext cx="681258" cy="533516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192" name="Picture 2" descr="C:\Users\Administrator\Desktop\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286811" y="3851879"/>
            <a:ext cx="3945966" cy="3835979"/>
          </a:xfrm>
          <a:prstGeom prst="rect">
            <a:avLst/>
          </a:prstGeom>
          <a:noFill/>
        </p:spPr>
      </p:pic>
      <p:sp>
        <p:nvSpPr>
          <p:cNvPr id="194" name="TextBox 7"/>
          <p:cNvSpPr>
            <a:spLocks noChangeArrowheads="1"/>
          </p:cNvSpPr>
          <p:nvPr/>
        </p:nvSpPr>
        <p:spPr bwMode="auto">
          <a:xfrm>
            <a:off x="3149892" y="3918160"/>
            <a:ext cx="6189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Source Han Sans CN Medium" panose="020B0500000000000000" pitchFamily="34" charset="-128"/>
                <a:sym typeface="微软雅黑" pitchFamily="34" charset="-122"/>
              </a:rPr>
              <a:t>الوحدة السادسة : التباين والتكاثر </a:t>
            </a:r>
            <a:r>
              <a:rPr lang="ar-SA" altLang="zh-C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Source Han Sans CN Medium" panose="020B0500000000000000" pitchFamily="34" charset="-128"/>
                <a:sym typeface="微软雅黑" pitchFamily="34" charset="-122"/>
              </a:rPr>
              <a:t>الإنتقائي</a:t>
            </a:r>
            <a:r>
              <a:rPr lang="ar-SA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Source Han Sans CN Medium" panose="020B0500000000000000" pitchFamily="34" charset="-128"/>
                <a:sym typeface="微软雅黑" pitchFamily="34" charset="-122"/>
              </a:rPr>
              <a:t> , للصف العاشر 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Source Han Sans CN Medium" panose="020B0500000000000000" pitchFamily="34" charset="-12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388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78691E-6 L 0.575 -4.78691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5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93827E-6 L 0.58351 4.9382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67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9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37">
            <a:extLst>
              <a:ext uri="{FF2B5EF4-FFF2-40B4-BE49-F238E27FC236}">
                <a16:creationId xmlns:a16="http://schemas.microsoft.com/office/drawing/2014/main" id="{51FF55DD-68DA-49C8-B8C5-84512507C376}"/>
              </a:ext>
            </a:extLst>
          </p:cNvPr>
          <p:cNvSpPr txBox="1"/>
          <p:nvPr/>
        </p:nvSpPr>
        <p:spPr>
          <a:xfrm>
            <a:off x="6582930" y="609029"/>
            <a:ext cx="1317316" cy="2308023"/>
          </a:xfrm>
          <a:prstGeom prst="rect">
            <a:avLst/>
          </a:prstGeom>
          <a:solidFill>
            <a:srgbClr val="F8C891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dirty="0"/>
              <a:t>يذكر أنّ الإشعاع المؤيّن وبعض الموادّ الكيميائيّة (مسببات الطفرة) تزيد معدّل حدوث الطفرات.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CA47C01-424B-45AB-A788-C46CF6F64FD0}"/>
              </a:ext>
            </a:extLst>
          </p:cNvPr>
          <p:cNvSpPr txBox="1"/>
          <p:nvPr/>
        </p:nvSpPr>
        <p:spPr>
          <a:xfrm>
            <a:off x="3596919" y="584326"/>
            <a:ext cx="1046757" cy="2308023"/>
          </a:xfrm>
          <a:prstGeom prst="rect">
            <a:avLst/>
          </a:prstGeom>
          <a:solidFill>
            <a:srgbClr val="F5E4A9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يذكر أنّ تباين الطراز المظهريّ هو نتيجة لعوامل جينيّة وبيئيّة.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65C82F-35F9-4CCF-BFEC-1A68FEEB8AC6}"/>
              </a:ext>
            </a:extLst>
          </p:cNvPr>
          <p:cNvSpPr txBox="1"/>
          <p:nvPr/>
        </p:nvSpPr>
        <p:spPr>
          <a:xfrm>
            <a:off x="2517968" y="584326"/>
            <a:ext cx="991329" cy="2308023"/>
          </a:xfrm>
          <a:prstGeom prst="rect">
            <a:avLst/>
          </a:prstGeom>
          <a:solidFill>
            <a:srgbClr val="CCD8E7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يعرِّف </a:t>
            </a:r>
            <a:r>
              <a:rPr lang="ar-SA" i="1" dirty="0"/>
              <a:t>التباين</a:t>
            </a:r>
            <a:r>
              <a:rPr lang="ar-SA" dirty="0"/>
              <a:t> بأنّه الاختلافات بين الكائنات الّتي تنتمي إلى النوع نفسه.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8989E1-3F32-455B-8DB4-1A0D19C22EAD}"/>
              </a:ext>
            </a:extLst>
          </p:cNvPr>
          <p:cNvGrpSpPr/>
          <p:nvPr/>
        </p:nvGrpSpPr>
        <p:grpSpPr>
          <a:xfrm>
            <a:off x="2661893" y="2840506"/>
            <a:ext cx="818584" cy="1091568"/>
            <a:chOff x="4004558" y="1886003"/>
            <a:chExt cx="1075882" cy="143168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" name="Rectangle: Top Corners Rounded 1">
              <a:extLst>
                <a:ext uri="{FF2B5EF4-FFF2-40B4-BE49-F238E27FC236}">
                  <a16:creationId xmlns:a16="http://schemas.microsoft.com/office/drawing/2014/main" id="{506B784E-6683-41A8-8B6E-73A307C01DE3}"/>
                </a:ext>
              </a:extLst>
            </p:cNvPr>
            <p:cNvSpPr/>
            <p:nvPr/>
          </p:nvSpPr>
          <p:spPr>
            <a:xfrm>
              <a:off x="4004558" y="1886003"/>
              <a:ext cx="1075881" cy="1431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3F5166-0281-408B-9137-3386E23D700A}"/>
                </a:ext>
              </a:extLst>
            </p:cNvPr>
            <p:cNvSpPr txBox="1"/>
            <p:nvPr/>
          </p:nvSpPr>
          <p:spPr>
            <a:xfrm>
              <a:off x="4004558" y="2413686"/>
              <a:ext cx="1075882" cy="484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1-11</a:t>
              </a:r>
            </a:p>
          </p:txBody>
        </p:sp>
      </p:grpSp>
      <p:sp>
        <p:nvSpPr>
          <p:cNvPr id="56" name="TextBox 37">
            <a:extLst>
              <a:ext uri="{FF2B5EF4-FFF2-40B4-BE49-F238E27FC236}">
                <a16:creationId xmlns:a16="http://schemas.microsoft.com/office/drawing/2014/main" id="{BEB88803-D5A2-46DE-843B-DFEB5BEC0159}"/>
              </a:ext>
            </a:extLst>
          </p:cNvPr>
          <p:cNvSpPr txBox="1"/>
          <p:nvPr/>
        </p:nvSpPr>
        <p:spPr>
          <a:xfrm>
            <a:off x="4664440" y="589710"/>
            <a:ext cx="1864812" cy="2308023"/>
          </a:xfrm>
          <a:prstGeom prst="rect">
            <a:avLst/>
          </a:prstGeom>
          <a:solidFill>
            <a:srgbClr val="DBE1D3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1600" dirty="0"/>
              <a:t>يحدّد أنّ التباين غير المستمرّ ينجم في الأغلب عن </a:t>
            </a:r>
            <a:r>
              <a:rPr lang="ar-SA" sz="1600" dirty="0" err="1"/>
              <a:t>الچينات</a:t>
            </a:r>
            <a:r>
              <a:rPr lang="ar-SA" sz="1600" dirty="0"/>
              <a:t> فقط وينتج عنه عدد محدود من الطرز المظهريّة من دون وجود طرز وسطيّة بينها، ومثال على ذلك فصائل الدم في الإنسان </a:t>
            </a:r>
            <a:r>
              <a:rPr lang="en-US" sz="1600" dirty="0"/>
              <a:t>A, B, AB, O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5F794A9-7A8A-4B94-9CFA-206855B37E54}"/>
              </a:ext>
            </a:extLst>
          </p:cNvPr>
          <p:cNvSpPr txBox="1"/>
          <p:nvPr/>
        </p:nvSpPr>
        <p:spPr>
          <a:xfrm>
            <a:off x="3013633" y="5087377"/>
            <a:ext cx="1196087" cy="1477136"/>
          </a:xfrm>
          <a:prstGeom prst="rect">
            <a:avLst/>
          </a:prstGeom>
          <a:solidFill>
            <a:srgbClr val="D7CEE6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يميّز تباين الطراز المظهريّ من التباين الجينيّ.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TextBox 38">
            <a:extLst>
              <a:ext uri="{FF2B5EF4-FFF2-40B4-BE49-F238E27FC236}">
                <a16:creationId xmlns:a16="http://schemas.microsoft.com/office/drawing/2014/main" id="{E6148242-6EE3-4B9A-B443-5DF26B875825}"/>
              </a:ext>
            </a:extLst>
          </p:cNvPr>
          <p:cNvSpPr txBox="1"/>
          <p:nvPr/>
        </p:nvSpPr>
        <p:spPr>
          <a:xfrm>
            <a:off x="4295475" y="5057885"/>
            <a:ext cx="1854119" cy="1569456"/>
          </a:xfrm>
          <a:prstGeom prst="rect">
            <a:avLst/>
          </a:prstGeom>
          <a:solidFill>
            <a:srgbClr val="CCD8E7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1600" dirty="0"/>
              <a:t>يذكر أنّ التباين المستمرّ تنتج منه مجموعة من الطرز المظهريّة المندرجة بين النقيضين، ومثال على ذلك طول الإنسان.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CDD5F4-92AC-4B0C-8A0F-21F17DC3A5F4}"/>
              </a:ext>
            </a:extLst>
          </p:cNvPr>
          <p:cNvGrpSpPr/>
          <p:nvPr/>
        </p:nvGrpSpPr>
        <p:grpSpPr>
          <a:xfrm>
            <a:off x="9107055" y="2704459"/>
            <a:ext cx="2636183" cy="2636183"/>
            <a:chOff x="5108758" y="534572"/>
            <a:chExt cx="2636526" cy="2636526"/>
          </a:xfrm>
          <a:scene3d>
            <a:camera prst="perspectiveLeft">
              <a:rot lat="212007" lon="3893446" rev="21387576"/>
            </a:camera>
            <a:lightRig rig="threePt" dir="t"/>
          </a:scene3d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5E93948-991A-4AAA-BF34-A0163C731317}"/>
                </a:ext>
              </a:extLst>
            </p:cNvPr>
            <p:cNvSpPr/>
            <p:nvPr/>
          </p:nvSpPr>
          <p:spPr>
            <a:xfrm>
              <a:off x="5108758" y="534572"/>
              <a:ext cx="2636526" cy="26365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p3d extrusionH="146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A088A79-372C-4B26-8410-4B3CD5052BC5}"/>
                </a:ext>
              </a:extLst>
            </p:cNvPr>
            <p:cNvSpPr/>
            <p:nvPr/>
          </p:nvSpPr>
          <p:spPr>
            <a:xfrm>
              <a:off x="5397732" y="823546"/>
              <a:ext cx="2058578" cy="205857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sp3d extrusionH="146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B5C475F-27B4-41CE-971D-1FCF407C2BA1}"/>
                </a:ext>
              </a:extLst>
            </p:cNvPr>
            <p:cNvSpPr/>
            <p:nvPr/>
          </p:nvSpPr>
          <p:spPr>
            <a:xfrm>
              <a:off x="5839840" y="1265654"/>
              <a:ext cx="1174362" cy="1174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sp3d extrusionH="146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A063E46-68F6-4F86-9978-93FD1C10206F}"/>
                </a:ext>
              </a:extLst>
            </p:cNvPr>
            <p:cNvSpPr/>
            <p:nvPr/>
          </p:nvSpPr>
          <p:spPr>
            <a:xfrm>
              <a:off x="6256229" y="1682043"/>
              <a:ext cx="341585" cy="34158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p3d extrusionH="146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224907-A9E5-40E0-8137-29D55C155436}"/>
              </a:ext>
            </a:extLst>
          </p:cNvPr>
          <p:cNvGrpSpPr/>
          <p:nvPr/>
        </p:nvGrpSpPr>
        <p:grpSpPr>
          <a:xfrm>
            <a:off x="1148548" y="2728423"/>
            <a:ext cx="9276598" cy="2579471"/>
            <a:chOff x="1091519" y="2137466"/>
            <a:chExt cx="9277806" cy="2579807"/>
          </a:xfrm>
          <a:effectLst/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ABDFF7DE-3909-4DA7-8D08-806829F2B108}"/>
                </a:ext>
              </a:extLst>
            </p:cNvPr>
            <p:cNvSpPr/>
            <p:nvPr/>
          </p:nvSpPr>
          <p:spPr>
            <a:xfrm rot="5400000">
              <a:off x="9679757" y="2780107"/>
              <a:ext cx="118052" cy="1261084"/>
            </a:xfrm>
            <a:prstGeom prst="triangl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41000">
                  <a:schemeClr val="bg1">
                    <a:lumMod val="9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B441DB0-6D1D-4AEA-83D2-8A85691B7DD2}"/>
                </a:ext>
              </a:extLst>
            </p:cNvPr>
            <p:cNvSpPr/>
            <p:nvPr/>
          </p:nvSpPr>
          <p:spPr>
            <a:xfrm rot="18335724">
              <a:off x="1496800" y="2492412"/>
              <a:ext cx="565878" cy="1376439"/>
            </a:xfrm>
            <a:custGeom>
              <a:avLst/>
              <a:gdLst>
                <a:gd name="connsiteX0" fmla="*/ 711555 w 833638"/>
                <a:gd name="connsiteY0" fmla="*/ 122083 h 1749864"/>
                <a:gd name="connsiteX1" fmla="*/ 833638 w 833638"/>
                <a:gd name="connsiteY1" fmla="*/ 416819 h 1749864"/>
                <a:gd name="connsiteX2" fmla="*/ 833638 w 833638"/>
                <a:gd name="connsiteY2" fmla="*/ 1749864 h 1749864"/>
                <a:gd name="connsiteX3" fmla="*/ 0 w 833638"/>
                <a:gd name="connsiteY3" fmla="*/ 942909 h 1749864"/>
                <a:gd name="connsiteX4" fmla="*/ 0 w 833638"/>
                <a:gd name="connsiteY4" fmla="*/ 416819 h 1749864"/>
                <a:gd name="connsiteX5" fmla="*/ 416819 w 833638"/>
                <a:gd name="connsiteY5" fmla="*/ 0 h 1749864"/>
                <a:gd name="connsiteX6" fmla="*/ 711555 w 833638"/>
                <a:gd name="connsiteY6" fmla="*/ 122083 h 174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638" h="1749864">
                  <a:moveTo>
                    <a:pt x="711555" y="122083"/>
                  </a:moveTo>
                  <a:cubicBezTo>
                    <a:pt x="786984" y="197513"/>
                    <a:pt x="833638" y="301718"/>
                    <a:pt x="833638" y="416819"/>
                  </a:cubicBezTo>
                  <a:lnTo>
                    <a:pt x="833638" y="1749864"/>
                  </a:lnTo>
                  <a:lnTo>
                    <a:pt x="0" y="942909"/>
                  </a:lnTo>
                  <a:lnTo>
                    <a:pt x="0" y="416819"/>
                  </a:lnTo>
                  <a:cubicBezTo>
                    <a:pt x="0" y="186616"/>
                    <a:pt x="186616" y="0"/>
                    <a:pt x="416819" y="0"/>
                  </a:cubicBezTo>
                  <a:cubicBezTo>
                    <a:pt x="531921" y="0"/>
                    <a:pt x="636125" y="46654"/>
                    <a:pt x="711555" y="122083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EE84396-0B61-404E-B843-C690FDF79788}"/>
                </a:ext>
              </a:extLst>
            </p:cNvPr>
            <p:cNvSpPr/>
            <p:nvPr/>
          </p:nvSpPr>
          <p:spPr>
            <a:xfrm>
              <a:off x="1500350" y="3318445"/>
              <a:ext cx="6400800" cy="18441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41000">
                  <a:schemeClr val="bg1"/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E19EE43-525B-4165-BC2E-FA792208C221}"/>
                </a:ext>
              </a:extLst>
            </p:cNvPr>
            <p:cNvSpPr/>
            <p:nvPr/>
          </p:nvSpPr>
          <p:spPr>
            <a:xfrm rot="18955908">
              <a:off x="1468516" y="2137466"/>
              <a:ext cx="833638" cy="1749864"/>
            </a:xfrm>
            <a:custGeom>
              <a:avLst/>
              <a:gdLst>
                <a:gd name="connsiteX0" fmla="*/ 711555 w 833638"/>
                <a:gd name="connsiteY0" fmla="*/ 122083 h 1749864"/>
                <a:gd name="connsiteX1" fmla="*/ 833638 w 833638"/>
                <a:gd name="connsiteY1" fmla="*/ 416819 h 1749864"/>
                <a:gd name="connsiteX2" fmla="*/ 833638 w 833638"/>
                <a:gd name="connsiteY2" fmla="*/ 1749864 h 1749864"/>
                <a:gd name="connsiteX3" fmla="*/ 0 w 833638"/>
                <a:gd name="connsiteY3" fmla="*/ 942909 h 1749864"/>
                <a:gd name="connsiteX4" fmla="*/ 0 w 833638"/>
                <a:gd name="connsiteY4" fmla="*/ 416819 h 1749864"/>
                <a:gd name="connsiteX5" fmla="*/ 416819 w 833638"/>
                <a:gd name="connsiteY5" fmla="*/ 0 h 1749864"/>
                <a:gd name="connsiteX6" fmla="*/ 711555 w 833638"/>
                <a:gd name="connsiteY6" fmla="*/ 122083 h 174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638" h="1749864">
                  <a:moveTo>
                    <a:pt x="711555" y="122083"/>
                  </a:moveTo>
                  <a:cubicBezTo>
                    <a:pt x="786984" y="197513"/>
                    <a:pt x="833638" y="301718"/>
                    <a:pt x="833638" y="416819"/>
                  </a:cubicBezTo>
                  <a:lnTo>
                    <a:pt x="833638" y="1749864"/>
                  </a:lnTo>
                  <a:lnTo>
                    <a:pt x="0" y="942909"/>
                  </a:lnTo>
                  <a:lnTo>
                    <a:pt x="0" y="416819"/>
                  </a:lnTo>
                  <a:cubicBezTo>
                    <a:pt x="0" y="186616"/>
                    <a:pt x="186616" y="0"/>
                    <a:pt x="416819" y="0"/>
                  </a:cubicBezTo>
                  <a:cubicBezTo>
                    <a:pt x="531921" y="0"/>
                    <a:pt x="636125" y="46654"/>
                    <a:pt x="711555" y="12208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3786ED3-E4AF-48F7-B065-E11D15635B10}"/>
                </a:ext>
              </a:extLst>
            </p:cNvPr>
            <p:cNvSpPr/>
            <p:nvPr/>
          </p:nvSpPr>
          <p:spPr>
            <a:xfrm rot="2644092" flipV="1">
              <a:off x="1468517" y="2967409"/>
              <a:ext cx="833638" cy="1749864"/>
            </a:xfrm>
            <a:custGeom>
              <a:avLst/>
              <a:gdLst>
                <a:gd name="connsiteX0" fmla="*/ 711555 w 833638"/>
                <a:gd name="connsiteY0" fmla="*/ 122083 h 1749864"/>
                <a:gd name="connsiteX1" fmla="*/ 833638 w 833638"/>
                <a:gd name="connsiteY1" fmla="*/ 416819 h 1749864"/>
                <a:gd name="connsiteX2" fmla="*/ 833638 w 833638"/>
                <a:gd name="connsiteY2" fmla="*/ 1749864 h 1749864"/>
                <a:gd name="connsiteX3" fmla="*/ 0 w 833638"/>
                <a:gd name="connsiteY3" fmla="*/ 942909 h 1749864"/>
                <a:gd name="connsiteX4" fmla="*/ 0 w 833638"/>
                <a:gd name="connsiteY4" fmla="*/ 416819 h 1749864"/>
                <a:gd name="connsiteX5" fmla="*/ 416819 w 833638"/>
                <a:gd name="connsiteY5" fmla="*/ 0 h 1749864"/>
                <a:gd name="connsiteX6" fmla="*/ 711555 w 833638"/>
                <a:gd name="connsiteY6" fmla="*/ 122083 h 174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638" h="1749864">
                  <a:moveTo>
                    <a:pt x="711555" y="122083"/>
                  </a:moveTo>
                  <a:cubicBezTo>
                    <a:pt x="786984" y="197513"/>
                    <a:pt x="833638" y="301718"/>
                    <a:pt x="833638" y="416819"/>
                  </a:cubicBezTo>
                  <a:lnTo>
                    <a:pt x="833638" y="1749864"/>
                  </a:lnTo>
                  <a:lnTo>
                    <a:pt x="0" y="942909"/>
                  </a:lnTo>
                  <a:lnTo>
                    <a:pt x="0" y="416819"/>
                  </a:lnTo>
                  <a:cubicBezTo>
                    <a:pt x="0" y="186616"/>
                    <a:pt x="186616" y="0"/>
                    <a:pt x="416819" y="0"/>
                  </a:cubicBezTo>
                  <a:cubicBezTo>
                    <a:pt x="531921" y="0"/>
                    <a:pt x="636125" y="46654"/>
                    <a:pt x="711555" y="1220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2B163307-C6F7-44CB-9406-98BE9CE45E0C}"/>
                </a:ext>
              </a:extLst>
            </p:cNvPr>
            <p:cNvSpPr/>
            <p:nvPr/>
          </p:nvSpPr>
          <p:spPr>
            <a:xfrm flipV="1">
              <a:off x="1366303" y="3091834"/>
              <a:ext cx="1286372" cy="10071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cene3d>
              <a:camera prst="isometricOffAxis2Top">
                <a:rot lat="18075715" lon="3207254" rev="18741448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apezoid 16">
              <a:extLst>
                <a:ext uri="{FF2B5EF4-FFF2-40B4-BE49-F238E27FC236}">
                  <a16:creationId xmlns:a16="http://schemas.microsoft.com/office/drawing/2014/main" id="{BFB30248-EF96-4446-BB37-930B700ECD59}"/>
                </a:ext>
              </a:extLst>
            </p:cNvPr>
            <p:cNvSpPr/>
            <p:nvPr/>
          </p:nvSpPr>
          <p:spPr>
            <a:xfrm rot="16200000">
              <a:off x="7598683" y="3270209"/>
              <a:ext cx="479102" cy="280881"/>
            </a:xfrm>
            <a:prstGeom prst="trapezoid">
              <a:avLst>
                <a:gd name="adj" fmla="val 3764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ED3A4D-9292-40F9-8C84-76FE97AEBF25}"/>
                </a:ext>
              </a:extLst>
            </p:cNvPr>
            <p:cNvSpPr/>
            <p:nvPr/>
          </p:nvSpPr>
          <p:spPr>
            <a:xfrm>
              <a:off x="7978675" y="3171098"/>
              <a:ext cx="1075881" cy="479103"/>
            </a:xfrm>
            <a:prstGeom prst="rect">
              <a:avLst/>
            </a:prstGeom>
            <a:pattFill prst="openDmnd">
              <a:fgClr>
                <a:schemeClr val="bg1">
                  <a:lumMod val="50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rapezoid 18">
              <a:extLst>
                <a:ext uri="{FF2B5EF4-FFF2-40B4-BE49-F238E27FC236}">
                  <a16:creationId xmlns:a16="http://schemas.microsoft.com/office/drawing/2014/main" id="{B049C6AE-BCFD-4B0C-9E41-712D0D02CFAB}"/>
                </a:ext>
              </a:extLst>
            </p:cNvPr>
            <p:cNvSpPr/>
            <p:nvPr/>
          </p:nvSpPr>
          <p:spPr>
            <a:xfrm rot="5400000" flipH="1">
              <a:off x="8955446" y="3262409"/>
              <a:ext cx="479102" cy="280881"/>
            </a:xfrm>
            <a:prstGeom prst="trapezoid">
              <a:avLst>
                <a:gd name="adj" fmla="val 3764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277EF4-A4DD-4156-952E-BD5333697AED}"/>
              </a:ext>
            </a:extLst>
          </p:cNvPr>
          <p:cNvGrpSpPr/>
          <p:nvPr/>
        </p:nvGrpSpPr>
        <p:grpSpPr>
          <a:xfrm>
            <a:off x="3709650" y="2840506"/>
            <a:ext cx="765355" cy="1091569"/>
            <a:chOff x="6127538" y="1886003"/>
            <a:chExt cx="1075882" cy="1431682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7" name="Rectangle: Top Corners Rounded 26">
              <a:extLst>
                <a:ext uri="{FF2B5EF4-FFF2-40B4-BE49-F238E27FC236}">
                  <a16:creationId xmlns:a16="http://schemas.microsoft.com/office/drawing/2014/main" id="{B9CCE4DC-8CD2-4E08-8640-368BC3A756F1}"/>
                </a:ext>
              </a:extLst>
            </p:cNvPr>
            <p:cNvSpPr/>
            <p:nvPr/>
          </p:nvSpPr>
          <p:spPr>
            <a:xfrm>
              <a:off x="6127539" y="1886003"/>
              <a:ext cx="1075881" cy="1431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380A742-87A7-4AEF-A68F-A06F372B6517}"/>
                </a:ext>
              </a:extLst>
            </p:cNvPr>
            <p:cNvSpPr txBox="1"/>
            <p:nvPr/>
          </p:nvSpPr>
          <p:spPr>
            <a:xfrm>
              <a:off x="6127538" y="2438898"/>
              <a:ext cx="1075882" cy="4843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3-11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E0D8EA-0C7C-4918-A17E-C7EA5D8C2904}"/>
              </a:ext>
            </a:extLst>
          </p:cNvPr>
          <p:cNvGrpSpPr/>
          <p:nvPr/>
        </p:nvGrpSpPr>
        <p:grpSpPr>
          <a:xfrm>
            <a:off x="3250899" y="4085235"/>
            <a:ext cx="772698" cy="1067191"/>
            <a:chOff x="5080439" y="3493928"/>
            <a:chExt cx="1089626" cy="143560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6" name="Rectangle: Top Corners Rounded 25">
              <a:extLst>
                <a:ext uri="{FF2B5EF4-FFF2-40B4-BE49-F238E27FC236}">
                  <a16:creationId xmlns:a16="http://schemas.microsoft.com/office/drawing/2014/main" id="{A39994B9-9524-462B-B1A9-C9B0930315D8}"/>
                </a:ext>
              </a:extLst>
            </p:cNvPr>
            <p:cNvSpPr/>
            <p:nvPr/>
          </p:nvSpPr>
          <p:spPr>
            <a:xfrm flipV="1">
              <a:off x="5080439" y="3493928"/>
              <a:ext cx="1075881" cy="1435608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111DD5-D17D-4D70-9A5D-EA485FF37E9B}"/>
                </a:ext>
              </a:extLst>
            </p:cNvPr>
            <p:cNvSpPr txBox="1"/>
            <p:nvPr/>
          </p:nvSpPr>
          <p:spPr>
            <a:xfrm>
              <a:off x="5094183" y="3981201"/>
              <a:ext cx="1075882" cy="496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2-11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0D20E28-539C-4AB3-9A23-73AECA9FDE64}"/>
              </a:ext>
            </a:extLst>
          </p:cNvPr>
          <p:cNvGrpSpPr/>
          <p:nvPr/>
        </p:nvGrpSpPr>
        <p:grpSpPr>
          <a:xfrm>
            <a:off x="4821164" y="4076315"/>
            <a:ext cx="762953" cy="1067191"/>
            <a:chOff x="7203420" y="3493928"/>
            <a:chExt cx="1090273" cy="1435608"/>
          </a:xfrm>
          <a:solidFill>
            <a:srgbClr val="CCD8E7"/>
          </a:solidFill>
        </p:grpSpPr>
        <p:sp>
          <p:nvSpPr>
            <p:cNvPr id="28" name="Rectangle: Top Corners Rounded 27">
              <a:extLst>
                <a:ext uri="{FF2B5EF4-FFF2-40B4-BE49-F238E27FC236}">
                  <a16:creationId xmlns:a16="http://schemas.microsoft.com/office/drawing/2014/main" id="{6CA778D3-A9DA-4156-96C3-9D1F2C95EC6C}"/>
                </a:ext>
              </a:extLst>
            </p:cNvPr>
            <p:cNvSpPr/>
            <p:nvPr/>
          </p:nvSpPr>
          <p:spPr>
            <a:xfrm flipV="1">
              <a:off x="7203420" y="3493928"/>
              <a:ext cx="1075881" cy="1435608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7C2306-55B0-4A56-9DEB-AA3C6232C228}"/>
                </a:ext>
              </a:extLst>
            </p:cNvPr>
            <p:cNvSpPr txBox="1"/>
            <p:nvPr/>
          </p:nvSpPr>
          <p:spPr>
            <a:xfrm>
              <a:off x="7217811" y="4007652"/>
              <a:ext cx="1075882" cy="496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4-11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B3D0BA75-9033-44AF-B3A9-6522606C979D}"/>
              </a:ext>
            </a:extLst>
          </p:cNvPr>
          <p:cNvSpPr txBox="1"/>
          <p:nvPr/>
        </p:nvSpPr>
        <p:spPr>
          <a:xfrm>
            <a:off x="6257883" y="5051706"/>
            <a:ext cx="1196087" cy="1477136"/>
          </a:xfrm>
          <a:prstGeom prst="rect">
            <a:avLst/>
          </a:prstGeom>
          <a:solidFill>
            <a:srgbClr val="E3BECA">
              <a:alpha val="5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يعرِّف </a:t>
            </a:r>
            <a:r>
              <a:rPr lang="ar-SA" i="1" dirty="0"/>
              <a:t>الطفرة</a:t>
            </a:r>
            <a:r>
              <a:rPr lang="ar-SA" dirty="0"/>
              <a:t> بأنّها تغيّر يحدث في </a:t>
            </a:r>
            <a:r>
              <a:rPr lang="ar-SA" dirty="0" err="1"/>
              <a:t>الچين</a:t>
            </a:r>
            <a:r>
              <a:rPr lang="ar-SA" dirty="0"/>
              <a:t> أو الكروموسوم.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1" name="Group 32">
            <a:extLst>
              <a:ext uri="{FF2B5EF4-FFF2-40B4-BE49-F238E27FC236}">
                <a16:creationId xmlns:a16="http://schemas.microsoft.com/office/drawing/2014/main" id="{432A31DB-FB86-4D15-B0D2-FFB2E5740ADE}"/>
              </a:ext>
            </a:extLst>
          </p:cNvPr>
          <p:cNvGrpSpPr/>
          <p:nvPr/>
        </p:nvGrpSpPr>
        <p:grpSpPr>
          <a:xfrm>
            <a:off x="5185524" y="2830382"/>
            <a:ext cx="818584" cy="1091568"/>
            <a:chOff x="4004558" y="1886003"/>
            <a:chExt cx="1075882" cy="14316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3" name="Rectangle: Top Corners Rounded 1">
              <a:extLst>
                <a:ext uri="{FF2B5EF4-FFF2-40B4-BE49-F238E27FC236}">
                  <a16:creationId xmlns:a16="http://schemas.microsoft.com/office/drawing/2014/main" id="{D1426F5A-A9BB-4A25-A477-281F51FB5BAB}"/>
                </a:ext>
              </a:extLst>
            </p:cNvPr>
            <p:cNvSpPr/>
            <p:nvPr/>
          </p:nvSpPr>
          <p:spPr>
            <a:xfrm>
              <a:off x="4004558" y="1886003"/>
              <a:ext cx="1075881" cy="1431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28">
              <a:extLst>
                <a:ext uri="{FF2B5EF4-FFF2-40B4-BE49-F238E27FC236}">
                  <a16:creationId xmlns:a16="http://schemas.microsoft.com/office/drawing/2014/main" id="{DEA10559-CD67-4D41-ACF4-6B8303A38CCC}"/>
                </a:ext>
              </a:extLst>
            </p:cNvPr>
            <p:cNvSpPr txBox="1"/>
            <p:nvPr/>
          </p:nvSpPr>
          <p:spPr>
            <a:xfrm>
              <a:off x="4004558" y="2452369"/>
              <a:ext cx="1075882" cy="484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5-11</a:t>
              </a:r>
            </a:p>
          </p:txBody>
        </p:sp>
      </p:grpSp>
      <p:grpSp>
        <p:nvGrpSpPr>
          <p:cNvPr id="46" name="Group 33">
            <a:extLst>
              <a:ext uri="{FF2B5EF4-FFF2-40B4-BE49-F238E27FC236}">
                <a16:creationId xmlns:a16="http://schemas.microsoft.com/office/drawing/2014/main" id="{5F3BE4FC-ECEA-4093-8A72-D721B95BE524}"/>
              </a:ext>
            </a:extLst>
          </p:cNvPr>
          <p:cNvGrpSpPr/>
          <p:nvPr/>
        </p:nvGrpSpPr>
        <p:grpSpPr>
          <a:xfrm>
            <a:off x="6465344" y="4069278"/>
            <a:ext cx="762951" cy="1067191"/>
            <a:chOff x="5080439" y="3493928"/>
            <a:chExt cx="1075881" cy="143560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7" name="Rectangle: Top Corners Rounded 25">
              <a:extLst>
                <a:ext uri="{FF2B5EF4-FFF2-40B4-BE49-F238E27FC236}">
                  <a16:creationId xmlns:a16="http://schemas.microsoft.com/office/drawing/2014/main" id="{02BCCB9F-7771-4559-86BA-F3C4B59557C1}"/>
                </a:ext>
              </a:extLst>
            </p:cNvPr>
            <p:cNvSpPr/>
            <p:nvPr/>
          </p:nvSpPr>
          <p:spPr>
            <a:xfrm flipV="1">
              <a:off x="5080439" y="3493928"/>
              <a:ext cx="1075881" cy="1435608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4FDF906-B77E-4A8A-AC05-A4F41382AA52}"/>
                </a:ext>
              </a:extLst>
            </p:cNvPr>
            <p:cNvSpPr txBox="1"/>
            <p:nvPr/>
          </p:nvSpPr>
          <p:spPr>
            <a:xfrm>
              <a:off x="5170558" y="4020874"/>
              <a:ext cx="957920" cy="496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6-11</a:t>
              </a:r>
            </a:p>
          </p:txBody>
        </p:sp>
      </p:grpSp>
      <p:grpSp>
        <p:nvGrpSpPr>
          <p:cNvPr id="50" name="Group 34">
            <a:extLst>
              <a:ext uri="{FF2B5EF4-FFF2-40B4-BE49-F238E27FC236}">
                <a16:creationId xmlns:a16="http://schemas.microsoft.com/office/drawing/2014/main" id="{E2424156-6E2D-47B6-B9B8-A4D9BE8156D9}"/>
              </a:ext>
            </a:extLst>
          </p:cNvPr>
          <p:cNvGrpSpPr/>
          <p:nvPr/>
        </p:nvGrpSpPr>
        <p:grpSpPr>
          <a:xfrm>
            <a:off x="6810098" y="2830381"/>
            <a:ext cx="765355" cy="1091569"/>
            <a:chOff x="6127538" y="1886003"/>
            <a:chExt cx="1075882" cy="143168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1" name="Rectangle: Top Corners Rounded 26">
              <a:extLst>
                <a:ext uri="{FF2B5EF4-FFF2-40B4-BE49-F238E27FC236}">
                  <a16:creationId xmlns:a16="http://schemas.microsoft.com/office/drawing/2014/main" id="{2F6E3A76-D291-44FE-8788-C2C57744A9CF}"/>
                </a:ext>
              </a:extLst>
            </p:cNvPr>
            <p:cNvSpPr/>
            <p:nvPr/>
          </p:nvSpPr>
          <p:spPr>
            <a:xfrm>
              <a:off x="6127539" y="1886003"/>
              <a:ext cx="1075881" cy="1431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29">
              <a:extLst>
                <a:ext uri="{FF2B5EF4-FFF2-40B4-BE49-F238E27FC236}">
                  <a16:creationId xmlns:a16="http://schemas.microsoft.com/office/drawing/2014/main" id="{607D04A7-0465-442A-BCA8-EC400F7CF1B6}"/>
                </a:ext>
              </a:extLst>
            </p:cNvPr>
            <p:cNvSpPr txBox="1"/>
            <p:nvPr/>
          </p:nvSpPr>
          <p:spPr>
            <a:xfrm>
              <a:off x="6127538" y="2464685"/>
              <a:ext cx="1075882" cy="4843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7-11</a:t>
              </a:r>
            </a:p>
          </p:txBody>
        </p:sp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00226D69-E026-4593-B03F-C62C7D2AB144}"/>
              </a:ext>
            </a:extLst>
          </p:cNvPr>
          <p:cNvGrpSpPr/>
          <p:nvPr/>
        </p:nvGrpSpPr>
        <p:grpSpPr>
          <a:xfrm>
            <a:off x="8639143" y="400179"/>
            <a:ext cx="3266578" cy="1087095"/>
            <a:chOff x="8639143" y="400179"/>
            <a:chExt cx="3266578" cy="1087095"/>
          </a:xfrm>
        </p:grpSpPr>
        <p:sp>
          <p:nvSpPr>
            <p:cNvPr id="65" name="六边形 213">
              <a:extLst>
                <a:ext uri="{FF2B5EF4-FFF2-40B4-BE49-F238E27FC236}">
                  <a16:creationId xmlns:a16="http://schemas.microsoft.com/office/drawing/2014/main" id="{B38F1ABB-F61D-4F34-895A-C03E140E6C6D}"/>
                </a:ext>
              </a:extLst>
            </p:cNvPr>
            <p:cNvSpPr/>
            <p:nvPr/>
          </p:nvSpPr>
          <p:spPr>
            <a:xfrm>
              <a:off x="8639143" y="400179"/>
              <a:ext cx="3266578" cy="1087095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9" name="矩形 217">
              <a:extLst>
                <a:ext uri="{FF2B5EF4-FFF2-40B4-BE49-F238E27FC236}">
                  <a16:creationId xmlns:a16="http://schemas.microsoft.com/office/drawing/2014/main" id="{EA030CD8-B933-4851-9BB4-F4434E3C16D0}"/>
                </a:ext>
              </a:extLst>
            </p:cNvPr>
            <p:cNvSpPr/>
            <p:nvPr/>
          </p:nvSpPr>
          <p:spPr>
            <a:xfrm>
              <a:off x="8905530" y="619465"/>
              <a:ext cx="2011448" cy="677104"/>
            </a:xfrm>
            <a:prstGeom prst="rect">
              <a:avLst/>
            </a:prstGeom>
          </p:spPr>
          <p:txBody>
            <a:bodyPr wrap="square" lIns="121917" tIns="60958" rIns="121917" bIns="60958">
              <a:spAutoFit/>
            </a:bodyPr>
            <a:lstStyle/>
            <a:p>
              <a:pPr defTabSz="124562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altLang="zh-CN" sz="3600" kern="0" dirty="0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j-lt"/>
                  <a:ea typeface="Source Han Sans CN Medium" panose="020B0500000000000000" pitchFamily="34" charset="-128"/>
                </a:rPr>
                <a:t>الأهداف</a:t>
              </a:r>
              <a:endParaRPr lang="zh-CN" altLang="en-US" sz="3600" kern="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66" name="组合 214">
            <a:extLst>
              <a:ext uri="{FF2B5EF4-FFF2-40B4-BE49-F238E27FC236}">
                <a16:creationId xmlns:a16="http://schemas.microsoft.com/office/drawing/2014/main" id="{A5958E57-E589-4341-8743-3E93A577A802}"/>
              </a:ext>
            </a:extLst>
          </p:cNvPr>
          <p:cNvGrpSpPr/>
          <p:nvPr/>
        </p:nvGrpSpPr>
        <p:grpSpPr>
          <a:xfrm>
            <a:off x="10383646" y="148534"/>
            <a:ext cx="1556037" cy="155660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67" name="同心圆 215">
              <a:extLst>
                <a:ext uri="{FF2B5EF4-FFF2-40B4-BE49-F238E27FC236}">
                  <a16:creationId xmlns:a16="http://schemas.microsoft.com/office/drawing/2014/main" id="{E9E5B7CD-D898-4490-8126-CA80E2FF331F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8" name="椭圆 216">
              <a:extLst>
                <a:ext uri="{FF2B5EF4-FFF2-40B4-BE49-F238E27FC236}">
                  <a16:creationId xmlns:a16="http://schemas.microsoft.com/office/drawing/2014/main" id="{83476F83-9D65-4001-A779-9404425AB33A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0" name="组合 219">
            <a:extLst>
              <a:ext uri="{FF2B5EF4-FFF2-40B4-BE49-F238E27FC236}">
                <a16:creationId xmlns:a16="http://schemas.microsoft.com/office/drawing/2014/main" id="{217EE345-8B57-4CEB-89AE-3E6B8265D97D}"/>
              </a:ext>
            </a:extLst>
          </p:cNvPr>
          <p:cNvGrpSpPr/>
          <p:nvPr/>
        </p:nvGrpSpPr>
        <p:grpSpPr>
          <a:xfrm>
            <a:off x="10595918" y="369086"/>
            <a:ext cx="1100988" cy="1101386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71" name="同心圆 220">
              <a:extLst>
                <a:ext uri="{FF2B5EF4-FFF2-40B4-BE49-F238E27FC236}">
                  <a16:creationId xmlns:a16="http://schemas.microsoft.com/office/drawing/2014/main" id="{96F874B3-9E1C-4AD1-8DF4-B946C9271A4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2" name="椭圆 221">
              <a:extLst>
                <a:ext uri="{FF2B5EF4-FFF2-40B4-BE49-F238E27FC236}">
                  <a16:creationId xmlns:a16="http://schemas.microsoft.com/office/drawing/2014/main" id="{C1FB934B-7ECA-4B2E-B83A-F61A7012D8A4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3" name="组合 227">
            <a:extLst>
              <a:ext uri="{FF2B5EF4-FFF2-40B4-BE49-F238E27FC236}">
                <a16:creationId xmlns:a16="http://schemas.microsoft.com/office/drawing/2014/main" id="{BC9D5813-2F5F-4FA1-8777-4B29C9439919}"/>
              </a:ext>
            </a:extLst>
          </p:cNvPr>
          <p:cNvGrpSpPr/>
          <p:nvPr/>
        </p:nvGrpSpPr>
        <p:grpSpPr>
          <a:xfrm>
            <a:off x="8313132" y="6598194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228">
              <a:extLst>
                <a:ext uri="{FF2B5EF4-FFF2-40B4-BE49-F238E27FC236}">
                  <a16:creationId xmlns:a16="http://schemas.microsoft.com/office/drawing/2014/main" id="{BC7DF792-7082-4BAB-B46F-955AACAA17F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5" name="椭圆 229">
              <a:extLst>
                <a:ext uri="{FF2B5EF4-FFF2-40B4-BE49-F238E27FC236}">
                  <a16:creationId xmlns:a16="http://schemas.microsoft.com/office/drawing/2014/main" id="{58B291C9-517A-4490-B8F0-75B26C81CED7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6" name="组合 230">
            <a:extLst>
              <a:ext uri="{FF2B5EF4-FFF2-40B4-BE49-F238E27FC236}">
                <a16:creationId xmlns:a16="http://schemas.microsoft.com/office/drawing/2014/main" id="{919066DD-A46E-4991-B730-56A6061A4528}"/>
              </a:ext>
            </a:extLst>
          </p:cNvPr>
          <p:cNvGrpSpPr/>
          <p:nvPr/>
        </p:nvGrpSpPr>
        <p:grpSpPr>
          <a:xfrm>
            <a:off x="12574739" y="5917188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231">
              <a:extLst>
                <a:ext uri="{FF2B5EF4-FFF2-40B4-BE49-F238E27FC236}">
                  <a16:creationId xmlns:a16="http://schemas.microsoft.com/office/drawing/2014/main" id="{60826B60-67BA-4659-A447-7627F806904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8" name="椭圆 232">
              <a:extLst>
                <a:ext uri="{FF2B5EF4-FFF2-40B4-BE49-F238E27FC236}">
                  <a16:creationId xmlns:a16="http://schemas.microsoft.com/office/drawing/2014/main" id="{492E22F2-7AF1-4924-9BF9-37CFEA35139E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9" name="组合 233">
            <a:extLst>
              <a:ext uri="{FF2B5EF4-FFF2-40B4-BE49-F238E27FC236}">
                <a16:creationId xmlns:a16="http://schemas.microsoft.com/office/drawing/2014/main" id="{3E6CD2AB-4CA5-4B10-9A80-791A6BEB6D8A}"/>
              </a:ext>
            </a:extLst>
          </p:cNvPr>
          <p:cNvGrpSpPr/>
          <p:nvPr/>
        </p:nvGrpSpPr>
        <p:grpSpPr>
          <a:xfrm>
            <a:off x="11533022" y="5646724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0" name="同心圆 234">
              <a:extLst>
                <a:ext uri="{FF2B5EF4-FFF2-40B4-BE49-F238E27FC236}">
                  <a16:creationId xmlns:a16="http://schemas.microsoft.com/office/drawing/2014/main" id="{7576D22B-D12E-44A2-9A3B-046C8246558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1" name="椭圆 235">
              <a:extLst>
                <a:ext uri="{FF2B5EF4-FFF2-40B4-BE49-F238E27FC236}">
                  <a16:creationId xmlns:a16="http://schemas.microsoft.com/office/drawing/2014/main" id="{C00E15C7-9F7F-4956-B0B1-881A4ABC5E3A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82" name="组合 242">
            <a:extLst>
              <a:ext uri="{FF2B5EF4-FFF2-40B4-BE49-F238E27FC236}">
                <a16:creationId xmlns:a16="http://schemas.microsoft.com/office/drawing/2014/main" id="{42E4DB63-CE03-48C7-AE3C-CEEA54159882}"/>
              </a:ext>
            </a:extLst>
          </p:cNvPr>
          <p:cNvGrpSpPr/>
          <p:nvPr/>
        </p:nvGrpSpPr>
        <p:grpSpPr>
          <a:xfrm>
            <a:off x="9882131" y="6152298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3" name="同心圆 243">
              <a:extLst>
                <a:ext uri="{FF2B5EF4-FFF2-40B4-BE49-F238E27FC236}">
                  <a16:creationId xmlns:a16="http://schemas.microsoft.com/office/drawing/2014/main" id="{09B5C752-628E-4467-8EFF-063A773D7302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4" name="椭圆 244">
              <a:extLst>
                <a:ext uri="{FF2B5EF4-FFF2-40B4-BE49-F238E27FC236}">
                  <a16:creationId xmlns:a16="http://schemas.microsoft.com/office/drawing/2014/main" id="{F9473746-DCFB-4B69-8234-9A4A52FF58CB}"/>
                </a:ext>
              </a:extLst>
            </p:cNvPr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85" name="组合 245">
            <a:extLst>
              <a:ext uri="{FF2B5EF4-FFF2-40B4-BE49-F238E27FC236}">
                <a16:creationId xmlns:a16="http://schemas.microsoft.com/office/drawing/2014/main" id="{EE2BEB72-A043-4E18-B07E-B6BB7DBC19CE}"/>
              </a:ext>
            </a:extLst>
          </p:cNvPr>
          <p:cNvGrpSpPr/>
          <p:nvPr/>
        </p:nvGrpSpPr>
        <p:grpSpPr>
          <a:xfrm>
            <a:off x="8991501" y="6019602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6" name="同心圆 246">
              <a:extLst>
                <a:ext uri="{FF2B5EF4-FFF2-40B4-BE49-F238E27FC236}">
                  <a16:creationId xmlns:a16="http://schemas.microsoft.com/office/drawing/2014/main" id="{ACF3383E-26EC-4F43-8762-27D7EB6063F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7" name="椭圆 247">
              <a:extLst>
                <a:ext uri="{FF2B5EF4-FFF2-40B4-BE49-F238E27FC236}">
                  <a16:creationId xmlns:a16="http://schemas.microsoft.com/office/drawing/2014/main" id="{82CE68C6-870A-489C-A1F9-DD0F2BF85463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88" name="组合 248">
            <a:extLst>
              <a:ext uri="{FF2B5EF4-FFF2-40B4-BE49-F238E27FC236}">
                <a16:creationId xmlns:a16="http://schemas.microsoft.com/office/drawing/2014/main" id="{1A212D3E-784D-485C-B957-4DD39450DF00}"/>
              </a:ext>
            </a:extLst>
          </p:cNvPr>
          <p:cNvGrpSpPr/>
          <p:nvPr/>
        </p:nvGrpSpPr>
        <p:grpSpPr>
          <a:xfrm>
            <a:off x="7679289" y="6439852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9" name="同心圆 249">
              <a:extLst>
                <a:ext uri="{FF2B5EF4-FFF2-40B4-BE49-F238E27FC236}">
                  <a16:creationId xmlns:a16="http://schemas.microsoft.com/office/drawing/2014/main" id="{E560DF92-32AB-4E33-876B-302D27FDFFF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90" name="椭圆 250">
              <a:extLst>
                <a:ext uri="{FF2B5EF4-FFF2-40B4-BE49-F238E27FC236}">
                  <a16:creationId xmlns:a16="http://schemas.microsoft.com/office/drawing/2014/main" id="{CEC8CA5A-D81C-4EAB-A8BB-8D7AF0B12D3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91" name="组合 251">
            <a:extLst>
              <a:ext uri="{FF2B5EF4-FFF2-40B4-BE49-F238E27FC236}">
                <a16:creationId xmlns:a16="http://schemas.microsoft.com/office/drawing/2014/main" id="{33A1F4BD-F501-4BB6-AE21-FF978B9FC31B}"/>
              </a:ext>
            </a:extLst>
          </p:cNvPr>
          <p:cNvGrpSpPr/>
          <p:nvPr/>
        </p:nvGrpSpPr>
        <p:grpSpPr>
          <a:xfrm>
            <a:off x="7447366" y="6195385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2" name="同心圆 252">
              <a:extLst>
                <a:ext uri="{FF2B5EF4-FFF2-40B4-BE49-F238E27FC236}">
                  <a16:creationId xmlns:a16="http://schemas.microsoft.com/office/drawing/2014/main" id="{E0BD1AD6-0470-4C2F-8B27-48A2D48A2B14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93" name="椭圆 253">
              <a:extLst>
                <a:ext uri="{FF2B5EF4-FFF2-40B4-BE49-F238E27FC236}">
                  <a16:creationId xmlns:a16="http://schemas.microsoft.com/office/drawing/2014/main" id="{B125E6DD-42A6-4151-AA79-25FFF77E73DA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58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52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52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6" presetClass="emph" presetSubtype="0" repeatCount="3000" fill="hold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50" tmFilter="0, 0; .2, .5; .8, .5; 1, 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125" autoRev="1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repeatCount="3000" fill="hold" nodeType="withEffect">
                                      <p:stCondLst>
                                        <p:cond delay="7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250" tmFilter="0, 0; .2, .5; .8, .5; 1, 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125" autoRev="1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63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64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nodeType="click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7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7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17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7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38" grpId="0" animBg="1"/>
          <p:bldP spid="37" grpId="0" animBg="1"/>
          <p:bldP spid="56" grpId="0" animBg="1"/>
          <p:bldP spid="39" grpId="0" animBg="1"/>
          <p:bldP spid="55" grpId="0" animBg="1"/>
          <p:bldP spid="4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52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52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6" presetClass="emph" presetSubtype="0" repeatCount="3000" fill="hold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50" tmFilter="0, 0; .2, .5; .8, .5; 1, 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125" autoRev="1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repeatCount="3000" fill="hold" nodeType="withEffect">
                                      <p:stCondLst>
                                        <p:cond delay="7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250" tmFilter="0, 0; .2, .5; .8, .5; 1, 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125" autoRev="1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7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17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7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38" grpId="0" animBg="1"/>
          <p:bldP spid="37" grpId="0" animBg="1"/>
          <p:bldP spid="56" grpId="0" animBg="1"/>
          <p:bldP spid="39" grpId="0" animBg="1"/>
          <p:bldP spid="55" grpId="0" animBg="1"/>
          <p:bldP spid="40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المهارات الاجتماعية لدى الأطفال تنمي روح الإيجابية | صحيفة الرأي">
            <a:extLst>
              <a:ext uri="{FF2B5EF4-FFF2-40B4-BE49-F238E27FC236}">
                <a16:creationId xmlns:a16="http://schemas.microsoft.com/office/drawing/2014/main" id="{84D05946-B7D9-4C3F-8761-CE40DD8EF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39" y="2168387"/>
            <a:ext cx="3226170" cy="277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Group 19"/>
          <p:cNvGrpSpPr/>
          <p:nvPr/>
        </p:nvGrpSpPr>
        <p:grpSpPr>
          <a:xfrm>
            <a:off x="4375056" y="3541551"/>
            <a:ext cx="10513168" cy="45719"/>
            <a:chOff x="1765833" y="4036682"/>
            <a:chExt cx="8630607" cy="50962"/>
          </a:xfrm>
          <a:solidFill>
            <a:schemeClr val="bg1">
              <a:lumMod val="50000"/>
            </a:schemeClr>
          </a:solidFill>
        </p:grpSpPr>
        <p:sp>
          <p:nvSpPr>
            <p:cNvPr id="107" name="Rectangle 20"/>
            <p:cNvSpPr/>
            <p:nvPr/>
          </p:nvSpPr>
          <p:spPr>
            <a:xfrm>
              <a:off x="3197803" y="4036682"/>
              <a:ext cx="1440000" cy="504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0000"/>
                </a:solidFill>
                <a:latin typeface="Source Han Sans CN Medium" panose="020B0500000000000000" pitchFamily="34" charset="-128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08" name="Rectangle 21"/>
            <p:cNvSpPr/>
            <p:nvPr/>
          </p:nvSpPr>
          <p:spPr>
            <a:xfrm>
              <a:off x="4640528" y="4036682"/>
              <a:ext cx="1440000" cy="504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0000"/>
                </a:solidFill>
                <a:latin typeface="Source Han Sans CN Medium" panose="020B0500000000000000" pitchFamily="34" charset="-128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09" name="Rectangle 22"/>
            <p:cNvSpPr/>
            <p:nvPr/>
          </p:nvSpPr>
          <p:spPr>
            <a:xfrm>
              <a:off x="6073723" y="4036682"/>
              <a:ext cx="1440000" cy="504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0000"/>
                </a:solidFill>
                <a:latin typeface="Source Han Sans CN Medium" panose="020B0500000000000000" pitchFamily="34" charset="-128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10" name="Rectangle 23"/>
            <p:cNvSpPr/>
            <p:nvPr/>
          </p:nvSpPr>
          <p:spPr>
            <a:xfrm>
              <a:off x="7516440" y="4036682"/>
              <a:ext cx="1440000" cy="504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0000"/>
                </a:solidFill>
                <a:latin typeface="Source Han Sans CN Medium" panose="020B0500000000000000" pitchFamily="34" charset="-128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11" name="Rectangle 24"/>
            <p:cNvSpPr/>
            <p:nvPr/>
          </p:nvSpPr>
          <p:spPr>
            <a:xfrm>
              <a:off x="1765833" y="4036682"/>
              <a:ext cx="1440000" cy="504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0000"/>
                </a:solidFill>
                <a:latin typeface="Source Han Sans CN Medium" panose="020B0500000000000000" pitchFamily="34" charset="-128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12" name="Rectangle 25"/>
            <p:cNvSpPr/>
            <p:nvPr/>
          </p:nvSpPr>
          <p:spPr>
            <a:xfrm>
              <a:off x="8956440" y="4037244"/>
              <a:ext cx="1440000" cy="504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0000"/>
                </a:solidFill>
                <a:latin typeface="Source Han Sans CN Medium" panose="020B0500000000000000" pitchFamily="34" charset="-128"/>
                <a:ea typeface="Roboto" panose="02000000000000000000" pitchFamily="2" charset="0"/>
                <a:cs typeface="Helvetica Neue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91060" y="1409085"/>
            <a:ext cx="4235994" cy="4235990"/>
            <a:chOff x="2555776" y="915566"/>
            <a:chExt cx="1944216" cy="1944216"/>
          </a:xfrm>
          <a:effectLst>
            <a:outerShdw blurRad="63500" dist="50800" dir="8100000" algn="tr" rotWithShape="0">
              <a:prstClr val="black">
                <a:alpha val="35000"/>
              </a:prstClr>
            </a:outerShdw>
          </a:effectLst>
        </p:grpSpPr>
        <p:sp>
          <p:nvSpPr>
            <p:cNvPr id="137" name="同心圆 136"/>
            <p:cNvSpPr/>
            <p:nvPr/>
          </p:nvSpPr>
          <p:spPr>
            <a:xfrm>
              <a:off x="2555776" y="915566"/>
              <a:ext cx="1944216" cy="1944216"/>
            </a:xfrm>
            <a:prstGeom prst="donut">
              <a:avLst>
                <a:gd name="adj" fmla="val 10097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8" name="同心圆 137"/>
            <p:cNvSpPr/>
            <p:nvPr/>
          </p:nvSpPr>
          <p:spPr>
            <a:xfrm>
              <a:off x="2733334" y="1093125"/>
              <a:ext cx="1589098" cy="1589098"/>
            </a:xfrm>
            <a:prstGeom prst="donut">
              <a:avLst>
                <a:gd name="adj" fmla="val 12059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50" name="مستطيل 49">
            <a:extLst>
              <a:ext uri="{FF2B5EF4-FFF2-40B4-BE49-F238E27FC236}">
                <a16:creationId xmlns:a16="http://schemas.microsoft.com/office/drawing/2014/main" id="{CC234FE5-2094-4DE6-B159-6B9157E429CF}"/>
              </a:ext>
            </a:extLst>
          </p:cNvPr>
          <p:cNvSpPr/>
          <p:nvPr/>
        </p:nvSpPr>
        <p:spPr>
          <a:xfrm>
            <a:off x="2763488" y="127169"/>
            <a:ext cx="83936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أذكر بعض </a:t>
            </a:r>
            <a:r>
              <a:rPr lang="ar-SA" sz="4400" b="1" dirty="0" err="1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الإختلافات</a:t>
            </a:r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بين الطلاب في صفك . </a:t>
            </a:r>
            <a:endParaRPr lang="ar-SA" sz="44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63FF83FB-E27A-4F59-934E-4D48B68B1337}"/>
              </a:ext>
            </a:extLst>
          </p:cNvPr>
          <p:cNvGrpSpPr/>
          <p:nvPr/>
        </p:nvGrpSpPr>
        <p:grpSpPr>
          <a:xfrm>
            <a:off x="8304649" y="1522521"/>
            <a:ext cx="1829294" cy="4735031"/>
            <a:chOff x="8395279" y="1507773"/>
            <a:chExt cx="1829294" cy="4735031"/>
          </a:xfrm>
        </p:grpSpPr>
        <p:grpSp>
          <p:nvGrpSpPr>
            <p:cNvPr id="97" name="组合 96"/>
            <p:cNvGrpSpPr/>
            <p:nvPr/>
          </p:nvGrpSpPr>
          <p:grpSpPr>
            <a:xfrm rot="10800000">
              <a:off x="8529274" y="1507773"/>
              <a:ext cx="1393038" cy="1809882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8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99" name="等腰三角形 42"/>
              <p:cNvSpPr/>
              <p:nvPr/>
            </p:nvSpPr>
            <p:spPr>
              <a:xfrm>
                <a:off x="4044928" y="2251925"/>
                <a:ext cx="1054142" cy="1350592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5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115" name="Oval 28"/>
            <p:cNvSpPr>
              <a:spLocks noChangeAspect="1"/>
            </p:cNvSpPr>
            <p:nvPr/>
          </p:nvSpPr>
          <p:spPr>
            <a:xfrm>
              <a:off x="8948947" y="3317655"/>
              <a:ext cx="539930" cy="540000"/>
            </a:xfrm>
            <a:prstGeom prst="ellipse">
              <a:avLst/>
            </a:prstGeom>
            <a:solidFill>
              <a:srgbClr val="EA5E66"/>
            </a:solidFill>
            <a:ln w="38100">
              <a:noFill/>
            </a:ln>
            <a:effectLst>
              <a:outerShdw blurRad="190500"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ource Han Sans CN Medium" panose="020B0500000000000000" pitchFamily="34" charset="-128"/>
              </a:endParaRPr>
            </a:p>
          </p:txBody>
        </p:sp>
        <p:sp>
          <p:nvSpPr>
            <p:cNvPr id="122" name="矩形 72"/>
            <p:cNvSpPr>
              <a:spLocks noChangeArrowheads="1"/>
            </p:cNvSpPr>
            <p:nvPr/>
          </p:nvSpPr>
          <p:spPr bwMode="auto">
            <a:xfrm>
              <a:off x="8495025" y="3993072"/>
              <a:ext cx="1426976" cy="523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فصائل الدم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0" name="矩形 72"/>
            <p:cNvSpPr>
              <a:spLocks noChangeArrowheads="1"/>
            </p:cNvSpPr>
            <p:nvPr/>
          </p:nvSpPr>
          <p:spPr bwMode="auto">
            <a:xfrm>
              <a:off x="8929091" y="1773610"/>
              <a:ext cx="535706" cy="830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en-US" altLang="zh-CN" sz="4800" dirty="0">
                  <a:solidFill>
                    <a:srgbClr val="EA5E66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3</a:t>
              </a:r>
            </a:p>
          </p:txBody>
        </p:sp>
        <p:pic>
          <p:nvPicPr>
            <p:cNvPr id="1032" name="Picture 8" descr="من فصيلة دمك تعرف على حالتك الصحية في المستقبل! - في الصميم">
              <a:extLst>
                <a:ext uri="{FF2B5EF4-FFF2-40B4-BE49-F238E27FC236}">
                  <a16:creationId xmlns:a16="http://schemas.microsoft.com/office/drawing/2014/main" id="{9C38DCF8-253B-4773-A61E-50826F838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2F2F2"/>
                </a:clrFrom>
                <a:clrTo>
                  <a:srgbClr val="F2F2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5279" y="4661169"/>
              <a:ext cx="1829294" cy="1581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9FB1CC66-78E8-4B7F-824D-EC7B3C82A6E5}"/>
              </a:ext>
            </a:extLst>
          </p:cNvPr>
          <p:cNvGrpSpPr/>
          <p:nvPr/>
        </p:nvGrpSpPr>
        <p:grpSpPr>
          <a:xfrm>
            <a:off x="4749452" y="1507772"/>
            <a:ext cx="1667771" cy="5136134"/>
            <a:chOff x="4775550" y="1507772"/>
            <a:chExt cx="1667771" cy="5136134"/>
          </a:xfrm>
        </p:grpSpPr>
        <p:sp>
          <p:nvSpPr>
            <p:cNvPr id="118" name="矩形 72"/>
            <p:cNvSpPr>
              <a:spLocks noChangeArrowheads="1"/>
            </p:cNvSpPr>
            <p:nvPr/>
          </p:nvSpPr>
          <p:spPr bwMode="auto">
            <a:xfrm>
              <a:off x="4785692" y="3993072"/>
              <a:ext cx="1527965" cy="523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طول القامة 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pic>
          <p:nvPicPr>
            <p:cNvPr id="1028" name="Picture 4" descr="الأحجام: (طويل / قصير- كبير / صغير) - دليل المعلم">
              <a:extLst>
                <a:ext uri="{FF2B5EF4-FFF2-40B4-BE49-F238E27FC236}">
                  <a16:creationId xmlns:a16="http://schemas.microsoft.com/office/drawing/2014/main" id="{88175A1E-8D87-4FB2-8F2D-9B73A7A79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5550" y="4408749"/>
              <a:ext cx="1667771" cy="2235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组合 90">
              <a:extLst>
                <a:ext uri="{FF2B5EF4-FFF2-40B4-BE49-F238E27FC236}">
                  <a16:creationId xmlns:a16="http://schemas.microsoft.com/office/drawing/2014/main" id="{B0469977-9071-405A-91A8-A4FF45A93CF3}"/>
                </a:ext>
              </a:extLst>
            </p:cNvPr>
            <p:cNvGrpSpPr/>
            <p:nvPr/>
          </p:nvGrpSpPr>
          <p:grpSpPr>
            <a:xfrm rot="10800000">
              <a:off x="4874165" y="1507772"/>
              <a:ext cx="1393038" cy="1809882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9" name="等腰三角形 43">
                <a:extLst>
                  <a:ext uri="{FF2B5EF4-FFF2-40B4-BE49-F238E27FC236}">
                    <a16:creationId xmlns:a16="http://schemas.microsoft.com/office/drawing/2014/main" id="{8740B3F4-9D82-44FF-A74C-F3755C20F4DC}"/>
                  </a:ext>
                </a:extLst>
              </p:cNvPr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60" name="等腰三角形 42">
                <a:extLst>
                  <a:ext uri="{FF2B5EF4-FFF2-40B4-BE49-F238E27FC236}">
                    <a16:creationId xmlns:a16="http://schemas.microsoft.com/office/drawing/2014/main" id="{729F8889-D831-4D08-A460-9176CFE3BBE3}"/>
                  </a:ext>
                </a:extLst>
              </p:cNvPr>
              <p:cNvSpPr/>
              <p:nvPr/>
            </p:nvSpPr>
            <p:spPr>
              <a:xfrm>
                <a:off x="4044928" y="2251925"/>
                <a:ext cx="1054142" cy="1350592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5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61" name="Oval 26">
              <a:extLst>
                <a:ext uri="{FF2B5EF4-FFF2-40B4-BE49-F238E27FC236}">
                  <a16:creationId xmlns:a16="http://schemas.microsoft.com/office/drawing/2014/main" id="{2592834C-CB92-4729-BC4C-F50BD72744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00719" y="3317269"/>
              <a:ext cx="539930" cy="540000"/>
            </a:xfrm>
            <a:prstGeom prst="ellipse">
              <a:avLst/>
            </a:prstGeom>
            <a:solidFill>
              <a:srgbClr val="EA6103"/>
            </a:solidFill>
            <a:ln w="38100">
              <a:noFill/>
            </a:ln>
            <a:effectLst>
              <a:outerShdw blurRad="190500"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ource Han Sans CN Medium" panose="020B0500000000000000" pitchFamily="34" charset="-128"/>
              </a:endParaRPr>
            </a:p>
          </p:txBody>
        </p:sp>
        <p:sp>
          <p:nvSpPr>
            <p:cNvPr id="62" name="矩形 72">
              <a:extLst>
                <a:ext uri="{FF2B5EF4-FFF2-40B4-BE49-F238E27FC236}">
                  <a16:creationId xmlns:a16="http://schemas.microsoft.com/office/drawing/2014/main" id="{8C179F5E-AE04-4272-BCD6-954A06472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1131" y="1773609"/>
              <a:ext cx="535706" cy="830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en-US" altLang="zh-CN" sz="4800" dirty="0">
                  <a:solidFill>
                    <a:srgbClr val="EA6103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1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24DDFB68-4D58-48EB-AE61-8CB1C721BFAB}"/>
              </a:ext>
            </a:extLst>
          </p:cNvPr>
          <p:cNvGrpSpPr/>
          <p:nvPr/>
        </p:nvGrpSpPr>
        <p:grpSpPr>
          <a:xfrm>
            <a:off x="6610666" y="1506818"/>
            <a:ext cx="1859356" cy="4996211"/>
            <a:chOff x="6445257" y="1494966"/>
            <a:chExt cx="1859356" cy="4996211"/>
          </a:xfrm>
        </p:grpSpPr>
        <p:grpSp>
          <p:nvGrpSpPr>
            <p:cNvPr id="68" name="مجموعة 67">
              <a:extLst>
                <a:ext uri="{FF2B5EF4-FFF2-40B4-BE49-F238E27FC236}">
                  <a16:creationId xmlns:a16="http://schemas.microsoft.com/office/drawing/2014/main" id="{6ADF5742-95D8-40D9-BC71-430ECE302788}"/>
                </a:ext>
              </a:extLst>
            </p:cNvPr>
            <p:cNvGrpSpPr/>
            <p:nvPr/>
          </p:nvGrpSpPr>
          <p:grpSpPr>
            <a:xfrm>
              <a:off x="6445257" y="1494966"/>
              <a:ext cx="1859356" cy="4996211"/>
              <a:chOff x="6632358" y="1507773"/>
              <a:chExt cx="1859356" cy="4996211"/>
            </a:xfrm>
          </p:grpSpPr>
          <p:sp>
            <p:nvSpPr>
              <p:cNvPr id="69" name="矩形 72">
                <a:extLst>
                  <a:ext uri="{FF2B5EF4-FFF2-40B4-BE49-F238E27FC236}">
                    <a16:creationId xmlns:a16="http://schemas.microsoft.com/office/drawing/2014/main" id="{AB188CE6-B63E-461D-9410-4DD922916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014" y="3993072"/>
                <a:ext cx="1377283" cy="52321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algn="ctr" defTabSz="912813"/>
                <a:r>
                  <a:rPr lang="ar-SA" altLang="zh-CN" sz="2800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نوع الشعر</a:t>
                </a:r>
                <a:endParaRPr lang="zh-CN" altLang="en-US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grpSp>
            <p:nvGrpSpPr>
              <p:cNvPr id="70" name="组合 93">
                <a:extLst>
                  <a:ext uri="{FF2B5EF4-FFF2-40B4-BE49-F238E27FC236}">
                    <a16:creationId xmlns:a16="http://schemas.microsoft.com/office/drawing/2014/main" id="{0052609B-8111-4DB4-98C3-0920F59D8F96}"/>
                  </a:ext>
                </a:extLst>
              </p:cNvPr>
              <p:cNvGrpSpPr/>
              <p:nvPr/>
            </p:nvGrpSpPr>
            <p:grpSpPr>
              <a:xfrm rot="10800000">
                <a:off x="6670382" y="1507773"/>
                <a:ext cx="1393038" cy="1809882"/>
                <a:chOff x="4020870" y="2194485"/>
                <a:chExt cx="1102258" cy="143209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73" name="等腰三角形 43">
                  <a:extLst>
                    <a:ext uri="{FF2B5EF4-FFF2-40B4-BE49-F238E27FC236}">
                      <a16:creationId xmlns:a16="http://schemas.microsoft.com/office/drawing/2014/main" id="{74BC2642-AA68-45F0-ABD5-0B56258E4186}"/>
                    </a:ext>
                  </a:extLst>
                </p:cNvPr>
                <p:cNvSpPr/>
                <p:nvPr/>
              </p:nvSpPr>
              <p:spPr>
                <a:xfrm>
                  <a:off x="4020870" y="2194485"/>
                  <a:ext cx="1102258" cy="1432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258" h="1432090">
                      <a:moveTo>
                        <a:pt x="761620" y="431870"/>
                      </a:moveTo>
                      <a:lnTo>
                        <a:pt x="856659" y="621949"/>
                      </a:lnTo>
                      <a:lnTo>
                        <a:pt x="234710" y="621949"/>
                      </a:lnTo>
                      <a:lnTo>
                        <a:pt x="325695" y="439980"/>
                      </a:lnTo>
                      <a:cubicBezTo>
                        <a:pt x="163858" y="520416"/>
                        <a:pt x="53779" y="687834"/>
                        <a:pt x="53779" y="880961"/>
                      </a:cubicBezTo>
                      <a:cubicBezTo>
                        <a:pt x="53779" y="1155639"/>
                        <a:pt x="276450" y="1378310"/>
                        <a:pt x="551128" y="1378310"/>
                      </a:cubicBezTo>
                      <a:cubicBezTo>
                        <a:pt x="825806" y="1378310"/>
                        <a:pt x="1048477" y="1155639"/>
                        <a:pt x="1048477" y="880961"/>
                      </a:cubicBezTo>
                      <a:cubicBezTo>
                        <a:pt x="1048477" y="681767"/>
                        <a:pt x="931374" y="509923"/>
                        <a:pt x="761620" y="431870"/>
                      </a:cubicBezTo>
                      <a:close/>
                      <a:moveTo>
                        <a:pt x="545685" y="0"/>
                      </a:moveTo>
                      <a:lnTo>
                        <a:pt x="726120" y="360871"/>
                      </a:lnTo>
                      <a:cubicBezTo>
                        <a:pt x="945108" y="431845"/>
                        <a:pt x="1102258" y="638051"/>
                        <a:pt x="1102258" y="880961"/>
                      </a:cubicBezTo>
                      <a:cubicBezTo>
                        <a:pt x="1102258" y="1185341"/>
                        <a:pt x="855509" y="1432090"/>
                        <a:pt x="551129" y="1432090"/>
                      </a:cubicBezTo>
                      <a:cubicBezTo>
                        <a:pt x="246749" y="1432090"/>
                        <a:pt x="0" y="1185341"/>
                        <a:pt x="0" y="880961"/>
                      </a:cubicBezTo>
                      <a:cubicBezTo>
                        <a:pt x="0" y="642821"/>
                        <a:pt x="151038" y="439958"/>
                        <a:pt x="363249" y="3648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4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74" name="等腰三角形 42">
                  <a:extLst>
                    <a:ext uri="{FF2B5EF4-FFF2-40B4-BE49-F238E27FC236}">
                      <a16:creationId xmlns:a16="http://schemas.microsoft.com/office/drawing/2014/main" id="{02F8D008-948E-4A2C-8DB4-D3CD26BA08F2}"/>
                    </a:ext>
                  </a:extLst>
                </p:cNvPr>
                <p:cNvSpPr/>
                <p:nvPr/>
              </p:nvSpPr>
              <p:spPr>
                <a:xfrm>
                  <a:off x="4044928" y="2251925"/>
                  <a:ext cx="1054142" cy="1350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4142" h="1350592">
                      <a:moveTo>
                        <a:pt x="521627" y="0"/>
                      </a:moveTo>
                      <a:lnTo>
                        <a:pt x="682907" y="322559"/>
                      </a:lnTo>
                      <a:cubicBezTo>
                        <a:pt x="898294" y="386795"/>
                        <a:pt x="1054142" y="586958"/>
                        <a:pt x="1054142" y="823521"/>
                      </a:cubicBezTo>
                      <a:cubicBezTo>
                        <a:pt x="1054142" y="1114614"/>
                        <a:pt x="818164" y="1350592"/>
                        <a:pt x="527071" y="1350592"/>
                      </a:cubicBezTo>
                      <a:cubicBezTo>
                        <a:pt x="235978" y="1350592"/>
                        <a:pt x="0" y="1114614"/>
                        <a:pt x="0" y="823521"/>
                      </a:cubicBezTo>
                      <a:cubicBezTo>
                        <a:pt x="0" y="591722"/>
                        <a:pt x="149634" y="394871"/>
                        <a:pt x="358347" y="3265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4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71" name="Oval 27">
                <a:extLst>
                  <a:ext uri="{FF2B5EF4-FFF2-40B4-BE49-F238E27FC236}">
                    <a16:creationId xmlns:a16="http://schemas.microsoft.com/office/drawing/2014/main" id="{7DB5EF10-7037-4CAB-9BF6-D1675A961F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9846" y="3317270"/>
                <a:ext cx="539930" cy="540000"/>
              </a:xfrm>
              <a:prstGeom prst="ellipse">
                <a:avLst/>
              </a:prstGeom>
              <a:solidFill>
                <a:srgbClr val="F69F1E"/>
              </a:solidFill>
              <a:ln w="38100">
                <a:noFill/>
              </a:ln>
              <a:effectLst>
                <a:outerShdw blurRad="190500" dist="190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>
                  <a:latin typeface="Source Han Sans CN Medium" panose="020B0500000000000000" pitchFamily="34" charset="-128"/>
                </a:endParaRPr>
              </a:p>
            </p:txBody>
          </p:sp>
          <p:pic>
            <p:nvPicPr>
              <p:cNvPr id="72" name="Picture 6" descr="الشعر المجعد - حواء">
                <a:extLst>
                  <a:ext uri="{FF2B5EF4-FFF2-40B4-BE49-F238E27FC236}">
                    <a16:creationId xmlns:a16="http://schemas.microsoft.com/office/drawing/2014/main" id="{1411822E-59F5-428C-8B97-66E28B4D50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2F3EE"/>
                  </a:clrFrom>
                  <a:clrTo>
                    <a:srgbClr val="F2F3E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2358" y="4487055"/>
                <a:ext cx="1859356" cy="20169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5" name="矩形 72">
              <a:extLst>
                <a:ext uri="{FF2B5EF4-FFF2-40B4-BE49-F238E27FC236}">
                  <a16:creationId xmlns:a16="http://schemas.microsoft.com/office/drawing/2014/main" id="{F9E0432A-8439-4E67-B66B-A7DD3FBAD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4857" y="1829702"/>
              <a:ext cx="535706" cy="830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en-US" altLang="zh-CN" sz="4800" dirty="0">
                  <a:solidFill>
                    <a:srgbClr val="F69F1E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2</a:t>
              </a:r>
            </a:p>
          </p:txBody>
        </p:sp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2A715450-F82A-491C-AA3C-76C58A9460E7}"/>
              </a:ext>
            </a:extLst>
          </p:cNvPr>
          <p:cNvGrpSpPr/>
          <p:nvPr/>
        </p:nvGrpSpPr>
        <p:grpSpPr>
          <a:xfrm>
            <a:off x="10264405" y="1506818"/>
            <a:ext cx="1581369" cy="4700899"/>
            <a:chOff x="10246579" y="1505783"/>
            <a:chExt cx="1581369" cy="4700899"/>
          </a:xfrm>
        </p:grpSpPr>
        <p:pic>
          <p:nvPicPr>
            <p:cNvPr id="1034" name="Picture 10" descr="5 طرق &amp;amp;quot;مبتكرة&amp;amp;quot; لمواجهة حر الصيف بدون تكييف: &amp;amp;quot;طلع لسانك&amp;amp;quot;">
              <a:extLst>
                <a:ext uri="{FF2B5EF4-FFF2-40B4-BE49-F238E27FC236}">
                  <a16:creationId xmlns:a16="http://schemas.microsoft.com/office/drawing/2014/main" id="{075812C0-263A-4E58-84D6-1842A4E46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2F2F2"/>
                </a:clrFrom>
                <a:clrTo>
                  <a:srgbClr val="F2F2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0664" y="4784358"/>
              <a:ext cx="1377284" cy="1422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8" name="组合 99">
              <a:extLst>
                <a:ext uri="{FF2B5EF4-FFF2-40B4-BE49-F238E27FC236}">
                  <a16:creationId xmlns:a16="http://schemas.microsoft.com/office/drawing/2014/main" id="{3ACA3D4F-A07F-475F-A71B-95565906B3B1}"/>
                </a:ext>
              </a:extLst>
            </p:cNvPr>
            <p:cNvGrpSpPr/>
            <p:nvPr/>
          </p:nvGrpSpPr>
          <p:grpSpPr>
            <a:xfrm rot="10800000">
              <a:off x="10246579" y="1505783"/>
              <a:ext cx="1393038" cy="1809882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9" name="等腰三角形 43">
                <a:extLst>
                  <a:ext uri="{FF2B5EF4-FFF2-40B4-BE49-F238E27FC236}">
                    <a16:creationId xmlns:a16="http://schemas.microsoft.com/office/drawing/2014/main" id="{E110D0DD-8C60-4518-B819-3D71FC727704}"/>
                  </a:ext>
                </a:extLst>
              </p:cNvPr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80" name="等腰三角形 42">
                <a:extLst>
                  <a:ext uri="{FF2B5EF4-FFF2-40B4-BE49-F238E27FC236}">
                    <a16:creationId xmlns:a16="http://schemas.microsoft.com/office/drawing/2014/main" id="{90ADBBFC-BB00-40F9-9CDD-BA2D6EBA4F84}"/>
                  </a:ext>
                </a:extLst>
              </p:cNvPr>
              <p:cNvSpPr/>
              <p:nvPr/>
            </p:nvSpPr>
            <p:spPr>
              <a:xfrm>
                <a:off x="4044928" y="2251925"/>
                <a:ext cx="1054142" cy="1350592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5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81" name="Oval 29">
              <a:extLst>
                <a:ext uri="{FF2B5EF4-FFF2-40B4-BE49-F238E27FC236}">
                  <a16:creationId xmlns:a16="http://schemas.microsoft.com/office/drawing/2014/main" id="{24101205-523F-4AFD-A20C-76E5CAD0A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73133" y="3315280"/>
              <a:ext cx="539930" cy="540000"/>
            </a:xfrm>
            <a:prstGeom prst="ellipse">
              <a:avLst/>
            </a:prstGeom>
            <a:solidFill>
              <a:srgbClr val="0099A9"/>
            </a:solidFill>
            <a:ln w="38100">
              <a:noFill/>
            </a:ln>
            <a:effectLst>
              <a:outerShdw blurRad="190500"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ource Han Sans CN Medium" panose="020B0500000000000000" pitchFamily="34" charset="-128"/>
              </a:endParaRPr>
            </a:p>
          </p:txBody>
        </p:sp>
        <p:sp>
          <p:nvSpPr>
            <p:cNvPr id="82" name="矩形 72">
              <a:extLst>
                <a:ext uri="{FF2B5EF4-FFF2-40B4-BE49-F238E27FC236}">
                  <a16:creationId xmlns:a16="http://schemas.microsoft.com/office/drawing/2014/main" id="{982E946B-F91A-4D84-A479-29F52E86A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0421" y="3884495"/>
              <a:ext cx="1497507" cy="9540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القدرة على </a:t>
              </a:r>
            </a:p>
            <a:p>
              <a:pPr algn="ctr" defTabSz="912813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ثني اللسان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3" name="矩形 72">
              <a:extLst>
                <a:ext uri="{FF2B5EF4-FFF2-40B4-BE49-F238E27FC236}">
                  <a16:creationId xmlns:a16="http://schemas.microsoft.com/office/drawing/2014/main" id="{DA6F7EA0-DC99-4519-B4A3-92F3160DC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6279" y="1771620"/>
              <a:ext cx="535706" cy="830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31" tIns="45716" rIns="91431" bIns="45716">
              <a:spAutoFit/>
            </a:bodyPr>
            <a:lstStyle/>
            <a:p>
              <a:pPr algn="ctr" defTabSz="912813"/>
              <a:r>
                <a:rPr lang="en-US" altLang="zh-CN" sz="4800" dirty="0">
                  <a:solidFill>
                    <a:srgbClr val="0099A9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4</a:t>
              </a:r>
            </a:p>
          </p:txBody>
        </p:sp>
      </p:grpSp>
      <p:pic>
        <p:nvPicPr>
          <p:cNvPr id="85" name="Picture 3" descr="C:\Users\Administrator\Desktop\微立体创业计划\005.png">
            <a:extLst>
              <a:ext uri="{FF2B5EF4-FFF2-40B4-BE49-F238E27FC236}">
                <a16:creationId xmlns:a16="http://schemas.microsoft.com/office/drawing/2014/main" id="{61C399DE-6CFD-48EC-BAC4-5198A2288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0831" y="15488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C:\Users\Administrator\Desktop\微立体创业计划\004.png">
            <a:extLst>
              <a:ext uri="{FF2B5EF4-FFF2-40B4-BE49-F238E27FC236}">
                <a16:creationId xmlns:a16="http://schemas.microsoft.com/office/drawing/2014/main" id="{98C002CF-A2C5-437D-8751-221D3E966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238" y="160443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79"/>
          <p:cNvGrpSpPr>
            <a:grpSpLocks/>
          </p:cNvGrpSpPr>
          <p:nvPr/>
        </p:nvGrpSpPr>
        <p:grpSpPr bwMode="auto">
          <a:xfrm>
            <a:off x="4483100" y="1981200"/>
            <a:ext cx="3821113" cy="3811588"/>
            <a:chOff x="1344" y="-2400"/>
            <a:chExt cx="2407" cy="2401"/>
          </a:xfrm>
        </p:grpSpPr>
        <p:grpSp>
          <p:nvGrpSpPr>
            <p:cNvPr id="22" name="椭圆 34"/>
            <p:cNvGrpSpPr>
              <a:grpSpLocks/>
            </p:cNvGrpSpPr>
            <p:nvPr/>
          </p:nvGrpSpPr>
          <p:grpSpPr bwMode="auto">
            <a:xfrm>
              <a:off x="1344" y="-2400"/>
              <a:ext cx="2257" cy="2261"/>
              <a:chOff x="1749552" y="1804416"/>
              <a:chExt cx="1865376" cy="1871472"/>
            </a:xfrm>
          </p:grpSpPr>
          <p:pic>
            <p:nvPicPr>
              <p:cNvPr id="24" name="椭圆 34"/>
              <p:cNvPicPr>
                <a:picLocks noChangeArrowheads="1"/>
              </p:cNvPicPr>
              <p:nvPr/>
            </p:nvPicPr>
            <p:blipFill>
              <a:blip r:embed="rId3" cstate="print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49552" y="1804416"/>
                <a:ext cx="1865376" cy="1871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Box 82"/>
              <p:cNvSpPr txBox="1">
                <a:spLocks noChangeArrowheads="1"/>
              </p:cNvSpPr>
              <p:nvPr/>
            </p:nvSpPr>
            <p:spPr bwMode="auto">
              <a:xfrm>
                <a:off x="2026194" y="2081756"/>
                <a:ext cx="1313363" cy="131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1" hangingPunct="1">
                  <a:buFontTx/>
                  <a:buNone/>
                </a:pPr>
                <a:endParaRPr lang="en-US" altLang="zh-CN" sz="10000" dirty="0">
                  <a:solidFill>
                    <a:srgbClr val="FFFFFF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pic>
          <p:nvPicPr>
            <p:cNvPr id="23" name="椭圆 35"/>
            <p:cNvPicPr>
              <a:picLocks noChangeArrowheads="1"/>
            </p:cNvPicPr>
            <p:nvPr/>
          </p:nvPicPr>
          <p:blipFill>
            <a:blip r:embed="rId4" cstate="print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" y="-2385"/>
              <a:ext cx="2389" cy="2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圆角矩形 53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22093">
            <a:off x="5418137" y="2963863"/>
            <a:ext cx="1800225" cy="181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 Box 77"/>
          <p:cNvSpPr txBox="1">
            <a:spLocks noChangeArrowheads="1"/>
          </p:cNvSpPr>
          <p:nvPr/>
        </p:nvSpPr>
        <p:spPr bwMode="auto">
          <a:xfrm>
            <a:off x="5641579" y="3292647"/>
            <a:ext cx="137185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SA" altLang="zh-CN" sz="20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التباين في الطراز المظهري</a:t>
            </a:r>
            <a:endParaRPr lang="zh-CN" altLang="en-US" sz="2000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50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718" y="18943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9742" y="18943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صورة 48">
            <a:extLst>
              <a:ext uri="{FF2B5EF4-FFF2-40B4-BE49-F238E27FC236}">
                <a16:creationId xmlns:a16="http://schemas.microsoft.com/office/drawing/2014/main" id="{E8DEF0D7-F305-4BA6-8D89-18D0A66DCF2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582" t="7988" r="3895" b="5395"/>
          <a:stretch/>
        </p:blipFill>
        <p:spPr>
          <a:xfrm>
            <a:off x="7364139" y="1529082"/>
            <a:ext cx="3213594" cy="1651767"/>
          </a:xfrm>
          <a:prstGeom prst="rect">
            <a:avLst/>
          </a:prstGeom>
        </p:spPr>
      </p:pic>
      <p:pic>
        <p:nvPicPr>
          <p:cNvPr id="53" name="صورة 52">
            <a:extLst>
              <a:ext uri="{FF2B5EF4-FFF2-40B4-BE49-F238E27FC236}">
                <a16:creationId xmlns:a16="http://schemas.microsoft.com/office/drawing/2014/main" id="{1683A629-A45E-4C51-BA2A-DD966F0913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1455" y="1562002"/>
            <a:ext cx="2897279" cy="1651768"/>
          </a:xfrm>
          <a:prstGeom prst="rect">
            <a:avLst/>
          </a:prstGeom>
        </p:spPr>
      </p:pic>
      <p:pic>
        <p:nvPicPr>
          <p:cNvPr id="54" name="Picture 10">
            <a:extLst>
              <a:ext uri="{FF2B5EF4-FFF2-40B4-BE49-F238E27FC236}">
                <a16:creationId xmlns:a16="http://schemas.microsoft.com/office/drawing/2014/main" id="{4B552BD2-CF9D-4E29-B629-3DD372E46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292" y="4153272"/>
            <a:ext cx="22288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23ED4CB-C0F6-4F52-8F92-196C21EEA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42" y="3991780"/>
            <a:ext cx="1984360" cy="224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رسم 6" descr="السهم: منحنى طفيف خطوط عريضة">
            <a:extLst>
              <a:ext uri="{FF2B5EF4-FFF2-40B4-BE49-F238E27FC236}">
                <a16:creationId xmlns:a16="http://schemas.microsoft.com/office/drawing/2014/main" id="{4C9FA970-3AF1-41A2-9C6E-61D4016314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25582" y="4689355"/>
            <a:ext cx="914400" cy="914400"/>
          </a:xfrm>
          <a:prstGeom prst="rect">
            <a:avLst/>
          </a:prstGeom>
        </p:spPr>
      </p:pic>
      <p:pic>
        <p:nvPicPr>
          <p:cNvPr id="65" name="رسم 64" descr="السهم: دوران إلى اليمين خطوط عريضة">
            <a:extLst>
              <a:ext uri="{FF2B5EF4-FFF2-40B4-BE49-F238E27FC236}">
                <a16:creationId xmlns:a16="http://schemas.microsoft.com/office/drawing/2014/main" id="{EA59B385-303E-483C-9142-3CD12FA29D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1073294" y="2515394"/>
            <a:ext cx="914400" cy="914400"/>
          </a:xfrm>
          <a:prstGeom prst="rect">
            <a:avLst/>
          </a:prstGeom>
        </p:spPr>
      </p:pic>
      <p:pic>
        <p:nvPicPr>
          <p:cNvPr id="66" name="رسم 65" descr="السهم: منحنى طفيف خطوط عريضة">
            <a:extLst>
              <a:ext uri="{FF2B5EF4-FFF2-40B4-BE49-F238E27FC236}">
                <a16:creationId xmlns:a16="http://schemas.microsoft.com/office/drawing/2014/main" id="{603B0954-B2E3-4371-A700-B9244F3AA40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2663822" y="5054794"/>
            <a:ext cx="914400" cy="914400"/>
          </a:xfrm>
          <a:prstGeom prst="rect">
            <a:avLst/>
          </a:prstGeom>
        </p:spPr>
      </p:pic>
      <p:sp>
        <p:nvSpPr>
          <p:cNvPr id="76" name="مستطيل 75">
            <a:extLst>
              <a:ext uri="{FF2B5EF4-FFF2-40B4-BE49-F238E27FC236}">
                <a16:creationId xmlns:a16="http://schemas.microsoft.com/office/drawing/2014/main" id="{409F64BC-59EF-4819-9B6E-139357F66E15}"/>
              </a:ext>
            </a:extLst>
          </p:cNvPr>
          <p:cNvSpPr/>
          <p:nvPr/>
        </p:nvSpPr>
        <p:spPr>
          <a:xfrm>
            <a:off x="1188503" y="157518"/>
            <a:ext cx="9539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ما الفرق في التباين المظهري بين الصفات التالية ؟ </a:t>
            </a:r>
            <a:endParaRPr lang="ar-SA" sz="44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35A451DB-7028-4679-8364-4347E38969A2}"/>
              </a:ext>
            </a:extLst>
          </p:cNvPr>
          <p:cNvSpPr/>
          <p:nvPr/>
        </p:nvSpPr>
        <p:spPr>
          <a:xfrm>
            <a:off x="372574" y="1766272"/>
            <a:ext cx="13933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مستمر</a:t>
            </a:r>
          </a:p>
        </p:txBody>
      </p:sp>
      <p:sp>
        <p:nvSpPr>
          <p:cNvPr id="79" name="مستطيل 78">
            <a:extLst>
              <a:ext uri="{FF2B5EF4-FFF2-40B4-BE49-F238E27FC236}">
                <a16:creationId xmlns:a16="http://schemas.microsoft.com/office/drawing/2014/main" id="{19CE0991-45D1-4E73-B148-9DA66818542A}"/>
              </a:ext>
            </a:extLst>
          </p:cNvPr>
          <p:cNvSpPr/>
          <p:nvPr/>
        </p:nvSpPr>
        <p:spPr>
          <a:xfrm>
            <a:off x="10626711" y="1551170"/>
            <a:ext cx="139333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غير</a:t>
            </a:r>
            <a:endParaRPr lang="ar-SA" sz="4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ar-SA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مستمر</a:t>
            </a:r>
            <a:endParaRPr lang="ar-SA" sz="4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82AF61F-366C-44A5-A52E-3C3C8819CB86}"/>
              </a:ext>
            </a:extLst>
          </p:cNvPr>
          <p:cNvGrpSpPr/>
          <p:nvPr/>
        </p:nvGrpSpPr>
        <p:grpSpPr>
          <a:xfrm>
            <a:off x="9161404" y="3503003"/>
            <a:ext cx="2991799" cy="917416"/>
            <a:chOff x="9129609" y="3486973"/>
            <a:chExt cx="2991799" cy="917416"/>
          </a:xfrm>
        </p:grpSpPr>
        <p:pic>
          <p:nvPicPr>
            <p:cNvPr id="67" name="Picture 3" descr="C:\Users\Administrator\Desktop\微立体创业计划\005.png">
              <a:extLst>
                <a:ext uri="{FF2B5EF4-FFF2-40B4-BE49-F238E27FC236}">
                  <a16:creationId xmlns:a16="http://schemas.microsoft.com/office/drawing/2014/main" id="{7EFFA78F-95CD-4A2A-9912-0340E0BC2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42825" y="3696141"/>
              <a:ext cx="478583" cy="478583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BA7D9440-14B5-4040-8A59-E8995045047F}"/>
                </a:ext>
              </a:extLst>
            </p:cNvPr>
            <p:cNvGrpSpPr/>
            <p:nvPr/>
          </p:nvGrpSpPr>
          <p:grpSpPr>
            <a:xfrm>
              <a:off x="9129609" y="3486973"/>
              <a:ext cx="2526152" cy="917416"/>
              <a:chOff x="4318380" y="1141149"/>
              <a:chExt cx="4343307" cy="2237780"/>
            </a:xfrm>
          </p:grpSpPr>
          <p:grpSp>
            <p:nvGrpSpPr>
              <p:cNvPr id="41" name="组合 32">
                <a:extLst>
                  <a:ext uri="{FF2B5EF4-FFF2-40B4-BE49-F238E27FC236}">
                    <a16:creationId xmlns:a16="http://schemas.microsoft.com/office/drawing/2014/main" id="{2D353389-706C-44A4-99B8-360D88849DDD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圆角矩形 33">
                  <a:extLst>
                    <a:ext uri="{FF2B5EF4-FFF2-40B4-BE49-F238E27FC236}">
                      <a16:creationId xmlns:a16="http://schemas.microsoft.com/office/drawing/2014/main" id="{378D05CA-0C66-46C2-9788-F53D1BBA2625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44" name="圆角矩形 34">
                  <a:extLst>
                    <a:ext uri="{FF2B5EF4-FFF2-40B4-BE49-F238E27FC236}">
                      <a16:creationId xmlns:a16="http://schemas.microsoft.com/office/drawing/2014/main" id="{D0D31D99-B68E-4D7D-A0FB-A050C31C0FC0}"/>
                    </a:ext>
                  </a:extLst>
                </p:cNvPr>
                <p:cNvSpPr/>
                <p:nvPr/>
              </p:nvSpPr>
              <p:spPr>
                <a:xfrm>
                  <a:off x="4351931" y="1367702"/>
                  <a:ext cx="3742172" cy="2595723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42" name="文本1">
                <a:extLst>
                  <a:ext uri="{FF2B5EF4-FFF2-40B4-BE49-F238E27FC236}">
                    <a16:creationId xmlns:a16="http://schemas.microsoft.com/office/drawing/2014/main" id="{0779D911-8B68-438A-A2A6-AC8C4614438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altLang="zh-CN" sz="2400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تتضمن الصفة قيما </a:t>
                </a:r>
              </a:p>
              <a:p>
                <a:pPr algn="ctr"/>
                <a:r>
                  <a:rPr lang="ar-SA" altLang="zh-CN" sz="2400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معينة فقط </a:t>
                </a:r>
                <a:endParaRPr lang="zh-CN" altLang="en-US" sz="2400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7F14F598-3AA0-4904-B404-39DFFA08365A}"/>
              </a:ext>
            </a:extLst>
          </p:cNvPr>
          <p:cNvGrpSpPr/>
          <p:nvPr/>
        </p:nvGrpSpPr>
        <p:grpSpPr>
          <a:xfrm>
            <a:off x="9161404" y="5865408"/>
            <a:ext cx="3029009" cy="878813"/>
            <a:chOff x="9139884" y="5836801"/>
            <a:chExt cx="3029009" cy="878813"/>
          </a:xfrm>
        </p:grpSpPr>
        <p:pic>
          <p:nvPicPr>
            <p:cNvPr id="69" name="Picture 3" descr="C:\Users\Administrator\Desktop\微立体创业计划\005.png">
              <a:extLst>
                <a:ext uri="{FF2B5EF4-FFF2-40B4-BE49-F238E27FC236}">
                  <a16:creationId xmlns:a16="http://schemas.microsoft.com/office/drawing/2014/main" id="{66AD83F4-FC5E-4921-8C8F-26A0715E61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90310" y="6007235"/>
              <a:ext cx="478583" cy="478583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9" name="مجموعة 58">
              <a:extLst>
                <a:ext uri="{FF2B5EF4-FFF2-40B4-BE49-F238E27FC236}">
                  <a16:creationId xmlns:a16="http://schemas.microsoft.com/office/drawing/2014/main" id="{8974E62E-135F-497F-B5F7-922834B82BE2}"/>
                </a:ext>
              </a:extLst>
            </p:cNvPr>
            <p:cNvGrpSpPr/>
            <p:nvPr/>
          </p:nvGrpSpPr>
          <p:grpSpPr>
            <a:xfrm>
              <a:off x="9139884" y="5836801"/>
              <a:ext cx="2598275" cy="878813"/>
              <a:chOff x="4318380" y="1141149"/>
              <a:chExt cx="4343307" cy="2237780"/>
            </a:xfrm>
          </p:grpSpPr>
          <p:grpSp>
            <p:nvGrpSpPr>
              <p:cNvPr id="60" name="组合 32">
                <a:extLst>
                  <a:ext uri="{FF2B5EF4-FFF2-40B4-BE49-F238E27FC236}">
                    <a16:creationId xmlns:a16="http://schemas.microsoft.com/office/drawing/2014/main" id="{551DFE11-B1C6-451C-8B89-4A323F6F2266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2" name="圆角矩形 33">
                  <a:extLst>
                    <a:ext uri="{FF2B5EF4-FFF2-40B4-BE49-F238E27FC236}">
                      <a16:creationId xmlns:a16="http://schemas.microsoft.com/office/drawing/2014/main" id="{6F3379DE-1AA5-41A3-BAD9-C938D84EA46E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63" name="圆角矩形 34">
                  <a:extLst>
                    <a:ext uri="{FF2B5EF4-FFF2-40B4-BE49-F238E27FC236}">
                      <a16:creationId xmlns:a16="http://schemas.microsoft.com/office/drawing/2014/main" id="{7F7D8F34-9DF1-4FD1-9799-26A6197C1020}"/>
                    </a:ext>
                  </a:extLst>
                </p:cNvPr>
                <p:cNvSpPr/>
                <p:nvPr/>
              </p:nvSpPr>
              <p:spPr>
                <a:xfrm>
                  <a:off x="4351930" y="1367702"/>
                  <a:ext cx="3742170" cy="259572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61" name="文本1">
                <a:extLst>
                  <a:ext uri="{FF2B5EF4-FFF2-40B4-BE49-F238E27FC236}">
                    <a16:creationId xmlns:a16="http://schemas.microsoft.com/office/drawing/2014/main" id="{E635B84A-F487-4599-8A06-820DD46201E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لا تتأثر الصفة بالعوامل البيئية</a:t>
                </a:r>
                <a:endParaRPr lang="zh-CN" altLang="en-US" sz="2000" b="1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  <p:pic>
        <p:nvPicPr>
          <p:cNvPr id="3" name="رسم 2" descr="السهم: دوران إلى اليمين خطوط عريضة">
            <a:extLst>
              <a:ext uri="{FF2B5EF4-FFF2-40B4-BE49-F238E27FC236}">
                <a16:creationId xmlns:a16="http://schemas.microsoft.com/office/drawing/2014/main" id="{E3AADECA-7EED-4F18-B2F2-F064DD65D1B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44796" y="2743195"/>
            <a:ext cx="914400" cy="914400"/>
          </a:xfrm>
          <a:prstGeom prst="rect">
            <a:avLst/>
          </a:prstGeom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4825791E-E8E9-4E64-B339-E2B5C67B389B}"/>
              </a:ext>
            </a:extLst>
          </p:cNvPr>
          <p:cNvGrpSpPr/>
          <p:nvPr/>
        </p:nvGrpSpPr>
        <p:grpSpPr>
          <a:xfrm>
            <a:off x="9161404" y="4499443"/>
            <a:ext cx="3039977" cy="1209004"/>
            <a:chOff x="9150436" y="4526615"/>
            <a:chExt cx="3039977" cy="1209004"/>
          </a:xfrm>
        </p:grpSpPr>
        <p:pic>
          <p:nvPicPr>
            <p:cNvPr id="64" name="Picture 3" descr="C:\Users\Administrator\Desktop\微立体创业计划\005.png">
              <a:extLst>
                <a:ext uri="{FF2B5EF4-FFF2-40B4-BE49-F238E27FC236}">
                  <a16:creationId xmlns:a16="http://schemas.microsoft.com/office/drawing/2014/main" id="{8E5C2533-CD2F-4F27-98DA-E096EE227A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1830" y="4871523"/>
              <a:ext cx="478583" cy="478583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3" name="مجموعة 72">
              <a:extLst>
                <a:ext uri="{FF2B5EF4-FFF2-40B4-BE49-F238E27FC236}">
                  <a16:creationId xmlns:a16="http://schemas.microsoft.com/office/drawing/2014/main" id="{0D6E168D-42D9-4B7E-A655-1E0B74DA098C}"/>
                </a:ext>
              </a:extLst>
            </p:cNvPr>
            <p:cNvGrpSpPr/>
            <p:nvPr/>
          </p:nvGrpSpPr>
          <p:grpSpPr>
            <a:xfrm>
              <a:off x="9150436" y="4526615"/>
              <a:ext cx="2577448" cy="1209004"/>
              <a:chOff x="4318380" y="1141149"/>
              <a:chExt cx="4343307" cy="2237780"/>
            </a:xfrm>
          </p:grpSpPr>
          <p:grpSp>
            <p:nvGrpSpPr>
              <p:cNvPr id="75" name="组合 32">
                <a:extLst>
                  <a:ext uri="{FF2B5EF4-FFF2-40B4-BE49-F238E27FC236}">
                    <a16:creationId xmlns:a16="http://schemas.microsoft.com/office/drawing/2014/main" id="{BFED1D4D-F804-4733-A325-21AAD415A846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1" name="圆角矩形 33">
                  <a:extLst>
                    <a:ext uri="{FF2B5EF4-FFF2-40B4-BE49-F238E27FC236}">
                      <a16:creationId xmlns:a16="http://schemas.microsoft.com/office/drawing/2014/main" id="{1BC04F97-9226-43F0-A5E1-FCB422D7263E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82" name="圆角矩形 34">
                  <a:extLst>
                    <a:ext uri="{FF2B5EF4-FFF2-40B4-BE49-F238E27FC236}">
                      <a16:creationId xmlns:a16="http://schemas.microsoft.com/office/drawing/2014/main" id="{7FF28363-E5B8-41B9-8C63-50A06172048D}"/>
                    </a:ext>
                  </a:extLst>
                </p:cNvPr>
                <p:cNvSpPr/>
                <p:nvPr/>
              </p:nvSpPr>
              <p:spPr>
                <a:xfrm>
                  <a:off x="4351931" y="1367702"/>
                  <a:ext cx="3742172" cy="2595723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80" name="文本1">
                <a:extLst>
                  <a:ext uri="{FF2B5EF4-FFF2-40B4-BE49-F238E27FC236}">
                    <a16:creationId xmlns:a16="http://schemas.microsoft.com/office/drawing/2014/main" id="{AB40ADC6-ED50-462A-8F20-561D1AD4F24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لا توجد طرز مظهرية وسطية , فالفرد إما أن يمتلك الصفة أو لا يمتلكها .</a:t>
                </a:r>
                <a:endParaRPr lang="zh-CN" altLang="en-US" sz="2000" b="1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147BFD9D-A57C-4DF3-B42A-09844F4328F4}"/>
              </a:ext>
            </a:extLst>
          </p:cNvPr>
          <p:cNvGrpSpPr/>
          <p:nvPr/>
        </p:nvGrpSpPr>
        <p:grpSpPr>
          <a:xfrm>
            <a:off x="97524" y="3354707"/>
            <a:ext cx="3039977" cy="1038754"/>
            <a:chOff x="9150436" y="4526615"/>
            <a:chExt cx="3039977" cy="1209004"/>
          </a:xfrm>
        </p:grpSpPr>
        <p:pic>
          <p:nvPicPr>
            <p:cNvPr id="84" name="Picture 3" descr="C:\Users\Administrator\Desktop\微立体创业计划\005.png">
              <a:extLst>
                <a:ext uri="{FF2B5EF4-FFF2-40B4-BE49-F238E27FC236}">
                  <a16:creationId xmlns:a16="http://schemas.microsoft.com/office/drawing/2014/main" id="{5D19FA51-60E8-41EA-9ED7-59E679454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1830" y="4871523"/>
              <a:ext cx="478583" cy="478583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5" name="مجموعة 84">
              <a:extLst>
                <a:ext uri="{FF2B5EF4-FFF2-40B4-BE49-F238E27FC236}">
                  <a16:creationId xmlns:a16="http://schemas.microsoft.com/office/drawing/2014/main" id="{DE5B969C-30F6-4CDF-970C-D47CA76B4FA5}"/>
                </a:ext>
              </a:extLst>
            </p:cNvPr>
            <p:cNvGrpSpPr/>
            <p:nvPr/>
          </p:nvGrpSpPr>
          <p:grpSpPr>
            <a:xfrm>
              <a:off x="9150436" y="4526615"/>
              <a:ext cx="2577448" cy="1209004"/>
              <a:chOff x="4318380" y="1141149"/>
              <a:chExt cx="4343307" cy="2237780"/>
            </a:xfrm>
          </p:grpSpPr>
          <p:grpSp>
            <p:nvGrpSpPr>
              <p:cNvPr id="86" name="组合 32">
                <a:extLst>
                  <a:ext uri="{FF2B5EF4-FFF2-40B4-BE49-F238E27FC236}">
                    <a16:creationId xmlns:a16="http://schemas.microsoft.com/office/drawing/2014/main" id="{8786D2EA-7A26-4004-9739-A3C42CA7FA21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8" name="圆角矩形 33">
                  <a:extLst>
                    <a:ext uri="{FF2B5EF4-FFF2-40B4-BE49-F238E27FC236}">
                      <a16:creationId xmlns:a16="http://schemas.microsoft.com/office/drawing/2014/main" id="{BA23DD2F-3BDE-459D-BD82-C0F66554BE11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89" name="圆角矩形 34">
                  <a:extLst>
                    <a:ext uri="{FF2B5EF4-FFF2-40B4-BE49-F238E27FC236}">
                      <a16:creationId xmlns:a16="http://schemas.microsoft.com/office/drawing/2014/main" id="{0C65DFDA-C753-4138-9AF3-8F67B282450C}"/>
                    </a:ext>
                  </a:extLst>
                </p:cNvPr>
                <p:cNvSpPr/>
                <p:nvPr/>
              </p:nvSpPr>
              <p:spPr>
                <a:xfrm>
                  <a:off x="4351931" y="1367701"/>
                  <a:ext cx="3742171" cy="259572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87" name="文本1">
                <a:extLst>
                  <a:ext uri="{FF2B5EF4-FFF2-40B4-BE49-F238E27FC236}">
                    <a16:creationId xmlns:a16="http://schemas.microsoft.com/office/drawing/2014/main" id="{ED7E907E-E85A-44D4-9C4E-32783864A52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تتضمن الصفة قيم عددية متدرجة</a:t>
                </a:r>
                <a:endParaRPr lang="zh-CN" altLang="en-US" sz="2000" b="1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122CD06D-34D1-450C-B2F5-9D1A47B05916}"/>
              </a:ext>
            </a:extLst>
          </p:cNvPr>
          <p:cNvGrpSpPr/>
          <p:nvPr/>
        </p:nvGrpSpPr>
        <p:grpSpPr>
          <a:xfrm>
            <a:off x="65811" y="4499443"/>
            <a:ext cx="3039977" cy="1038754"/>
            <a:chOff x="9150436" y="4526615"/>
            <a:chExt cx="3039977" cy="1209004"/>
          </a:xfrm>
        </p:grpSpPr>
        <p:pic>
          <p:nvPicPr>
            <p:cNvPr id="91" name="Picture 3" descr="C:\Users\Administrator\Desktop\微立体创业计划\005.png">
              <a:extLst>
                <a:ext uri="{FF2B5EF4-FFF2-40B4-BE49-F238E27FC236}">
                  <a16:creationId xmlns:a16="http://schemas.microsoft.com/office/drawing/2014/main" id="{9F9277A4-6266-42B1-B5AB-9C3DE1393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1830" y="4871523"/>
              <a:ext cx="478583" cy="478583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2" name="مجموعة 91">
              <a:extLst>
                <a:ext uri="{FF2B5EF4-FFF2-40B4-BE49-F238E27FC236}">
                  <a16:creationId xmlns:a16="http://schemas.microsoft.com/office/drawing/2014/main" id="{A1534F98-2A5D-44A3-B1BE-BDD2A86FA2DF}"/>
                </a:ext>
              </a:extLst>
            </p:cNvPr>
            <p:cNvGrpSpPr/>
            <p:nvPr/>
          </p:nvGrpSpPr>
          <p:grpSpPr>
            <a:xfrm>
              <a:off x="9150436" y="4526615"/>
              <a:ext cx="2577448" cy="1209004"/>
              <a:chOff x="4318380" y="1141149"/>
              <a:chExt cx="4343307" cy="2237780"/>
            </a:xfrm>
          </p:grpSpPr>
          <p:grpSp>
            <p:nvGrpSpPr>
              <p:cNvPr id="93" name="组合 32">
                <a:extLst>
                  <a:ext uri="{FF2B5EF4-FFF2-40B4-BE49-F238E27FC236}">
                    <a16:creationId xmlns:a16="http://schemas.microsoft.com/office/drawing/2014/main" id="{DAF74DA8-BAFF-4FC8-BFDB-0CA8948F4BA5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5" name="圆角矩形 33">
                  <a:extLst>
                    <a:ext uri="{FF2B5EF4-FFF2-40B4-BE49-F238E27FC236}">
                      <a16:creationId xmlns:a16="http://schemas.microsoft.com/office/drawing/2014/main" id="{1C6FECA7-1F37-4FA2-8DCC-B92B5C7BEE97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96" name="圆角矩形 34">
                  <a:extLst>
                    <a:ext uri="{FF2B5EF4-FFF2-40B4-BE49-F238E27FC236}">
                      <a16:creationId xmlns:a16="http://schemas.microsoft.com/office/drawing/2014/main" id="{0F0BADD6-2EC3-43D5-999C-87537ED4170B}"/>
                    </a:ext>
                  </a:extLst>
                </p:cNvPr>
                <p:cNvSpPr/>
                <p:nvPr/>
              </p:nvSpPr>
              <p:spPr>
                <a:xfrm>
                  <a:off x="4351931" y="1367701"/>
                  <a:ext cx="3742171" cy="259572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94" name="文本1">
                <a:extLst>
                  <a:ext uri="{FF2B5EF4-FFF2-40B4-BE49-F238E27FC236}">
                    <a16:creationId xmlns:a16="http://schemas.microsoft.com/office/drawing/2014/main" id="{EE43CA94-925A-47A0-8890-F3B5944A127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تتأثر الصفة </a:t>
                </a:r>
              </a:p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بالعوامل البيئية</a:t>
                </a:r>
                <a:endParaRPr lang="zh-CN" altLang="en-US" sz="2000" b="1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  <p:grpSp>
        <p:nvGrpSpPr>
          <p:cNvPr id="97" name="مجموعة 96">
            <a:extLst>
              <a:ext uri="{FF2B5EF4-FFF2-40B4-BE49-F238E27FC236}">
                <a16:creationId xmlns:a16="http://schemas.microsoft.com/office/drawing/2014/main" id="{BFDDC6E8-38E6-490C-9DBE-A734ED04F93C}"/>
              </a:ext>
            </a:extLst>
          </p:cNvPr>
          <p:cNvGrpSpPr/>
          <p:nvPr/>
        </p:nvGrpSpPr>
        <p:grpSpPr>
          <a:xfrm>
            <a:off x="116472" y="5663316"/>
            <a:ext cx="3039977" cy="1038754"/>
            <a:chOff x="9150436" y="4526615"/>
            <a:chExt cx="3039977" cy="1209004"/>
          </a:xfrm>
        </p:grpSpPr>
        <p:pic>
          <p:nvPicPr>
            <p:cNvPr id="98" name="Picture 3" descr="C:\Users\Administrator\Desktop\微立体创业计划\005.png">
              <a:extLst>
                <a:ext uri="{FF2B5EF4-FFF2-40B4-BE49-F238E27FC236}">
                  <a16:creationId xmlns:a16="http://schemas.microsoft.com/office/drawing/2014/main" id="{8ABD0D88-9BE3-4D9B-BB21-CE24E4FBFB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1830" y="4871523"/>
              <a:ext cx="478583" cy="478583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9" name="مجموعة 98">
              <a:extLst>
                <a:ext uri="{FF2B5EF4-FFF2-40B4-BE49-F238E27FC236}">
                  <a16:creationId xmlns:a16="http://schemas.microsoft.com/office/drawing/2014/main" id="{78A30419-2628-4A8F-95BE-53F9CADDF9FD}"/>
                </a:ext>
              </a:extLst>
            </p:cNvPr>
            <p:cNvGrpSpPr/>
            <p:nvPr/>
          </p:nvGrpSpPr>
          <p:grpSpPr>
            <a:xfrm>
              <a:off x="9150436" y="4526615"/>
              <a:ext cx="2577448" cy="1209004"/>
              <a:chOff x="4318380" y="1141149"/>
              <a:chExt cx="4343307" cy="2237780"/>
            </a:xfrm>
          </p:grpSpPr>
          <p:grpSp>
            <p:nvGrpSpPr>
              <p:cNvPr id="100" name="组合 32">
                <a:extLst>
                  <a:ext uri="{FF2B5EF4-FFF2-40B4-BE49-F238E27FC236}">
                    <a16:creationId xmlns:a16="http://schemas.microsoft.com/office/drawing/2014/main" id="{E40A6BF0-56DF-4828-AB4D-16FBCF93A674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2" name="圆角矩形 33">
                  <a:extLst>
                    <a:ext uri="{FF2B5EF4-FFF2-40B4-BE49-F238E27FC236}">
                      <a16:creationId xmlns:a16="http://schemas.microsoft.com/office/drawing/2014/main" id="{E0C3DF0C-B32B-48C9-8619-AEE52CDC8ACB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03" name="圆角矩形 34">
                  <a:extLst>
                    <a:ext uri="{FF2B5EF4-FFF2-40B4-BE49-F238E27FC236}">
                      <a16:creationId xmlns:a16="http://schemas.microsoft.com/office/drawing/2014/main" id="{1E366E52-531F-4A2F-9657-C137360F3196}"/>
                    </a:ext>
                  </a:extLst>
                </p:cNvPr>
                <p:cNvSpPr/>
                <p:nvPr/>
              </p:nvSpPr>
              <p:spPr>
                <a:xfrm>
                  <a:off x="4351931" y="1367701"/>
                  <a:ext cx="3742171" cy="259572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101" name="文本1">
                <a:extLst>
                  <a:ext uri="{FF2B5EF4-FFF2-40B4-BE49-F238E27FC236}">
                    <a16:creationId xmlns:a16="http://schemas.microsoft.com/office/drawing/2014/main" id="{29F0C795-F870-4D68-A44A-605E1F30442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تمثل بيانيا بمنحنى </a:t>
                </a:r>
              </a:p>
              <a:p>
                <a:pPr algn="ctr"/>
                <a:r>
                  <a:rPr lang="ar-SA" altLang="zh-CN" sz="2000" b="1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التوزيع الطبيعي المعتدل .</a:t>
                </a:r>
                <a:endParaRPr lang="zh-CN" altLang="en-US" sz="2000" b="1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48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1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14" grpId="0"/>
          <p:bldP spid="7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1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14" grpId="0"/>
          <p:bldP spid="7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70" y="1777816"/>
            <a:ext cx="2952903" cy="295356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组合 105"/>
          <p:cNvGrpSpPr/>
          <p:nvPr/>
        </p:nvGrpSpPr>
        <p:grpSpPr>
          <a:xfrm>
            <a:off x="8230541" y="-1197194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808356" y="-378556"/>
            <a:ext cx="840197" cy="8405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802424" y="-502500"/>
            <a:ext cx="1187204" cy="11876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3" name="同心圆 1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832013" y="-223358"/>
            <a:ext cx="914281" cy="91461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6" name="同心圆 1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1026167" y="6512646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9" name="同心圆 1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287774" y="5831640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2" name="同心圆 1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246057" y="5561176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5" name="同心圆 1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1003122" y="-1220177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8" name="同心圆 1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0943273" y="393745"/>
            <a:ext cx="297401" cy="2975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1" name="同心圆 1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2595166" y="6066750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4" name="同心圆 1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1704536" y="5934054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7" name="同心圆 1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8" name="椭圆 1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392324" y="6354304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0" name="同心圆 1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160401" y="6109837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3" name="同心圆 1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id="{F087C8D9-1BE6-4C56-840A-F92FCE552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44" y="1961992"/>
            <a:ext cx="11201710" cy="4631132"/>
          </a:xfrm>
          <a:prstGeom prst="rect">
            <a:avLst/>
          </a:prstGeom>
        </p:spPr>
      </p:pic>
      <p:sp>
        <p:nvSpPr>
          <p:cNvPr id="51" name="مستطيل 50">
            <a:extLst>
              <a:ext uri="{FF2B5EF4-FFF2-40B4-BE49-F238E27FC236}">
                <a16:creationId xmlns:a16="http://schemas.microsoft.com/office/drawing/2014/main" id="{E071DCCC-7423-45B3-91FA-90E029C22B4F}"/>
              </a:ext>
            </a:extLst>
          </p:cNvPr>
          <p:cNvSpPr/>
          <p:nvPr/>
        </p:nvSpPr>
        <p:spPr>
          <a:xfrm>
            <a:off x="1185840" y="567791"/>
            <a:ext cx="928170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التوزيع الطبيعي ( المعتدل ) للتباين المستمر لصفة</a:t>
            </a:r>
          </a:p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طول القامة للرجال والنساء </a:t>
            </a:r>
            <a:endParaRPr lang="ar-SA" sz="44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2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Line 40"/>
          <p:cNvSpPr>
            <a:spLocks noChangeShapeType="1"/>
          </p:cNvSpPr>
          <p:nvPr/>
        </p:nvSpPr>
        <p:spPr bwMode="auto">
          <a:xfrm flipH="1">
            <a:off x="5591150" y="4221882"/>
            <a:ext cx="1471710" cy="0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7491543" y="2714300"/>
            <a:ext cx="3041452" cy="3042552"/>
            <a:chOff x="1403648" y="1115468"/>
            <a:chExt cx="1294414" cy="1294414"/>
          </a:xfrm>
        </p:grpSpPr>
        <p:sp>
          <p:nvSpPr>
            <p:cNvPr id="123" name="椭圆 122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rgbClr val="EA5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26" name="同心圆 125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127" name="同心圆 126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125" name="TextBox 124"/>
            <p:cNvSpPr txBox="1"/>
            <p:nvPr/>
          </p:nvSpPr>
          <p:spPr>
            <a:xfrm>
              <a:off x="1673971" y="1437106"/>
              <a:ext cx="725958" cy="667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ar-SA" altLang="zh-CN" sz="3200" b="0" dirty="0">
                  <a:solidFill>
                    <a:schemeClr val="bg1"/>
                  </a:solidFill>
                  <a:effectLst/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التباين في الطراز المظهري</a:t>
              </a:r>
              <a:endParaRPr lang="zh-CN" altLang="en-US" sz="3200" b="0" dirty="0">
                <a:solidFill>
                  <a:schemeClr val="bg1"/>
                </a:solidFill>
                <a:effectLst/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3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9015" y="164815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750" y="165662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407439" y="1080106"/>
            <a:ext cx="4700599" cy="430887"/>
          </a:xfrm>
          <a:custGeom>
            <a:avLst/>
            <a:gdLst>
              <a:gd name="connsiteX0" fmla="*/ 0 w 4700599"/>
              <a:gd name="connsiteY0" fmla="*/ 0 h 430887"/>
              <a:gd name="connsiteX1" fmla="*/ 493563 w 4700599"/>
              <a:gd name="connsiteY1" fmla="*/ 0 h 430887"/>
              <a:gd name="connsiteX2" fmla="*/ 1175150 w 4700599"/>
              <a:gd name="connsiteY2" fmla="*/ 0 h 430887"/>
              <a:gd name="connsiteX3" fmla="*/ 1809731 w 4700599"/>
              <a:gd name="connsiteY3" fmla="*/ 0 h 430887"/>
              <a:gd name="connsiteX4" fmla="*/ 2256288 w 4700599"/>
              <a:gd name="connsiteY4" fmla="*/ 0 h 430887"/>
              <a:gd name="connsiteX5" fmla="*/ 2890868 w 4700599"/>
              <a:gd name="connsiteY5" fmla="*/ 0 h 430887"/>
              <a:gd name="connsiteX6" fmla="*/ 3478443 w 4700599"/>
              <a:gd name="connsiteY6" fmla="*/ 0 h 430887"/>
              <a:gd name="connsiteX7" fmla="*/ 4066018 w 4700599"/>
              <a:gd name="connsiteY7" fmla="*/ 0 h 430887"/>
              <a:gd name="connsiteX8" fmla="*/ 4700599 w 4700599"/>
              <a:gd name="connsiteY8" fmla="*/ 0 h 430887"/>
              <a:gd name="connsiteX9" fmla="*/ 4700599 w 4700599"/>
              <a:gd name="connsiteY9" fmla="*/ 430887 h 430887"/>
              <a:gd name="connsiteX10" fmla="*/ 4207036 w 4700599"/>
              <a:gd name="connsiteY10" fmla="*/ 430887 h 430887"/>
              <a:gd name="connsiteX11" fmla="*/ 3525449 w 4700599"/>
              <a:gd name="connsiteY11" fmla="*/ 430887 h 430887"/>
              <a:gd name="connsiteX12" fmla="*/ 2843862 w 4700599"/>
              <a:gd name="connsiteY12" fmla="*/ 430887 h 430887"/>
              <a:gd name="connsiteX13" fmla="*/ 2303294 w 4700599"/>
              <a:gd name="connsiteY13" fmla="*/ 430887 h 430887"/>
              <a:gd name="connsiteX14" fmla="*/ 1809731 w 4700599"/>
              <a:gd name="connsiteY14" fmla="*/ 430887 h 430887"/>
              <a:gd name="connsiteX15" fmla="*/ 1269162 w 4700599"/>
              <a:gd name="connsiteY15" fmla="*/ 430887 h 430887"/>
              <a:gd name="connsiteX16" fmla="*/ 681587 w 4700599"/>
              <a:gd name="connsiteY16" fmla="*/ 430887 h 430887"/>
              <a:gd name="connsiteX17" fmla="*/ 0 w 4700599"/>
              <a:gd name="connsiteY17" fmla="*/ 430887 h 430887"/>
              <a:gd name="connsiteX18" fmla="*/ 0 w 4700599"/>
              <a:gd name="connsiteY18" fmla="*/ 0 h 43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00599" h="430887" extrusionOk="0">
                <a:moveTo>
                  <a:pt x="0" y="0"/>
                </a:moveTo>
                <a:cubicBezTo>
                  <a:pt x="206828" y="-36077"/>
                  <a:pt x="294561" y="9391"/>
                  <a:pt x="493563" y="0"/>
                </a:cubicBezTo>
                <a:cubicBezTo>
                  <a:pt x="692565" y="-9391"/>
                  <a:pt x="948640" y="56716"/>
                  <a:pt x="1175150" y="0"/>
                </a:cubicBezTo>
                <a:cubicBezTo>
                  <a:pt x="1401660" y="-56716"/>
                  <a:pt x="1641818" y="37365"/>
                  <a:pt x="1809731" y="0"/>
                </a:cubicBezTo>
                <a:cubicBezTo>
                  <a:pt x="1977644" y="-37365"/>
                  <a:pt x="2055100" y="52903"/>
                  <a:pt x="2256288" y="0"/>
                </a:cubicBezTo>
                <a:cubicBezTo>
                  <a:pt x="2457476" y="-52903"/>
                  <a:pt x="2716560" y="66492"/>
                  <a:pt x="2890868" y="0"/>
                </a:cubicBezTo>
                <a:cubicBezTo>
                  <a:pt x="3065176" y="-66492"/>
                  <a:pt x="3191716" y="54606"/>
                  <a:pt x="3478443" y="0"/>
                </a:cubicBezTo>
                <a:cubicBezTo>
                  <a:pt x="3765171" y="-54606"/>
                  <a:pt x="3861514" y="16139"/>
                  <a:pt x="4066018" y="0"/>
                </a:cubicBezTo>
                <a:cubicBezTo>
                  <a:pt x="4270523" y="-16139"/>
                  <a:pt x="4466549" y="1413"/>
                  <a:pt x="4700599" y="0"/>
                </a:cubicBezTo>
                <a:cubicBezTo>
                  <a:pt x="4712436" y="99977"/>
                  <a:pt x="4675405" y="228028"/>
                  <a:pt x="4700599" y="430887"/>
                </a:cubicBezTo>
                <a:cubicBezTo>
                  <a:pt x="4599588" y="476460"/>
                  <a:pt x="4384020" y="399848"/>
                  <a:pt x="4207036" y="430887"/>
                </a:cubicBezTo>
                <a:cubicBezTo>
                  <a:pt x="4030052" y="461926"/>
                  <a:pt x="3865649" y="383640"/>
                  <a:pt x="3525449" y="430887"/>
                </a:cubicBezTo>
                <a:cubicBezTo>
                  <a:pt x="3185249" y="478134"/>
                  <a:pt x="3009440" y="422149"/>
                  <a:pt x="2843862" y="430887"/>
                </a:cubicBezTo>
                <a:cubicBezTo>
                  <a:pt x="2678284" y="439625"/>
                  <a:pt x="2501866" y="396743"/>
                  <a:pt x="2303294" y="430887"/>
                </a:cubicBezTo>
                <a:cubicBezTo>
                  <a:pt x="2104722" y="465031"/>
                  <a:pt x="1964256" y="398572"/>
                  <a:pt x="1809731" y="430887"/>
                </a:cubicBezTo>
                <a:cubicBezTo>
                  <a:pt x="1655206" y="463202"/>
                  <a:pt x="1483925" y="379659"/>
                  <a:pt x="1269162" y="430887"/>
                </a:cubicBezTo>
                <a:cubicBezTo>
                  <a:pt x="1054399" y="482115"/>
                  <a:pt x="876100" y="365838"/>
                  <a:pt x="681587" y="430887"/>
                </a:cubicBezTo>
                <a:cubicBezTo>
                  <a:pt x="487075" y="495936"/>
                  <a:pt x="329503" y="354652"/>
                  <a:pt x="0" y="430887"/>
                </a:cubicBezTo>
                <a:cubicBezTo>
                  <a:pt x="-11446" y="227072"/>
                  <a:pt x="29131" y="182589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36898205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ar-SA" altLang="zh-CN" sz="2800" b="1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أوجه </a:t>
            </a:r>
            <a:r>
              <a:rPr lang="ar-SA" altLang="zh-CN" sz="2800" b="1" dirty="0" err="1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الإختلاف</a:t>
            </a:r>
            <a:r>
              <a:rPr lang="ar-SA" altLang="zh-CN" sz="2800" b="1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بين أفراد النوع الواحد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830C6544-D212-4F45-9B62-187FC288B75C}"/>
              </a:ext>
            </a:extLst>
          </p:cNvPr>
          <p:cNvSpPr/>
          <p:nvPr/>
        </p:nvSpPr>
        <p:spPr>
          <a:xfrm>
            <a:off x="4634929" y="98233"/>
            <a:ext cx="62456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عرف التباين في الطراز المظهري</a:t>
            </a:r>
            <a:endParaRPr lang="ar-SA" sz="44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9" name="TextBox 44">
            <a:extLst>
              <a:ext uri="{FF2B5EF4-FFF2-40B4-BE49-F238E27FC236}">
                <a16:creationId xmlns:a16="http://schemas.microsoft.com/office/drawing/2014/main" id="{8A6E4FE8-E794-46FE-9CC5-B55C7A4CB8C7}"/>
              </a:ext>
            </a:extLst>
          </p:cNvPr>
          <p:cNvSpPr txBox="1"/>
          <p:nvPr/>
        </p:nvSpPr>
        <p:spPr>
          <a:xfrm>
            <a:off x="407788" y="973971"/>
            <a:ext cx="3963094" cy="1015663"/>
          </a:xfrm>
          <a:custGeom>
            <a:avLst/>
            <a:gdLst>
              <a:gd name="connsiteX0" fmla="*/ 0 w 3963094"/>
              <a:gd name="connsiteY0" fmla="*/ 0 h 1015663"/>
              <a:gd name="connsiteX1" fmla="*/ 581254 w 3963094"/>
              <a:gd name="connsiteY1" fmla="*/ 0 h 1015663"/>
              <a:gd name="connsiteX2" fmla="*/ 1202139 w 3963094"/>
              <a:gd name="connsiteY2" fmla="*/ 0 h 1015663"/>
              <a:gd name="connsiteX3" fmla="*/ 1743761 w 3963094"/>
              <a:gd name="connsiteY3" fmla="*/ 0 h 1015663"/>
              <a:gd name="connsiteX4" fmla="*/ 2443908 w 3963094"/>
              <a:gd name="connsiteY4" fmla="*/ 0 h 1015663"/>
              <a:gd name="connsiteX5" fmla="*/ 3183686 w 3963094"/>
              <a:gd name="connsiteY5" fmla="*/ 0 h 1015663"/>
              <a:gd name="connsiteX6" fmla="*/ 3963094 w 3963094"/>
              <a:gd name="connsiteY6" fmla="*/ 0 h 1015663"/>
              <a:gd name="connsiteX7" fmla="*/ 3963094 w 3963094"/>
              <a:gd name="connsiteY7" fmla="*/ 517988 h 1015663"/>
              <a:gd name="connsiteX8" fmla="*/ 3963094 w 3963094"/>
              <a:gd name="connsiteY8" fmla="*/ 1015663 h 1015663"/>
              <a:gd name="connsiteX9" fmla="*/ 3381840 w 3963094"/>
              <a:gd name="connsiteY9" fmla="*/ 1015663 h 1015663"/>
              <a:gd name="connsiteX10" fmla="*/ 2681694 w 3963094"/>
              <a:gd name="connsiteY10" fmla="*/ 1015663 h 1015663"/>
              <a:gd name="connsiteX11" fmla="*/ 2100440 w 3963094"/>
              <a:gd name="connsiteY11" fmla="*/ 1015663 h 1015663"/>
              <a:gd name="connsiteX12" fmla="*/ 1558817 w 3963094"/>
              <a:gd name="connsiteY12" fmla="*/ 1015663 h 1015663"/>
              <a:gd name="connsiteX13" fmla="*/ 937932 w 3963094"/>
              <a:gd name="connsiteY13" fmla="*/ 1015663 h 1015663"/>
              <a:gd name="connsiteX14" fmla="*/ 0 w 3963094"/>
              <a:gd name="connsiteY14" fmla="*/ 1015663 h 1015663"/>
              <a:gd name="connsiteX15" fmla="*/ 0 w 3963094"/>
              <a:gd name="connsiteY15" fmla="*/ 517988 h 1015663"/>
              <a:gd name="connsiteX16" fmla="*/ 0 w 3963094"/>
              <a:gd name="connsiteY16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63094" h="1015663" extrusionOk="0">
                <a:moveTo>
                  <a:pt x="0" y="0"/>
                </a:moveTo>
                <a:cubicBezTo>
                  <a:pt x="263430" y="23302"/>
                  <a:pt x="422760" y="19181"/>
                  <a:pt x="581254" y="0"/>
                </a:cubicBezTo>
                <a:cubicBezTo>
                  <a:pt x="739748" y="-19181"/>
                  <a:pt x="940017" y="10004"/>
                  <a:pt x="1202139" y="0"/>
                </a:cubicBezTo>
                <a:cubicBezTo>
                  <a:pt x="1464262" y="-10004"/>
                  <a:pt x="1491265" y="-19834"/>
                  <a:pt x="1743761" y="0"/>
                </a:cubicBezTo>
                <a:cubicBezTo>
                  <a:pt x="1996257" y="19834"/>
                  <a:pt x="2299777" y="1104"/>
                  <a:pt x="2443908" y="0"/>
                </a:cubicBezTo>
                <a:cubicBezTo>
                  <a:pt x="2588039" y="-1104"/>
                  <a:pt x="2904214" y="-25870"/>
                  <a:pt x="3183686" y="0"/>
                </a:cubicBezTo>
                <a:cubicBezTo>
                  <a:pt x="3463158" y="25870"/>
                  <a:pt x="3696348" y="-26046"/>
                  <a:pt x="3963094" y="0"/>
                </a:cubicBezTo>
                <a:cubicBezTo>
                  <a:pt x="3964765" y="200624"/>
                  <a:pt x="3939628" y="309792"/>
                  <a:pt x="3963094" y="517988"/>
                </a:cubicBezTo>
                <a:cubicBezTo>
                  <a:pt x="3986560" y="726184"/>
                  <a:pt x="3940702" y="797121"/>
                  <a:pt x="3963094" y="1015663"/>
                </a:cubicBezTo>
                <a:cubicBezTo>
                  <a:pt x="3698912" y="987411"/>
                  <a:pt x="3552636" y="1035917"/>
                  <a:pt x="3381840" y="1015663"/>
                </a:cubicBezTo>
                <a:cubicBezTo>
                  <a:pt x="3211044" y="995409"/>
                  <a:pt x="2906725" y="1022123"/>
                  <a:pt x="2681694" y="1015663"/>
                </a:cubicBezTo>
                <a:cubicBezTo>
                  <a:pt x="2456663" y="1009203"/>
                  <a:pt x="2324817" y="1032000"/>
                  <a:pt x="2100440" y="1015663"/>
                </a:cubicBezTo>
                <a:cubicBezTo>
                  <a:pt x="1876063" y="999326"/>
                  <a:pt x="1776476" y="1019882"/>
                  <a:pt x="1558817" y="1015663"/>
                </a:cubicBezTo>
                <a:cubicBezTo>
                  <a:pt x="1341158" y="1011444"/>
                  <a:pt x="1092366" y="986697"/>
                  <a:pt x="937932" y="1015663"/>
                </a:cubicBezTo>
                <a:cubicBezTo>
                  <a:pt x="783499" y="1044629"/>
                  <a:pt x="390747" y="1050940"/>
                  <a:pt x="0" y="1015663"/>
                </a:cubicBezTo>
                <a:cubicBezTo>
                  <a:pt x="23607" y="901802"/>
                  <a:pt x="-24170" y="685216"/>
                  <a:pt x="0" y="517988"/>
                </a:cubicBezTo>
                <a:cubicBezTo>
                  <a:pt x="24170" y="350761"/>
                  <a:pt x="25132" y="177181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0395597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ar-SA" altLang="zh-CN" sz="2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الإختلافات</a:t>
            </a:r>
            <a:r>
              <a:rPr lang="ar-SA" altLang="zh-CN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في صفات أفراد النوع الواحد بحيث تتضمن الصفة قيما معينة فقط : مثل شحمة الأذن.</a:t>
            </a:r>
            <a:endParaRPr lang="zh-CN" altLang="en-US" sz="2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30" name="TextBox 44">
            <a:extLst>
              <a:ext uri="{FF2B5EF4-FFF2-40B4-BE49-F238E27FC236}">
                <a16:creationId xmlns:a16="http://schemas.microsoft.com/office/drawing/2014/main" id="{A0DB91F3-03BE-4FDA-B323-93A4F8EA9820}"/>
              </a:ext>
            </a:extLst>
          </p:cNvPr>
          <p:cNvSpPr txBox="1"/>
          <p:nvPr/>
        </p:nvSpPr>
        <p:spPr>
          <a:xfrm>
            <a:off x="245" y="4624894"/>
            <a:ext cx="4578023" cy="677108"/>
          </a:xfrm>
          <a:custGeom>
            <a:avLst/>
            <a:gdLst>
              <a:gd name="connsiteX0" fmla="*/ 0 w 4578023"/>
              <a:gd name="connsiteY0" fmla="*/ 0 h 677108"/>
              <a:gd name="connsiteX1" fmla="*/ 562443 w 4578023"/>
              <a:gd name="connsiteY1" fmla="*/ 0 h 677108"/>
              <a:gd name="connsiteX2" fmla="*/ 1170666 w 4578023"/>
              <a:gd name="connsiteY2" fmla="*/ 0 h 677108"/>
              <a:gd name="connsiteX3" fmla="*/ 1687328 w 4578023"/>
              <a:gd name="connsiteY3" fmla="*/ 0 h 677108"/>
              <a:gd name="connsiteX4" fmla="*/ 2387112 w 4578023"/>
              <a:gd name="connsiteY4" fmla="*/ 0 h 677108"/>
              <a:gd name="connsiteX5" fmla="*/ 3132676 w 4578023"/>
              <a:gd name="connsiteY5" fmla="*/ 0 h 677108"/>
              <a:gd name="connsiteX6" fmla="*/ 3740899 w 4578023"/>
              <a:gd name="connsiteY6" fmla="*/ 0 h 677108"/>
              <a:gd name="connsiteX7" fmla="*/ 4578023 w 4578023"/>
              <a:gd name="connsiteY7" fmla="*/ 0 h 677108"/>
              <a:gd name="connsiteX8" fmla="*/ 4578023 w 4578023"/>
              <a:gd name="connsiteY8" fmla="*/ 677108 h 677108"/>
              <a:gd name="connsiteX9" fmla="*/ 4015580 w 4578023"/>
              <a:gd name="connsiteY9" fmla="*/ 677108 h 677108"/>
              <a:gd name="connsiteX10" fmla="*/ 3315797 w 4578023"/>
              <a:gd name="connsiteY10" fmla="*/ 677108 h 677108"/>
              <a:gd name="connsiteX11" fmla="*/ 2753354 w 4578023"/>
              <a:gd name="connsiteY11" fmla="*/ 677108 h 677108"/>
              <a:gd name="connsiteX12" fmla="*/ 2236691 w 4578023"/>
              <a:gd name="connsiteY12" fmla="*/ 677108 h 677108"/>
              <a:gd name="connsiteX13" fmla="*/ 1628468 w 4578023"/>
              <a:gd name="connsiteY13" fmla="*/ 677108 h 677108"/>
              <a:gd name="connsiteX14" fmla="*/ 882904 w 4578023"/>
              <a:gd name="connsiteY14" fmla="*/ 677108 h 677108"/>
              <a:gd name="connsiteX15" fmla="*/ 0 w 4578023"/>
              <a:gd name="connsiteY15" fmla="*/ 677108 h 677108"/>
              <a:gd name="connsiteX16" fmla="*/ 0 w 4578023"/>
              <a:gd name="connsiteY16" fmla="*/ 0 h 67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8023" h="677108" extrusionOk="0">
                <a:moveTo>
                  <a:pt x="0" y="0"/>
                </a:moveTo>
                <a:cubicBezTo>
                  <a:pt x="177456" y="-3060"/>
                  <a:pt x="289183" y="2915"/>
                  <a:pt x="562443" y="0"/>
                </a:cubicBezTo>
                <a:cubicBezTo>
                  <a:pt x="835703" y="-2915"/>
                  <a:pt x="1019948" y="25009"/>
                  <a:pt x="1170666" y="0"/>
                </a:cubicBezTo>
                <a:cubicBezTo>
                  <a:pt x="1321384" y="-25009"/>
                  <a:pt x="1568037" y="10633"/>
                  <a:pt x="1687328" y="0"/>
                </a:cubicBezTo>
                <a:cubicBezTo>
                  <a:pt x="1806619" y="-10633"/>
                  <a:pt x="2159074" y="6707"/>
                  <a:pt x="2387112" y="0"/>
                </a:cubicBezTo>
                <a:cubicBezTo>
                  <a:pt x="2615150" y="-6707"/>
                  <a:pt x="2843860" y="-23001"/>
                  <a:pt x="3132676" y="0"/>
                </a:cubicBezTo>
                <a:cubicBezTo>
                  <a:pt x="3421492" y="23001"/>
                  <a:pt x="3595314" y="1151"/>
                  <a:pt x="3740899" y="0"/>
                </a:cubicBezTo>
                <a:cubicBezTo>
                  <a:pt x="3886484" y="-1151"/>
                  <a:pt x="4213743" y="-10020"/>
                  <a:pt x="4578023" y="0"/>
                </a:cubicBezTo>
                <a:cubicBezTo>
                  <a:pt x="4590563" y="194821"/>
                  <a:pt x="4598300" y="537976"/>
                  <a:pt x="4578023" y="677108"/>
                </a:cubicBezTo>
                <a:cubicBezTo>
                  <a:pt x="4441317" y="650279"/>
                  <a:pt x="4171885" y="658086"/>
                  <a:pt x="4015580" y="677108"/>
                </a:cubicBezTo>
                <a:cubicBezTo>
                  <a:pt x="3859275" y="696130"/>
                  <a:pt x="3490786" y="675901"/>
                  <a:pt x="3315797" y="677108"/>
                </a:cubicBezTo>
                <a:cubicBezTo>
                  <a:pt x="3140808" y="678315"/>
                  <a:pt x="2977082" y="694851"/>
                  <a:pt x="2753354" y="677108"/>
                </a:cubicBezTo>
                <a:cubicBezTo>
                  <a:pt x="2529626" y="659365"/>
                  <a:pt x="2367708" y="659709"/>
                  <a:pt x="2236691" y="677108"/>
                </a:cubicBezTo>
                <a:cubicBezTo>
                  <a:pt x="2105674" y="694507"/>
                  <a:pt x="1891483" y="683097"/>
                  <a:pt x="1628468" y="677108"/>
                </a:cubicBezTo>
                <a:cubicBezTo>
                  <a:pt x="1365453" y="671119"/>
                  <a:pt x="1064617" y="663120"/>
                  <a:pt x="882904" y="677108"/>
                </a:cubicBezTo>
                <a:cubicBezTo>
                  <a:pt x="701191" y="691096"/>
                  <a:pt x="384766" y="690442"/>
                  <a:pt x="0" y="677108"/>
                </a:cubicBezTo>
                <a:cubicBezTo>
                  <a:pt x="19304" y="458439"/>
                  <a:pt x="17583" y="268289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0395597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ar-SA" altLang="zh-CN" sz="2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الإختلافات</a:t>
            </a:r>
            <a:r>
              <a:rPr lang="ar-SA" altLang="zh-CN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في صفات أفراد النوع الواحد بحيث تتضمن الصفة قيما عددية متدرجة مثل طول القامة .</a:t>
            </a:r>
            <a:endParaRPr lang="zh-CN" altLang="en-US" sz="2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2054" name="Picture 6" descr="مدونة العلوم : الصف السادس - الفصل الدراسي الأول - الوراثة">
            <a:extLst>
              <a:ext uri="{FF2B5EF4-FFF2-40B4-BE49-F238E27FC236}">
                <a16:creationId xmlns:a16="http://schemas.microsoft.com/office/drawing/2014/main" id="{EBD20D45-585B-41B2-BD35-DC012F0A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75" y="1989634"/>
            <a:ext cx="3135029" cy="176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36771DD-26B3-4DFC-B0C5-266D42D3E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398" y="5306117"/>
            <a:ext cx="3219718" cy="1508053"/>
          </a:xfrm>
          <a:prstGeom prst="rect">
            <a:avLst/>
          </a:prstGeom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88FC0156-17A5-4C44-8117-6770D3F0648C}"/>
              </a:ext>
            </a:extLst>
          </p:cNvPr>
          <p:cNvGrpSpPr/>
          <p:nvPr/>
        </p:nvGrpSpPr>
        <p:grpSpPr>
          <a:xfrm>
            <a:off x="4502472" y="2063525"/>
            <a:ext cx="3185468" cy="4316714"/>
            <a:chOff x="4343202" y="1606021"/>
            <a:chExt cx="3185468" cy="4316714"/>
          </a:xfrm>
        </p:grpSpPr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178C86F6-A097-4206-82D0-C122BAA0E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334" y="1681006"/>
              <a:ext cx="1340584" cy="4234088"/>
            </a:xfrm>
            <a:custGeom>
              <a:avLst/>
              <a:gdLst>
                <a:gd name="T0" fmla="*/ 1750 w 1750"/>
                <a:gd name="T1" fmla="*/ 272 h 5527"/>
                <a:gd name="T2" fmla="*/ 314 w 1750"/>
                <a:gd name="T3" fmla="*/ 2778 h 5527"/>
                <a:gd name="T4" fmla="*/ 1699 w 1750"/>
                <a:gd name="T5" fmla="*/ 5254 h 5527"/>
                <a:gd name="T6" fmla="*/ 1542 w 1750"/>
                <a:gd name="T7" fmla="*/ 5527 h 5527"/>
                <a:gd name="T8" fmla="*/ 0 w 1750"/>
                <a:gd name="T9" fmla="*/ 2778 h 5527"/>
                <a:gd name="T10" fmla="*/ 1593 w 1750"/>
                <a:gd name="T11" fmla="*/ 0 h 5527"/>
                <a:gd name="T12" fmla="*/ 1750 w 1750"/>
                <a:gd name="T13" fmla="*/ 272 h 5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0" h="5527">
                  <a:moveTo>
                    <a:pt x="1750" y="272"/>
                  </a:moveTo>
                  <a:cubicBezTo>
                    <a:pt x="891" y="777"/>
                    <a:pt x="314" y="1710"/>
                    <a:pt x="314" y="2778"/>
                  </a:cubicBezTo>
                  <a:cubicBezTo>
                    <a:pt x="314" y="3825"/>
                    <a:pt x="868" y="4743"/>
                    <a:pt x="1699" y="5254"/>
                  </a:cubicBezTo>
                  <a:lnTo>
                    <a:pt x="1542" y="5527"/>
                  </a:lnTo>
                  <a:cubicBezTo>
                    <a:pt x="617" y="4961"/>
                    <a:pt x="0" y="3942"/>
                    <a:pt x="0" y="2778"/>
                  </a:cubicBezTo>
                  <a:cubicBezTo>
                    <a:pt x="0" y="1594"/>
                    <a:pt x="640" y="559"/>
                    <a:pt x="1593" y="0"/>
                  </a:cubicBezTo>
                  <a:lnTo>
                    <a:pt x="1750" y="27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grpSp>
          <p:nvGrpSpPr>
            <p:cNvPr id="39" name="مجموعة 38">
              <a:extLst>
                <a:ext uri="{FF2B5EF4-FFF2-40B4-BE49-F238E27FC236}">
                  <a16:creationId xmlns:a16="http://schemas.microsoft.com/office/drawing/2014/main" id="{FDB46E8B-049D-4EEE-A1E0-A5D2BA82F5EA}"/>
                </a:ext>
              </a:extLst>
            </p:cNvPr>
            <p:cNvGrpSpPr/>
            <p:nvPr/>
          </p:nvGrpSpPr>
          <p:grpSpPr>
            <a:xfrm>
              <a:off x="4343202" y="1606021"/>
              <a:ext cx="3041452" cy="970225"/>
              <a:chOff x="3048488" y="1557392"/>
              <a:chExt cx="3681324" cy="970225"/>
            </a:xfrm>
          </p:grpSpPr>
          <p:sp>
            <p:nvSpPr>
              <p:cNvPr id="40" name="六边形 49">
                <a:extLst>
                  <a:ext uri="{FF2B5EF4-FFF2-40B4-BE49-F238E27FC236}">
                    <a16:creationId xmlns:a16="http://schemas.microsoft.com/office/drawing/2014/main" id="{3A5EBB90-36CE-4930-808B-90A84FF1B1CD}"/>
                  </a:ext>
                </a:extLst>
              </p:cNvPr>
              <p:cNvSpPr/>
              <p:nvPr/>
            </p:nvSpPr>
            <p:spPr>
              <a:xfrm>
                <a:off x="3214886" y="1557392"/>
                <a:ext cx="3266578" cy="970225"/>
              </a:xfrm>
              <a:prstGeom prst="hexagon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lumOff val="1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>
                  <a:gsLst>
                    <a:gs pos="0">
                      <a:schemeClr val="bg1">
                        <a:lumMod val="71000"/>
                        <a:lumOff val="29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</a:ln>
              <a:effectLst>
                <a:outerShdw blurRad="482600" dist="241300" dir="2700000" algn="tl" rotWithShape="0">
                  <a:prstClr val="black">
                    <a:alpha val="4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42" name="TextBox 47">
                <a:extLst>
                  <a:ext uri="{FF2B5EF4-FFF2-40B4-BE49-F238E27FC236}">
                    <a16:creationId xmlns:a16="http://schemas.microsoft.com/office/drawing/2014/main" id="{9EBF0B34-A51F-457F-9D97-F9B65FB0D202}"/>
                  </a:ext>
                </a:extLst>
              </p:cNvPr>
              <p:cNvSpPr txBox="1"/>
              <p:nvPr/>
            </p:nvSpPr>
            <p:spPr>
              <a:xfrm>
                <a:off x="3048488" y="1789615"/>
                <a:ext cx="368132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ar-SA" altLang="zh-CN" sz="3200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تباين غير مستمر</a:t>
                </a:r>
                <a:endParaRPr lang="zh-CN" altLang="en-US" sz="3200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grpSp>
          <p:nvGrpSpPr>
            <p:cNvPr id="43" name="مجموعة 42">
              <a:extLst>
                <a:ext uri="{FF2B5EF4-FFF2-40B4-BE49-F238E27FC236}">
                  <a16:creationId xmlns:a16="http://schemas.microsoft.com/office/drawing/2014/main" id="{99F44351-234C-4B1E-92E3-FAF44D1D5A70}"/>
                </a:ext>
              </a:extLst>
            </p:cNvPr>
            <p:cNvGrpSpPr/>
            <p:nvPr/>
          </p:nvGrpSpPr>
          <p:grpSpPr>
            <a:xfrm>
              <a:off x="4487218" y="4952510"/>
              <a:ext cx="3041452" cy="970225"/>
              <a:chOff x="3087834" y="4979849"/>
              <a:chExt cx="3681324" cy="970225"/>
            </a:xfrm>
          </p:grpSpPr>
          <p:sp>
            <p:nvSpPr>
              <p:cNvPr id="44" name="六边形 50">
                <a:extLst>
                  <a:ext uri="{FF2B5EF4-FFF2-40B4-BE49-F238E27FC236}">
                    <a16:creationId xmlns:a16="http://schemas.microsoft.com/office/drawing/2014/main" id="{D271ED27-E30F-47E3-BBE1-2F75BB68BB4B}"/>
                  </a:ext>
                </a:extLst>
              </p:cNvPr>
              <p:cNvSpPr/>
              <p:nvPr/>
            </p:nvSpPr>
            <p:spPr>
              <a:xfrm>
                <a:off x="3214886" y="4979849"/>
                <a:ext cx="3266578" cy="970225"/>
              </a:xfrm>
              <a:prstGeom prst="hexagon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lumOff val="1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>
                  <a:gsLst>
                    <a:gs pos="0">
                      <a:schemeClr val="bg1">
                        <a:lumMod val="71000"/>
                        <a:lumOff val="29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</a:ln>
              <a:effectLst>
                <a:outerShdw blurRad="482600" dist="241300" dir="2700000" algn="tl" rotWithShape="0">
                  <a:prstClr val="black">
                    <a:alpha val="4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52" name="TextBox 48">
                <a:extLst>
                  <a:ext uri="{FF2B5EF4-FFF2-40B4-BE49-F238E27FC236}">
                    <a16:creationId xmlns:a16="http://schemas.microsoft.com/office/drawing/2014/main" id="{B2F98995-3327-4C00-BB05-DC1934EF87CF}"/>
                  </a:ext>
                </a:extLst>
              </p:cNvPr>
              <p:cNvSpPr txBox="1"/>
              <p:nvPr/>
            </p:nvSpPr>
            <p:spPr>
              <a:xfrm>
                <a:off x="3087834" y="5169599"/>
                <a:ext cx="368132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ar-SA" altLang="zh-CN" sz="3200" dirty="0">
                    <a:solidFill>
                      <a:srgbClr val="3A868E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rPr>
                  <a:t>تباين مستمر</a:t>
                </a:r>
                <a:endParaRPr lang="zh-CN" altLang="en-US" sz="3200" dirty="0">
                  <a:solidFill>
                    <a:srgbClr val="3A868E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170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0" grpId="0" animBg="1"/>
          <p:bldP spid="45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0" grpId="0" animBg="1"/>
          <p:bldP spid="45" grpId="0"/>
          <p:bldP spid="29" grpId="0" animBg="1"/>
          <p:bldP spid="3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B23430C-DAD3-46B6-9EDD-067C092C2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8712" y="985650"/>
            <a:ext cx="5514475" cy="4388361"/>
          </a:xfrm>
          <a:prstGeom prst="rect">
            <a:avLst/>
          </a:prstGeom>
        </p:spPr>
      </p:pic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E1547659-1E71-40AB-89DA-D9FBE9F35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204285"/>
              </p:ext>
            </p:extLst>
          </p:nvPr>
        </p:nvGraphicFramePr>
        <p:xfrm>
          <a:off x="478582" y="981522"/>
          <a:ext cx="5904657" cy="43924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68219">
                  <a:extLst>
                    <a:ext uri="{9D8B030D-6E8A-4147-A177-3AD203B41FA5}">
                      <a16:colId xmlns:a16="http://schemas.microsoft.com/office/drawing/2014/main" val="2922006990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3940359617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626981303"/>
                    </a:ext>
                  </a:extLst>
                </a:gridCol>
              </a:tblGrid>
              <a:tr h="8784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المثال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نوع التباين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سبب التباين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20521"/>
                  </a:ext>
                </a:extLst>
              </a:tr>
              <a:tr h="8784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854125"/>
                  </a:ext>
                </a:extLst>
              </a:tr>
              <a:tr h="8784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500097"/>
                  </a:ext>
                </a:extLst>
              </a:tr>
              <a:tr h="8784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508434"/>
                  </a:ext>
                </a:extLst>
              </a:tr>
              <a:tr h="8784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04028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29ADA03E-0F43-4C4B-BCB5-F30740823CEC}"/>
              </a:ext>
            </a:extLst>
          </p:cNvPr>
          <p:cNvSpPr txBox="1"/>
          <p:nvPr/>
        </p:nvSpPr>
        <p:spPr>
          <a:xfrm>
            <a:off x="2715090" y="2049678"/>
            <a:ext cx="1656184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غير مستمر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6D77B5A-E947-4FEE-984B-05D2D1AD542B}"/>
              </a:ext>
            </a:extLst>
          </p:cNvPr>
          <p:cNvSpPr txBox="1"/>
          <p:nvPr/>
        </p:nvSpPr>
        <p:spPr>
          <a:xfrm>
            <a:off x="2715090" y="4713221"/>
            <a:ext cx="1656184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غير مستمر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5B1707C-454A-4AF2-A03F-4B0FCE5B8D37}"/>
              </a:ext>
            </a:extLst>
          </p:cNvPr>
          <p:cNvSpPr txBox="1"/>
          <p:nvPr/>
        </p:nvSpPr>
        <p:spPr>
          <a:xfrm>
            <a:off x="2662612" y="2862540"/>
            <a:ext cx="1656184" cy="492443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SA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مستمر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0F5177B-43E0-42D6-8617-44FC0DE8AB2F}"/>
              </a:ext>
            </a:extLst>
          </p:cNvPr>
          <p:cNvSpPr txBox="1"/>
          <p:nvPr/>
        </p:nvSpPr>
        <p:spPr>
          <a:xfrm>
            <a:off x="2679094" y="3738491"/>
            <a:ext cx="1656184" cy="492443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SA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مستمر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0303395-98B5-467B-BAFE-F4BB308393E5}"/>
              </a:ext>
            </a:extLst>
          </p:cNvPr>
          <p:cNvSpPr txBox="1"/>
          <p:nvPr/>
        </p:nvSpPr>
        <p:spPr>
          <a:xfrm>
            <a:off x="766721" y="2090616"/>
            <a:ext cx="1656184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الجينات فقط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F32D4CE-ABCE-419F-B6B4-69C17D9886F2}"/>
              </a:ext>
            </a:extLst>
          </p:cNvPr>
          <p:cNvSpPr txBox="1"/>
          <p:nvPr/>
        </p:nvSpPr>
        <p:spPr>
          <a:xfrm>
            <a:off x="794318" y="4728451"/>
            <a:ext cx="1656184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الجينات فقط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4C791B5-3BD7-4D19-984A-4B0716F98426}"/>
              </a:ext>
            </a:extLst>
          </p:cNvPr>
          <p:cNvSpPr txBox="1"/>
          <p:nvPr/>
        </p:nvSpPr>
        <p:spPr>
          <a:xfrm>
            <a:off x="631133" y="2973169"/>
            <a:ext cx="1656184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الجينات والبيئة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8CD9EBB-2D7C-404A-830A-1C366598182C}"/>
              </a:ext>
            </a:extLst>
          </p:cNvPr>
          <p:cNvSpPr txBox="1"/>
          <p:nvPr/>
        </p:nvSpPr>
        <p:spPr>
          <a:xfrm>
            <a:off x="631133" y="3838642"/>
            <a:ext cx="1656184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/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الجينات والبيئة</a:t>
            </a:r>
          </a:p>
        </p:txBody>
      </p:sp>
    </p:spTree>
    <p:extLst>
      <p:ext uri="{BB962C8B-B14F-4D97-AF65-F5344CB8AC3E}">
        <p14:creationId xmlns:p14="http://schemas.microsoft.com/office/powerpoint/2010/main" val="78614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1621968" y="3103783"/>
            <a:ext cx="9280624" cy="2399710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39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 dirty="0">
                <a:solidFill>
                  <a:srgbClr val="00B485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0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 dirty="0">
                <a:solidFill>
                  <a:srgbClr val="00B485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1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 dirty="0">
                <a:solidFill>
                  <a:srgbClr val="00B485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2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 dirty="0">
                <a:solidFill>
                  <a:srgbClr val="00B485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009562" y="3498569"/>
            <a:ext cx="1608865" cy="1609190"/>
            <a:chOff x="2201071" y="3406041"/>
            <a:chExt cx="1805286" cy="1805938"/>
          </a:xfrm>
        </p:grpSpPr>
        <p:grpSp>
          <p:nvGrpSpPr>
            <p:cNvPr id="56" name="组合 55"/>
            <p:cNvGrpSpPr/>
            <p:nvPr/>
          </p:nvGrpSpPr>
          <p:grpSpPr>
            <a:xfrm>
              <a:off x="2201071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60" name="同心圆 59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59" name="椭圆 58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EA610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2867601" y="3999718"/>
              <a:ext cx="1023613" cy="656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666459" y="3404780"/>
            <a:ext cx="1608865" cy="1609190"/>
            <a:chOff x="7382260" y="3406041"/>
            <a:chExt cx="1805286" cy="1805938"/>
          </a:xfrm>
        </p:grpSpPr>
        <p:grpSp>
          <p:nvGrpSpPr>
            <p:cNvPr id="63" name="组合 62"/>
            <p:cNvGrpSpPr/>
            <p:nvPr/>
          </p:nvGrpSpPr>
          <p:grpSpPr>
            <a:xfrm>
              <a:off x="738226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65" name="组合 6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67" name="同心圆 6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66" name="椭圆 6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EA5E6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8055007" y="3939228"/>
              <a:ext cx="1023613" cy="656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308257" y="3501802"/>
            <a:ext cx="1608865" cy="1609190"/>
            <a:chOff x="4811090" y="3406041"/>
            <a:chExt cx="1805286" cy="1805938"/>
          </a:xfrm>
        </p:grpSpPr>
        <p:grpSp>
          <p:nvGrpSpPr>
            <p:cNvPr id="70" name="组合 69"/>
            <p:cNvGrpSpPr/>
            <p:nvPr/>
          </p:nvGrpSpPr>
          <p:grpSpPr>
            <a:xfrm>
              <a:off x="481109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74" name="同心圆 7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73" name="椭圆 7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69F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5470823" y="3943051"/>
              <a:ext cx="1023613" cy="656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959580" y="3429794"/>
            <a:ext cx="1608865" cy="1609190"/>
            <a:chOff x="9964778" y="3406041"/>
            <a:chExt cx="1805286" cy="1805938"/>
          </a:xfrm>
        </p:grpSpPr>
        <p:grpSp>
          <p:nvGrpSpPr>
            <p:cNvPr id="77" name="组合 76"/>
            <p:cNvGrpSpPr/>
            <p:nvPr/>
          </p:nvGrpSpPr>
          <p:grpSpPr>
            <a:xfrm>
              <a:off x="9964778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81" name="同心圆 8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80" name="椭圆 7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099A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10692816" y="3952797"/>
              <a:ext cx="494546" cy="656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84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664" y="244463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187" y="244463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مربع نص 82">
            <a:extLst>
              <a:ext uri="{FF2B5EF4-FFF2-40B4-BE49-F238E27FC236}">
                <a16:creationId xmlns:a16="http://schemas.microsoft.com/office/drawing/2014/main" id="{5564A574-EF73-46EE-A513-11380019AEE5}"/>
              </a:ext>
            </a:extLst>
          </p:cNvPr>
          <p:cNvSpPr txBox="1"/>
          <p:nvPr/>
        </p:nvSpPr>
        <p:spPr>
          <a:xfrm>
            <a:off x="5789808" y="2298240"/>
            <a:ext cx="3169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EA5E66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قس طول الإصبع الثالثة من اليد اليسرى إلى أسفل الظفر لثلاثين شخصا .</a:t>
            </a:r>
            <a:endParaRPr lang="zh-CN" altLang="en-US" sz="2400" b="1" dirty="0">
              <a:solidFill>
                <a:srgbClr val="EA5E66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87F44638-E018-4C21-AE39-2E98CF328873}"/>
              </a:ext>
            </a:extLst>
          </p:cNvPr>
          <p:cNvSpPr txBox="1"/>
          <p:nvPr/>
        </p:nvSpPr>
        <p:spPr>
          <a:xfrm>
            <a:off x="8304264" y="5013970"/>
            <a:ext cx="31697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نفذ مسحا لثلاثين </a:t>
            </a:r>
            <a:r>
              <a:rPr lang="ar-SA" altLang="zh-CN" sz="2400" b="1" dirty="0" err="1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شخطا</a:t>
            </a:r>
            <a:r>
              <a:rPr lang="ar-SA" altLang="zh-CN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على الأقل لتعرف ما إذا كانت لديهم القدرة على ثني اللسان أم لا , وسجل نتائجك</a:t>
            </a:r>
            <a:endParaRPr lang="zh-CN" altLang="en-US" sz="2400" b="1" dirty="0">
              <a:solidFill>
                <a:srgbClr val="0099A9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5DEF7CAC-D2C3-475B-80D6-58268E494C73}"/>
              </a:ext>
            </a:extLst>
          </p:cNvPr>
          <p:cNvSpPr txBox="1"/>
          <p:nvPr/>
        </p:nvSpPr>
        <p:spPr>
          <a:xfrm>
            <a:off x="3586065" y="5302002"/>
            <a:ext cx="3053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F69F1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قسم أطوال الأصابع إلى فئات مناسبة وسجل العدد في كل فئة كما في الجدول التالي :</a:t>
            </a:r>
            <a:endParaRPr lang="zh-CN" altLang="en-US" sz="2400" b="1" dirty="0">
              <a:solidFill>
                <a:srgbClr val="F69F1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57D2FC6B-8E09-49A7-A1E8-35CF312141C5}"/>
              </a:ext>
            </a:extLst>
          </p:cNvPr>
          <p:cNvSpPr txBox="1"/>
          <p:nvPr/>
        </p:nvSpPr>
        <p:spPr>
          <a:xfrm>
            <a:off x="1131611" y="2781722"/>
            <a:ext cx="3169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EA6103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مثل نتائجك بيانيا </a:t>
            </a:r>
            <a:endParaRPr lang="zh-CN" altLang="en-US" sz="2400" b="1" dirty="0">
              <a:solidFill>
                <a:srgbClr val="EA6103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89" name="مستطيل 88">
            <a:extLst>
              <a:ext uri="{FF2B5EF4-FFF2-40B4-BE49-F238E27FC236}">
                <a16:creationId xmlns:a16="http://schemas.microsoft.com/office/drawing/2014/main" id="{1B7B20CF-1BE9-419E-9FF5-1D757D42D580}"/>
              </a:ext>
            </a:extLst>
          </p:cNvPr>
          <p:cNvSpPr/>
          <p:nvPr/>
        </p:nvSpPr>
        <p:spPr>
          <a:xfrm>
            <a:off x="6289307" y="181237"/>
            <a:ext cx="46810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نشاط 6-1 قياس التباين </a:t>
            </a:r>
            <a:endParaRPr lang="ar-SA" sz="44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376C72FE-ABEA-4DBA-AD2F-F76A4C3C0965}"/>
              </a:ext>
            </a:extLst>
          </p:cNvPr>
          <p:cNvSpPr txBox="1"/>
          <p:nvPr/>
        </p:nvSpPr>
        <p:spPr>
          <a:xfrm>
            <a:off x="3618427" y="890582"/>
            <a:ext cx="82398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0070C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ستحاول قياس التباين المستمر والتباين غير المستمر من خلال هذا النشاط , ويرجع أن تكون نتائجك في التباين المستمر مطابقة للتوزيع الطبيعي ( المعتدل) وفيه يتمحور معظم الأشخاص حول منتصف المنحنى مع عدد أقل في الطرفين </a:t>
            </a:r>
            <a:endParaRPr lang="zh-CN" altLang="en-US" sz="2400" b="1" dirty="0">
              <a:solidFill>
                <a:srgbClr val="0070C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25B9F1B-A271-4E97-BA65-642FEF5E304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545" y="0"/>
            <a:ext cx="3363366" cy="267398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19DE6EE-26FE-4967-AF0C-D589E81BF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45" y="5615012"/>
            <a:ext cx="3442267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4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8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/>
          <p:bldP spid="86" grpId="0"/>
          <p:bldP spid="87" grpId="0"/>
          <p:bldP spid="88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8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/>
          <p:bldP spid="86" grpId="0"/>
          <p:bldP spid="87" grpId="0"/>
          <p:bldP spid="88" grpId="0"/>
          <p:bldP spid="9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9DB5B21-801A-43DB-BBC7-BA11AE3CDB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9" b="3811"/>
          <a:stretch/>
        </p:blipFill>
        <p:spPr>
          <a:xfrm>
            <a:off x="6023198" y="91280"/>
            <a:ext cx="6095208" cy="66770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787F5915-D2F0-4DC0-97A3-5A84743E4FC8}"/>
              </a:ext>
            </a:extLst>
          </p:cNvPr>
          <p:cNvSpPr/>
          <p:nvPr/>
        </p:nvSpPr>
        <p:spPr>
          <a:xfrm>
            <a:off x="1270670" y="549474"/>
            <a:ext cx="4661078" cy="830997"/>
          </a:xfrm>
          <a:custGeom>
            <a:avLst/>
            <a:gdLst>
              <a:gd name="connsiteX0" fmla="*/ 0 w 4661078"/>
              <a:gd name="connsiteY0" fmla="*/ 0 h 830997"/>
              <a:gd name="connsiteX1" fmla="*/ 4661078 w 4661078"/>
              <a:gd name="connsiteY1" fmla="*/ 0 h 830997"/>
              <a:gd name="connsiteX2" fmla="*/ 4661078 w 4661078"/>
              <a:gd name="connsiteY2" fmla="*/ 830997 h 830997"/>
              <a:gd name="connsiteX3" fmla="*/ 0 w 4661078"/>
              <a:gd name="connsiteY3" fmla="*/ 830997 h 830997"/>
              <a:gd name="connsiteX4" fmla="*/ 0 w 4661078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1078" h="830997" fill="none" extrusionOk="0">
                <a:moveTo>
                  <a:pt x="0" y="0"/>
                </a:moveTo>
                <a:cubicBezTo>
                  <a:pt x="1144218" y="-14931"/>
                  <a:pt x="2611614" y="31643"/>
                  <a:pt x="4661078" y="0"/>
                </a:cubicBezTo>
                <a:cubicBezTo>
                  <a:pt x="4645751" y="222187"/>
                  <a:pt x="4679812" y="491684"/>
                  <a:pt x="4661078" y="830997"/>
                </a:cubicBezTo>
                <a:cubicBezTo>
                  <a:pt x="4142147" y="768943"/>
                  <a:pt x="712654" y="777294"/>
                  <a:pt x="0" y="830997"/>
                </a:cubicBezTo>
                <a:cubicBezTo>
                  <a:pt x="-46467" y="534453"/>
                  <a:pt x="32035" y="379164"/>
                  <a:pt x="0" y="0"/>
                </a:cubicBezTo>
                <a:close/>
              </a:path>
              <a:path w="4661078" h="830997" stroke="0" extrusionOk="0">
                <a:moveTo>
                  <a:pt x="0" y="0"/>
                </a:moveTo>
                <a:cubicBezTo>
                  <a:pt x="581303" y="-5264"/>
                  <a:pt x="2529808" y="84467"/>
                  <a:pt x="4661078" y="0"/>
                </a:cubicBezTo>
                <a:cubicBezTo>
                  <a:pt x="4690630" y="315550"/>
                  <a:pt x="4695515" y="496935"/>
                  <a:pt x="4661078" y="830997"/>
                </a:cubicBezTo>
                <a:cubicBezTo>
                  <a:pt x="3439824" y="937317"/>
                  <a:pt x="1128513" y="823348"/>
                  <a:pt x="0" y="830997"/>
                </a:cubicBezTo>
                <a:cubicBezTo>
                  <a:pt x="-73002" y="509287"/>
                  <a:pt x="-13314" y="166626"/>
                  <a:pt x="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ثني اللسان : غير مستمر</a:t>
            </a:r>
          </a:p>
          <a:p>
            <a:pPr algn="ctr"/>
            <a:r>
              <a:rPr lang="ar-SA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طول الإصبع : مستمر</a:t>
            </a:r>
            <a:endParaRPr lang="ar-SA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78831DD-EE69-4550-8394-C6BE074EF49C}"/>
              </a:ext>
            </a:extLst>
          </p:cNvPr>
          <p:cNvSpPr/>
          <p:nvPr/>
        </p:nvSpPr>
        <p:spPr>
          <a:xfrm>
            <a:off x="1270670" y="1917626"/>
            <a:ext cx="4661078" cy="461665"/>
          </a:xfrm>
          <a:custGeom>
            <a:avLst/>
            <a:gdLst>
              <a:gd name="connsiteX0" fmla="*/ 0 w 4661078"/>
              <a:gd name="connsiteY0" fmla="*/ 0 h 461665"/>
              <a:gd name="connsiteX1" fmla="*/ 4661078 w 4661078"/>
              <a:gd name="connsiteY1" fmla="*/ 0 h 461665"/>
              <a:gd name="connsiteX2" fmla="*/ 4661078 w 4661078"/>
              <a:gd name="connsiteY2" fmla="*/ 461665 h 461665"/>
              <a:gd name="connsiteX3" fmla="*/ 0 w 4661078"/>
              <a:gd name="connsiteY3" fmla="*/ 461665 h 461665"/>
              <a:gd name="connsiteX4" fmla="*/ 0 w 4661078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1078" h="461665" fill="none" extrusionOk="0">
                <a:moveTo>
                  <a:pt x="0" y="0"/>
                </a:moveTo>
                <a:cubicBezTo>
                  <a:pt x="1144218" y="-14931"/>
                  <a:pt x="2611614" y="31643"/>
                  <a:pt x="4661078" y="0"/>
                </a:cubicBezTo>
                <a:cubicBezTo>
                  <a:pt x="4678991" y="213952"/>
                  <a:pt x="4663192" y="264048"/>
                  <a:pt x="4661078" y="461665"/>
                </a:cubicBezTo>
                <a:cubicBezTo>
                  <a:pt x="4142147" y="399611"/>
                  <a:pt x="712654" y="407962"/>
                  <a:pt x="0" y="461665"/>
                </a:cubicBezTo>
                <a:cubicBezTo>
                  <a:pt x="-13228" y="392754"/>
                  <a:pt x="-1205" y="91040"/>
                  <a:pt x="0" y="0"/>
                </a:cubicBezTo>
                <a:close/>
              </a:path>
              <a:path w="4661078" h="461665" stroke="0" extrusionOk="0">
                <a:moveTo>
                  <a:pt x="0" y="0"/>
                </a:moveTo>
                <a:cubicBezTo>
                  <a:pt x="581303" y="-5264"/>
                  <a:pt x="2529808" y="84467"/>
                  <a:pt x="4661078" y="0"/>
                </a:cubicBezTo>
                <a:cubicBezTo>
                  <a:pt x="4657390" y="47644"/>
                  <a:pt x="4678895" y="347216"/>
                  <a:pt x="4661078" y="461665"/>
                </a:cubicBezTo>
                <a:cubicBezTo>
                  <a:pt x="3439824" y="567985"/>
                  <a:pt x="1128513" y="454016"/>
                  <a:pt x="0" y="461665"/>
                </a:cubicBezTo>
                <a:cubicBezTo>
                  <a:pt x="26717" y="334458"/>
                  <a:pt x="19926" y="171528"/>
                  <a:pt x="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60-80%</a:t>
            </a:r>
            <a:endParaRPr lang="ar-SA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FC27AD8-2C14-41A5-8008-1358DFF1F383}"/>
              </a:ext>
            </a:extLst>
          </p:cNvPr>
          <p:cNvSpPr/>
          <p:nvPr/>
        </p:nvSpPr>
        <p:spPr>
          <a:xfrm>
            <a:off x="1270670" y="2454781"/>
            <a:ext cx="4661078" cy="461665"/>
          </a:xfrm>
          <a:custGeom>
            <a:avLst/>
            <a:gdLst>
              <a:gd name="connsiteX0" fmla="*/ 0 w 4661078"/>
              <a:gd name="connsiteY0" fmla="*/ 0 h 461665"/>
              <a:gd name="connsiteX1" fmla="*/ 4661078 w 4661078"/>
              <a:gd name="connsiteY1" fmla="*/ 0 h 461665"/>
              <a:gd name="connsiteX2" fmla="*/ 4661078 w 4661078"/>
              <a:gd name="connsiteY2" fmla="*/ 461665 h 461665"/>
              <a:gd name="connsiteX3" fmla="*/ 0 w 4661078"/>
              <a:gd name="connsiteY3" fmla="*/ 461665 h 461665"/>
              <a:gd name="connsiteX4" fmla="*/ 0 w 4661078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1078" h="461665" fill="none" extrusionOk="0">
                <a:moveTo>
                  <a:pt x="0" y="0"/>
                </a:moveTo>
                <a:cubicBezTo>
                  <a:pt x="1144218" y="-14931"/>
                  <a:pt x="2611614" y="31643"/>
                  <a:pt x="4661078" y="0"/>
                </a:cubicBezTo>
                <a:cubicBezTo>
                  <a:pt x="4678991" y="213952"/>
                  <a:pt x="4663192" y="264048"/>
                  <a:pt x="4661078" y="461665"/>
                </a:cubicBezTo>
                <a:cubicBezTo>
                  <a:pt x="4142147" y="399611"/>
                  <a:pt x="712654" y="407962"/>
                  <a:pt x="0" y="461665"/>
                </a:cubicBezTo>
                <a:cubicBezTo>
                  <a:pt x="-13228" y="392754"/>
                  <a:pt x="-1205" y="91040"/>
                  <a:pt x="0" y="0"/>
                </a:cubicBezTo>
                <a:close/>
              </a:path>
              <a:path w="4661078" h="461665" stroke="0" extrusionOk="0">
                <a:moveTo>
                  <a:pt x="0" y="0"/>
                </a:moveTo>
                <a:cubicBezTo>
                  <a:pt x="581303" y="-5264"/>
                  <a:pt x="2529808" y="84467"/>
                  <a:pt x="4661078" y="0"/>
                </a:cubicBezTo>
                <a:cubicBezTo>
                  <a:pt x="4657390" y="47644"/>
                  <a:pt x="4678895" y="347216"/>
                  <a:pt x="4661078" y="461665"/>
                </a:cubicBezTo>
                <a:cubicBezTo>
                  <a:pt x="3439824" y="567985"/>
                  <a:pt x="1128513" y="454016"/>
                  <a:pt x="0" y="461665"/>
                </a:cubicBezTo>
                <a:cubicBezTo>
                  <a:pt x="26717" y="334458"/>
                  <a:pt x="19926" y="171528"/>
                  <a:pt x="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يمكن تعلم ثني اللسان .</a:t>
            </a:r>
          </a:p>
        </p:txBody>
      </p:sp>
    </p:spTree>
    <p:extLst>
      <p:ext uri="{BB962C8B-B14F-4D97-AF65-F5344CB8AC3E}">
        <p14:creationId xmlns:p14="http://schemas.microsoft.com/office/powerpoint/2010/main" val="67567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70" y="1777816"/>
            <a:ext cx="2952903" cy="295356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组合 105"/>
          <p:cNvGrpSpPr/>
          <p:nvPr/>
        </p:nvGrpSpPr>
        <p:grpSpPr>
          <a:xfrm>
            <a:off x="8230541" y="-1197194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808356" y="-378556"/>
            <a:ext cx="840197" cy="8405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802424" y="-502500"/>
            <a:ext cx="1187204" cy="11876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3" name="同心圆 1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832013" y="-223358"/>
            <a:ext cx="914281" cy="91461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6" name="同心圆 1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1026167" y="6512646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9" name="同心圆 1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287774" y="5831640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2" name="同心圆 1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246057" y="5561176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5" name="同心圆 1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1003122" y="-1220177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8" name="同心圆 1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0943273" y="393745"/>
            <a:ext cx="297401" cy="2975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1" name="同心圆 1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2595166" y="6066750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4" name="同心圆 1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1704536" y="5934054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7" name="同心圆 1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8" name="椭圆 1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392324" y="6354304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0" name="同心圆 1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160401" y="6109837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3" name="同心圆 1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101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618" y="1858338"/>
            <a:ext cx="3348111" cy="3348867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مستطيل 45">
            <a:extLst>
              <a:ext uri="{FF2B5EF4-FFF2-40B4-BE49-F238E27FC236}">
                <a16:creationId xmlns:a16="http://schemas.microsoft.com/office/drawing/2014/main" id="{8539C66B-BD10-4393-B45A-6160F6E16A24}"/>
              </a:ext>
            </a:extLst>
          </p:cNvPr>
          <p:cNvSpPr/>
          <p:nvPr/>
        </p:nvSpPr>
        <p:spPr>
          <a:xfrm>
            <a:off x="2247805" y="2697272"/>
            <a:ext cx="158713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التباين </a:t>
            </a:r>
          </a:p>
          <a:p>
            <a:pPr algn="ctr"/>
            <a:r>
              <a:rPr lang="ar-SA" sz="44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الجيني</a:t>
            </a:r>
            <a:endParaRPr lang="ar-SA" sz="44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83549BC6-B9A1-4531-86DC-D25C7A9E2FDA}"/>
              </a:ext>
            </a:extLst>
          </p:cNvPr>
          <p:cNvSpPr/>
          <p:nvPr/>
        </p:nvSpPr>
        <p:spPr>
          <a:xfrm>
            <a:off x="30166" y="288062"/>
            <a:ext cx="576103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10160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لماذا نختلف في طرزنا المظهرية كلون العيون وفصائل الدم وغيرها ؟</a:t>
            </a:r>
            <a:endParaRPr lang="ar-SA" sz="3200" b="1" cap="none" spc="0" dirty="0">
              <a:ln w="10160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76A857E5-3A9F-4CBA-84FE-DD1EEEEA3C74}"/>
              </a:ext>
            </a:extLst>
          </p:cNvPr>
          <p:cNvSpPr txBox="1"/>
          <p:nvPr/>
        </p:nvSpPr>
        <p:spPr>
          <a:xfrm>
            <a:off x="555534" y="1380387"/>
            <a:ext cx="45196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800" b="1" dirty="0">
                <a:solidFill>
                  <a:srgbClr val="88554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بسبب </a:t>
            </a:r>
            <a:r>
              <a:rPr lang="ar-SA" altLang="zh-CN" sz="2800" b="1" dirty="0" err="1">
                <a:solidFill>
                  <a:srgbClr val="88554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الإختلاف</a:t>
            </a:r>
            <a:r>
              <a:rPr lang="ar-SA" altLang="zh-CN" sz="2800" b="1" dirty="0">
                <a:solidFill>
                  <a:srgbClr val="88554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في الطراز الجيني</a:t>
            </a:r>
            <a:endParaRPr lang="zh-CN" altLang="en-US" sz="2800" b="1" dirty="0">
              <a:solidFill>
                <a:srgbClr val="88554D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919354B-28C1-4AEC-BD42-51BAEED2D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3438" y="837506"/>
            <a:ext cx="3091401" cy="5915692"/>
          </a:xfrm>
          <a:prstGeom prst="rect">
            <a:avLst/>
          </a:prstGeom>
        </p:spPr>
      </p:pic>
      <p:grpSp>
        <p:nvGrpSpPr>
          <p:cNvPr id="55" name="مجموعة 54">
            <a:extLst>
              <a:ext uri="{FF2B5EF4-FFF2-40B4-BE49-F238E27FC236}">
                <a16:creationId xmlns:a16="http://schemas.microsoft.com/office/drawing/2014/main" id="{C6DE1262-FE69-4156-95CA-ABAF9A5F251C}"/>
              </a:ext>
            </a:extLst>
          </p:cNvPr>
          <p:cNvGrpSpPr/>
          <p:nvPr/>
        </p:nvGrpSpPr>
        <p:grpSpPr>
          <a:xfrm>
            <a:off x="4373343" y="2642348"/>
            <a:ext cx="3348111" cy="3348867"/>
            <a:chOff x="1624833" y="1335564"/>
            <a:chExt cx="3348111" cy="3348867"/>
          </a:xfrm>
        </p:grpSpPr>
        <p:pic>
          <p:nvPicPr>
            <p:cNvPr id="56" name="Picture 3" descr="C:\Users\Administrator\Desktop\微立体创业计划\002.png">
              <a:extLst>
                <a:ext uri="{FF2B5EF4-FFF2-40B4-BE49-F238E27FC236}">
                  <a16:creationId xmlns:a16="http://schemas.microsoft.com/office/drawing/2014/main" id="{C6BB26B9-2576-435A-84CC-89E8B4E9A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833" y="1335564"/>
              <a:ext cx="3348111" cy="3348867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مستطيل 56">
              <a:extLst>
                <a:ext uri="{FF2B5EF4-FFF2-40B4-BE49-F238E27FC236}">
                  <a16:creationId xmlns:a16="http://schemas.microsoft.com/office/drawing/2014/main" id="{EC24DA5B-4C8D-424B-A252-B2B2500E09AB}"/>
                </a:ext>
              </a:extLst>
            </p:cNvPr>
            <p:cNvSpPr/>
            <p:nvPr/>
          </p:nvSpPr>
          <p:spPr>
            <a:xfrm>
              <a:off x="2265211" y="2107683"/>
              <a:ext cx="2021935" cy="201593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5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</a:rPr>
                <a:t>تتحكم الجينات في فصائل الدم ولون الشعر ولون العينين والطول و...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856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800769" y="1625443"/>
            <a:ext cx="3769099" cy="4731206"/>
            <a:chOff x="1249092" y="1220655"/>
            <a:chExt cx="2827683" cy="3548678"/>
          </a:xfrm>
        </p:grpSpPr>
        <p:sp>
          <p:nvSpPr>
            <p:cNvPr id="35" name="圆角矩形 34"/>
            <p:cNvSpPr/>
            <p:nvPr/>
          </p:nvSpPr>
          <p:spPr>
            <a:xfrm>
              <a:off x="1249092" y="1276910"/>
              <a:ext cx="2827683" cy="3492423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413534" y="1404609"/>
              <a:ext cx="2498799" cy="3118235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Arial" panose="020B0604020202020204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474375" y="1466277"/>
              <a:ext cx="2377116" cy="160026"/>
              <a:chOff x="2149634" y="1165384"/>
              <a:chExt cx="3485832" cy="234632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6" name="椭圆 9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椭圆 9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4" name="椭圆 9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椭圆 9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椭圆 9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0" name="椭圆 8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椭圆 9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8" name="椭圆 8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6" name="椭圆 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4" name="椭圆 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2" name="椭圆 8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0" name="椭圆 7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8" name="椭圆 7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1515603" y="1220655"/>
              <a:ext cx="64560" cy="330785"/>
              <a:chOff x="2244442" y="772895"/>
              <a:chExt cx="94671" cy="485002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762911" y="1220655"/>
              <a:ext cx="64560" cy="330785"/>
              <a:chOff x="2244442" y="772895"/>
              <a:chExt cx="94671" cy="485002"/>
            </a:xfrm>
          </p:grpSpPr>
          <p:sp>
            <p:nvSpPr>
              <p:cNvPr id="64" name="圆角矩形 6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5" name="圆角矩形 6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010219" y="1220655"/>
              <a:ext cx="64560" cy="330785"/>
              <a:chOff x="2244442" y="772895"/>
              <a:chExt cx="94671" cy="485002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257526" y="1220655"/>
              <a:ext cx="64560" cy="330785"/>
              <a:chOff x="2244442" y="772895"/>
              <a:chExt cx="94671" cy="485002"/>
            </a:xfrm>
          </p:grpSpPr>
          <p:sp>
            <p:nvSpPr>
              <p:cNvPr id="60" name="圆角矩形 5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504835" y="1220655"/>
              <a:ext cx="64560" cy="330785"/>
              <a:chOff x="2244442" y="772895"/>
              <a:chExt cx="94671" cy="48500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9" name="圆角矩形 5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752143" y="1220655"/>
              <a:ext cx="64560" cy="330785"/>
              <a:chOff x="2244442" y="772895"/>
              <a:chExt cx="94671" cy="485002"/>
            </a:xfrm>
          </p:grpSpPr>
          <p:sp>
            <p:nvSpPr>
              <p:cNvPr id="56" name="圆角矩形 5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7" name="圆角矩形 5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2999451" y="1220655"/>
              <a:ext cx="64560" cy="330785"/>
              <a:chOff x="2244442" y="772895"/>
              <a:chExt cx="94671" cy="485002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3246759" y="1220655"/>
              <a:ext cx="64560" cy="330785"/>
              <a:chOff x="2244442" y="772895"/>
              <a:chExt cx="94671" cy="485002"/>
            </a:xfrm>
          </p:grpSpPr>
          <p:sp>
            <p:nvSpPr>
              <p:cNvPr id="52" name="圆角矩形 5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3" name="圆角矩形 5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494067" y="1220655"/>
              <a:ext cx="64560" cy="330785"/>
              <a:chOff x="2244442" y="772895"/>
              <a:chExt cx="94671" cy="485002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741375" y="1220655"/>
              <a:ext cx="64560" cy="330785"/>
              <a:chOff x="2244442" y="772895"/>
              <a:chExt cx="94671" cy="48500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345747" y="1616578"/>
            <a:ext cx="4938939" cy="4575488"/>
            <a:chOff x="3905351" y="1209984"/>
            <a:chExt cx="3705330" cy="3442551"/>
          </a:xfrm>
        </p:grpSpPr>
        <p:grpSp>
          <p:nvGrpSpPr>
            <p:cNvPr id="99" name="组合 98"/>
            <p:cNvGrpSpPr/>
            <p:nvPr/>
          </p:nvGrpSpPr>
          <p:grpSpPr>
            <a:xfrm>
              <a:off x="5449570" y="1230946"/>
              <a:ext cx="645608" cy="1230922"/>
              <a:chOff x="5537459" y="941354"/>
              <a:chExt cx="946727" cy="1804795"/>
            </a:xfrm>
            <a:scene3d>
              <a:camera prst="orthographicFront">
                <a:rot lat="20967539" lon="19191102" rev="113251"/>
              </a:camera>
              <a:lightRig rig="threePt" dir="t"/>
            </a:scene3d>
          </p:grpSpPr>
          <p:sp>
            <p:nvSpPr>
              <p:cNvPr id="120" name="圆角矩形 119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solidFill>
                <a:srgbClr val="E0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圆角矩形 120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6683746" y="1216654"/>
              <a:ext cx="645608" cy="1230922"/>
              <a:chOff x="5537459" y="941354"/>
              <a:chExt cx="946727" cy="1804795"/>
            </a:xfrm>
            <a:scene3d>
              <a:camera prst="orthographicFront">
                <a:rot lat="600000" lon="20399993" rev="0"/>
              </a:camera>
              <a:lightRig rig="threePt" dir="t"/>
            </a:scene3d>
          </p:grpSpPr>
          <p:sp>
            <p:nvSpPr>
              <p:cNvPr id="118" name="圆角矩形 117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solidFill>
                <a:srgbClr val="F49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圆角矩形 118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4218758" y="1209984"/>
              <a:ext cx="645608" cy="1230922"/>
              <a:chOff x="5537459" y="941354"/>
              <a:chExt cx="946727" cy="1804795"/>
            </a:xfrm>
            <a:scene3d>
              <a:camera prst="orthographicFront">
                <a:rot lat="600000" lon="20399993" rev="0"/>
              </a:camera>
              <a:lightRig rig="threePt" dir="t"/>
            </a:scene3d>
          </p:grpSpPr>
          <p:sp>
            <p:nvSpPr>
              <p:cNvPr id="116" name="圆角矩形 115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gradFill>
                <a:gsLst>
                  <a:gs pos="45000">
                    <a:srgbClr val="01A9BB"/>
                  </a:gs>
                  <a:gs pos="100000">
                    <a:srgbClr val="01C1D5"/>
                  </a:gs>
                  <a:gs pos="0">
                    <a:srgbClr val="01808D"/>
                  </a:gs>
                </a:gsLst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3905351" y="1236501"/>
              <a:ext cx="3705330" cy="3416034"/>
              <a:chOff x="3905351" y="1236501"/>
              <a:chExt cx="3705330" cy="3416034"/>
            </a:xfrm>
          </p:grpSpPr>
          <p:grpSp>
            <p:nvGrpSpPr>
              <p:cNvPr id="103" name="组合 102"/>
              <p:cNvGrpSpPr/>
              <p:nvPr/>
            </p:nvGrpSpPr>
            <p:grpSpPr>
              <a:xfrm>
                <a:off x="3905351" y="1271782"/>
                <a:ext cx="3705330" cy="3380753"/>
                <a:chOff x="6199676" y="1161244"/>
                <a:chExt cx="5433540" cy="4551342"/>
              </a:xfrm>
            </p:grpSpPr>
            <p:sp>
              <p:nvSpPr>
                <p:cNvPr id="113" name="梯形 112"/>
                <p:cNvSpPr/>
                <p:nvPr/>
              </p:nvSpPr>
              <p:spPr>
                <a:xfrm rot="16200000">
                  <a:off x="4829748" y="2531173"/>
                  <a:ext cx="4551341" cy="1811485"/>
                </a:xfrm>
                <a:prstGeom prst="trapezoid">
                  <a:avLst>
                    <a:gd name="adj" fmla="val 9948"/>
                  </a:avLst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14" name="梯形 113"/>
                <p:cNvSpPr/>
                <p:nvPr/>
              </p:nvSpPr>
              <p:spPr>
                <a:xfrm rot="5400000" flipH="1">
                  <a:off x="6640318" y="2531172"/>
                  <a:ext cx="4551341" cy="1811485"/>
                </a:xfrm>
                <a:prstGeom prst="trapezoid">
                  <a:avLst>
                    <a:gd name="adj" fmla="val 11105"/>
                  </a:avLst>
                </a:prstGeom>
                <a:solidFill>
                  <a:srgbClr val="E8E8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15" name="梯形 114"/>
                <p:cNvSpPr/>
                <p:nvPr/>
              </p:nvSpPr>
              <p:spPr>
                <a:xfrm rot="16200000">
                  <a:off x="8451803" y="2531172"/>
                  <a:ext cx="4551341" cy="1811485"/>
                </a:xfrm>
                <a:prstGeom prst="trapezoid">
                  <a:avLst>
                    <a:gd name="adj" fmla="val 11105"/>
                  </a:avLst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grpSp>
            <p:nvGrpSpPr>
              <p:cNvPr id="104" name="组合 103"/>
              <p:cNvGrpSpPr/>
              <p:nvPr/>
            </p:nvGrpSpPr>
            <p:grpSpPr>
              <a:xfrm>
                <a:off x="4326163" y="1236501"/>
                <a:ext cx="426562" cy="747947"/>
                <a:chOff x="5695240" y="977137"/>
                <a:chExt cx="625516" cy="1096651"/>
              </a:xfrm>
              <a:scene3d>
                <a:camera prst="orthographicFront">
                  <a:rot lat="600000" lon="20399993" rev="0"/>
                </a:camera>
                <a:lightRig rig="threePt" dir="t"/>
              </a:scene3d>
            </p:grpSpPr>
            <p:sp>
              <p:nvSpPr>
                <p:cNvPr id="111" name="任意多边形 110"/>
                <p:cNvSpPr>
                  <a:spLocks/>
                </p:cNvSpPr>
                <p:nvPr/>
              </p:nvSpPr>
              <p:spPr bwMode="auto">
                <a:xfrm rot="5400000">
                  <a:off x="5533884" y="1302921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solidFill>
                  <a:srgbClr val="01A9BB"/>
                </a:soli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任意多边形 111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01A2B3"/>
                    </a:gs>
                    <a:gs pos="100000">
                      <a:srgbClr val="01C1D5"/>
                    </a:gs>
                    <a:gs pos="0">
                      <a:srgbClr val="01808D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01A6B7"/>
                      </a:gs>
                      <a:gs pos="3000">
                        <a:srgbClr val="01808D"/>
                      </a:gs>
                      <a:gs pos="100000">
                        <a:srgbClr val="01CCE1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5" name="组合 104"/>
              <p:cNvGrpSpPr/>
              <p:nvPr/>
            </p:nvGrpSpPr>
            <p:grpSpPr>
              <a:xfrm>
                <a:off x="6791150" y="1243171"/>
                <a:ext cx="426562" cy="747947"/>
                <a:chOff x="5695240" y="977137"/>
                <a:chExt cx="625516" cy="1096651"/>
              </a:xfrm>
              <a:scene3d>
                <a:camera prst="orthographicFront">
                  <a:rot lat="600000" lon="20399993" rev="0"/>
                </a:camera>
                <a:lightRig rig="threePt" dir="t"/>
              </a:scene3d>
            </p:grpSpPr>
            <p:sp>
              <p:nvSpPr>
                <p:cNvPr id="109" name="任意多边形 108"/>
                <p:cNvSpPr>
                  <a:spLocks/>
                </p:cNvSpPr>
                <p:nvPr/>
              </p:nvSpPr>
              <p:spPr bwMode="auto">
                <a:xfrm rot="5400000">
                  <a:off x="5533884" y="1302921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solidFill>
                  <a:srgbClr val="01A9BB"/>
                </a:soli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0" name="任意多边形 109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FB9E14"/>
                    </a:gs>
                    <a:gs pos="100000">
                      <a:srgbClr val="FEB243"/>
                    </a:gs>
                    <a:gs pos="0">
                      <a:srgbClr val="F49100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FB9E14"/>
                      </a:gs>
                      <a:gs pos="0">
                        <a:srgbClr val="F69200"/>
                      </a:gs>
                      <a:gs pos="100000">
                        <a:srgbClr val="FEC26A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6" name="组合 105"/>
              <p:cNvGrpSpPr/>
              <p:nvPr/>
            </p:nvGrpSpPr>
            <p:grpSpPr>
              <a:xfrm>
                <a:off x="5559241" y="1258918"/>
                <a:ext cx="426562" cy="747948"/>
                <a:chOff x="5695240" y="977137"/>
                <a:chExt cx="625516" cy="1096651"/>
              </a:xfrm>
              <a:scene3d>
                <a:camera prst="orthographicFront">
                  <a:rot lat="20944032" lon="19239453" rev="161931"/>
                </a:camera>
                <a:lightRig rig="threePt" dir="t"/>
              </a:scene3d>
            </p:grpSpPr>
            <p:sp>
              <p:nvSpPr>
                <p:cNvPr id="107" name="任意多边形 106"/>
                <p:cNvSpPr>
                  <a:spLocks/>
                </p:cNvSpPr>
                <p:nvPr/>
              </p:nvSpPr>
              <p:spPr bwMode="auto">
                <a:xfrm rot="5400000">
                  <a:off x="5533885" y="1302922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38000">
                      <a:srgbClr val="E04949"/>
                    </a:gs>
                    <a:gs pos="0">
                      <a:srgbClr val="E04949"/>
                    </a:gs>
                    <a:gs pos="100000">
                      <a:srgbClr val="E04949"/>
                    </a:gs>
                  </a:gsLst>
                  <a:lin ang="0" scaled="0"/>
                </a:gra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任意多边形 107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E04949"/>
                    </a:gs>
                    <a:gs pos="100000">
                      <a:srgbClr val="E04949"/>
                    </a:gs>
                    <a:gs pos="0">
                      <a:srgbClr val="E04949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E04949"/>
                      </a:gs>
                      <a:gs pos="0">
                        <a:srgbClr val="E04949"/>
                      </a:gs>
                      <a:gs pos="100000">
                        <a:srgbClr val="EB8585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</p:grpSp>
      </p:grpSp>
      <p:pic>
        <p:nvPicPr>
          <p:cNvPr id="135" name="图片 1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" b="2847"/>
          <a:stretch/>
        </p:blipFill>
        <p:spPr>
          <a:xfrm>
            <a:off x="2032216" y="2488368"/>
            <a:ext cx="3217108" cy="1584176"/>
          </a:xfrm>
          <a:prstGeom prst="rect">
            <a:avLst/>
          </a:prstGeom>
        </p:spPr>
      </p:pic>
      <p:sp>
        <p:nvSpPr>
          <p:cNvPr id="136" name="文本框 124"/>
          <p:cNvSpPr txBox="1"/>
          <p:nvPr/>
        </p:nvSpPr>
        <p:spPr>
          <a:xfrm>
            <a:off x="2048563" y="3169851"/>
            <a:ext cx="3172804" cy="1200318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ar-SA" altLang="zh-CN" sz="3600" b="1" dirty="0">
                <a:solidFill>
                  <a:srgbClr val="E94C4C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أولا : الانقسام</a:t>
            </a:r>
          </a:p>
          <a:p>
            <a:pPr algn="ctr"/>
            <a:r>
              <a:rPr lang="ar-SA" altLang="zh-CN" sz="3600" b="1" dirty="0">
                <a:solidFill>
                  <a:srgbClr val="E94C4C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الاختزالي</a:t>
            </a:r>
            <a:endParaRPr lang="zh-CN" altLang="en-US" sz="3600" b="1" dirty="0">
              <a:solidFill>
                <a:srgbClr val="E94C4C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E8BC813C-B7E8-4C22-BB9C-5CD84BBC973A}"/>
              </a:ext>
            </a:extLst>
          </p:cNvPr>
          <p:cNvGrpSpPr/>
          <p:nvPr/>
        </p:nvGrpSpPr>
        <p:grpSpPr>
          <a:xfrm>
            <a:off x="10871387" y="244180"/>
            <a:ext cx="778372" cy="620280"/>
            <a:chOff x="371883" y="322771"/>
            <a:chExt cx="778372" cy="620280"/>
          </a:xfrm>
        </p:grpSpPr>
        <p:pic>
          <p:nvPicPr>
            <p:cNvPr id="153" name="Picture 3" descr="C:\Users\Administrator\Desktop\微立体创业计划\00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883" y="333450"/>
              <a:ext cx="609601" cy="609601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4" name="Picture 4" descr="C:\Users\Administrator\Desktop\微立体创业计划\00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54" y="322771"/>
              <a:ext cx="609601" cy="609601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مستطيل 2">
            <a:extLst>
              <a:ext uri="{FF2B5EF4-FFF2-40B4-BE49-F238E27FC236}">
                <a16:creationId xmlns:a16="http://schemas.microsoft.com/office/drawing/2014/main" id="{6AC9DD23-E93D-4D6C-A921-C1F228132AD3}"/>
              </a:ext>
            </a:extLst>
          </p:cNvPr>
          <p:cNvSpPr/>
          <p:nvPr/>
        </p:nvSpPr>
        <p:spPr>
          <a:xfrm>
            <a:off x="6138785" y="87315"/>
            <a:ext cx="4802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أسباب التباين الجيني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8CCB5F11-2B09-41EF-80DA-E3B54BD8F7C2}"/>
              </a:ext>
            </a:extLst>
          </p:cNvPr>
          <p:cNvSpPr txBox="1"/>
          <p:nvPr/>
        </p:nvSpPr>
        <p:spPr>
          <a:xfrm>
            <a:off x="5405520" y="2772049"/>
            <a:ext cx="14495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ما الهدف من </a:t>
            </a:r>
            <a:r>
              <a:rPr lang="ar-SA" altLang="zh-CN" sz="2400" b="1" dirty="0" err="1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الإنقسام</a:t>
            </a:r>
            <a:r>
              <a:rPr lang="ar-SA" altLang="zh-CN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</a:t>
            </a:r>
            <a:r>
              <a:rPr lang="ar-SA" altLang="zh-CN" sz="2400" b="1" dirty="0" err="1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الإختزالي</a:t>
            </a:r>
            <a:r>
              <a:rPr lang="ar-SA" altLang="zh-CN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؟</a:t>
            </a:r>
            <a:endParaRPr lang="zh-CN" altLang="en-US" sz="2400" b="1" dirty="0">
              <a:solidFill>
                <a:srgbClr val="0099A9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C14CA40A-DB71-4B21-8069-FCCE069E0183}"/>
              </a:ext>
            </a:extLst>
          </p:cNvPr>
          <p:cNvSpPr txBox="1"/>
          <p:nvPr/>
        </p:nvSpPr>
        <p:spPr>
          <a:xfrm>
            <a:off x="5405520" y="4203192"/>
            <a:ext cx="1449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تكوين الأمشاج .</a:t>
            </a:r>
            <a:endParaRPr lang="zh-CN" altLang="en-US" sz="2400" b="1" dirty="0">
              <a:solidFill>
                <a:srgbClr val="E94C4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77B1889C-1980-4054-96E7-DCB4CBAB98F3}"/>
              </a:ext>
            </a:extLst>
          </p:cNvPr>
          <p:cNvSpPr txBox="1"/>
          <p:nvPr/>
        </p:nvSpPr>
        <p:spPr>
          <a:xfrm>
            <a:off x="6905987" y="2613573"/>
            <a:ext cx="17477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لماذا تتباين الأمشاج الناتجة عن بعضها البعض ؟</a:t>
            </a:r>
            <a:endParaRPr lang="zh-CN" altLang="en-US" sz="2400" b="1" dirty="0">
              <a:solidFill>
                <a:srgbClr val="E94C4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8C6C8F9E-4C99-42E8-B23D-45FBFFDF6166}"/>
              </a:ext>
            </a:extLst>
          </p:cNvPr>
          <p:cNvSpPr txBox="1"/>
          <p:nvPr/>
        </p:nvSpPr>
        <p:spPr>
          <a:xfrm>
            <a:off x="7051680" y="4213480"/>
            <a:ext cx="157742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200" b="1" dirty="0">
                <a:solidFill>
                  <a:srgbClr val="3A868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تتبادل الكروموسومات الجينات , ثم تنفصل عن بعضها البعض</a:t>
            </a:r>
            <a:endParaRPr lang="zh-CN" altLang="en-US" sz="2200" b="1" dirty="0">
              <a:solidFill>
                <a:srgbClr val="3A868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BDDFF1FD-7C53-4D57-880D-E6716477011E}"/>
              </a:ext>
            </a:extLst>
          </p:cNvPr>
          <p:cNvSpPr txBox="1"/>
          <p:nvPr/>
        </p:nvSpPr>
        <p:spPr>
          <a:xfrm>
            <a:off x="8598757" y="2893830"/>
            <a:ext cx="17477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ينتج هذا </a:t>
            </a:r>
            <a:r>
              <a:rPr lang="ar-SA" altLang="zh-CN" sz="2400" b="1" dirty="0" err="1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الإنقسام</a:t>
            </a:r>
            <a:r>
              <a:rPr lang="ar-SA" altLang="zh-CN" sz="2400" b="1" dirty="0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خلايا جديدة تختلف جينيا عن بعضا البعض وعن الخلية الأصلية</a:t>
            </a:r>
            <a:endParaRPr lang="zh-CN" altLang="en-US" sz="2400" b="1" dirty="0">
              <a:solidFill>
                <a:srgbClr val="FFA91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164" name="组合 117">
            <a:extLst>
              <a:ext uri="{FF2B5EF4-FFF2-40B4-BE49-F238E27FC236}">
                <a16:creationId xmlns:a16="http://schemas.microsoft.com/office/drawing/2014/main" id="{7AD746D4-B3C8-4DDC-B541-08AAFC42AF83}"/>
              </a:ext>
            </a:extLst>
          </p:cNvPr>
          <p:cNvGrpSpPr/>
          <p:nvPr/>
        </p:nvGrpSpPr>
        <p:grpSpPr>
          <a:xfrm rot="5400000">
            <a:off x="7551061" y="6683724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5" name="同心圆 118">
              <a:extLst>
                <a:ext uri="{FF2B5EF4-FFF2-40B4-BE49-F238E27FC236}">
                  <a16:creationId xmlns:a16="http://schemas.microsoft.com/office/drawing/2014/main" id="{76257E97-054E-4B77-B651-776BBF6AE98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6" name="椭圆 119">
              <a:extLst>
                <a:ext uri="{FF2B5EF4-FFF2-40B4-BE49-F238E27FC236}">
                  <a16:creationId xmlns:a16="http://schemas.microsoft.com/office/drawing/2014/main" id="{14B1FFA0-5B31-4996-AB44-7F5AE983E716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67" name="组合 120">
            <a:extLst>
              <a:ext uri="{FF2B5EF4-FFF2-40B4-BE49-F238E27FC236}">
                <a16:creationId xmlns:a16="http://schemas.microsoft.com/office/drawing/2014/main" id="{69A46FF2-6589-44A4-8CD0-DE8655E2C68F}"/>
              </a:ext>
            </a:extLst>
          </p:cNvPr>
          <p:cNvGrpSpPr/>
          <p:nvPr/>
        </p:nvGrpSpPr>
        <p:grpSpPr>
          <a:xfrm rot="5400000">
            <a:off x="11806392" y="6522916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8" name="同心圆 121">
              <a:extLst>
                <a:ext uri="{FF2B5EF4-FFF2-40B4-BE49-F238E27FC236}">
                  <a16:creationId xmlns:a16="http://schemas.microsoft.com/office/drawing/2014/main" id="{772ED286-4368-4CED-958A-C9C4F527099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9" name="椭圆 122">
              <a:extLst>
                <a:ext uri="{FF2B5EF4-FFF2-40B4-BE49-F238E27FC236}">
                  <a16:creationId xmlns:a16="http://schemas.microsoft.com/office/drawing/2014/main" id="{3070D6E9-640C-4B6A-B255-802E0BA0BB9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0" name="组合 123">
            <a:extLst>
              <a:ext uri="{FF2B5EF4-FFF2-40B4-BE49-F238E27FC236}">
                <a16:creationId xmlns:a16="http://schemas.microsoft.com/office/drawing/2014/main" id="{701F84E2-A2FB-4EDA-8288-114EED36911E}"/>
              </a:ext>
            </a:extLst>
          </p:cNvPr>
          <p:cNvGrpSpPr/>
          <p:nvPr/>
        </p:nvGrpSpPr>
        <p:grpSpPr>
          <a:xfrm rot="5400000">
            <a:off x="10801344" y="6226756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1" name="同心圆 124">
              <a:extLst>
                <a:ext uri="{FF2B5EF4-FFF2-40B4-BE49-F238E27FC236}">
                  <a16:creationId xmlns:a16="http://schemas.microsoft.com/office/drawing/2014/main" id="{C2E5E772-DC34-4245-97C9-6DF4D3562CA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2" name="椭圆 125">
              <a:extLst>
                <a:ext uri="{FF2B5EF4-FFF2-40B4-BE49-F238E27FC236}">
                  <a16:creationId xmlns:a16="http://schemas.microsoft.com/office/drawing/2014/main" id="{11A6504C-423B-4EA9-B951-6D5AC11C4272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3" name="组合 132">
            <a:extLst>
              <a:ext uri="{FF2B5EF4-FFF2-40B4-BE49-F238E27FC236}">
                <a16:creationId xmlns:a16="http://schemas.microsoft.com/office/drawing/2014/main" id="{88C1F45A-B624-4ACA-8EA1-83B42A8934BB}"/>
              </a:ext>
            </a:extLst>
          </p:cNvPr>
          <p:cNvGrpSpPr/>
          <p:nvPr/>
        </p:nvGrpSpPr>
        <p:grpSpPr>
          <a:xfrm rot="5400000">
            <a:off x="9156474" y="6455256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33">
              <a:extLst>
                <a:ext uri="{FF2B5EF4-FFF2-40B4-BE49-F238E27FC236}">
                  <a16:creationId xmlns:a16="http://schemas.microsoft.com/office/drawing/2014/main" id="{44871071-7559-4B65-866E-3203047CDD8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5" name="椭圆 134">
              <a:extLst>
                <a:ext uri="{FF2B5EF4-FFF2-40B4-BE49-F238E27FC236}">
                  <a16:creationId xmlns:a16="http://schemas.microsoft.com/office/drawing/2014/main" id="{7B519C47-50FA-4FFE-B460-4511DA466CCC}"/>
                </a:ext>
              </a:extLst>
            </p:cNvPr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6" name="组合 135">
            <a:extLst>
              <a:ext uri="{FF2B5EF4-FFF2-40B4-BE49-F238E27FC236}">
                <a16:creationId xmlns:a16="http://schemas.microsoft.com/office/drawing/2014/main" id="{6BF738BD-E7A7-4342-9D85-06244215507A}"/>
              </a:ext>
            </a:extLst>
          </p:cNvPr>
          <p:cNvGrpSpPr/>
          <p:nvPr/>
        </p:nvGrpSpPr>
        <p:grpSpPr>
          <a:xfrm rot="5400000">
            <a:off x="8328798" y="6274988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7" name="同心圆 136">
              <a:extLst>
                <a:ext uri="{FF2B5EF4-FFF2-40B4-BE49-F238E27FC236}">
                  <a16:creationId xmlns:a16="http://schemas.microsoft.com/office/drawing/2014/main" id="{10F19A85-53D2-4477-819B-49D995B30C13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8" name="椭圆 137">
              <a:extLst>
                <a:ext uri="{FF2B5EF4-FFF2-40B4-BE49-F238E27FC236}">
                  <a16:creationId xmlns:a16="http://schemas.microsoft.com/office/drawing/2014/main" id="{C3235A8E-EDCB-4E96-A638-BC406814FBF1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9" name="组合 138">
            <a:extLst>
              <a:ext uri="{FF2B5EF4-FFF2-40B4-BE49-F238E27FC236}">
                <a16:creationId xmlns:a16="http://schemas.microsoft.com/office/drawing/2014/main" id="{299A5C22-52D9-4885-B58E-E7E2277C31EB}"/>
              </a:ext>
            </a:extLst>
          </p:cNvPr>
          <p:cNvGrpSpPr/>
          <p:nvPr/>
        </p:nvGrpSpPr>
        <p:grpSpPr>
          <a:xfrm rot="5400000">
            <a:off x="7061512" y="6621786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39">
              <a:extLst>
                <a:ext uri="{FF2B5EF4-FFF2-40B4-BE49-F238E27FC236}">
                  <a16:creationId xmlns:a16="http://schemas.microsoft.com/office/drawing/2014/main" id="{CA5BA221-B62B-477E-A7B5-BB6B1CA3066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1" name="椭圆 140">
              <a:extLst>
                <a:ext uri="{FF2B5EF4-FFF2-40B4-BE49-F238E27FC236}">
                  <a16:creationId xmlns:a16="http://schemas.microsoft.com/office/drawing/2014/main" id="{DBBAC1EF-0C71-48E6-A29B-98A7B40808A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82" name="组合 141">
            <a:extLst>
              <a:ext uri="{FF2B5EF4-FFF2-40B4-BE49-F238E27FC236}">
                <a16:creationId xmlns:a16="http://schemas.microsoft.com/office/drawing/2014/main" id="{7381BCB0-35B4-4F05-ADDC-0E066DBDB02D}"/>
              </a:ext>
            </a:extLst>
          </p:cNvPr>
          <p:cNvGrpSpPr/>
          <p:nvPr/>
        </p:nvGrpSpPr>
        <p:grpSpPr>
          <a:xfrm rot="5400000">
            <a:off x="6727361" y="6559743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3" name="同心圆 142">
              <a:extLst>
                <a:ext uri="{FF2B5EF4-FFF2-40B4-BE49-F238E27FC236}">
                  <a16:creationId xmlns:a16="http://schemas.microsoft.com/office/drawing/2014/main" id="{1955B710-2E28-4DF2-8D4C-FE17BDC7D83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4" name="椭圆 143">
              <a:extLst>
                <a:ext uri="{FF2B5EF4-FFF2-40B4-BE49-F238E27FC236}">
                  <a16:creationId xmlns:a16="http://schemas.microsoft.com/office/drawing/2014/main" id="{6FF9479A-1F20-48D4-9CE6-92BD7196927D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CA58DDA6-7886-4248-A3A3-0ADA01C9A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1931" y="1276607"/>
            <a:ext cx="8989768" cy="517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5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3000" fill="hold" nodeType="withEffect">
                                  <p:stCondLst>
                                    <p:cond delay="3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1176E-6 -1.28674E-6 L -0.00053 0.18422 " pathEditMode="relative" rAng="0" ptsTypes="AA">
                                      <p:cBhvr>
                                        <p:cTn id="97" dur="1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92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56" grpId="0"/>
      <p:bldP spid="160" grpId="0" animBg="1"/>
      <p:bldP spid="161" grpId="0"/>
      <p:bldP spid="162" grpId="0"/>
      <p:bldP spid="1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800769" y="1625443"/>
            <a:ext cx="3769099" cy="4731206"/>
            <a:chOff x="1249092" y="1220655"/>
            <a:chExt cx="2827683" cy="3548678"/>
          </a:xfrm>
        </p:grpSpPr>
        <p:sp>
          <p:nvSpPr>
            <p:cNvPr id="35" name="圆角矩形 34"/>
            <p:cNvSpPr/>
            <p:nvPr/>
          </p:nvSpPr>
          <p:spPr>
            <a:xfrm>
              <a:off x="1249092" y="1276910"/>
              <a:ext cx="2827683" cy="3492423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413534" y="1404609"/>
              <a:ext cx="2498799" cy="3118235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Arial" panose="020B0604020202020204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474375" y="1466277"/>
              <a:ext cx="2377116" cy="160026"/>
              <a:chOff x="2149634" y="1165384"/>
              <a:chExt cx="3485832" cy="234632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6" name="椭圆 9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椭圆 9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4" name="椭圆 9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椭圆 9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椭圆 9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0" name="椭圆 8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椭圆 9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8" name="椭圆 8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6" name="椭圆 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4" name="椭圆 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2" name="椭圆 8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0" name="椭圆 7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8" name="椭圆 7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1515603" y="1220655"/>
              <a:ext cx="64560" cy="330785"/>
              <a:chOff x="2244442" y="772895"/>
              <a:chExt cx="94671" cy="485002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762911" y="1220655"/>
              <a:ext cx="64560" cy="330785"/>
              <a:chOff x="2244442" y="772895"/>
              <a:chExt cx="94671" cy="485002"/>
            </a:xfrm>
          </p:grpSpPr>
          <p:sp>
            <p:nvSpPr>
              <p:cNvPr id="64" name="圆角矩形 6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5" name="圆角矩形 6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010219" y="1220655"/>
              <a:ext cx="64560" cy="330785"/>
              <a:chOff x="2244442" y="772895"/>
              <a:chExt cx="94671" cy="485002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257526" y="1220655"/>
              <a:ext cx="64560" cy="330785"/>
              <a:chOff x="2244442" y="772895"/>
              <a:chExt cx="94671" cy="485002"/>
            </a:xfrm>
          </p:grpSpPr>
          <p:sp>
            <p:nvSpPr>
              <p:cNvPr id="60" name="圆角矩形 5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504835" y="1220655"/>
              <a:ext cx="64560" cy="330785"/>
              <a:chOff x="2244442" y="772895"/>
              <a:chExt cx="94671" cy="48500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9" name="圆角矩形 5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752143" y="1220655"/>
              <a:ext cx="64560" cy="330785"/>
              <a:chOff x="2244442" y="772895"/>
              <a:chExt cx="94671" cy="485002"/>
            </a:xfrm>
          </p:grpSpPr>
          <p:sp>
            <p:nvSpPr>
              <p:cNvPr id="56" name="圆角矩形 5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7" name="圆角矩形 5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2999451" y="1220655"/>
              <a:ext cx="64560" cy="330785"/>
              <a:chOff x="2244442" y="772895"/>
              <a:chExt cx="94671" cy="485002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3246759" y="1220655"/>
              <a:ext cx="64560" cy="330785"/>
              <a:chOff x="2244442" y="772895"/>
              <a:chExt cx="94671" cy="485002"/>
            </a:xfrm>
          </p:grpSpPr>
          <p:sp>
            <p:nvSpPr>
              <p:cNvPr id="52" name="圆角矩形 5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3" name="圆角矩形 5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494067" y="1220655"/>
              <a:ext cx="64560" cy="330785"/>
              <a:chOff x="2244442" y="772895"/>
              <a:chExt cx="94671" cy="485002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741375" y="1220655"/>
              <a:ext cx="64560" cy="330785"/>
              <a:chOff x="2244442" y="772895"/>
              <a:chExt cx="94671" cy="48500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345747" y="1616578"/>
            <a:ext cx="4938939" cy="4575488"/>
            <a:chOff x="3905351" y="1209984"/>
            <a:chExt cx="3705330" cy="3442551"/>
          </a:xfrm>
        </p:grpSpPr>
        <p:grpSp>
          <p:nvGrpSpPr>
            <p:cNvPr id="99" name="组合 98"/>
            <p:cNvGrpSpPr/>
            <p:nvPr/>
          </p:nvGrpSpPr>
          <p:grpSpPr>
            <a:xfrm>
              <a:off x="5449570" y="1230946"/>
              <a:ext cx="645608" cy="1230922"/>
              <a:chOff x="5537459" y="941354"/>
              <a:chExt cx="946727" cy="1804795"/>
            </a:xfrm>
            <a:scene3d>
              <a:camera prst="orthographicFront">
                <a:rot lat="20967539" lon="19191102" rev="113251"/>
              </a:camera>
              <a:lightRig rig="threePt" dir="t"/>
            </a:scene3d>
          </p:grpSpPr>
          <p:sp>
            <p:nvSpPr>
              <p:cNvPr id="120" name="圆角矩形 119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solidFill>
                <a:srgbClr val="E0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圆角矩形 120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6683746" y="1216654"/>
              <a:ext cx="645608" cy="1230922"/>
              <a:chOff x="5537459" y="941354"/>
              <a:chExt cx="946727" cy="1804795"/>
            </a:xfrm>
            <a:scene3d>
              <a:camera prst="orthographicFront">
                <a:rot lat="600000" lon="20399993" rev="0"/>
              </a:camera>
              <a:lightRig rig="threePt" dir="t"/>
            </a:scene3d>
          </p:grpSpPr>
          <p:sp>
            <p:nvSpPr>
              <p:cNvPr id="118" name="圆角矩形 117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solidFill>
                <a:srgbClr val="F49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圆角矩形 118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4218758" y="1209984"/>
              <a:ext cx="645608" cy="1230922"/>
              <a:chOff x="5537459" y="941354"/>
              <a:chExt cx="946727" cy="1804795"/>
            </a:xfrm>
            <a:scene3d>
              <a:camera prst="orthographicFront">
                <a:rot lat="600000" lon="20399993" rev="0"/>
              </a:camera>
              <a:lightRig rig="threePt" dir="t"/>
            </a:scene3d>
          </p:grpSpPr>
          <p:sp>
            <p:nvSpPr>
              <p:cNvPr id="116" name="圆角矩形 115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gradFill>
                <a:gsLst>
                  <a:gs pos="45000">
                    <a:srgbClr val="01A9BB"/>
                  </a:gs>
                  <a:gs pos="100000">
                    <a:srgbClr val="01C1D5"/>
                  </a:gs>
                  <a:gs pos="0">
                    <a:srgbClr val="01808D"/>
                  </a:gs>
                </a:gsLst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3905351" y="1236501"/>
              <a:ext cx="3705330" cy="3416034"/>
              <a:chOff x="3905351" y="1236501"/>
              <a:chExt cx="3705330" cy="3416034"/>
            </a:xfrm>
          </p:grpSpPr>
          <p:grpSp>
            <p:nvGrpSpPr>
              <p:cNvPr id="103" name="组合 102"/>
              <p:cNvGrpSpPr/>
              <p:nvPr/>
            </p:nvGrpSpPr>
            <p:grpSpPr>
              <a:xfrm>
                <a:off x="3905351" y="1271782"/>
                <a:ext cx="3705330" cy="3380753"/>
                <a:chOff x="6199676" y="1161244"/>
                <a:chExt cx="5433540" cy="4551342"/>
              </a:xfrm>
            </p:grpSpPr>
            <p:sp>
              <p:nvSpPr>
                <p:cNvPr id="113" name="梯形 112"/>
                <p:cNvSpPr/>
                <p:nvPr/>
              </p:nvSpPr>
              <p:spPr>
                <a:xfrm rot="16200000">
                  <a:off x="4829748" y="2531173"/>
                  <a:ext cx="4551341" cy="1811485"/>
                </a:xfrm>
                <a:prstGeom prst="trapezoid">
                  <a:avLst>
                    <a:gd name="adj" fmla="val 9948"/>
                  </a:avLst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14" name="梯形 113"/>
                <p:cNvSpPr/>
                <p:nvPr/>
              </p:nvSpPr>
              <p:spPr>
                <a:xfrm rot="5400000" flipH="1">
                  <a:off x="6640318" y="2531172"/>
                  <a:ext cx="4551341" cy="1811485"/>
                </a:xfrm>
                <a:prstGeom prst="trapezoid">
                  <a:avLst>
                    <a:gd name="adj" fmla="val 11105"/>
                  </a:avLst>
                </a:prstGeom>
                <a:solidFill>
                  <a:srgbClr val="E8E8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15" name="梯形 114"/>
                <p:cNvSpPr/>
                <p:nvPr/>
              </p:nvSpPr>
              <p:spPr>
                <a:xfrm rot="16200000">
                  <a:off x="8451803" y="2531172"/>
                  <a:ext cx="4551341" cy="1811485"/>
                </a:xfrm>
                <a:prstGeom prst="trapezoid">
                  <a:avLst>
                    <a:gd name="adj" fmla="val 11105"/>
                  </a:avLst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grpSp>
            <p:nvGrpSpPr>
              <p:cNvPr id="104" name="组合 103"/>
              <p:cNvGrpSpPr/>
              <p:nvPr/>
            </p:nvGrpSpPr>
            <p:grpSpPr>
              <a:xfrm>
                <a:off x="4326163" y="1236501"/>
                <a:ext cx="426562" cy="747947"/>
                <a:chOff x="5695240" y="977137"/>
                <a:chExt cx="625516" cy="1096651"/>
              </a:xfrm>
              <a:scene3d>
                <a:camera prst="orthographicFront">
                  <a:rot lat="600000" lon="20399993" rev="0"/>
                </a:camera>
                <a:lightRig rig="threePt" dir="t"/>
              </a:scene3d>
            </p:grpSpPr>
            <p:sp>
              <p:nvSpPr>
                <p:cNvPr id="111" name="任意多边形 110"/>
                <p:cNvSpPr>
                  <a:spLocks/>
                </p:cNvSpPr>
                <p:nvPr/>
              </p:nvSpPr>
              <p:spPr bwMode="auto">
                <a:xfrm rot="5400000">
                  <a:off x="5533884" y="1302921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solidFill>
                  <a:srgbClr val="01A9BB"/>
                </a:soli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任意多边形 111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01A2B3"/>
                    </a:gs>
                    <a:gs pos="100000">
                      <a:srgbClr val="01C1D5"/>
                    </a:gs>
                    <a:gs pos="0">
                      <a:srgbClr val="01808D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01A6B7"/>
                      </a:gs>
                      <a:gs pos="3000">
                        <a:srgbClr val="01808D"/>
                      </a:gs>
                      <a:gs pos="100000">
                        <a:srgbClr val="01CCE1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5" name="组合 104"/>
              <p:cNvGrpSpPr/>
              <p:nvPr/>
            </p:nvGrpSpPr>
            <p:grpSpPr>
              <a:xfrm>
                <a:off x="6791150" y="1243171"/>
                <a:ext cx="426562" cy="747947"/>
                <a:chOff x="5695240" y="977137"/>
                <a:chExt cx="625516" cy="1096651"/>
              </a:xfrm>
              <a:scene3d>
                <a:camera prst="orthographicFront">
                  <a:rot lat="600000" lon="20399993" rev="0"/>
                </a:camera>
                <a:lightRig rig="threePt" dir="t"/>
              </a:scene3d>
            </p:grpSpPr>
            <p:sp>
              <p:nvSpPr>
                <p:cNvPr id="109" name="任意多边形 108"/>
                <p:cNvSpPr>
                  <a:spLocks/>
                </p:cNvSpPr>
                <p:nvPr/>
              </p:nvSpPr>
              <p:spPr bwMode="auto">
                <a:xfrm rot="5400000">
                  <a:off x="5533884" y="1302921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solidFill>
                  <a:srgbClr val="01A9BB"/>
                </a:soli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0" name="任意多边形 109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FB9E14"/>
                    </a:gs>
                    <a:gs pos="100000">
                      <a:srgbClr val="FEB243"/>
                    </a:gs>
                    <a:gs pos="0">
                      <a:srgbClr val="F49100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FB9E14"/>
                      </a:gs>
                      <a:gs pos="0">
                        <a:srgbClr val="F69200"/>
                      </a:gs>
                      <a:gs pos="100000">
                        <a:srgbClr val="FEC26A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6" name="组合 105"/>
              <p:cNvGrpSpPr/>
              <p:nvPr/>
            </p:nvGrpSpPr>
            <p:grpSpPr>
              <a:xfrm>
                <a:off x="5559241" y="1258918"/>
                <a:ext cx="426562" cy="747948"/>
                <a:chOff x="5695240" y="977137"/>
                <a:chExt cx="625516" cy="1096651"/>
              </a:xfrm>
              <a:scene3d>
                <a:camera prst="orthographicFront">
                  <a:rot lat="20944032" lon="19239453" rev="161931"/>
                </a:camera>
                <a:lightRig rig="threePt" dir="t"/>
              </a:scene3d>
            </p:grpSpPr>
            <p:sp>
              <p:nvSpPr>
                <p:cNvPr id="107" name="任意多边形 106"/>
                <p:cNvSpPr>
                  <a:spLocks/>
                </p:cNvSpPr>
                <p:nvPr/>
              </p:nvSpPr>
              <p:spPr bwMode="auto">
                <a:xfrm rot="5400000">
                  <a:off x="5533885" y="1302922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38000">
                      <a:srgbClr val="E04949"/>
                    </a:gs>
                    <a:gs pos="0">
                      <a:srgbClr val="E04949"/>
                    </a:gs>
                    <a:gs pos="100000">
                      <a:srgbClr val="E04949"/>
                    </a:gs>
                  </a:gsLst>
                  <a:lin ang="0" scaled="0"/>
                </a:gra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任意多边形 107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E04949"/>
                    </a:gs>
                    <a:gs pos="100000">
                      <a:srgbClr val="E04949"/>
                    </a:gs>
                    <a:gs pos="0">
                      <a:srgbClr val="E04949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E04949"/>
                      </a:gs>
                      <a:gs pos="0">
                        <a:srgbClr val="E04949"/>
                      </a:gs>
                      <a:gs pos="100000">
                        <a:srgbClr val="EB8585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36" name="文本框 124"/>
          <p:cNvSpPr txBox="1"/>
          <p:nvPr/>
        </p:nvSpPr>
        <p:spPr>
          <a:xfrm>
            <a:off x="2048563" y="3169851"/>
            <a:ext cx="3172804" cy="646321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ar-SA" altLang="zh-CN" sz="3600" b="1" dirty="0">
                <a:solidFill>
                  <a:srgbClr val="E94C4C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ثانيا : الإخصاب</a:t>
            </a:r>
            <a:endParaRPr lang="zh-CN" altLang="en-US" sz="3600" b="1" dirty="0">
              <a:solidFill>
                <a:srgbClr val="E94C4C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E8BC813C-B7E8-4C22-BB9C-5CD84BBC973A}"/>
              </a:ext>
            </a:extLst>
          </p:cNvPr>
          <p:cNvGrpSpPr/>
          <p:nvPr/>
        </p:nvGrpSpPr>
        <p:grpSpPr>
          <a:xfrm>
            <a:off x="10871387" y="244180"/>
            <a:ext cx="778372" cy="620280"/>
            <a:chOff x="371883" y="322771"/>
            <a:chExt cx="778372" cy="620280"/>
          </a:xfrm>
        </p:grpSpPr>
        <p:pic>
          <p:nvPicPr>
            <p:cNvPr id="153" name="Picture 3" descr="C:\Users\Administrator\Desktop\微立体创业计划\00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883" y="333450"/>
              <a:ext cx="609601" cy="609601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4" name="Picture 4" descr="C:\Users\Administrator\Desktop\微立体创业计划\00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54" y="322771"/>
              <a:ext cx="609601" cy="609601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مستطيل 2">
            <a:extLst>
              <a:ext uri="{FF2B5EF4-FFF2-40B4-BE49-F238E27FC236}">
                <a16:creationId xmlns:a16="http://schemas.microsoft.com/office/drawing/2014/main" id="{6AC9DD23-E93D-4D6C-A921-C1F228132AD3}"/>
              </a:ext>
            </a:extLst>
          </p:cNvPr>
          <p:cNvSpPr/>
          <p:nvPr/>
        </p:nvSpPr>
        <p:spPr>
          <a:xfrm>
            <a:off x="6138785" y="87315"/>
            <a:ext cx="4802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أسباب التباين الجيني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8CCB5F11-2B09-41EF-80DA-E3B54BD8F7C2}"/>
              </a:ext>
            </a:extLst>
          </p:cNvPr>
          <p:cNvSpPr txBox="1"/>
          <p:nvPr/>
        </p:nvSpPr>
        <p:spPr>
          <a:xfrm>
            <a:off x="5405520" y="2772049"/>
            <a:ext cx="1449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عرف الإخصاب .</a:t>
            </a:r>
            <a:endParaRPr lang="zh-CN" altLang="en-US" sz="2400" b="1" dirty="0">
              <a:solidFill>
                <a:srgbClr val="0099A9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C14CA40A-DB71-4B21-8069-FCCE069E0183}"/>
              </a:ext>
            </a:extLst>
          </p:cNvPr>
          <p:cNvSpPr txBox="1"/>
          <p:nvPr/>
        </p:nvSpPr>
        <p:spPr>
          <a:xfrm>
            <a:off x="5446750" y="3776034"/>
            <a:ext cx="14495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 err="1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إندماج</a:t>
            </a:r>
            <a:r>
              <a:rPr lang="ar-SA" altLang="zh-CN" sz="2400" b="1" dirty="0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نواة المشيج المذكر مع نواة المشيج المؤنث</a:t>
            </a:r>
            <a:endParaRPr lang="zh-CN" altLang="en-US" sz="2400" b="1" dirty="0">
              <a:solidFill>
                <a:srgbClr val="E94C4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77B1889C-1980-4054-96E7-DCB4CBAB98F3}"/>
              </a:ext>
            </a:extLst>
          </p:cNvPr>
          <p:cNvSpPr txBox="1"/>
          <p:nvPr/>
        </p:nvSpPr>
        <p:spPr>
          <a:xfrm>
            <a:off x="6926374" y="2907127"/>
            <a:ext cx="17477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يؤدي هذا إلى تكوين عدد كبير من التراكيب الجينية المحتملة في الزيجوت</a:t>
            </a:r>
            <a:endParaRPr lang="zh-CN" altLang="en-US" sz="2400" b="1" dirty="0">
              <a:solidFill>
                <a:srgbClr val="E94C4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BDDFF1FD-7C53-4D57-880D-E6716477011E}"/>
              </a:ext>
            </a:extLst>
          </p:cNvPr>
          <p:cNvSpPr txBox="1"/>
          <p:nvPr/>
        </p:nvSpPr>
        <p:spPr>
          <a:xfrm>
            <a:off x="8598757" y="2893830"/>
            <a:ext cx="17477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يكون </a:t>
            </a:r>
            <a:r>
              <a:rPr lang="ar-SA" altLang="zh-CN" sz="2400" b="1" dirty="0" err="1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إحتمال</a:t>
            </a:r>
            <a:r>
              <a:rPr lang="ar-SA" altLang="zh-CN" sz="2400" b="1" dirty="0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ظهور فردين متماثلين في الطراز الجيني يساوي صفر </a:t>
            </a:r>
          </a:p>
          <a:p>
            <a:pPr algn="ctr"/>
            <a:r>
              <a:rPr lang="ar-SA" altLang="zh-CN" sz="2400" b="1" dirty="0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في أي كائن حي ذي عدد كبير من الجينات </a:t>
            </a:r>
            <a:endParaRPr lang="zh-CN" altLang="en-US" sz="2400" b="1" dirty="0">
              <a:solidFill>
                <a:srgbClr val="FFA91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164" name="组合 117">
            <a:extLst>
              <a:ext uri="{FF2B5EF4-FFF2-40B4-BE49-F238E27FC236}">
                <a16:creationId xmlns:a16="http://schemas.microsoft.com/office/drawing/2014/main" id="{7AD746D4-B3C8-4DDC-B541-08AAFC42AF83}"/>
              </a:ext>
            </a:extLst>
          </p:cNvPr>
          <p:cNvGrpSpPr/>
          <p:nvPr/>
        </p:nvGrpSpPr>
        <p:grpSpPr>
          <a:xfrm rot="5400000">
            <a:off x="7551061" y="6683724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5" name="同心圆 118">
              <a:extLst>
                <a:ext uri="{FF2B5EF4-FFF2-40B4-BE49-F238E27FC236}">
                  <a16:creationId xmlns:a16="http://schemas.microsoft.com/office/drawing/2014/main" id="{76257E97-054E-4B77-B651-776BBF6AE98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6" name="椭圆 119">
              <a:extLst>
                <a:ext uri="{FF2B5EF4-FFF2-40B4-BE49-F238E27FC236}">
                  <a16:creationId xmlns:a16="http://schemas.microsoft.com/office/drawing/2014/main" id="{14B1FFA0-5B31-4996-AB44-7F5AE983E716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67" name="组合 120">
            <a:extLst>
              <a:ext uri="{FF2B5EF4-FFF2-40B4-BE49-F238E27FC236}">
                <a16:creationId xmlns:a16="http://schemas.microsoft.com/office/drawing/2014/main" id="{69A46FF2-6589-44A4-8CD0-DE8655E2C68F}"/>
              </a:ext>
            </a:extLst>
          </p:cNvPr>
          <p:cNvGrpSpPr/>
          <p:nvPr/>
        </p:nvGrpSpPr>
        <p:grpSpPr>
          <a:xfrm rot="5400000">
            <a:off x="11806392" y="6522916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8" name="同心圆 121">
              <a:extLst>
                <a:ext uri="{FF2B5EF4-FFF2-40B4-BE49-F238E27FC236}">
                  <a16:creationId xmlns:a16="http://schemas.microsoft.com/office/drawing/2014/main" id="{772ED286-4368-4CED-958A-C9C4F527099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9" name="椭圆 122">
              <a:extLst>
                <a:ext uri="{FF2B5EF4-FFF2-40B4-BE49-F238E27FC236}">
                  <a16:creationId xmlns:a16="http://schemas.microsoft.com/office/drawing/2014/main" id="{3070D6E9-640C-4B6A-B255-802E0BA0BB9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0" name="组合 123">
            <a:extLst>
              <a:ext uri="{FF2B5EF4-FFF2-40B4-BE49-F238E27FC236}">
                <a16:creationId xmlns:a16="http://schemas.microsoft.com/office/drawing/2014/main" id="{701F84E2-A2FB-4EDA-8288-114EED36911E}"/>
              </a:ext>
            </a:extLst>
          </p:cNvPr>
          <p:cNvGrpSpPr/>
          <p:nvPr/>
        </p:nvGrpSpPr>
        <p:grpSpPr>
          <a:xfrm rot="5400000">
            <a:off x="10801344" y="6226756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1" name="同心圆 124">
              <a:extLst>
                <a:ext uri="{FF2B5EF4-FFF2-40B4-BE49-F238E27FC236}">
                  <a16:creationId xmlns:a16="http://schemas.microsoft.com/office/drawing/2014/main" id="{C2E5E772-DC34-4245-97C9-6DF4D3562CA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2" name="椭圆 125">
              <a:extLst>
                <a:ext uri="{FF2B5EF4-FFF2-40B4-BE49-F238E27FC236}">
                  <a16:creationId xmlns:a16="http://schemas.microsoft.com/office/drawing/2014/main" id="{11A6504C-423B-4EA9-B951-6D5AC11C4272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3" name="组合 132">
            <a:extLst>
              <a:ext uri="{FF2B5EF4-FFF2-40B4-BE49-F238E27FC236}">
                <a16:creationId xmlns:a16="http://schemas.microsoft.com/office/drawing/2014/main" id="{88C1F45A-B624-4ACA-8EA1-83B42A8934BB}"/>
              </a:ext>
            </a:extLst>
          </p:cNvPr>
          <p:cNvGrpSpPr/>
          <p:nvPr/>
        </p:nvGrpSpPr>
        <p:grpSpPr>
          <a:xfrm rot="5400000">
            <a:off x="9156474" y="6455256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33">
              <a:extLst>
                <a:ext uri="{FF2B5EF4-FFF2-40B4-BE49-F238E27FC236}">
                  <a16:creationId xmlns:a16="http://schemas.microsoft.com/office/drawing/2014/main" id="{44871071-7559-4B65-866E-3203047CDD8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5" name="椭圆 134">
              <a:extLst>
                <a:ext uri="{FF2B5EF4-FFF2-40B4-BE49-F238E27FC236}">
                  <a16:creationId xmlns:a16="http://schemas.microsoft.com/office/drawing/2014/main" id="{7B519C47-50FA-4FFE-B460-4511DA466CCC}"/>
                </a:ext>
              </a:extLst>
            </p:cNvPr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6" name="组合 135">
            <a:extLst>
              <a:ext uri="{FF2B5EF4-FFF2-40B4-BE49-F238E27FC236}">
                <a16:creationId xmlns:a16="http://schemas.microsoft.com/office/drawing/2014/main" id="{6BF738BD-E7A7-4342-9D85-06244215507A}"/>
              </a:ext>
            </a:extLst>
          </p:cNvPr>
          <p:cNvGrpSpPr/>
          <p:nvPr/>
        </p:nvGrpSpPr>
        <p:grpSpPr>
          <a:xfrm rot="5400000">
            <a:off x="8328798" y="6274988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7" name="同心圆 136">
              <a:extLst>
                <a:ext uri="{FF2B5EF4-FFF2-40B4-BE49-F238E27FC236}">
                  <a16:creationId xmlns:a16="http://schemas.microsoft.com/office/drawing/2014/main" id="{10F19A85-53D2-4477-819B-49D995B30C13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8" name="椭圆 137">
              <a:extLst>
                <a:ext uri="{FF2B5EF4-FFF2-40B4-BE49-F238E27FC236}">
                  <a16:creationId xmlns:a16="http://schemas.microsoft.com/office/drawing/2014/main" id="{C3235A8E-EDCB-4E96-A638-BC406814FBF1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9" name="组合 138">
            <a:extLst>
              <a:ext uri="{FF2B5EF4-FFF2-40B4-BE49-F238E27FC236}">
                <a16:creationId xmlns:a16="http://schemas.microsoft.com/office/drawing/2014/main" id="{299A5C22-52D9-4885-B58E-E7E2277C31EB}"/>
              </a:ext>
            </a:extLst>
          </p:cNvPr>
          <p:cNvGrpSpPr/>
          <p:nvPr/>
        </p:nvGrpSpPr>
        <p:grpSpPr>
          <a:xfrm rot="5400000">
            <a:off x="7061512" y="6621786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39">
              <a:extLst>
                <a:ext uri="{FF2B5EF4-FFF2-40B4-BE49-F238E27FC236}">
                  <a16:creationId xmlns:a16="http://schemas.microsoft.com/office/drawing/2014/main" id="{CA5BA221-B62B-477E-A7B5-BB6B1CA3066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1" name="椭圆 140">
              <a:extLst>
                <a:ext uri="{FF2B5EF4-FFF2-40B4-BE49-F238E27FC236}">
                  <a16:creationId xmlns:a16="http://schemas.microsoft.com/office/drawing/2014/main" id="{DBBAC1EF-0C71-48E6-A29B-98A7B40808A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82" name="组合 141">
            <a:extLst>
              <a:ext uri="{FF2B5EF4-FFF2-40B4-BE49-F238E27FC236}">
                <a16:creationId xmlns:a16="http://schemas.microsoft.com/office/drawing/2014/main" id="{7381BCB0-35B4-4F05-ADDC-0E066DBDB02D}"/>
              </a:ext>
            </a:extLst>
          </p:cNvPr>
          <p:cNvGrpSpPr/>
          <p:nvPr/>
        </p:nvGrpSpPr>
        <p:grpSpPr>
          <a:xfrm rot="5400000">
            <a:off x="6727361" y="6559743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3" name="同心圆 142">
              <a:extLst>
                <a:ext uri="{FF2B5EF4-FFF2-40B4-BE49-F238E27FC236}">
                  <a16:creationId xmlns:a16="http://schemas.microsoft.com/office/drawing/2014/main" id="{1955B710-2E28-4DF2-8D4C-FE17BDC7D83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4" name="椭圆 143">
              <a:extLst>
                <a:ext uri="{FF2B5EF4-FFF2-40B4-BE49-F238E27FC236}">
                  <a16:creationId xmlns:a16="http://schemas.microsoft.com/office/drawing/2014/main" id="{6FF9479A-1F20-48D4-9CE6-92BD7196927D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C4F094FF-4B6D-41D4-A2E6-2C7D2787296E}"/>
              </a:ext>
            </a:extLst>
          </p:cNvPr>
          <p:cNvGrpSpPr/>
          <p:nvPr/>
        </p:nvGrpSpPr>
        <p:grpSpPr>
          <a:xfrm>
            <a:off x="2222376" y="3921981"/>
            <a:ext cx="2886546" cy="1663320"/>
            <a:chOff x="4045741" y="249827"/>
            <a:chExt cx="2315024" cy="1286462"/>
          </a:xfrm>
        </p:grpSpPr>
        <p:pic>
          <p:nvPicPr>
            <p:cNvPr id="123" name="صورة 122">
              <a:extLst>
                <a:ext uri="{FF2B5EF4-FFF2-40B4-BE49-F238E27FC236}">
                  <a16:creationId xmlns:a16="http://schemas.microsoft.com/office/drawing/2014/main" id="{58444DF2-19BD-4167-978C-5F68814DB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862"/>
            <a:stretch/>
          </p:blipFill>
          <p:spPr>
            <a:xfrm>
              <a:off x="4045741" y="266549"/>
              <a:ext cx="2315024" cy="1269740"/>
            </a:xfrm>
            <a:prstGeom prst="rect">
              <a:avLst/>
            </a:prstGeom>
          </p:spPr>
        </p:pic>
        <p:sp>
          <p:nvSpPr>
            <p:cNvPr id="124" name="مربع نص 123">
              <a:extLst>
                <a:ext uri="{FF2B5EF4-FFF2-40B4-BE49-F238E27FC236}">
                  <a16:creationId xmlns:a16="http://schemas.microsoft.com/office/drawing/2014/main" id="{3EAF554B-4745-4E6B-80BB-A01BD5267608}"/>
                </a:ext>
              </a:extLst>
            </p:cNvPr>
            <p:cNvSpPr txBox="1"/>
            <p:nvPr/>
          </p:nvSpPr>
          <p:spPr>
            <a:xfrm>
              <a:off x="4129410" y="249827"/>
              <a:ext cx="885179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dirty="0"/>
                <a:t>حيوان منوي</a:t>
              </a:r>
            </a:p>
          </p:txBody>
        </p:sp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69BBD551-C241-4477-84EE-441C44CD5CE4}"/>
                </a:ext>
              </a:extLst>
            </p:cNvPr>
            <p:cNvSpPr txBox="1"/>
            <p:nvPr/>
          </p:nvSpPr>
          <p:spPr>
            <a:xfrm>
              <a:off x="4288107" y="1077583"/>
              <a:ext cx="567784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dirty="0"/>
                <a:t>بويضة</a:t>
              </a: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B072CFAC-9CE9-4320-BB72-0DF88BB84981}"/>
                </a:ext>
              </a:extLst>
            </p:cNvPr>
            <p:cNvSpPr txBox="1"/>
            <p:nvPr/>
          </p:nvSpPr>
          <p:spPr>
            <a:xfrm>
              <a:off x="5297817" y="1014587"/>
              <a:ext cx="615874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dirty="0"/>
                <a:t>زيجوت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00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3000" fill="hold" nodeType="withEffect">
                                  <p:stCondLst>
                                    <p:cond delay="3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60" grpId="0" animBg="1"/>
      <p:bldP spid="161" grpId="0"/>
      <p:bldP spid="1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800769" y="1625443"/>
            <a:ext cx="3769099" cy="4731206"/>
            <a:chOff x="1249092" y="1220655"/>
            <a:chExt cx="2827683" cy="3548678"/>
          </a:xfrm>
        </p:grpSpPr>
        <p:sp>
          <p:nvSpPr>
            <p:cNvPr id="35" name="圆角矩形 34"/>
            <p:cNvSpPr/>
            <p:nvPr/>
          </p:nvSpPr>
          <p:spPr>
            <a:xfrm>
              <a:off x="1249092" y="1276910"/>
              <a:ext cx="2827683" cy="3492423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413534" y="1404609"/>
              <a:ext cx="2498799" cy="3118235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Arial" panose="020B0604020202020204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474375" y="1466277"/>
              <a:ext cx="2377116" cy="160026"/>
              <a:chOff x="2149634" y="1165384"/>
              <a:chExt cx="3485832" cy="234632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6" name="椭圆 9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椭圆 9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4" name="椭圆 9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椭圆 9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椭圆 9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0" name="椭圆 8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椭圆 9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8" name="椭圆 8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6" name="椭圆 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4" name="椭圆 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2" name="椭圆 8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0" name="椭圆 7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8" name="椭圆 7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1515603" y="1220655"/>
              <a:ext cx="64560" cy="330785"/>
              <a:chOff x="2244442" y="772895"/>
              <a:chExt cx="94671" cy="485002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762911" y="1220655"/>
              <a:ext cx="64560" cy="330785"/>
              <a:chOff x="2244442" y="772895"/>
              <a:chExt cx="94671" cy="485002"/>
            </a:xfrm>
          </p:grpSpPr>
          <p:sp>
            <p:nvSpPr>
              <p:cNvPr id="64" name="圆角矩形 6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5" name="圆角矩形 6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010219" y="1220655"/>
              <a:ext cx="64560" cy="330785"/>
              <a:chOff x="2244442" y="772895"/>
              <a:chExt cx="94671" cy="485002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257526" y="1220655"/>
              <a:ext cx="64560" cy="330785"/>
              <a:chOff x="2244442" y="772895"/>
              <a:chExt cx="94671" cy="485002"/>
            </a:xfrm>
          </p:grpSpPr>
          <p:sp>
            <p:nvSpPr>
              <p:cNvPr id="60" name="圆角矩形 5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504835" y="1220655"/>
              <a:ext cx="64560" cy="330785"/>
              <a:chOff x="2244442" y="772895"/>
              <a:chExt cx="94671" cy="48500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9" name="圆角矩形 5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752143" y="1220655"/>
              <a:ext cx="64560" cy="330785"/>
              <a:chOff x="2244442" y="772895"/>
              <a:chExt cx="94671" cy="485002"/>
            </a:xfrm>
          </p:grpSpPr>
          <p:sp>
            <p:nvSpPr>
              <p:cNvPr id="56" name="圆角矩形 5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7" name="圆角矩形 5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2999451" y="1220655"/>
              <a:ext cx="64560" cy="330785"/>
              <a:chOff x="2244442" y="772895"/>
              <a:chExt cx="94671" cy="485002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3246759" y="1220655"/>
              <a:ext cx="64560" cy="330785"/>
              <a:chOff x="2244442" y="772895"/>
              <a:chExt cx="94671" cy="485002"/>
            </a:xfrm>
          </p:grpSpPr>
          <p:sp>
            <p:nvSpPr>
              <p:cNvPr id="52" name="圆角矩形 5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3" name="圆角矩形 5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494067" y="1220655"/>
              <a:ext cx="64560" cy="330785"/>
              <a:chOff x="2244442" y="772895"/>
              <a:chExt cx="94671" cy="485002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741375" y="1220655"/>
              <a:ext cx="64560" cy="330785"/>
              <a:chOff x="2244442" y="772895"/>
              <a:chExt cx="94671" cy="48500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345747" y="1616578"/>
            <a:ext cx="4938939" cy="4575488"/>
            <a:chOff x="3905351" y="1209984"/>
            <a:chExt cx="3705330" cy="3442551"/>
          </a:xfrm>
        </p:grpSpPr>
        <p:grpSp>
          <p:nvGrpSpPr>
            <p:cNvPr id="99" name="组合 98"/>
            <p:cNvGrpSpPr/>
            <p:nvPr/>
          </p:nvGrpSpPr>
          <p:grpSpPr>
            <a:xfrm>
              <a:off x="5449570" y="1230946"/>
              <a:ext cx="645608" cy="1230922"/>
              <a:chOff x="5537459" y="941354"/>
              <a:chExt cx="946727" cy="1804795"/>
            </a:xfrm>
            <a:scene3d>
              <a:camera prst="orthographicFront">
                <a:rot lat="20967539" lon="19191102" rev="113251"/>
              </a:camera>
              <a:lightRig rig="threePt" dir="t"/>
            </a:scene3d>
          </p:grpSpPr>
          <p:sp>
            <p:nvSpPr>
              <p:cNvPr id="120" name="圆角矩形 119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solidFill>
                <a:srgbClr val="E0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圆角矩形 120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6683746" y="1216654"/>
              <a:ext cx="645608" cy="1230922"/>
              <a:chOff x="5537459" y="941354"/>
              <a:chExt cx="946727" cy="1804795"/>
            </a:xfrm>
            <a:scene3d>
              <a:camera prst="orthographicFront">
                <a:rot lat="600000" lon="20399993" rev="0"/>
              </a:camera>
              <a:lightRig rig="threePt" dir="t"/>
            </a:scene3d>
          </p:grpSpPr>
          <p:sp>
            <p:nvSpPr>
              <p:cNvPr id="118" name="圆角矩形 117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solidFill>
                <a:srgbClr val="F49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圆角矩形 118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4218758" y="1209984"/>
              <a:ext cx="645608" cy="1230922"/>
              <a:chOff x="5537459" y="941354"/>
              <a:chExt cx="946727" cy="1804795"/>
            </a:xfrm>
            <a:scene3d>
              <a:camera prst="orthographicFront">
                <a:rot lat="600000" lon="20399993" rev="0"/>
              </a:camera>
              <a:lightRig rig="threePt" dir="t"/>
            </a:scene3d>
          </p:grpSpPr>
          <p:sp>
            <p:nvSpPr>
              <p:cNvPr id="116" name="圆角矩形 115"/>
              <p:cNvSpPr/>
              <p:nvPr/>
            </p:nvSpPr>
            <p:spPr>
              <a:xfrm rot="5400000">
                <a:off x="5108425" y="1370388"/>
                <a:ext cx="1804795" cy="946727"/>
              </a:xfrm>
              <a:prstGeom prst="roundRect">
                <a:avLst>
                  <a:gd name="adj" fmla="val 19898"/>
                </a:avLst>
              </a:prstGeom>
              <a:gradFill>
                <a:gsLst>
                  <a:gs pos="45000">
                    <a:srgbClr val="01A9BB"/>
                  </a:gs>
                  <a:gs pos="100000">
                    <a:srgbClr val="01C1D5"/>
                  </a:gs>
                  <a:gs pos="0">
                    <a:srgbClr val="01808D"/>
                  </a:gs>
                </a:gsLst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5400000">
                <a:off x="5222427" y="1446913"/>
                <a:ext cx="1579634" cy="753287"/>
              </a:xfrm>
              <a:prstGeom prst="roundRect">
                <a:avLst>
                  <a:gd name="adj" fmla="val 1545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3905351" y="1236501"/>
              <a:ext cx="3705330" cy="3416034"/>
              <a:chOff x="3905351" y="1236501"/>
              <a:chExt cx="3705330" cy="3416034"/>
            </a:xfrm>
          </p:grpSpPr>
          <p:grpSp>
            <p:nvGrpSpPr>
              <p:cNvPr id="103" name="组合 102"/>
              <p:cNvGrpSpPr/>
              <p:nvPr/>
            </p:nvGrpSpPr>
            <p:grpSpPr>
              <a:xfrm>
                <a:off x="3905351" y="1271782"/>
                <a:ext cx="3705330" cy="3380753"/>
                <a:chOff x="6199676" y="1161244"/>
                <a:chExt cx="5433540" cy="4551342"/>
              </a:xfrm>
            </p:grpSpPr>
            <p:sp>
              <p:nvSpPr>
                <p:cNvPr id="113" name="梯形 112"/>
                <p:cNvSpPr/>
                <p:nvPr/>
              </p:nvSpPr>
              <p:spPr>
                <a:xfrm rot="16200000">
                  <a:off x="4829748" y="2531173"/>
                  <a:ext cx="4551341" cy="1811485"/>
                </a:xfrm>
                <a:prstGeom prst="trapezoid">
                  <a:avLst>
                    <a:gd name="adj" fmla="val 9948"/>
                  </a:avLst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14" name="梯形 113"/>
                <p:cNvSpPr/>
                <p:nvPr/>
              </p:nvSpPr>
              <p:spPr>
                <a:xfrm rot="5400000" flipH="1">
                  <a:off x="6640318" y="2531172"/>
                  <a:ext cx="4551341" cy="1811485"/>
                </a:xfrm>
                <a:prstGeom prst="trapezoid">
                  <a:avLst>
                    <a:gd name="adj" fmla="val 11105"/>
                  </a:avLst>
                </a:prstGeom>
                <a:solidFill>
                  <a:srgbClr val="E8E8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115" name="梯形 114"/>
                <p:cNvSpPr/>
                <p:nvPr/>
              </p:nvSpPr>
              <p:spPr>
                <a:xfrm rot="16200000">
                  <a:off x="8451803" y="2531172"/>
                  <a:ext cx="4551341" cy="1811485"/>
                </a:xfrm>
                <a:prstGeom prst="trapezoid">
                  <a:avLst>
                    <a:gd name="adj" fmla="val 11105"/>
                  </a:avLst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grpSp>
            <p:nvGrpSpPr>
              <p:cNvPr id="104" name="组合 103"/>
              <p:cNvGrpSpPr/>
              <p:nvPr/>
            </p:nvGrpSpPr>
            <p:grpSpPr>
              <a:xfrm>
                <a:off x="4326163" y="1236501"/>
                <a:ext cx="426562" cy="747947"/>
                <a:chOff x="5695240" y="977137"/>
                <a:chExt cx="625516" cy="1096651"/>
              </a:xfrm>
              <a:scene3d>
                <a:camera prst="orthographicFront">
                  <a:rot lat="600000" lon="20399993" rev="0"/>
                </a:camera>
                <a:lightRig rig="threePt" dir="t"/>
              </a:scene3d>
            </p:grpSpPr>
            <p:sp>
              <p:nvSpPr>
                <p:cNvPr id="111" name="任意多边形 110"/>
                <p:cNvSpPr>
                  <a:spLocks/>
                </p:cNvSpPr>
                <p:nvPr/>
              </p:nvSpPr>
              <p:spPr bwMode="auto">
                <a:xfrm rot="5400000">
                  <a:off x="5533884" y="1302921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solidFill>
                  <a:srgbClr val="01A9BB"/>
                </a:soli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任意多边形 111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01A2B3"/>
                    </a:gs>
                    <a:gs pos="100000">
                      <a:srgbClr val="01C1D5"/>
                    </a:gs>
                    <a:gs pos="0">
                      <a:srgbClr val="01808D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01A6B7"/>
                      </a:gs>
                      <a:gs pos="3000">
                        <a:srgbClr val="01808D"/>
                      </a:gs>
                      <a:gs pos="100000">
                        <a:srgbClr val="01CCE1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5" name="组合 104"/>
              <p:cNvGrpSpPr/>
              <p:nvPr/>
            </p:nvGrpSpPr>
            <p:grpSpPr>
              <a:xfrm>
                <a:off x="6791150" y="1243171"/>
                <a:ext cx="426562" cy="747947"/>
                <a:chOff x="5695240" y="977137"/>
                <a:chExt cx="625516" cy="1096651"/>
              </a:xfrm>
              <a:scene3d>
                <a:camera prst="orthographicFront">
                  <a:rot lat="600000" lon="20399993" rev="0"/>
                </a:camera>
                <a:lightRig rig="threePt" dir="t"/>
              </a:scene3d>
            </p:grpSpPr>
            <p:sp>
              <p:nvSpPr>
                <p:cNvPr id="109" name="任意多边形 108"/>
                <p:cNvSpPr>
                  <a:spLocks/>
                </p:cNvSpPr>
                <p:nvPr/>
              </p:nvSpPr>
              <p:spPr bwMode="auto">
                <a:xfrm rot="5400000">
                  <a:off x="5533884" y="1302921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solidFill>
                  <a:srgbClr val="01A9BB"/>
                </a:soli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0" name="任意多边形 109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FB9E14"/>
                    </a:gs>
                    <a:gs pos="100000">
                      <a:srgbClr val="FEB243"/>
                    </a:gs>
                    <a:gs pos="0">
                      <a:srgbClr val="F49100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FB9E14"/>
                      </a:gs>
                      <a:gs pos="0">
                        <a:srgbClr val="F69200"/>
                      </a:gs>
                      <a:gs pos="100000">
                        <a:srgbClr val="FEC26A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6" name="组合 105"/>
              <p:cNvGrpSpPr/>
              <p:nvPr/>
            </p:nvGrpSpPr>
            <p:grpSpPr>
              <a:xfrm>
                <a:off x="5559241" y="1258918"/>
                <a:ext cx="426562" cy="747948"/>
                <a:chOff x="5695240" y="977137"/>
                <a:chExt cx="625516" cy="1096651"/>
              </a:xfrm>
              <a:scene3d>
                <a:camera prst="orthographicFront">
                  <a:rot lat="20944032" lon="19239453" rev="161931"/>
                </a:camera>
                <a:lightRig rig="threePt" dir="t"/>
              </a:scene3d>
            </p:grpSpPr>
            <p:sp>
              <p:nvSpPr>
                <p:cNvPr id="107" name="任意多边形 106"/>
                <p:cNvSpPr>
                  <a:spLocks/>
                </p:cNvSpPr>
                <p:nvPr/>
              </p:nvSpPr>
              <p:spPr bwMode="auto">
                <a:xfrm rot="5400000">
                  <a:off x="5533885" y="1302922"/>
                  <a:ext cx="923924" cy="527529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38000">
                      <a:srgbClr val="E04949"/>
                    </a:gs>
                    <a:gs pos="0">
                      <a:srgbClr val="E04949"/>
                    </a:gs>
                    <a:gs pos="100000">
                      <a:srgbClr val="E04949"/>
                    </a:gs>
                  </a:gsLst>
                  <a:lin ang="0" scaled="0"/>
                </a:gradFill>
                <a:ln w="25400">
                  <a:noFill/>
                </a:ln>
                <a:effectLst>
                  <a:outerShdw blurRad="215900" dist="76200" dir="2700000" algn="tl" rotWithShape="0">
                    <a:prstClr val="black">
                      <a:alpha val="37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任意多边形 107"/>
                <p:cNvSpPr>
                  <a:spLocks/>
                </p:cNvSpPr>
                <p:nvPr/>
              </p:nvSpPr>
              <p:spPr bwMode="auto">
                <a:xfrm rot="5400000">
                  <a:off x="5459672" y="1212705"/>
                  <a:ext cx="1096651" cy="625516"/>
                </a:xfrm>
                <a:custGeom>
                  <a:avLst/>
                  <a:gdLst>
                    <a:gd name="connsiteX0" fmla="*/ 0 w 1232570"/>
                    <a:gd name="connsiteY0" fmla="*/ 0 h 1080876"/>
                    <a:gd name="connsiteX1" fmla="*/ 13985 w 1232570"/>
                    <a:gd name="connsiteY1" fmla="*/ 0 h 1080876"/>
                    <a:gd name="connsiteX2" fmla="*/ 90502 w 1232570"/>
                    <a:gd name="connsiteY2" fmla="*/ 0 h 1080876"/>
                    <a:gd name="connsiteX3" fmla="*/ 150524 w 1232570"/>
                    <a:gd name="connsiteY3" fmla="*/ 0 h 1080876"/>
                    <a:gd name="connsiteX4" fmla="*/ 156832 w 1232570"/>
                    <a:gd name="connsiteY4" fmla="*/ 0 h 1080876"/>
                    <a:gd name="connsiteX5" fmla="*/ 213704 w 1232570"/>
                    <a:gd name="connsiteY5" fmla="*/ 0 h 1080876"/>
                    <a:gd name="connsiteX6" fmla="*/ 237954 w 1232570"/>
                    <a:gd name="connsiteY6" fmla="*/ 0 h 1080876"/>
                    <a:gd name="connsiteX7" fmla="*/ 261845 w 1232570"/>
                    <a:gd name="connsiteY7" fmla="*/ 0 h 1080876"/>
                    <a:gd name="connsiteX8" fmla="*/ 301983 w 1232570"/>
                    <a:gd name="connsiteY8" fmla="*/ 0 h 1080876"/>
                    <a:gd name="connsiteX9" fmla="*/ 314471 w 1232570"/>
                    <a:gd name="connsiteY9" fmla="*/ 0 h 1080876"/>
                    <a:gd name="connsiteX10" fmla="*/ 361158 w 1232570"/>
                    <a:gd name="connsiteY10" fmla="*/ 0 h 1080876"/>
                    <a:gd name="connsiteX11" fmla="*/ 378443 w 1232570"/>
                    <a:gd name="connsiteY11" fmla="*/ 0 h 1080876"/>
                    <a:gd name="connsiteX12" fmla="*/ 380801 w 1232570"/>
                    <a:gd name="connsiteY12" fmla="*/ 0 h 1080876"/>
                    <a:gd name="connsiteX13" fmla="*/ 397052 w 1232570"/>
                    <a:gd name="connsiteY13" fmla="*/ 0 h 1080876"/>
                    <a:gd name="connsiteX14" fmla="*/ 423245 w 1232570"/>
                    <a:gd name="connsiteY14" fmla="*/ 0 h 1080876"/>
                    <a:gd name="connsiteX15" fmla="*/ 437673 w 1232570"/>
                    <a:gd name="connsiteY15" fmla="*/ 0 h 1080876"/>
                    <a:gd name="connsiteX16" fmla="*/ 465873 w 1232570"/>
                    <a:gd name="connsiteY16" fmla="*/ 0 h 1080876"/>
                    <a:gd name="connsiteX17" fmla="*/ 506837 w 1232570"/>
                    <a:gd name="connsiteY17" fmla="*/ 0 h 1080876"/>
                    <a:gd name="connsiteX18" fmla="*/ 542389 w 1232570"/>
                    <a:gd name="connsiteY18" fmla="*/ 0 h 1080876"/>
                    <a:gd name="connsiteX19" fmla="*/ 558813 w 1232570"/>
                    <a:gd name="connsiteY19" fmla="*/ 0 h 1080876"/>
                    <a:gd name="connsiteX20" fmla="*/ 596056 w 1232570"/>
                    <a:gd name="connsiteY20" fmla="*/ 0 h 1080876"/>
                    <a:gd name="connsiteX21" fmla="*/ 608720 w 1232570"/>
                    <a:gd name="connsiteY21" fmla="*/ 0 h 1080876"/>
                    <a:gd name="connsiteX22" fmla="*/ 621020 w 1232570"/>
                    <a:gd name="connsiteY22" fmla="*/ 0 h 1080876"/>
                    <a:gd name="connsiteX23" fmla="*/ 647214 w 1232570"/>
                    <a:gd name="connsiteY23" fmla="*/ 0 h 1080876"/>
                    <a:gd name="connsiteX24" fmla="*/ 665591 w 1232570"/>
                    <a:gd name="connsiteY24" fmla="*/ 0 h 1080876"/>
                    <a:gd name="connsiteX25" fmla="*/ 875132 w 1232570"/>
                    <a:gd name="connsiteY25" fmla="*/ 0 h 1080876"/>
                    <a:gd name="connsiteX26" fmla="*/ 970922 w 1232570"/>
                    <a:gd name="connsiteY26" fmla="*/ 55020 h 1080876"/>
                    <a:gd name="connsiteX27" fmla="*/ 1219266 w 1232570"/>
                    <a:gd name="connsiteY27" fmla="*/ 485418 h 1080876"/>
                    <a:gd name="connsiteX28" fmla="*/ 1219266 w 1232570"/>
                    <a:gd name="connsiteY28" fmla="*/ 595458 h 1080876"/>
                    <a:gd name="connsiteX29" fmla="*/ 970922 w 1232570"/>
                    <a:gd name="connsiteY29" fmla="*/ 1025856 h 1080876"/>
                    <a:gd name="connsiteX30" fmla="*/ 875132 w 1232570"/>
                    <a:gd name="connsiteY30" fmla="*/ 1080876 h 1080876"/>
                    <a:gd name="connsiteX31" fmla="*/ 647214 w 1232570"/>
                    <a:gd name="connsiteY31" fmla="*/ 1080876 h 1080876"/>
                    <a:gd name="connsiteX32" fmla="*/ 423245 w 1232570"/>
                    <a:gd name="connsiteY32" fmla="*/ 1080876 h 1080876"/>
                    <a:gd name="connsiteX33" fmla="*/ 378443 w 1232570"/>
                    <a:gd name="connsiteY33" fmla="*/ 1080876 h 1080876"/>
                    <a:gd name="connsiteX34" fmla="*/ 150524 w 1232570"/>
                    <a:gd name="connsiteY34" fmla="*/ 1080876 h 1080876"/>
                    <a:gd name="connsiteX35" fmla="*/ 0 w 1232570"/>
                    <a:gd name="connsiteY35" fmla="*/ 1080876 h 1080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232570" h="1080876">
                      <a:moveTo>
                        <a:pt x="0" y="0"/>
                      </a:moveTo>
                      <a:lnTo>
                        <a:pt x="13985" y="0"/>
                      </a:lnTo>
                      <a:cubicBezTo>
                        <a:pt x="41269" y="0"/>
                        <a:pt x="66735" y="0"/>
                        <a:pt x="90502" y="0"/>
                      </a:cubicBezTo>
                      <a:lnTo>
                        <a:pt x="150524" y="0"/>
                      </a:lnTo>
                      <a:lnTo>
                        <a:pt x="156832" y="0"/>
                      </a:lnTo>
                      <a:cubicBezTo>
                        <a:pt x="177325" y="0"/>
                        <a:pt x="196242" y="0"/>
                        <a:pt x="213704" y="0"/>
                      </a:cubicBezTo>
                      <a:lnTo>
                        <a:pt x="237954" y="0"/>
                      </a:lnTo>
                      <a:lnTo>
                        <a:pt x="261845" y="0"/>
                      </a:lnTo>
                      <a:cubicBezTo>
                        <a:pt x="276518" y="0"/>
                        <a:pt x="289856" y="0"/>
                        <a:pt x="301983" y="0"/>
                      </a:cubicBezTo>
                      <a:lnTo>
                        <a:pt x="314471" y="0"/>
                      </a:lnTo>
                      <a:lnTo>
                        <a:pt x="361158" y="0"/>
                      </a:lnTo>
                      <a:lnTo>
                        <a:pt x="378443" y="0"/>
                      </a:lnTo>
                      <a:lnTo>
                        <a:pt x="380801" y="0"/>
                      </a:lnTo>
                      <a:lnTo>
                        <a:pt x="397052" y="0"/>
                      </a:lnTo>
                      <a:cubicBezTo>
                        <a:pt x="423245" y="0"/>
                        <a:pt x="423245" y="0"/>
                        <a:pt x="423245" y="0"/>
                      </a:cubicBezTo>
                      <a:lnTo>
                        <a:pt x="437673" y="0"/>
                      </a:lnTo>
                      <a:lnTo>
                        <a:pt x="465873" y="0"/>
                      </a:lnTo>
                      <a:lnTo>
                        <a:pt x="506837" y="0"/>
                      </a:lnTo>
                      <a:lnTo>
                        <a:pt x="542389" y="0"/>
                      </a:lnTo>
                      <a:lnTo>
                        <a:pt x="558813" y="0"/>
                      </a:lnTo>
                      <a:cubicBezTo>
                        <a:pt x="573547" y="0"/>
                        <a:pt x="585824" y="0"/>
                        <a:pt x="596056" y="0"/>
                      </a:cubicBezTo>
                      <a:lnTo>
                        <a:pt x="608720" y="0"/>
                      </a:lnTo>
                      <a:lnTo>
                        <a:pt x="621020" y="0"/>
                      </a:lnTo>
                      <a:cubicBezTo>
                        <a:pt x="647214" y="0"/>
                        <a:pt x="647214" y="0"/>
                        <a:pt x="647214" y="0"/>
                      </a:cubicBezTo>
                      <a:lnTo>
                        <a:pt x="665591" y="0"/>
                      </a:lnTo>
                      <a:cubicBezTo>
                        <a:pt x="875132" y="0"/>
                        <a:pt x="875132" y="0"/>
                        <a:pt x="875132" y="0"/>
                      </a:cubicBezTo>
                      <a:cubicBezTo>
                        <a:pt x="910609" y="0"/>
                        <a:pt x="953183" y="24848"/>
                        <a:pt x="970922" y="55020"/>
                      </a:cubicBezTo>
                      <a:cubicBezTo>
                        <a:pt x="1219266" y="485418"/>
                        <a:pt x="1219266" y="485418"/>
                        <a:pt x="1219266" y="485418"/>
                      </a:cubicBezTo>
                      <a:cubicBezTo>
                        <a:pt x="1237005" y="515590"/>
                        <a:pt x="1237005" y="565286"/>
                        <a:pt x="1219266" y="595458"/>
                      </a:cubicBezTo>
                      <a:cubicBezTo>
                        <a:pt x="970922" y="1025856"/>
                        <a:pt x="970922" y="1025856"/>
                        <a:pt x="970922" y="1025856"/>
                      </a:cubicBezTo>
                      <a:cubicBezTo>
                        <a:pt x="953183" y="1056029"/>
                        <a:pt x="910609" y="1080876"/>
                        <a:pt x="875132" y="1080876"/>
                      </a:cubicBezTo>
                      <a:lnTo>
                        <a:pt x="647214" y="1080876"/>
                      </a:lnTo>
                      <a:lnTo>
                        <a:pt x="423245" y="1080876"/>
                      </a:lnTo>
                      <a:lnTo>
                        <a:pt x="378443" y="1080876"/>
                      </a:lnTo>
                      <a:lnTo>
                        <a:pt x="150524" y="1080876"/>
                      </a:lnTo>
                      <a:lnTo>
                        <a:pt x="0" y="1080876"/>
                      </a:lnTo>
                      <a:close/>
                    </a:path>
                  </a:pathLst>
                </a:custGeom>
                <a:gradFill>
                  <a:gsLst>
                    <a:gs pos="29000">
                      <a:srgbClr val="E04949"/>
                    </a:gs>
                    <a:gs pos="100000">
                      <a:srgbClr val="E04949"/>
                    </a:gs>
                    <a:gs pos="0">
                      <a:srgbClr val="E04949"/>
                    </a:gs>
                  </a:gsLst>
                  <a:lin ang="0" scaled="0"/>
                </a:gradFill>
                <a:ln w="25400">
                  <a:gradFill>
                    <a:gsLst>
                      <a:gs pos="38000">
                        <a:srgbClr val="E04949"/>
                      </a:gs>
                      <a:gs pos="0">
                        <a:srgbClr val="E04949"/>
                      </a:gs>
                      <a:gs pos="100000">
                        <a:srgbClr val="EB8585"/>
                      </a:gs>
                    </a:gsLst>
                    <a:lin ang="0" scaled="0"/>
                  </a:gra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>
                    <a:solidFill>
                      <a:prstClr val="black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36" name="文本框 124"/>
          <p:cNvSpPr txBox="1"/>
          <p:nvPr/>
        </p:nvSpPr>
        <p:spPr>
          <a:xfrm>
            <a:off x="1942292" y="2402504"/>
            <a:ext cx="3172804" cy="646321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ar-SA" altLang="zh-CN" sz="3600" b="1" dirty="0">
                <a:solidFill>
                  <a:srgbClr val="E94C4C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ثالثا : الطفرة </a:t>
            </a:r>
            <a:endParaRPr lang="zh-CN" altLang="en-US" sz="3600" b="1" dirty="0">
              <a:solidFill>
                <a:srgbClr val="E94C4C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E8BC813C-B7E8-4C22-BB9C-5CD84BBC973A}"/>
              </a:ext>
            </a:extLst>
          </p:cNvPr>
          <p:cNvGrpSpPr/>
          <p:nvPr/>
        </p:nvGrpSpPr>
        <p:grpSpPr>
          <a:xfrm>
            <a:off x="10871387" y="244180"/>
            <a:ext cx="778372" cy="620280"/>
            <a:chOff x="371883" y="322771"/>
            <a:chExt cx="778372" cy="620280"/>
          </a:xfrm>
        </p:grpSpPr>
        <p:pic>
          <p:nvPicPr>
            <p:cNvPr id="153" name="Picture 3" descr="C:\Users\Administrator\Desktop\微立体创业计划\00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883" y="333450"/>
              <a:ext cx="609601" cy="609601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4" name="Picture 4" descr="C:\Users\Administrator\Desktop\微立体创业计划\00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54" y="322771"/>
              <a:ext cx="609601" cy="609601"/>
            </a:xfrm>
            <a:prstGeom prst="rect">
              <a:avLst/>
            </a:prstGeom>
            <a:noFill/>
            <a:effectLst>
              <a:outerShdw blurRad="127000" dist="63500" dir="3000000" sx="104000" sy="104000" algn="tl" rotWithShape="0">
                <a:prstClr val="black">
                  <a:alpha val="34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مستطيل 2">
            <a:extLst>
              <a:ext uri="{FF2B5EF4-FFF2-40B4-BE49-F238E27FC236}">
                <a16:creationId xmlns:a16="http://schemas.microsoft.com/office/drawing/2014/main" id="{6AC9DD23-E93D-4D6C-A921-C1F228132AD3}"/>
              </a:ext>
            </a:extLst>
          </p:cNvPr>
          <p:cNvSpPr/>
          <p:nvPr/>
        </p:nvSpPr>
        <p:spPr>
          <a:xfrm>
            <a:off x="6123623" y="88583"/>
            <a:ext cx="4802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أسباب التباين الجيني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BC448AB3-43C4-4A53-8EA0-5A4A71CCA659}"/>
              </a:ext>
            </a:extLst>
          </p:cNvPr>
          <p:cNvGrpSpPr/>
          <p:nvPr/>
        </p:nvGrpSpPr>
        <p:grpSpPr>
          <a:xfrm>
            <a:off x="5396166" y="2728053"/>
            <a:ext cx="1509820" cy="3216589"/>
            <a:chOff x="5405919" y="2776917"/>
            <a:chExt cx="1509820" cy="3216589"/>
          </a:xfrm>
        </p:grpSpPr>
        <p:sp>
          <p:nvSpPr>
            <p:cNvPr id="156" name="مربع نص 155">
              <a:extLst>
                <a:ext uri="{FF2B5EF4-FFF2-40B4-BE49-F238E27FC236}">
                  <a16:creationId xmlns:a16="http://schemas.microsoft.com/office/drawing/2014/main" id="{8CCB5F11-2B09-41EF-80DA-E3B54BD8F7C2}"/>
                </a:ext>
              </a:extLst>
            </p:cNvPr>
            <p:cNvSpPr txBox="1"/>
            <p:nvPr/>
          </p:nvSpPr>
          <p:spPr>
            <a:xfrm>
              <a:off x="5405919" y="2776917"/>
              <a:ext cx="144958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altLang="zh-CN" sz="2400" b="1" dirty="0">
                  <a:solidFill>
                    <a:srgbClr val="0099A9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طفرة في الجين </a:t>
              </a:r>
              <a:endParaRPr lang="zh-CN" altLang="en-US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C14CA40A-DB71-4B21-8069-FCCE069E0183}"/>
                </a:ext>
              </a:extLst>
            </p:cNvPr>
            <p:cNvSpPr txBox="1"/>
            <p:nvPr/>
          </p:nvSpPr>
          <p:spPr>
            <a:xfrm>
              <a:off x="5466154" y="3685182"/>
              <a:ext cx="1449585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altLang="zh-CN" sz="2400" b="1" dirty="0">
                  <a:solidFill>
                    <a:srgbClr val="E94C4C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غالبا لا تؤثر على الطراز الجيني والمظهري إلا في حالات نادرة .</a:t>
              </a:r>
              <a:endParaRPr lang="zh-CN" altLang="en-US" sz="2400" b="1" dirty="0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BDDFF1FD-7C53-4D57-880D-E6716477011E}"/>
              </a:ext>
            </a:extLst>
          </p:cNvPr>
          <p:cNvSpPr txBox="1"/>
          <p:nvPr/>
        </p:nvSpPr>
        <p:spPr>
          <a:xfrm>
            <a:off x="8542467" y="2661758"/>
            <a:ext cx="17223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altLang="zh-CN" sz="2400" b="1" dirty="0">
                <a:solidFill>
                  <a:srgbClr val="FFA91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مثال على الطفرة في الكروموسومات متلازمة داون .</a:t>
            </a:r>
            <a:endParaRPr lang="zh-CN" altLang="en-US" sz="2400" b="1" dirty="0">
              <a:solidFill>
                <a:srgbClr val="FFA91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grpSp>
        <p:nvGrpSpPr>
          <p:cNvPr id="164" name="组合 117">
            <a:extLst>
              <a:ext uri="{FF2B5EF4-FFF2-40B4-BE49-F238E27FC236}">
                <a16:creationId xmlns:a16="http://schemas.microsoft.com/office/drawing/2014/main" id="{7AD746D4-B3C8-4DDC-B541-08AAFC42AF83}"/>
              </a:ext>
            </a:extLst>
          </p:cNvPr>
          <p:cNvGrpSpPr/>
          <p:nvPr/>
        </p:nvGrpSpPr>
        <p:grpSpPr>
          <a:xfrm rot="5400000">
            <a:off x="7551061" y="6683724"/>
            <a:ext cx="785040" cy="785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5" name="同心圆 118">
              <a:extLst>
                <a:ext uri="{FF2B5EF4-FFF2-40B4-BE49-F238E27FC236}">
                  <a16:creationId xmlns:a16="http://schemas.microsoft.com/office/drawing/2014/main" id="{76257E97-054E-4B77-B651-776BBF6AE98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6" name="椭圆 119">
              <a:extLst>
                <a:ext uri="{FF2B5EF4-FFF2-40B4-BE49-F238E27FC236}">
                  <a16:creationId xmlns:a16="http://schemas.microsoft.com/office/drawing/2014/main" id="{14B1FFA0-5B31-4996-AB44-7F5AE983E716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67" name="组合 120">
            <a:extLst>
              <a:ext uri="{FF2B5EF4-FFF2-40B4-BE49-F238E27FC236}">
                <a16:creationId xmlns:a16="http://schemas.microsoft.com/office/drawing/2014/main" id="{69A46FF2-6589-44A4-8CD0-DE8655E2C68F}"/>
              </a:ext>
            </a:extLst>
          </p:cNvPr>
          <p:cNvGrpSpPr/>
          <p:nvPr/>
        </p:nvGrpSpPr>
        <p:grpSpPr>
          <a:xfrm rot="5400000">
            <a:off x="11806392" y="6522916"/>
            <a:ext cx="336611" cy="3367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8" name="同心圆 121">
              <a:extLst>
                <a:ext uri="{FF2B5EF4-FFF2-40B4-BE49-F238E27FC236}">
                  <a16:creationId xmlns:a16="http://schemas.microsoft.com/office/drawing/2014/main" id="{772ED286-4368-4CED-958A-C9C4F527099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9" name="椭圆 122">
              <a:extLst>
                <a:ext uri="{FF2B5EF4-FFF2-40B4-BE49-F238E27FC236}">
                  <a16:creationId xmlns:a16="http://schemas.microsoft.com/office/drawing/2014/main" id="{3070D6E9-640C-4B6A-B255-802E0BA0BB9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0" name="组合 123">
            <a:extLst>
              <a:ext uri="{FF2B5EF4-FFF2-40B4-BE49-F238E27FC236}">
                <a16:creationId xmlns:a16="http://schemas.microsoft.com/office/drawing/2014/main" id="{701F84E2-A2FB-4EDA-8288-114EED36911E}"/>
              </a:ext>
            </a:extLst>
          </p:cNvPr>
          <p:cNvGrpSpPr/>
          <p:nvPr/>
        </p:nvGrpSpPr>
        <p:grpSpPr>
          <a:xfrm rot="5400000">
            <a:off x="10801344" y="6226756"/>
            <a:ext cx="705342" cy="705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1" name="同心圆 124">
              <a:extLst>
                <a:ext uri="{FF2B5EF4-FFF2-40B4-BE49-F238E27FC236}">
                  <a16:creationId xmlns:a16="http://schemas.microsoft.com/office/drawing/2014/main" id="{C2E5E772-DC34-4245-97C9-6DF4D3562CA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2" name="椭圆 125">
              <a:extLst>
                <a:ext uri="{FF2B5EF4-FFF2-40B4-BE49-F238E27FC236}">
                  <a16:creationId xmlns:a16="http://schemas.microsoft.com/office/drawing/2014/main" id="{11A6504C-423B-4EA9-B951-6D5AC11C4272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3" name="组合 132">
            <a:extLst>
              <a:ext uri="{FF2B5EF4-FFF2-40B4-BE49-F238E27FC236}">
                <a16:creationId xmlns:a16="http://schemas.microsoft.com/office/drawing/2014/main" id="{88C1F45A-B624-4ACA-8EA1-83B42A8934BB}"/>
              </a:ext>
            </a:extLst>
          </p:cNvPr>
          <p:cNvGrpSpPr/>
          <p:nvPr/>
        </p:nvGrpSpPr>
        <p:grpSpPr>
          <a:xfrm rot="5400000">
            <a:off x="9156474" y="6455256"/>
            <a:ext cx="1572170" cy="1572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33">
              <a:extLst>
                <a:ext uri="{FF2B5EF4-FFF2-40B4-BE49-F238E27FC236}">
                  <a16:creationId xmlns:a16="http://schemas.microsoft.com/office/drawing/2014/main" id="{44871071-7559-4B65-866E-3203047CDD8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5" name="椭圆 134">
              <a:extLst>
                <a:ext uri="{FF2B5EF4-FFF2-40B4-BE49-F238E27FC236}">
                  <a16:creationId xmlns:a16="http://schemas.microsoft.com/office/drawing/2014/main" id="{7B519C47-50FA-4FFE-B460-4511DA466CCC}"/>
                </a:ext>
              </a:extLst>
            </p:cNvPr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6" name="组合 135">
            <a:extLst>
              <a:ext uri="{FF2B5EF4-FFF2-40B4-BE49-F238E27FC236}">
                <a16:creationId xmlns:a16="http://schemas.microsoft.com/office/drawing/2014/main" id="{6BF738BD-E7A7-4342-9D85-06244215507A}"/>
              </a:ext>
            </a:extLst>
          </p:cNvPr>
          <p:cNvGrpSpPr/>
          <p:nvPr/>
        </p:nvGrpSpPr>
        <p:grpSpPr>
          <a:xfrm rot="5400000">
            <a:off x="8328798" y="6274988"/>
            <a:ext cx="693499" cy="6937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7" name="同心圆 136">
              <a:extLst>
                <a:ext uri="{FF2B5EF4-FFF2-40B4-BE49-F238E27FC236}">
                  <a16:creationId xmlns:a16="http://schemas.microsoft.com/office/drawing/2014/main" id="{10F19A85-53D2-4477-819B-49D995B30C13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78" name="椭圆 137">
              <a:extLst>
                <a:ext uri="{FF2B5EF4-FFF2-40B4-BE49-F238E27FC236}">
                  <a16:creationId xmlns:a16="http://schemas.microsoft.com/office/drawing/2014/main" id="{C3235A8E-EDCB-4E96-A638-BC406814FBF1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9" name="组合 138">
            <a:extLst>
              <a:ext uri="{FF2B5EF4-FFF2-40B4-BE49-F238E27FC236}">
                <a16:creationId xmlns:a16="http://schemas.microsoft.com/office/drawing/2014/main" id="{299A5C22-52D9-4885-B58E-E7E2277C31EB}"/>
              </a:ext>
            </a:extLst>
          </p:cNvPr>
          <p:cNvGrpSpPr/>
          <p:nvPr/>
        </p:nvGrpSpPr>
        <p:grpSpPr>
          <a:xfrm rot="5400000">
            <a:off x="7061512" y="6621786"/>
            <a:ext cx="422448" cy="4226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39">
              <a:extLst>
                <a:ext uri="{FF2B5EF4-FFF2-40B4-BE49-F238E27FC236}">
                  <a16:creationId xmlns:a16="http://schemas.microsoft.com/office/drawing/2014/main" id="{CA5BA221-B62B-477E-A7B5-BB6B1CA3066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1" name="椭圆 140">
              <a:extLst>
                <a:ext uri="{FF2B5EF4-FFF2-40B4-BE49-F238E27FC236}">
                  <a16:creationId xmlns:a16="http://schemas.microsoft.com/office/drawing/2014/main" id="{DBBAC1EF-0C71-48E6-A29B-98A7B40808AB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82" name="组合 141">
            <a:extLst>
              <a:ext uri="{FF2B5EF4-FFF2-40B4-BE49-F238E27FC236}">
                <a16:creationId xmlns:a16="http://schemas.microsoft.com/office/drawing/2014/main" id="{7381BCB0-35B4-4F05-ADDC-0E066DBDB02D}"/>
              </a:ext>
            </a:extLst>
          </p:cNvPr>
          <p:cNvGrpSpPr/>
          <p:nvPr/>
        </p:nvGrpSpPr>
        <p:grpSpPr>
          <a:xfrm rot="5400000">
            <a:off x="6727361" y="6559743"/>
            <a:ext cx="211223" cy="2113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3" name="同心圆 142">
              <a:extLst>
                <a:ext uri="{FF2B5EF4-FFF2-40B4-BE49-F238E27FC236}">
                  <a16:creationId xmlns:a16="http://schemas.microsoft.com/office/drawing/2014/main" id="{1955B710-2E28-4DF2-8D4C-FE17BDC7D83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4" name="椭圆 143">
              <a:extLst>
                <a:ext uri="{FF2B5EF4-FFF2-40B4-BE49-F238E27FC236}">
                  <a16:creationId xmlns:a16="http://schemas.microsoft.com/office/drawing/2014/main" id="{6FF9479A-1F20-48D4-9CE6-92BD7196927D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 dirty="0">
                <a:solidFill>
                  <a:sysClr val="windowText" lastClr="000000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10C1EA0D-DBC3-44EA-9B80-E2631F48B9B6}"/>
              </a:ext>
            </a:extLst>
          </p:cNvPr>
          <p:cNvGrpSpPr/>
          <p:nvPr/>
        </p:nvGrpSpPr>
        <p:grpSpPr>
          <a:xfrm>
            <a:off x="6960462" y="2757849"/>
            <a:ext cx="1747786" cy="2649376"/>
            <a:chOff x="6940907" y="2730676"/>
            <a:chExt cx="1747786" cy="2649376"/>
          </a:xfrm>
        </p:grpSpPr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77B1889C-1980-4054-96E7-DCB4CBAB98F3}"/>
                </a:ext>
              </a:extLst>
            </p:cNvPr>
            <p:cNvSpPr txBox="1"/>
            <p:nvPr/>
          </p:nvSpPr>
          <p:spPr>
            <a:xfrm>
              <a:off x="6940907" y="3810392"/>
              <a:ext cx="1747786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altLang="zh-CN" sz="2400" b="1" dirty="0">
                  <a:solidFill>
                    <a:srgbClr val="E94C4C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يؤثر على الطراز الجيني والمظهري للكائن الحي .</a:t>
              </a:r>
              <a:endParaRPr lang="zh-CN" altLang="en-US" sz="2400" b="1" dirty="0">
                <a:solidFill>
                  <a:srgbClr val="E94C4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F59B91E0-9A2B-4F9A-B198-1C0CEEA0BE97}"/>
                </a:ext>
              </a:extLst>
            </p:cNvPr>
            <p:cNvSpPr txBox="1"/>
            <p:nvPr/>
          </p:nvSpPr>
          <p:spPr>
            <a:xfrm>
              <a:off x="7035098" y="2730676"/>
              <a:ext cx="144958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altLang="zh-CN" sz="2400" b="1" dirty="0">
                  <a:solidFill>
                    <a:srgbClr val="0099A9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طفرة في الكروموسوم </a:t>
              </a:r>
              <a:endParaRPr lang="zh-CN" altLang="en-US" sz="2400" b="1" dirty="0">
                <a:solidFill>
                  <a:srgbClr val="0099A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5122" name="Picture 2" descr="ماذا تعرف عن «متلازمة داون»؟ | الكونسلتو">
            <a:extLst>
              <a:ext uri="{FF2B5EF4-FFF2-40B4-BE49-F238E27FC236}">
                <a16:creationId xmlns:a16="http://schemas.microsoft.com/office/drawing/2014/main" id="{DB947F15-1B62-48EB-AE99-327BC9C4E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067" y="3783678"/>
            <a:ext cx="3241446" cy="216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文本框 124">
            <a:extLst>
              <a:ext uri="{FF2B5EF4-FFF2-40B4-BE49-F238E27FC236}">
                <a16:creationId xmlns:a16="http://schemas.microsoft.com/office/drawing/2014/main" id="{43463770-EF70-4765-99AB-C257F981F763}"/>
              </a:ext>
            </a:extLst>
          </p:cNvPr>
          <p:cNvSpPr txBox="1"/>
          <p:nvPr/>
        </p:nvSpPr>
        <p:spPr>
          <a:xfrm>
            <a:off x="2026428" y="3003758"/>
            <a:ext cx="3172804" cy="830987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ar-SA" altLang="zh-CN" sz="2400" b="1" dirty="0">
                <a:solidFill>
                  <a:schemeClr val="tx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تغير يحدث في الجين أو الكروموسوم</a:t>
            </a:r>
            <a:endParaRPr lang="zh-CN" altLang="en-US" sz="2400" b="1" dirty="0">
              <a:solidFill>
                <a:schemeClr val="tx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7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3000" fill="hold" nodeType="withEffect">
                                  <p:stCondLst>
                                    <p:cond delay="3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13"/>
          <p:cNvGrpSpPr>
            <a:grpSpLocks/>
          </p:cNvGrpSpPr>
          <p:nvPr/>
        </p:nvGrpSpPr>
        <p:grpSpPr bwMode="auto">
          <a:xfrm>
            <a:off x="3350897" y="1113431"/>
            <a:ext cx="3776729" cy="962913"/>
            <a:chOff x="-4545" y="-30937"/>
            <a:chExt cx="3240360" cy="326896"/>
          </a:xfr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effectLst>
            <a:outerShdw blurRad="190500" dist="127000" dir="8040000" algn="ctr" rotWithShape="0">
              <a:srgbClr val="000000">
                <a:alpha val="43137"/>
              </a:srgbClr>
            </a:outerShdw>
          </a:effectLst>
        </p:grpSpPr>
        <p:sp>
          <p:nvSpPr>
            <p:cNvPr id="28" name="矩形 14"/>
            <p:cNvSpPr>
              <a:spLocks noChangeArrowheads="1"/>
            </p:cNvSpPr>
            <p:nvPr/>
          </p:nvSpPr>
          <p:spPr bwMode="auto">
            <a:xfrm>
              <a:off x="-4545" y="-30937"/>
              <a:ext cx="3240360" cy="326896"/>
            </a:xfrm>
            <a:prstGeom prst="rect">
              <a:avLst/>
            </a:prstGeom>
            <a:grpFill/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宋体" pitchFamily="2" charset="-122"/>
              </a:endParaRPr>
            </a:p>
          </p:txBody>
        </p:sp>
        <p:sp>
          <p:nvSpPr>
            <p:cNvPr id="29" name="文本框 11"/>
            <p:cNvSpPr>
              <a:spLocks noChangeArrowheads="1"/>
            </p:cNvSpPr>
            <p:nvPr/>
          </p:nvSpPr>
          <p:spPr bwMode="auto">
            <a:xfrm>
              <a:off x="41647" y="0"/>
              <a:ext cx="3064698" cy="273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ar-SA" altLang="zh-CN" sz="2200" b="1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方正兰亭黑_GBK" pitchFamily="2" charset="-122"/>
                </a:rPr>
                <a:t>الزوج </a:t>
              </a:r>
              <a:r>
                <a:rPr lang="ar-SA" altLang="zh-CN" sz="2200" b="1" dirty="0" err="1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方正兰亭黑_GBK" pitchFamily="2" charset="-122"/>
                </a:rPr>
                <a:t>الكروموسومي</a:t>
              </a:r>
              <a:r>
                <a:rPr lang="ar-SA" altLang="zh-CN" sz="2200" b="1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方正兰亭黑_GBK" pitchFamily="2" charset="-122"/>
                </a:rPr>
                <a:t> يحتوي على 3</a:t>
              </a:r>
            </a:p>
            <a:p>
              <a:pPr algn="ctr"/>
              <a:r>
                <a:rPr lang="ar-SA" altLang="zh-CN" sz="2200" b="1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方正兰亭黑_GBK" pitchFamily="2" charset="-122"/>
                </a:rPr>
                <a:t> كروموسومات !!!</a:t>
              </a:r>
              <a:endParaRPr lang="zh-CN" altLang="en-US" sz="2200" b="1" dirty="0">
                <a:solidFill>
                  <a:srgbClr val="EA5E66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方正兰亭黑_GBK" pitchFamily="2" charset="-122"/>
              </a:endParaRPr>
            </a:p>
          </p:txBody>
        </p:sp>
      </p:grpSp>
      <p:grpSp>
        <p:nvGrpSpPr>
          <p:cNvPr id="31" name="组合 18"/>
          <p:cNvGrpSpPr>
            <a:grpSpLocks/>
          </p:cNvGrpSpPr>
          <p:nvPr/>
        </p:nvGrpSpPr>
        <p:grpSpPr bwMode="auto">
          <a:xfrm>
            <a:off x="3342038" y="2209205"/>
            <a:ext cx="3798665" cy="491327"/>
            <a:chOff x="0" y="1776"/>
            <a:chExt cx="3240360" cy="368701"/>
          </a:xfr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effectLst>
            <a:outerShdw blurRad="190500" dist="127000" dir="8040000" algn="ctr" rotWithShape="0">
              <a:srgbClr val="000000">
                <a:alpha val="43137"/>
              </a:srgbClr>
            </a:outerShdw>
          </a:effectLst>
        </p:grpSpPr>
        <p:sp>
          <p:nvSpPr>
            <p:cNvPr id="32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grpFill/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762016" y="24035"/>
              <a:ext cx="1610159" cy="346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altLang="zh-CN" sz="2400" b="1" dirty="0">
                  <a:solidFill>
                    <a:srgbClr val="EA6103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方正兰亭黑_GBK" pitchFamily="2" charset="-122"/>
                </a:rPr>
                <a:t>كيف حدث ذلك ؟</a:t>
              </a:r>
              <a:endParaRPr lang="zh-CN" altLang="en-US" sz="2400" b="1" dirty="0">
                <a:solidFill>
                  <a:srgbClr val="EA6103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方正兰亭黑_GBK" pitchFamily="2" charset="-122"/>
              </a:endParaRPr>
            </a:p>
          </p:txBody>
        </p:sp>
        <p:sp>
          <p:nvSpPr>
            <p:cNvPr id="46" name="矩形 19">
              <a:extLst>
                <a:ext uri="{FF2B5EF4-FFF2-40B4-BE49-F238E27FC236}">
                  <a16:creationId xmlns:a16="http://schemas.microsoft.com/office/drawing/2014/main" id="{E5ED23D7-AFC4-4D44-9B9F-37E1B7EE4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76"/>
              <a:ext cx="3240360" cy="326896"/>
            </a:xfrm>
            <a:prstGeom prst="rect">
              <a:avLst/>
            </a:prstGeom>
            <a:grpFill/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宋体" pitchFamily="2" charset="-122"/>
              </a:endParaRPr>
            </a:p>
          </p:txBody>
        </p:sp>
        <p:sp>
          <p:nvSpPr>
            <p:cNvPr id="47" name="文本框 11">
              <a:extLst>
                <a:ext uri="{FF2B5EF4-FFF2-40B4-BE49-F238E27FC236}">
                  <a16:creationId xmlns:a16="http://schemas.microsoft.com/office/drawing/2014/main" id="{7C3E27FF-5233-4229-A68D-D59AA414D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16" y="23911"/>
              <a:ext cx="1610159" cy="346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altLang="zh-CN" sz="2400" b="1" dirty="0">
                  <a:solidFill>
                    <a:srgbClr val="EA6103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方正兰亭黑_GBK" pitchFamily="2" charset="-122"/>
                </a:rPr>
                <a:t>كيف حدث ذلك ؟</a:t>
              </a:r>
              <a:endParaRPr lang="zh-CN" altLang="en-US" sz="2400" b="1" dirty="0">
                <a:solidFill>
                  <a:srgbClr val="EA6103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方正兰亭黑_GBK" pitchFamily="2" charset="-122"/>
              </a:endParaRPr>
            </a:p>
          </p:txBody>
        </p:sp>
      </p:grpSp>
      <p:pic>
        <p:nvPicPr>
          <p:cNvPr id="39" name="图片 2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1"/>
          <a:stretch/>
        </p:blipFill>
        <p:spPr bwMode="auto">
          <a:xfrm>
            <a:off x="7256995" y="1557452"/>
            <a:ext cx="4741788" cy="4234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74" y="289208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798" y="30744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مستطيل 23">
            <a:extLst>
              <a:ext uri="{FF2B5EF4-FFF2-40B4-BE49-F238E27FC236}">
                <a16:creationId xmlns:a16="http://schemas.microsoft.com/office/drawing/2014/main" id="{864052E4-2C5F-4DA1-86FA-B5E32F5D90EC}"/>
              </a:ext>
            </a:extLst>
          </p:cNvPr>
          <p:cNvSpPr/>
          <p:nvPr/>
        </p:nvSpPr>
        <p:spPr>
          <a:xfrm>
            <a:off x="3918221" y="132344"/>
            <a:ext cx="73340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ما </a:t>
            </a:r>
            <a:r>
              <a:rPr lang="ar-SA" sz="4800" b="1" cap="none" spc="0" dirty="0" err="1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الشيئ</a:t>
            </a:r>
            <a:r>
              <a:rPr lang="ar-SA" sz="48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غير الطبيعي في الصورة ؟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75CD0A8E-269B-4A26-8B36-335BE77D1DE5}"/>
              </a:ext>
            </a:extLst>
          </p:cNvPr>
          <p:cNvSpPr/>
          <p:nvPr/>
        </p:nvSpPr>
        <p:spPr>
          <a:xfrm>
            <a:off x="8615486" y="4904759"/>
            <a:ext cx="779865" cy="8874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8" name="صورة 47">
            <a:extLst>
              <a:ext uri="{FF2B5EF4-FFF2-40B4-BE49-F238E27FC236}">
                <a16:creationId xmlns:a16="http://schemas.microsoft.com/office/drawing/2014/main" id="{FA24E6A1-3C4C-4175-BE15-9829C615FB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5747" y="2962919"/>
            <a:ext cx="3744956" cy="37666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2" name="组合 13">
            <a:extLst>
              <a:ext uri="{FF2B5EF4-FFF2-40B4-BE49-F238E27FC236}">
                <a16:creationId xmlns:a16="http://schemas.microsoft.com/office/drawing/2014/main" id="{9969DAC9-6B5D-42B1-9799-4B1504244C0F}"/>
              </a:ext>
            </a:extLst>
          </p:cNvPr>
          <p:cNvGrpSpPr>
            <a:grpSpLocks/>
          </p:cNvGrpSpPr>
          <p:nvPr/>
        </p:nvGrpSpPr>
        <p:grpSpPr bwMode="auto">
          <a:xfrm>
            <a:off x="118542" y="3879849"/>
            <a:ext cx="3135291" cy="2862312"/>
            <a:chOff x="-4547" y="-6746"/>
            <a:chExt cx="3888208" cy="145372"/>
          </a:xfr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effectLst>
            <a:outerShdw blurRad="190500" dist="127000" dir="8040000" algn="ctr" rotWithShape="0">
              <a:srgbClr val="000000">
                <a:alpha val="43137"/>
              </a:srgbClr>
            </a:outerShdw>
          </a:effectLst>
        </p:grpSpPr>
        <p:sp>
          <p:nvSpPr>
            <p:cNvPr id="53" name="矩形 14">
              <a:extLst>
                <a:ext uri="{FF2B5EF4-FFF2-40B4-BE49-F238E27FC236}">
                  <a16:creationId xmlns:a16="http://schemas.microsoft.com/office/drawing/2014/main" id="{BB1C3BF4-981E-4BB1-AC4B-F416DB82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47" y="-5592"/>
              <a:ext cx="3888208" cy="142163"/>
            </a:xfrm>
            <a:prstGeom prst="rect">
              <a:avLst/>
            </a:prstGeom>
            <a:grpFill/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宋体" pitchFamily="2" charset="-122"/>
              </a:endParaRPr>
            </a:p>
          </p:txBody>
        </p:sp>
        <p:sp>
          <p:nvSpPr>
            <p:cNvPr id="54" name="文本框 11">
              <a:extLst>
                <a:ext uri="{FF2B5EF4-FFF2-40B4-BE49-F238E27FC236}">
                  <a16:creationId xmlns:a16="http://schemas.microsoft.com/office/drawing/2014/main" id="{5C771CC9-223F-40D9-A2D9-11D8684DA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93" y="-6746"/>
              <a:ext cx="3732666" cy="145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SA" sz="2000" i="0" u="none" strike="noStrike" baseline="0" dirty="0">
                  <a:latin typeface="+mn-lt"/>
                </a:rPr>
                <a:t>وقد تخُصّب الخلية التي حصلت على كروموسومَي الزوج 21 بحيوان منوي يحتوي على كروموسوم واحد من الزوج 21 . وبذلك، يحتوي الزيجوت على ثلاث نسخ من</a:t>
              </a:r>
            </a:p>
            <a:p>
              <a:pPr algn="ctr"/>
              <a:r>
                <a:rPr lang="ar-SA" sz="2000" i="0" u="none" strike="noStrike" baseline="0" dirty="0">
                  <a:latin typeface="+mn-lt"/>
                </a:rPr>
                <a:t>الكروموسوم 21 . ويكون لدى الطفل الذي سينمو من هذا الزيجوت حالة تسمّى متلازمة داون</a:t>
              </a:r>
              <a:endParaRPr lang="ar-SA" altLang="zh-CN" sz="2000" dirty="0">
                <a:latin typeface="+mn-lt"/>
                <a:ea typeface="Source Han Sans CN Medium" panose="020B0500000000000000" pitchFamily="34" charset="-128"/>
                <a:sym typeface="方正兰亭黑_GBK" pitchFamily="2" charset="-122"/>
              </a:endParaRPr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EA2DB368-9983-419C-9E26-282F8D81AA34}"/>
              </a:ext>
            </a:extLst>
          </p:cNvPr>
          <p:cNvGrpSpPr/>
          <p:nvPr/>
        </p:nvGrpSpPr>
        <p:grpSpPr>
          <a:xfrm>
            <a:off x="155324" y="421654"/>
            <a:ext cx="5456280" cy="3073410"/>
            <a:chOff x="127795" y="361987"/>
            <a:chExt cx="5456280" cy="3073410"/>
          </a:xfrm>
        </p:grpSpPr>
        <p:grpSp>
          <p:nvGrpSpPr>
            <p:cNvPr id="49" name="组合 13">
              <a:extLst>
                <a:ext uri="{FF2B5EF4-FFF2-40B4-BE49-F238E27FC236}">
                  <a16:creationId xmlns:a16="http://schemas.microsoft.com/office/drawing/2014/main" id="{7505AD11-E119-466B-918F-7F111EA9DF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795" y="361987"/>
              <a:ext cx="3135291" cy="1331095"/>
              <a:chOff x="-4546" y="-30937"/>
              <a:chExt cx="3888207" cy="265401"/>
            </a:xfr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effectLst>
              <a:outerShdw blurRad="190500" dist="127000" dir="804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50" name="矩形 14">
                <a:extLst>
                  <a:ext uri="{FF2B5EF4-FFF2-40B4-BE49-F238E27FC236}">
                    <a16:creationId xmlns:a16="http://schemas.microsoft.com/office/drawing/2014/main" id="{31A9ECDE-F20A-4D69-B564-258B1910B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546" y="-30937"/>
                <a:ext cx="3888207" cy="265401"/>
              </a:xfrm>
              <a:prstGeom prst="rect">
                <a:avLst/>
              </a:prstGeom>
              <a:grpFill/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宋体" pitchFamily="2" charset="-122"/>
                </a:endParaRPr>
              </a:p>
            </p:txBody>
          </p:sp>
          <p:sp>
            <p:nvSpPr>
              <p:cNvPr id="51" name="文本框 11">
                <a:extLst>
                  <a:ext uri="{FF2B5EF4-FFF2-40B4-BE49-F238E27FC236}">
                    <a16:creationId xmlns:a16="http://schemas.microsoft.com/office/drawing/2014/main" id="{1C8ACB51-3DC7-4FEA-B228-979CFCBD4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544" y="-29410"/>
                <a:ext cx="3810453" cy="263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altLang="zh-CN" sz="2000" dirty="0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عند تكون البويضات في مبيض الأنثى بواسطة </a:t>
                </a:r>
                <a:r>
                  <a:rPr lang="ar-SA" altLang="zh-CN" sz="2000" dirty="0" err="1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الإنقسام</a:t>
                </a:r>
                <a:r>
                  <a:rPr lang="ar-SA" altLang="zh-CN" sz="2000" dirty="0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 </a:t>
                </a:r>
                <a:r>
                  <a:rPr lang="ar-SA" altLang="zh-CN" sz="2000" dirty="0" err="1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الإختزالي</a:t>
                </a:r>
                <a:r>
                  <a:rPr lang="ar-SA" altLang="zh-CN" sz="2000" dirty="0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 , لا ينفصل الزوج </a:t>
                </a:r>
                <a:r>
                  <a:rPr lang="ar-SA" altLang="zh-CN" sz="2000" dirty="0" err="1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الكروموسومي</a:t>
                </a:r>
                <a:r>
                  <a:rPr lang="ar-SA" altLang="zh-CN" sz="2000" dirty="0">
                    <a:latin typeface="+mn-lt"/>
                    <a:ea typeface="Source Han Sans CN Medium" panose="020B0500000000000000" pitchFamily="34" charset="-128"/>
                    <a:sym typeface="方正兰亭黑_GBK" pitchFamily="2" charset="-122"/>
                  </a:rPr>
                  <a:t> 21 أحدهما عن الآخر .</a:t>
                </a:r>
              </a:p>
            </p:txBody>
          </p:sp>
        </p:grpSp>
        <p:pic>
          <p:nvPicPr>
            <p:cNvPr id="7" name="رسم 6" descr="سهم ذو خط: منحنى عكس اتجاه عقارب الساعة خطوط عريضة">
              <a:extLst>
                <a:ext uri="{FF2B5EF4-FFF2-40B4-BE49-F238E27FC236}">
                  <a16:creationId xmlns:a16="http://schemas.microsoft.com/office/drawing/2014/main" id="{4DC38794-243B-4A0C-98B7-126255CE6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7164127" flipH="1">
              <a:off x="3139696" y="991018"/>
              <a:ext cx="2111956" cy="2776802"/>
            </a:xfrm>
            <a:prstGeom prst="rect">
              <a:avLst/>
            </a:prstGeom>
          </p:spPr>
        </p:pic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44F49A2-2C77-4C46-BCA5-410E239BF0CE}"/>
              </a:ext>
            </a:extLst>
          </p:cNvPr>
          <p:cNvGrpSpPr/>
          <p:nvPr/>
        </p:nvGrpSpPr>
        <p:grpSpPr>
          <a:xfrm>
            <a:off x="-60441" y="1817482"/>
            <a:ext cx="4783110" cy="2512143"/>
            <a:chOff x="-60441" y="1817482"/>
            <a:chExt cx="4783110" cy="2512143"/>
          </a:xfrm>
        </p:grpSpPr>
        <p:grpSp>
          <p:nvGrpSpPr>
            <p:cNvPr id="55" name="组合 13">
              <a:extLst>
                <a:ext uri="{FF2B5EF4-FFF2-40B4-BE49-F238E27FC236}">
                  <a16:creationId xmlns:a16="http://schemas.microsoft.com/office/drawing/2014/main" id="{9145CBD0-8536-4880-8006-00BA1F79D2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60441" y="1817482"/>
              <a:ext cx="3353192" cy="1945961"/>
              <a:chOff x="-228276" y="-35750"/>
              <a:chExt cx="4158435" cy="329312"/>
            </a:xfr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effectLst>
              <a:outerShdw blurRad="190500" dist="127000" dir="804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56" name="矩形 14">
                <a:extLst>
                  <a:ext uri="{FF2B5EF4-FFF2-40B4-BE49-F238E27FC236}">
                    <a16:creationId xmlns:a16="http://schemas.microsoft.com/office/drawing/2014/main" id="{9267D3E4-5483-4D84-9B28-FCB05F748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546" y="-30937"/>
                <a:ext cx="3888207" cy="324499"/>
              </a:xfrm>
              <a:prstGeom prst="rect">
                <a:avLst/>
              </a:prstGeom>
              <a:grpFill/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宋体" pitchFamily="2" charset="-122"/>
                </a:endParaRPr>
              </a:p>
            </p:txBody>
          </p:sp>
          <p:sp>
            <p:nvSpPr>
              <p:cNvPr id="57" name="文本框 11">
                <a:extLst>
                  <a:ext uri="{FF2B5EF4-FFF2-40B4-BE49-F238E27FC236}">
                    <a16:creationId xmlns:a16="http://schemas.microsoft.com/office/drawing/2014/main" id="{6E96F547-7A69-4E78-B019-31802230CB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28276" y="-35750"/>
                <a:ext cx="4158435" cy="305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000" i="0" u="none" strike="noStrike" baseline="0" dirty="0">
                    <a:latin typeface="+mn-lt"/>
                  </a:rPr>
                  <a:t>وبالتالي تحصل</a:t>
                </a:r>
              </a:p>
              <a:p>
                <a:pPr algn="ctr"/>
                <a:r>
                  <a:rPr lang="ar-SA" sz="2000" i="0" u="none" strike="noStrike" baseline="0" dirty="0">
                    <a:latin typeface="+mn-lt"/>
                  </a:rPr>
                  <a:t>إحدى الخليتَين الناتجتين على كروموسومي الزوج 21 ، ولا</a:t>
                </a:r>
              </a:p>
              <a:p>
                <a:pPr algn="ctr"/>
                <a:r>
                  <a:rPr lang="ar-SA" sz="2000" i="0" u="none" strike="noStrike" baseline="0" dirty="0">
                    <a:latin typeface="+mn-lt"/>
                  </a:rPr>
                  <a:t>تحصل الأخرى على أيّ منهما، فتتلاشى، في حين تبقى</a:t>
                </a:r>
              </a:p>
              <a:p>
                <a:pPr algn="ctr"/>
                <a:r>
                  <a:rPr lang="ar-SA" sz="2000" i="0" u="none" strike="noStrike" baseline="0" dirty="0">
                    <a:latin typeface="+mn-lt"/>
                  </a:rPr>
                  <a:t>الأخرى. </a:t>
                </a:r>
                <a:endParaRPr lang="ar-SA" altLang="zh-CN" sz="2000" dirty="0">
                  <a:latin typeface="+mn-lt"/>
                  <a:ea typeface="Source Han Sans CN Medium" panose="020B0500000000000000" pitchFamily="34" charset="-128"/>
                  <a:sym typeface="方正兰亭黑_GBK" pitchFamily="2" charset="-122"/>
                </a:endParaRPr>
              </a:p>
            </p:txBody>
          </p:sp>
        </p:grpSp>
        <p:pic>
          <p:nvPicPr>
            <p:cNvPr id="58" name="رسم 57" descr="سهم ذو خط: منحنى عكس اتجاه عقارب الساعة خطوط عريضة">
              <a:extLst>
                <a:ext uri="{FF2B5EF4-FFF2-40B4-BE49-F238E27FC236}">
                  <a16:creationId xmlns:a16="http://schemas.microsoft.com/office/drawing/2014/main" id="{569A0B3D-920F-4977-BD38-A35AC3B2E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6424385" flipH="1">
              <a:off x="2957703" y="2564658"/>
              <a:ext cx="1524940" cy="2004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569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燕尾形箭头 34"/>
          <p:cNvSpPr/>
          <p:nvPr/>
        </p:nvSpPr>
        <p:spPr>
          <a:xfrm>
            <a:off x="623312" y="3028957"/>
            <a:ext cx="10943791" cy="544853"/>
          </a:xfrm>
          <a:prstGeom prst="notchedRightArrow">
            <a:avLst>
              <a:gd name="adj1" fmla="val 60828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86" tIns="60894" rIns="121786" bIns="60894" anchor="ctr"/>
          <a:lstStyle/>
          <a:p>
            <a:pPr algn="ctr" defTabSz="1217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81789" y="2131960"/>
            <a:ext cx="2262885" cy="2263704"/>
            <a:chOff x="1278794" y="3334906"/>
            <a:chExt cx="914014" cy="914014"/>
          </a:xfrm>
        </p:grpSpPr>
        <p:grpSp>
          <p:nvGrpSpPr>
            <p:cNvPr id="3" name="组合 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" name="同心圆 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393024" y="3656252"/>
              <a:ext cx="626888" cy="38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ملامح وجه </a:t>
              </a:r>
            </a:p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مميزة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61037" y="2186315"/>
            <a:ext cx="2262885" cy="2263704"/>
            <a:chOff x="1278794" y="3334906"/>
            <a:chExt cx="914014" cy="914014"/>
          </a:xfrm>
        </p:grpSpPr>
        <p:grpSp>
          <p:nvGrpSpPr>
            <p:cNvPr id="8" name="组合 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435863" y="3641366"/>
              <a:ext cx="540773" cy="38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سعداء </a:t>
              </a:r>
            </a:p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و ودودون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50543" y="2181367"/>
            <a:ext cx="2262885" cy="2263704"/>
            <a:chOff x="1278794" y="3334906"/>
            <a:chExt cx="914014" cy="914014"/>
          </a:xfrm>
        </p:grpSpPr>
        <p:grpSp>
          <p:nvGrpSpPr>
            <p:cNvPr id="13" name="组合 1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436355" y="3646363"/>
              <a:ext cx="576385" cy="38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مشاكل في </a:t>
              </a:r>
            </a:p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القلب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24228" y="2190537"/>
            <a:ext cx="2262885" cy="2263704"/>
            <a:chOff x="1278794" y="3334906"/>
            <a:chExt cx="914014" cy="914014"/>
          </a:xfrm>
        </p:grpSpPr>
        <p:grpSp>
          <p:nvGrpSpPr>
            <p:cNvPr id="18" name="组合 1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0" name="同心圆 1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325847" y="3659614"/>
              <a:ext cx="828253" cy="38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اختلالات جسمية</a:t>
              </a:r>
            </a:p>
            <a:p>
              <a:pPr algn="ctr"/>
              <a:r>
                <a:rPr lang="ar-SA" altLang="zh-CN" sz="28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 ووظيفية</a:t>
              </a:r>
              <a:endParaRPr lang="zh-CN" altLang="en-US" sz="28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1093355" y="1989301"/>
            <a:ext cx="860373" cy="860684"/>
          </a:xfrm>
          <a:prstGeom prst="ellipse">
            <a:avLst/>
          </a:prstGeom>
          <a:solidFill>
            <a:srgbClr val="0099A9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/>
            <a:endParaRPr lang="zh-CN" altLang="en-US" sz="2000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710425" y="1989301"/>
            <a:ext cx="860373" cy="860684"/>
          </a:xfrm>
          <a:prstGeom prst="ellipse">
            <a:avLst/>
          </a:prstGeom>
          <a:solidFill>
            <a:srgbClr val="F69F1E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/>
            <a:endParaRPr lang="zh-CN" altLang="en-US" sz="2000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344569" y="1998030"/>
            <a:ext cx="860373" cy="860684"/>
          </a:xfrm>
          <a:prstGeom prst="ellipse">
            <a:avLst/>
          </a:prstGeom>
          <a:solidFill>
            <a:srgbClr val="EA610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/>
            <a:endParaRPr lang="zh-CN" altLang="en-US" sz="2000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941608" y="1998030"/>
            <a:ext cx="860373" cy="860684"/>
          </a:xfrm>
          <a:prstGeom prst="ellipse">
            <a:avLst/>
          </a:prstGeom>
          <a:solidFill>
            <a:srgbClr val="EA5E66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/>
            <a:endParaRPr lang="zh-CN" altLang="en-US" sz="2000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39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724" y="499061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301" y="499062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مستطيل 42">
            <a:extLst>
              <a:ext uri="{FF2B5EF4-FFF2-40B4-BE49-F238E27FC236}">
                <a16:creationId xmlns:a16="http://schemas.microsoft.com/office/drawing/2014/main" id="{633807BC-D397-44E4-8574-D714DCAB006C}"/>
              </a:ext>
            </a:extLst>
          </p:cNvPr>
          <p:cNvSpPr/>
          <p:nvPr/>
        </p:nvSpPr>
        <p:spPr>
          <a:xfrm>
            <a:off x="4327233" y="342198"/>
            <a:ext cx="6710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ما الذي يميز متلازمي داون ؟</a:t>
            </a:r>
          </a:p>
        </p:txBody>
      </p:sp>
      <p:pic>
        <p:nvPicPr>
          <p:cNvPr id="6146" name="Picture 2" descr="اليوم العالمي لمتلازمة داون.. هل المرضى أكثر عرضة لكورونا؟">
            <a:extLst>
              <a:ext uri="{FF2B5EF4-FFF2-40B4-BE49-F238E27FC236}">
                <a16:creationId xmlns:a16="http://schemas.microsoft.com/office/drawing/2014/main" id="{F4B4CF9A-97DD-41EE-8FFA-2A8472EDF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78"/>
          <a:stretch/>
        </p:blipFill>
        <p:spPr bwMode="auto">
          <a:xfrm>
            <a:off x="1722587" y="4646650"/>
            <a:ext cx="3868563" cy="217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متلازمة داون: أسباب، أعراض وعلاج - ويب طب">
            <a:extLst>
              <a:ext uri="{FF2B5EF4-FFF2-40B4-BE49-F238E27FC236}">
                <a16:creationId xmlns:a16="http://schemas.microsoft.com/office/drawing/2014/main" id="{D1CAA6F4-2928-4992-97F2-F1977BEDA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006" y="4642085"/>
            <a:ext cx="5198281" cy="217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رسم 35" descr="تخطيط خارجي لوجه يشعر بالحب مع تعبئة خالصة">
            <a:extLst>
              <a:ext uri="{FF2B5EF4-FFF2-40B4-BE49-F238E27FC236}">
                <a16:creationId xmlns:a16="http://schemas.microsoft.com/office/drawing/2014/main" id="{E5030D68-A838-44D8-9FD5-257065577B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46025" y="2017435"/>
            <a:ext cx="803716" cy="803716"/>
          </a:xfrm>
          <a:prstGeom prst="rect">
            <a:avLst/>
          </a:prstGeom>
        </p:spPr>
      </p:pic>
      <p:pic>
        <p:nvPicPr>
          <p:cNvPr id="44" name="رسم 43" descr="سيدة خطوط عريضة">
            <a:extLst>
              <a:ext uri="{FF2B5EF4-FFF2-40B4-BE49-F238E27FC236}">
                <a16:creationId xmlns:a16="http://schemas.microsoft.com/office/drawing/2014/main" id="{D37114DB-6101-4A39-9F39-E3E08AA1E6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89658" y="2027958"/>
            <a:ext cx="764271" cy="764271"/>
          </a:xfrm>
          <a:prstGeom prst="rect">
            <a:avLst/>
          </a:prstGeom>
        </p:spPr>
      </p:pic>
      <p:pic>
        <p:nvPicPr>
          <p:cNvPr id="46" name="رسم 45" descr="تخطيط خارجي لوجه بابتسامة عريضة خطوط عريضة">
            <a:extLst>
              <a:ext uri="{FF2B5EF4-FFF2-40B4-BE49-F238E27FC236}">
                <a16:creationId xmlns:a16="http://schemas.microsoft.com/office/drawing/2014/main" id="{1F01B5CE-7EEB-42DF-B97A-AD5C171C801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4436" y="1990970"/>
            <a:ext cx="832493" cy="832493"/>
          </a:xfrm>
          <a:prstGeom prst="rect">
            <a:avLst/>
          </a:prstGeom>
        </p:spPr>
      </p:pic>
      <p:pic>
        <p:nvPicPr>
          <p:cNvPr id="48" name="رسم 47" descr="عضو القلب خطوط عريضة">
            <a:extLst>
              <a:ext uri="{FF2B5EF4-FFF2-40B4-BE49-F238E27FC236}">
                <a16:creationId xmlns:a16="http://schemas.microsoft.com/office/drawing/2014/main" id="{A59B169A-F6B6-490E-B114-035EAA00475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84358" y="2037975"/>
            <a:ext cx="780793" cy="7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1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2396150" y="2479151"/>
            <a:ext cx="1340530" cy="2390632"/>
            <a:chOff x="2210594" y="1810545"/>
            <a:chExt cx="1005703" cy="1981199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210594" y="3160810"/>
              <a:ext cx="1005703" cy="630934"/>
            </a:xfrm>
            <a:prstGeom prst="line">
              <a:avLst/>
            </a:prstGeom>
            <a:ln w="285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2210594" y="1810545"/>
              <a:ext cx="943881" cy="581419"/>
            </a:xfrm>
            <a:prstGeom prst="line">
              <a:avLst/>
            </a:prstGeom>
            <a:ln w="28575">
              <a:solidFill>
                <a:srgbClr val="EA5E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234880" y="2566060"/>
            <a:ext cx="2268761" cy="205383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18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8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2" name="椭圆 19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8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53" name="文本框 37"/>
          <p:cNvSpPr>
            <a:spLocks noChangeArrowheads="1"/>
          </p:cNvSpPr>
          <p:nvPr/>
        </p:nvSpPr>
        <p:spPr bwMode="auto">
          <a:xfrm>
            <a:off x="293310" y="3235418"/>
            <a:ext cx="1956565" cy="738633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90" tIns="60945" rIns="121890" bIns="6094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ar-SA" altLang="zh-CN" sz="4000" dirty="0" err="1">
                <a:solidFill>
                  <a:srgbClr val="EA6103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微软雅黑" pitchFamily="34" charset="-122"/>
              </a:rPr>
              <a:t>المطفرات</a:t>
            </a:r>
            <a:r>
              <a:rPr lang="ar-SA" altLang="zh-CN" sz="4000" dirty="0">
                <a:solidFill>
                  <a:srgbClr val="EA6103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微软雅黑" pitchFamily="34" charset="-122"/>
              </a:rPr>
              <a:t> </a:t>
            </a:r>
            <a:endParaRPr lang="zh-CN" altLang="en-US" sz="4000" dirty="0">
              <a:solidFill>
                <a:srgbClr val="EA6103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sym typeface="微软雅黑" pitchFamily="34" charset="-122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03EFCD74-3C0C-4AF1-BF91-B2C6863D1226}"/>
              </a:ext>
            </a:extLst>
          </p:cNvPr>
          <p:cNvGrpSpPr/>
          <p:nvPr/>
        </p:nvGrpSpPr>
        <p:grpSpPr>
          <a:xfrm>
            <a:off x="3035454" y="1781105"/>
            <a:ext cx="1255524" cy="1136583"/>
            <a:chOff x="3654210" y="1691132"/>
            <a:chExt cx="1255524" cy="1136583"/>
          </a:xfrm>
        </p:grpSpPr>
        <p:grpSp>
          <p:nvGrpSpPr>
            <p:cNvPr id="43" name="组合 42"/>
            <p:cNvGrpSpPr/>
            <p:nvPr/>
          </p:nvGrpSpPr>
          <p:grpSpPr>
            <a:xfrm>
              <a:off x="3654210" y="1691132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4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45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54" name="文本框 37"/>
            <p:cNvSpPr>
              <a:spLocks noChangeArrowheads="1"/>
            </p:cNvSpPr>
            <p:nvPr/>
          </p:nvSpPr>
          <p:spPr bwMode="auto">
            <a:xfrm>
              <a:off x="3739705" y="1828551"/>
              <a:ext cx="1084532" cy="861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90" tIns="60945" rIns="121890" bIns="6094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ar-SA" altLang="zh-CN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微软雅黑" pitchFamily="34" charset="-122"/>
                </a:rPr>
                <a:t>الإشعاع </a:t>
              </a:r>
            </a:p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ar-SA" altLang="zh-CN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微软雅黑" pitchFamily="34" charset="-122"/>
                </a:rPr>
                <a:t>المؤين</a:t>
              </a:r>
              <a:endParaRPr lang="zh-CN" altLang="en-US" sz="2400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微软雅黑" pitchFamily="34" charset="-122"/>
              </a:endParaRPr>
            </a:p>
          </p:txBody>
        </p:sp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1EEA5293-6E0A-42E3-B71D-20826C0F3D06}"/>
              </a:ext>
            </a:extLst>
          </p:cNvPr>
          <p:cNvGrpSpPr/>
          <p:nvPr/>
        </p:nvGrpSpPr>
        <p:grpSpPr>
          <a:xfrm>
            <a:off x="3052843" y="4153558"/>
            <a:ext cx="1255524" cy="1136583"/>
            <a:chOff x="3654209" y="4301491"/>
            <a:chExt cx="1255524" cy="1136583"/>
          </a:xfrm>
        </p:grpSpPr>
        <p:grpSp>
          <p:nvGrpSpPr>
            <p:cNvPr id="50" name="组合 49"/>
            <p:cNvGrpSpPr/>
            <p:nvPr/>
          </p:nvGrpSpPr>
          <p:grpSpPr>
            <a:xfrm>
              <a:off x="3654209" y="4301491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1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52" name="椭圆 28"/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56" name="文本框 37"/>
            <p:cNvSpPr>
              <a:spLocks noChangeArrowheads="1"/>
            </p:cNvSpPr>
            <p:nvPr/>
          </p:nvSpPr>
          <p:spPr bwMode="auto">
            <a:xfrm>
              <a:off x="3689398" y="4423947"/>
              <a:ext cx="1105371" cy="861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90" tIns="60945" rIns="121890" bIns="6094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ar-SA" altLang="zh-CN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微软雅黑" pitchFamily="34" charset="-122"/>
                </a:rPr>
                <a:t>المواد </a:t>
              </a:r>
            </a:p>
            <a:p>
              <a:pPr algn="ctr">
                <a:spcBef>
                  <a:spcPct val="0"/>
                </a:spcBef>
                <a:buNone/>
              </a:pPr>
              <a:r>
                <a:rPr lang="ar-SA" altLang="zh-CN" sz="240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微软雅黑" pitchFamily="34" charset="-122"/>
                </a:rPr>
                <a:t>الكيميائية</a:t>
              </a:r>
              <a:endParaRPr lang="en-US" altLang="zh-CN" sz="2400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微软雅黑" pitchFamily="34" charset="-122"/>
              </a:endParaRPr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2C6185A2-5F9E-4931-93F0-6377FC52D67A}"/>
              </a:ext>
            </a:extLst>
          </p:cNvPr>
          <p:cNvGrpSpPr/>
          <p:nvPr/>
        </p:nvGrpSpPr>
        <p:grpSpPr>
          <a:xfrm>
            <a:off x="4328094" y="1215598"/>
            <a:ext cx="4343307" cy="2237780"/>
            <a:chOff x="4318380" y="1141149"/>
            <a:chExt cx="4343307" cy="2237780"/>
          </a:xfrm>
        </p:grpSpPr>
        <p:grpSp>
          <p:nvGrpSpPr>
            <p:cNvPr id="33" name="组合 32"/>
            <p:cNvGrpSpPr/>
            <p:nvPr/>
          </p:nvGrpSpPr>
          <p:grpSpPr>
            <a:xfrm>
              <a:off x="4318380" y="1141149"/>
              <a:ext cx="4343307" cy="2237780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圆角矩形 3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4351931" y="1367703"/>
                <a:ext cx="3742172" cy="25957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57" name="文本1"/>
            <p:cNvSpPr>
              <a:spLocks noChangeArrowheads="1"/>
            </p:cNvSpPr>
            <p:nvPr/>
          </p:nvSpPr>
          <p:spPr bwMode="gray">
            <a:xfrm>
              <a:off x="4354189" y="1378723"/>
              <a:ext cx="4253309" cy="1677331"/>
            </a:xfrm>
            <a:prstGeom prst="roundRect">
              <a:avLst>
                <a:gd name="adj" fmla="val 11505"/>
              </a:avLst>
            </a:prstGeom>
            <a:noFill/>
            <a:ln w="28575" cap="flat" cmpd="sng" algn="ctr">
              <a:noFill/>
              <a:prstDash val="solid"/>
            </a:ln>
            <a:effectLst/>
          </p:spPr>
          <p:txBody>
            <a:bodyPr lIns="91429" tIns="45715" rIns="91429" bIns="4571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2400" dirty="0"/>
                <a:t>قد تُتلف هذه الأشعة القواعد النيتروجينية الموجودة في جزيئات  </a:t>
              </a:r>
              <a:r>
                <a:rPr lang="en-US" sz="2400" dirty="0"/>
                <a:t> DNA </a:t>
              </a:r>
              <a:r>
                <a:rPr lang="ar-SA" sz="2400" dirty="0"/>
                <a:t>وإذا حدث ذلك في خلايا المبيض أو في الخصية فإن هذا </a:t>
              </a:r>
              <a:r>
                <a:rPr lang="en-US" sz="2400" dirty="0"/>
                <a:t>DNA </a:t>
              </a:r>
              <a:r>
                <a:rPr lang="ar-SA" sz="2400" dirty="0"/>
                <a:t> التالف قد ينتقل إلى الذريّة.</a:t>
              </a:r>
              <a:endParaRPr lang="zh-CN" altLang="zh-CN" sz="16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67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3758" y="18943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977" y="18943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مستطيل 48">
            <a:extLst>
              <a:ext uri="{FF2B5EF4-FFF2-40B4-BE49-F238E27FC236}">
                <a16:creationId xmlns:a16="http://schemas.microsoft.com/office/drawing/2014/main" id="{E6F31227-510A-473F-81B2-FA9A31589B95}"/>
              </a:ext>
            </a:extLst>
          </p:cNvPr>
          <p:cNvSpPr/>
          <p:nvPr/>
        </p:nvSpPr>
        <p:spPr>
          <a:xfrm>
            <a:off x="6295745" y="96394"/>
            <a:ext cx="46297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ما أسباب الطفرات ؟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1FD2654B-1EBF-438E-B405-FE22BFF6AE1C}"/>
              </a:ext>
            </a:extLst>
          </p:cNvPr>
          <p:cNvGrpSpPr/>
          <p:nvPr/>
        </p:nvGrpSpPr>
        <p:grpSpPr>
          <a:xfrm>
            <a:off x="4328094" y="3640104"/>
            <a:ext cx="4343307" cy="2237780"/>
            <a:chOff x="4328094" y="3640104"/>
            <a:chExt cx="4343307" cy="2237780"/>
          </a:xfrm>
        </p:grpSpPr>
        <p:grpSp>
          <p:nvGrpSpPr>
            <p:cNvPr id="66" name="组合 32">
              <a:extLst>
                <a:ext uri="{FF2B5EF4-FFF2-40B4-BE49-F238E27FC236}">
                  <a16:creationId xmlns:a16="http://schemas.microsoft.com/office/drawing/2014/main" id="{F4E893CD-5BE4-45CB-8BA0-24323DFD54F2}"/>
                </a:ext>
              </a:extLst>
            </p:cNvPr>
            <p:cNvGrpSpPr/>
            <p:nvPr/>
          </p:nvGrpSpPr>
          <p:grpSpPr>
            <a:xfrm>
              <a:off x="4328094" y="3640104"/>
              <a:ext cx="4343307" cy="2237780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圆角矩形 33">
                <a:extLst>
                  <a:ext uri="{FF2B5EF4-FFF2-40B4-BE49-F238E27FC236}">
                    <a16:creationId xmlns:a16="http://schemas.microsoft.com/office/drawing/2014/main" id="{4D5906B7-E906-48E8-9205-6DF1F3FC73FC}"/>
                  </a:ext>
                </a:extLst>
              </p:cNvPr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70" name="圆角矩形 34">
                <a:extLst>
                  <a:ext uri="{FF2B5EF4-FFF2-40B4-BE49-F238E27FC236}">
                    <a16:creationId xmlns:a16="http://schemas.microsoft.com/office/drawing/2014/main" id="{A01042EE-B678-49CB-9D75-C6D76C86AEAF}"/>
                  </a:ext>
                </a:extLst>
              </p:cNvPr>
              <p:cNvSpPr/>
              <p:nvPr/>
            </p:nvSpPr>
            <p:spPr>
              <a:xfrm>
                <a:off x="4351931" y="1367703"/>
                <a:ext cx="3742172" cy="25957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71" name="文本1">
              <a:extLst>
                <a:ext uri="{FF2B5EF4-FFF2-40B4-BE49-F238E27FC236}">
                  <a16:creationId xmlns:a16="http://schemas.microsoft.com/office/drawing/2014/main" id="{9DAEECEB-589E-4932-8D3E-A3F45C5CFAD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73092" y="3920327"/>
              <a:ext cx="4253309" cy="1677331"/>
            </a:xfrm>
            <a:prstGeom prst="roundRect">
              <a:avLst>
                <a:gd name="adj" fmla="val 11505"/>
              </a:avLst>
            </a:prstGeom>
            <a:noFill/>
            <a:ln w="28575" cap="flat" cmpd="sng" algn="ctr">
              <a:noFill/>
              <a:prstDash val="solid"/>
            </a:ln>
            <a:effectLst/>
          </p:spPr>
          <p:txBody>
            <a:bodyPr lIns="91429" tIns="45715" rIns="91429" bIns="4571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2400" dirty="0"/>
                <a:t>يمكن للمعادن الثقيلة، كالرصاص والزئبق ومُركّباتهما أن تتدخل في العملية التي يتم فيها نسخ </a:t>
              </a:r>
              <a:r>
                <a:rPr lang="en-US" sz="2400" dirty="0"/>
                <a:t>DNA</a:t>
              </a:r>
              <a:r>
                <a:rPr lang="ar-SA" sz="2400" dirty="0"/>
                <a:t> وتحدث أخطاء فيها وبالتالي تحصل الخلايا الناتجة على </a:t>
              </a:r>
              <a:r>
                <a:rPr lang="en-US" sz="2400" dirty="0"/>
                <a:t>DNA</a:t>
              </a:r>
              <a:r>
                <a:rPr lang="ar-SA" sz="2400" dirty="0"/>
                <a:t> فيه خلل</a:t>
              </a:r>
              <a:endParaRPr lang="zh-CN" altLang="zh-CN" sz="20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7170" name="Picture 2">
            <a:extLst>
              <a:ext uri="{FF2B5EF4-FFF2-40B4-BE49-F238E27FC236}">
                <a16:creationId xmlns:a16="http://schemas.microsoft.com/office/drawing/2014/main" id="{769DD188-0149-4E73-AE88-79A6C2402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1530" y="1207485"/>
            <a:ext cx="3397462" cy="20912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EEA1688-67DE-4D56-9FDD-569049C70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89950" y="3837459"/>
            <a:ext cx="3397463" cy="197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5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7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7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مجموعة 58">
            <a:extLst>
              <a:ext uri="{FF2B5EF4-FFF2-40B4-BE49-F238E27FC236}">
                <a16:creationId xmlns:a16="http://schemas.microsoft.com/office/drawing/2014/main" id="{B5C0B79C-F65C-4C8D-AFC9-4F0F04286D26}"/>
              </a:ext>
            </a:extLst>
          </p:cNvPr>
          <p:cNvGrpSpPr/>
          <p:nvPr/>
        </p:nvGrpSpPr>
        <p:grpSpPr>
          <a:xfrm>
            <a:off x="5987114" y="5518025"/>
            <a:ext cx="3480758" cy="1165305"/>
            <a:chOff x="-1537641" y="3382435"/>
            <a:chExt cx="3480758" cy="1552199"/>
          </a:xfrm>
        </p:grpSpPr>
        <p:sp>
          <p:nvSpPr>
            <p:cNvPr id="60" name="六边形 50">
              <a:extLst>
                <a:ext uri="{FF2B5EF4-FFF2-40B4-BE49-F238E27FC236}">
                  <a16:creationId xmlns:a16="http://schemas.microsoft.com/office/drawing/2014/main" id="{6A564709-755C-4D85-B14A-C1B09E19818E}"/>
                </a:ext>
              </a:extLst>
            </p:cNvPr>
            <p:cNvSpPr/>
            <p:nvPr/>
          </p:nvSpPr>
          <p:spPr>
            <a:xfrm>
              <a:off x="-1537641" y="3382435"/>
              <a:ext cx="3480758" cy="1552199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D5CDD2DB-195A-414B-85B6-AFDC58C69A33}"/>
                </a:ext>
              </a:extLst>
            </p:cNvPr>
            <p:cNvSpPr txBox="1"/>
            <p:nvPr/>
          </p:nvSpPr>
          <p:spPr>
            <a:xfrm>
              <a:off x="-1197284" y="3668615"/>
              <a:ext cx="2800043" cy="983909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التباين الذي تتسبب به البيئة لا يورث</a:t>
              </a:r>
            </a:p>
          </p:txBody>
        </p: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8FD4F4E2-827C-41A9-BB26-754204F19A29}"/>
              </a:ext>
            </a:extLst>
          </p:cNvPr>
          <p:cNvGrpSpPr/>
          <p:nvPr/>
        </p:nvGrpSpPr>
        <p:grpSpPr>
          <a:xfrm>
            <a:off x="-25474" y="0"/>
            <a:ext cx="4039246" cy="6859588"/>
            <a:chOff x="-25474" y="0"/>
            <a:chExt cx="3717609" cy="6859588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65C1B49F-F51E-46DA-866A-7D8E54FF1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74" y="0"/>
              <a:ext cx="3717609" cy="6859588"/>
            </a:xfrm>
            <a:prstGeom prst="rect">
              <a:avLst/>
            </a:prstGeom>
          </p:spPr>
        </p:pic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7E22FEBA-8F66-4FB6-B343-8561C0705695}"/>
                </a:ext>
              </a:extLst>
            </p:cNvPr>
            <p:cNvSpPr/>
            <p:nvPr/>
          </p:nvSpPr>
          <p:spPr>
            <a:xfrm>
              <a:off x="1774726" y="58192"/>
              <a:ext cx="1728192" cy="113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6" name="Picture 3" descr="C:\Users\Administrator\Desktop\微立体创业计划\005.png">
            <a:extLst>
              <a:ext uri="{FF2B5EF4-FFF2-40B4-BE49-F238E27FC236}">
                <a16:creationId xmlns:a16="http://schemas.microsoft.com/office/drawing/2014/main" id="{FC24A7F4-73E8-468F-94C9-0FAB9F13C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383" y="22002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>
            <a:extLst>
              <a:ext uri="{FF2B5EF4-FFF2-40B4-BE49-F238E27FC236}">
                <a16:creationId xmlns:a16="http://schemas.microsoft.com/office/drawing/2014/main" id="{A4F8C9C6-179E-48E3-A556-1087C3E47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782" y="22939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C4006AAE-0CAE-48E3-BE5C-F2379A0A9C35}"/>
              </a:ext>
            </a:extLst>
          </p:cNvPr>
          <p:cNvSpPr/>
          <p:nvPr/>
        </p:nvSpPr>
        <p:spPr>
          <a:xfrm>
            <a:off x="8139923" y="58192"/>
            <a:ext cx="3063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التباين البيئي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61A84942-88CD-442E-A863-01D955BD20E1}"/>
              </a:ext>
            </a:extLst>
          </p:cNvPr>
          <p:cNvGrpSpPr/>
          <p:nvPr/>
        </p:nvGrpSpPr>
        <p:grpSpPr>
          <a:xfrm>
            <a:off x="3193282" y="-46000"/>
            <a:ext cx="4808562" cy="2174148"/>
            <a:chOff x="3193466" y="-50218"/>
            <a:chExt cx="4808562" cy="2174148"/>
          </a:xfrm>
        </p:grpSpPr>
        <p:grpSp>
          <p:nvGrpSpPr>
            <p:cNvPr id="23" name="مجموعة 22">
              <a:extLst>
                <a:ext uri="{FF2B5EF4-FFF2-40B4-BE49-F238E27FC236}">
                  <a16:creationId xmlns:a16="http://schemas.microsoft.com/office/drawing/2014/main" id="{F878B924-EAEC-4B75-A7D7-F64C91AD4F23}"/>
                </a:ext>
              </a:extLst>
            </p:cNvPr>
            <p:cNvGrpSpPr/>
            <p:nvPr/>
          </p:nvGrpSpPr>
          <p:grpSpPr>
            <a:xfrm>
              <a:off x="4089972" y="541076"/>
              <a:ext cx="3912056" cy="1582854"/>
              <a:chOff x="4318380" y="1141149"/>
              <a:chExt cx="4343307" cy="2237780"/>
            </a:xfrm>
          </p:grpSpPr>
          <p:grpSp>
            <p:nvGrpSpPr>
              <p:cNvPr id="24" name="组合 32">
                <a:extLst>
                  <a:ext uri="{FF2B5EF4-FFF2-40B4-BE49-F238E27FC236}">
                    <a16:creationId xmlns:a16="http://schemas.microsoft.com/office/drawing/2014/main" id="{BA2D338E-6F37-4A8F-A9E1-09DD5F3A2E10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7" name="圆角矩形 33">
                  <a:extLst>
                    <a:ext uri="{FF2B5EF4-FFF2-40B4-BE49-F238E27FC236}">
                      <a16:creationId xmlns:a16="http://schemas.microsoft.com/office/drawing/2014/main" id="{2DEC545D-F6A7-4115-9F21-C2654C4F80DC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28" name="圆角矩形 34">
                  <a:extLst>
                    <a:ext uri="{FF2B5EF4-FFF2-40B4-BE49-F238E27FC236}">
                      <a16:creationId xmlns:a16="http://schemas.microsoft.com/office/drawing/2014/main" id="{454615D2-EE8B-440F-A73F-6549DF0C93CF}"/>
                    </a:ext>
                  </a:extLst>
                </p:cNvPr>
                <p:cNvSpPr/>
                <p:nvPr/>
              </p:nvSpPr>
              <p:spPr>
                <a:xfrm>
                  <a:off x="4351931" y="1367703"/>
                  <a:ext cx="3742172" cy="259572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26" name="文本1">
                <a:extLst>
                  <a:ext uri="{FF2B5EF4-FFF2-40B4-BE49-F238E27FC236}">
                    <a16:creationId xmlns:a16="http://schemas.microsoft.com/office/drawing/2014/main" id="{44AF6BC0-D8A9-4F14-8FE3-C7ADAD1843F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sz="2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جينات شجرة الصنوبر تحدد قدرتها على النمو لارتفاع 30 متر تقريبا </a:t>
                </a:r>
              </a:p>
            </p:txBody>
          </p:sp>
        </p:grpSp>
        <p:pic>
          <p:nvPicPr>
            <p:cNvPr id="12" name="رسم 11" descr="سهم ذو خط: منحنى عكس اتجاه عقارب الساعة خطوط عريضة">
              <a:extLst>
                <a:ext uri="{FF2B5EF4-FFF2-40B4-BE49-F238E27FC236}">
                  <a16:creationId xmlns:a16="http://schemas.microsoft.com/office/drawing/2014/main" id="{F165CB28-366D-4F98-8BED-75E136B9B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759600" flipV="1">
              <a:off x="3193466" y="-50218"/>
              <a:ext cx="1140148" cy="1140148"/>
            </a:xfrm>
            <a:prstGeom prst="rect">
              <a:avLst/>
            </a:prstGeom>
          </p:spPr>
        </p:pic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CAC18A52-4ADD-4057-AA64-4988033C229B}"/>
              </a:ext>
            </a:extLst>
          </p:cNvPr>
          <p:cNvGrpSpPr/>
          <p:nvPr/>
        </p:nvGrpSpPr>
        <p:grpSpPr>
          <a:xfrm>
            <a:off x="3137698" y="1789218"/>
            <a:ext cx="4920334" cy="2150164"/>
            <a:chOff x="3137698" y="1789218"/>
            <a:chExt cx="4920334" cy="2150164"/>
          </a:xfrm>
        </p:grpSpPr>
        <p:grpSp>
          <p:nvGrpSpPr>
            <p:cNvPr id="31" name="مجموعة 30">
              <a:extLst>
                <a:ext uri="{FF2B5EF4-FFF2-40B4-BE49-F238E27FC236}">
                  <a16:creationId xmlns:a16="http://schemas.microsoft.com/office/drawing/2014/main" id="{4798B69E-3427-492D-B2AD-53C674AA7D7F}"/>
                </a:ext>
              </a:extLst>
            </p:cNvPr>
            <p:cNvGrpSpPr/>
            <p:nvPr/>
          </p:nvGrpSpPr>
          <p:grpSpPr>
            <a:xfrm>
              <a:off x="4145976" y="2356528"/>
              <a:ext cx="3912056" cy="1582854"/>
              <a:chOff x="4318380" y="1141149"/>
              <a:chExt cx="4343307" cy="2237780"/>
            </a:xfrm>
          </p:grpSpPr>
          <p:grpSp>
            <p:nvGrpSpPr>
              <p:cNvPr id="35" name="组合 32">
                <a:extLst>
                  <a:ext uri="{FF2B5EF4-FFF2-40B4-BE49-F238E27FC236}">
                    <a16:creationId xmlns:a16="http://schemas.microsoft.com/office/drawing/2014/main" id="{9F8FF279-E3CF-4536-8090-653D86E2BA63}"/>
                  </a:ext>
                </a:extLst>
              </p:cNvPr>
              <p:cNvGrpSpPr/>
              <p:nvPr/>
            </p:nvGrpSpPr>
            <p:grpSpPr>
              <a:xfrm>
                <a:off x="4318380" y="1141149"/>
                <a:ext cx="4343307" cy="2237780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8" name="圆角矩形 33">
                  <a:extLst>
                    <a:ext uri="{FF2B5EF4-FFF2-40B4-BE49-F238E27FC236}">
                      <a16:creationId xmlns:a16="http://schemas.microsoft.com/office/drawing/2014/main" id="{3AFB2BD8-79AE-4C36-ABF2-3559121C651D}"/>
                    </a:ext>
                  </a:extLst>
                </p:cNvPr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39" name="圆角矩形 34">
                  <a:extLst>
                    <a:ext uri="{FF2B5EF4-FFF2-40B4-BE49-F238E27FC236}">
                      <a16:creationId xmlns:a16="http://schemas.microsoft.com/office/drawing/2014/main" id="{27B4E44D-1325-43A8-A9CB-67F518044121}"/>
                    </a:ext>
                  </a:extLst>
                </p:cNvPr>
                <p:cNvSpPr/>
                <p:nvPr/>
              </p:nvSpPr>
              <p:spPr>
                <a:xfrm>
                  <a:off x="4351931" y="1367703"/>
                  <a:ext cx="3742172" cy="259572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37" name="文本1">
                <a:extLst>
                  <a:ext uri="{FF2B5EF4-FFF2-40B4-BE49-F238E27FC236}">
                    <a16:creationId xmlns:a16="http://schemas.microsoft.com/office/drawing/2014/main" id="{E894A9BE-6EEF-4315-9E2F-F0C34064324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54189" y="1378723"/>
                <a:ext cx="4253309" cy="1677331"/>
              </a:xfrm>
              <a:prstGeom prst="roundRect">
                <a:avLst>
                  <a:gd name="adj" fmla="val 11505"/>
                </a:avLst>
              </a:prstGeom>
              <a:noFill/>
              <a:ln w="28575" cap="flat" cmpd="sng" algn="ctr">
                <a:noFill/>
                <a:prstDash val="solid"/>
              </a:ln>
              <a:effectLst/>
            </p:spPr>
            <p:txBody>
              <a:bodyPr lIns="91429" tIns="45715" rIns="91429" bIns="4571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SA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إذا زرعت في أصيص وقلمت جذورها بانتظام فستصبح دائمة </a:t>
                </a:r>
                <a:r>
                  <a:rPr lang="ar-SA" sz="2400" dirty="0" err="1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التقزم</a:t>
                </a:r>
                <a:r>
                  <a:rPr lang="ar-SA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</a:p>
            </p:txBody>
          </p:sp>
        </p:grpSp>
        <p:pic>
          <p:nvPicPr>
            <p:cNvPr id="17" name="رسم 16" descr="سهم ذو خط: منحنى عكس اتجاه عقارب الساعة خطوط عريضة">
              <a:extLst>
                <a:ext uri="{FF2B5EF4-FFF2-40B4-BE49-F238E27FC236}">
                  <a16:creationId xmlns:a16="http://schemas.microsoft.com/office/drawing/2014/main" id="{3B417749-BD4C-4069-A964-2850D5E2E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759600" flipV="1">
              <a:off x="3137698" y="1789218"/>
              <a:ext cx="1195644" cy="1195644"/>
            </a:xfrm>
            <a:prstGeom prst="rect">
              <a:avLst/>
            </a:prstGeom>
          </p:spPr>
        </p:pic>
      </p:grp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C1A9523F-3B89-4579-8632-5839B97AFA52}"/>
              </a:ext>
            </a:extLst>
          </p:cNvPr>
          <p:cNvGrpSpPr/>
          <p:nvPr/>
        </p:nvGrpSpPr>
        <p:grpSpPr>
          <a:xfrm>
            <a:off x="4089788" y="4293890"/>
            <a:ext cx="3136422" cy="2355988"/>
            <a:chOff x="9449699" y="1542672"/>
            <a:chExt cx="3136422" cy="2355988"/>
          </a:xfrm>
        </p:grpSpPr>
        <p:grpSp>
          <p:nvGrpSpPr>
            <p:cNvPr id="52" name="组合 16">
              <a:extLst>
                <a:ext uri="{FF2B5EF4-FFF2-40B4-BE49-F238E27FC236}">
                  <a16:creationId xmlns:a16="http://schemas.microsoft.com/office/drawing/2014/main" id="{7AE991D9-D8F9-41C6-AA7A-CBA70E43D05E}"/>
                </a:ext>
              </a:extLst>
            </p:cNvPr>
            <p:cNvGrpSpPr/>
            <p:nvPr/>
          </p:nvGrpSpPr>
          <p:grpSpPr>
            <a:xfrm>
              <a:off x="9449699" y="1634956"/>
              <a:ext cx="2262885" cy="2263704"/>
              <a:chOff x="1278794" y="3334906"/>
              <a:chExt cx="914014" cy="914014"/>
            </a:xfrm>
          </p:grpSpPr>
          <p:grpSp>
            <p:nvGrpSpPr>
              <p:cNvPr id="54" name="组合 17">
                <a:extLst>
                  <a:ext uri="{FF2B5EF4-FFF2-40B4-BE49-F238E27FC236}">
                    <a16:creationId xmlns:a16="http://schemas.microsoft.com/office/drawing/2014/main" id="{66BE7563-966A-4893-A759-15D52068F029}"/>
                  </a:ext>
                </a:extLst>
              </p:cNvPr>
              <p:cNvGrpSpPr/>
              <p:nvPr/>
            </p:nvGrpSpPr>
            <p:grpSpPr>
              <a:xfrm>
                <a:off x="1278794" y="3334906"/>
                <a:ext cx="914014" cy="914014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6" name="同心圆 19">
                  <a:extLst>
                    <a:ext uri="{FF2B5EF4-FFF2-40B4-BE49-F238E27FC236}">
                      <a16:creationId xmlns:a16="http://schemas.microsoft.com/office/drawing/2014/main" id="{5608A408-CA7D-4CE0-BF87-5DAB4364732B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57" name="椭圆 20">
                  <a:extLst>
                    <a:ext uri="{FF2B5EF4-FFF2-40B4-BE49-F238E27FC236}">
                      <a16:creationId xmlns:a16="http://schemas.microsoft.com/office/drawing/2014/main" id="{ECCB9073-14ED-4DAB-9367-33F2C91CB069}"/>
                    </a:ext>
                  </a:extLst>
                </p:cNvPr>
                <p:cNvSpPr/>
                <p:nvPr/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55" name="TextBox 18">
                <a:extLst>
                  <a:ext uri="{FF2B5EF4-FFF2-40B4-BE49-F238E27FC236}">
                    <a16:creationId xmlns:a16="http://schemas.microsoft.com/office/drawing/2014/main" id="{71D46C87-8821-4B11-A3C0-21D1BF746EE0}"/>
                  </a:ext>
                </a:extLst>
              </p:cNvPr>
              <p:cNvSpPr txBox="1"/>
              <p:nvPr/>
            </p:nvSpPr>
            <p:spPr>
              <a:xfrm>
                <a:off x="1307372" y="3625436"/>
                <a:ext cx="844683" cy="3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0" cap="none" spc="0" dirty="0">
                    <a:ln w="0"/>
                    <a:solidFill>
                      <a:srgbClr val="88554D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هل هذا التباين يورث للنسل ؟</a:t>
                </a:r>
              </a:p>
            </p:txBody>
          </p:sp>
        </p:grpSp>
        <p:pic>
          <p:nvPicPr>
            <p:cNvPr id="53" name="Picture 6">
              <a:extLst>
                <a:ext uri="{FF2B5EF4-FFF2-40B4-BE49-F238E27FC236}">
                  <a16:creationId xmlns:a16="http://schemas.microsoft.com/office/drawing/2014/main" id="{55BF95AE-232B-4BA9-9C1B-338E98F747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6166" y="1542672"/>
              <a:ext cx="1589955" cy="1589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711DDAB8-D3B2-4F74-9273-D830C4683410}"/>
              </a:ext>
            </a:extLst>
          </p:cNvPr>
          <p:cNvGrpSpPr/>
          <p:nvPr/>
        </p:nvGrpSpPr>
        <p:grpSpPr>
          <a:xfrm>
            <a:off x="8255446" y="3658219"/>
            <a:ext cx="3777035" cy="1552199"/>
            <a:chOff x="-1537641" y="3382435"/>
            <a:chExt cx="3480758" cy="1552199"/>
          </a:xfrm>
        </p:grpSpPr>
        <p:sp>
          <p:nvSpPr>
            <p:cNvPr id="58" name="六边形 50">
              <a:extLst>
                <a:ext uri="{FF2B5EF4-FFF2-40B4-BE49-F238E27FC236}">
                  <a16:creationId xmlns:a16="http://schemas.microsoft.com/office/drawing/2014/main" id="{8317C172-0B23-466E-8F09-272A5E9F3AE1}"/>
                </a:ext>
              </a:extLst>
            </p:cNvPr>
            <p:cNvSpPr/>
            <p:nvPr/>
          </p:nvSpPr>
          <p:spPr>
            <a:xfrm>
              <a:off x="-1537641" y="3382435"/>
              <a:ext cx="3480758" cy="1552199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81BA169-0E6C-49C5-ADE8-BA24D95AE959}"/>
                </a:ext>
              </a:extLst>
            </p:cNvPr>
            <p:cNvSpPr txBox="1"/>
            <p:nvPr/>
          </p:nvSpPr>
          <p:spPr>
            <a:xfrm>
              <a:off x="-1169333" y="3501802"/>
              <a:ext cx="2800043" cy="1231106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000" b="0" cap="none" spc="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الطراز الجيني للشجرة يعطيها القدرة على النمو ولكن لا تتحقق هذه الإمكانية إذا لم تتوفر لجذورها مساحة كبيرة ويتاح لها النمو بحرية</a:t>
              </a:r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3ACCFF97-EC85-4F14-AAB5-53F97D550F9E}"/>
              </a:ext>
            </a:extLst>
          </p:cNvPr>
          <p:cNvGrpSpPr/>
          <p:nvPr/>
        </p:nvGrpSpPr>
        <p:grpSpPr>
          <a:xfrm>
            <a:off x="8874371" y="1541059"/>
            <a:ext cx="3115517" cy="2425077"/>
            <a:chOff x="9367351" y="1634956"/>
            <a:chExt cx="3115517" cy="2425077"/>
          </a:xfrm>
        </p:grpSpPr>
        <p:grpSp>
          <p:nvGrpSpPr>
            <p:cNvPr id="40" name="组合 16">
              <a:extLst>
                <a:ext uri="{FF2B5EF4-FFF2-40B4-BE49-F238E27FC236}">
                  <a16:creationId xmlns:a16="http://schemas.microsoft.com/office/drawing/2014/main" id="{148791FB-6D56-4D5D-8042-FF40B77FB606}"/>
                </a:ext>
              </a:extLst>
            </p:cNvPr>
            <p:cNvGrpSpPr/>
            <p:nvPr/>
          </p:nvGrpSpPr>
          <p:grpSpPr>
            <a:xfrm>
              <a:off x="9367351" y="1634956"/>
              <a:ext cx="2423793" cy="2263704"/>
              <a:chOff x="1245532" y="3334906"/>
              <a:chExt cx="979007" cy="914014"/>
            </a:xfrm>
          </p:grpSpPr>
          <p:grpSp>
            <p:nvGrpSpPr>
              <p:cNvPr id="41" name="组合 17">
                <a:extLst>
                  <a:ext uri="{FF2B5EF4-FFF2-40B4-BE49-F238E27FC236}">
                    <a16:creationId xmlns:a16="http://schemas.microsoft.com/office/drawing/2014/main" id="{A8B75749-6519-493E-B40C-BCB4DA48E62B}"/>
                  </a:ext>
                </a:extLst>
              </p:cNvPr>
              <p:cNvGrpSpPr/>
              <p:nvPr/>
            </p:nvGrpSpPr>
            <p:grpSpPr>
              <a:xfrm>
                <a:off x="1278794" y="3334906"/>
                <a:ext cx="914014" cy="914014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3" name="同心圆 19">
                  <a:extLst>
                    <a:ext uri="{FF2B5EF4-FFF2-40B4-BE49-F238E27FC236}">
                      <a16:creationId xmlns:a16="http://schemas.microsoft.com/office/drawing/2014/main" id="{81A15CD9-0413-4885-8B51-6970859A3A21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schemeClr val="tx1"/>
                    </a:solidFill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  <p:sp>
              <p:nvSpPr>
                <p:cNvPr id="44" name="椭圆 20">
                  <a:extLst>
                    <a:ext uri="{FF2B5EF4-FFF2-40B4-BE49-F238E27FC236}">
                      <a16:creationId xmlns:a16="http://schemas.microsoft.com/office/drawing/2014/main" id="{989CE054-AF33-4581-9460-8AE2BB7C9F62}"/>
                    </a:ext>
                  </a:extLst>
                </p:cNvPr>
                <p:cNvSpPr/>
                <p:nvPr/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latin typeface="Source Han Sans CN Medium" panose="020B0500000000000000" pitchFamily="34" charset="-128"/>
                    <a:ea typeface="Source Han Sans CN Medium" panose="020B0500000000000000" pitchFamily="34" charset="-128"/>
                  </a:endParaRPr>
                </a:p>
              </p:txBody>
            </p:sp>
          </p:grpSp>
          <p:sp>
            <p:nvSpPr>
              <p:cNvPr id="42" name="TextBox 18">
                <a:extLst>
                  <a:ext uri="{FF2B5EF4-FFF2-40B4-BE49-F238E27FC236}">
                    <a16:creationId xmlns:a16="http://schemas.microsoft.com/office/drawing/2014/main" id="{7B7B57E0-65F4-4CFB-9756-2786E30E14B4}"/>
                  </a:ext>
                </a:extLst>
              </p:cNvPr>
              <p:cNvSpPr txBox="1"/>
              <p:nvPr/>
            </p:nvSpPr>
            <p:spPr>
              <a:xfrm>
                <a:off x="1245532" y="3511576"/>
                <a:ext cx="979007" cy="633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0" cap="none" spc="0" dirty="0">
                    <a:ln w="0"/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لماذا </a:t>
                </a:r>
                <a:r>
                  <a:rPr lang="ar-SA" sz="2400" b="0" cap="none" spc="0" dirty="0" err="1">
                    <a:ln w="0"/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تقزمت</a:t>
                </a:r>
                <a:r>
                  <a:rPr lang="ar-SA" sz="2400" b="0" cap="none" spc="0" dirty="0">
                    <a:ln w="0"/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شجرة الصنوبر  ؟ </a:t>
                </a:r>
              </a:p>
              <a:p>
                <a:pPr algn="ctr"/>
                <a:r>
                  <a:rPr lang="ar-SA" sz="2400" dirty="0">
                    <a:ln w="0"/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بالرغم من توفر الجينات ؟</a:t>
                </a:r>
                <a:endParaRPr lang="ar-SA" sz="2400" b="0" cap="none" spc="0" dirty="0">
                  <a:ln w="0"/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822B6EFD-F6CD-4578-A6AA-EA62562D9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2913" y="2470078"/>
              <a:ext cx="1589955" cy="1589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12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35">
            <a:extLst>
              <a:ext uri="{FF2B5EF4-FFF2-40B4-BE49-F238E27FC236}">
                <a16:creationId xmlns:a16="http://schemas.microsoft.com/office/drawing/2014/main" id="{D3D20884-338E-4A80-B114-556BF6F40B17}"/>
              </a:ext>
            </a:extLst>
          </p:cNvPr>
          <p:cNvGrpSpPr/>
          <p:nvPr/>
        </p:nvGrpSpPr>
        <p:grpSpPr>
          <a:xfrm flipH="1">
            <a:off x="1464322" y="728083"/>
            <a:ext cx="1372366" cy="2390632"/>
            <a:chOff x="2194124" y="1810545"/>
            <a:chExt cx="1029587" cy="1981199"/>
          </a:xfrm>
        </p:grpSpPr>
        <p:cxnSp>
          <p:nvCxnSpPr>
            <p:cNvPr id="59" name="直接连接符 36">
              <a:extLst>
                <a:ext uri="{FF2B5EF4-FFF2-40B4-BE49-F238E27FC236}">
                  <a16:creationId xmlns:a16="http://schemas.microsoft.com/office/drawing/2014/main" id="{B6851A44-A840-4E3B-A30C-FC4AE4BBB383}"/>
                </a:ext>
              </a:extLst>
            </p:cNvPr>
            <p:cNvCxnSpPr/>
            <p:nvPr/>
          </p:nvCxnSpPr>
          <p:spPr>
            <a:xfrm>
              <a:off x="2210594" y="3160810"/>
              <a:ext cx="1005703" cy="630934"/>
            </a:xfrm>
            <a:prstGeom prst="line">
              <a:avLst/>
            </a:prstGeom>
            <a:ln w="285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38">
              <a:extLst>
                <a:ext uri="{FF2B5EF4-FFF2-40B4-BE49-F238E27FC236}">
                  <a16:creationId xmlns:a16="http://schemas.microsoft.com/office/drawing/2014/main" id="{E48FA007-7363-4D66-8834-3737C557E3A7}"/>
                </a:ext>
              </a:extLst>
            </p:cNvPr>
            <p:cNvCxnSpPr/>
            <p:nvPr/>
          </p:nvCxnSpPr>
          <p:spPr>
            <a:xfrm flipV="1">
              <a:off x="2210594" y="1810545"/>
              <a:ext cx="943881" cy="581419"/>
            </a:xfrm>
            <a:prstGeom prst="line">
              <a:avLst/>
            </a:prstGeom>
            <a:ln w="28575">
              <a:solidFill>
                <a:srgbClr val="EA5E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38">
              <a:extLst>
                <a:ext uri="{FF2B5EF4-FFF2-40B4-BE49-F238E27FC236}">
                  <a16:creationId xmlns:a16="http://schemas.microsoft.com/office/drawing/2014/main" id="{13369459-8C16-4FD8-A628-28BC010D4A59}"/>
                </a:ext>
              </a:extLst>
            </p:cNvPr>
            <p:cNvCxnSpPr>
              <a:cxnSpLocks/>
            </p:cNvCxnSpPr>
            <p:nvPr/>
          </p:nvCxnSpPr>
          <p:spPr>
            <a:xfrm>
              <a:off x="2194124" y="2786893"/>
              <a:ext cx="1029587" cy="22872"/>
            </a:xfrm>
            <a:prstGeom prst="line">
              <a:avLst/>
            </a:prstGeom>
            <a:ln w="28575">
              <a:solidFill>
                <a:srgbClr val="EA5E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35">
            <a:extLst>
              <a:ext uri="{FF2B5EF4-FFF2-40B4-BE49-F238E27FC236}">
                <a16:creationId xmlns:a16="http://schemas.microsoft.com/office/drawing/2014/main" id="{068749AB-F214-4895-B001-37B8DC4615AB}"/>
              </a:ext>
            </a:extLst>
          </p:cNvPr>
          <p:cNvGrpSpPr/>
          <p:nvPr/>
        </p:nvGrpSpPr>
        <p:grpSpPr>
          <a:xfrm>
            <a:off x="8824370" y="589380"/>
            <a:ext cx="1340530" cy="2390632"/>
            <a:chOff x="2210594" y="1810545"/>
            <a:chExt cx="1005703" cy="1981199"/>
          </a:xfrm>
        </p:grpSpPr>
        <p:cxnSp>
          <p:nvCxnSpPr>
            <p:cNvPr id="49" name="直接连接符 36">
              <a:extLst>
                <a:ext uri="{FF2B5EF4-FFF2-40B4-BE49-F238E27FC236}">
                  <a16:creationId xmlns:a16="http://schemas.microsoft.com/office/drawing/2014/main" id="{73F4FA7A-05FE-4876-A11B-BC5777C2FE2F}"/>
                </a:ext>
              </a:extLst>
            </p:cNvPr>
            <p:cNvCxnSpPr/>
            <p:nvPr/>
          </p:nvCxnSpPr>
          <p:spPr>
            <a:xfrm>
              <a:off x="2210594" y="3160810"/>
              <a:ext cx="1005703" cy="630934"/>
            </a:xfrm>
            <a:prstGeom prst="line">
              <a:avLst/>
            </a:prstGeom>
            <a:ln w="285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38">
              <a:extLst>
                <a:ext uri="{FF2B5EF4-FFF2-40B4-BE49-F238E27FC236}">
                  <a16:creationId xmlns:a16="http://schemas.microsoft.com/office/drawing/2014/main" id="{CC2EFDBC-3126-4CDC-AC07-EFC8344DBB5D}"/>
                </a:ext>
              </a:extLst>
            </p:cNvPr>
            <p:cNvCxnSpPr/>
            <p:nvPr/>
          </p:nvCxnSpPr>
          <p:spPr>
            <a:xfrm flipV="1">
              <a:off x="2210594" y="1810545"/>
              <a:ext cx="943881" cy="581419"/>
            </a:xfrm>
            <a:prstGeom prst="line">
              <a:avLst/>
            </a:prstGeom>
            <a:ln w="28575">
              <a:solidFill>
                <a:srgbClr val="EA5E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121">
            <a:extLst>
              <a:ext uri="{FF2B5EF4-FFF2-40B4-BE49-F238E27FC236}">
                <a16:creationId xmlns:a16="http://schemas.microsoft.com/office/drawing/2014/main" id="{FDC9579D-8990-44B3-A942-0D4305C7B8D2}"/>
              </a:ext>
            </a:extLst>
          </p:cNvPr>
          <p:cNvGrpSpPr/>
          <p:nvPr/>
        </p:nvGrpSpPr>
        <p:grpSpPr>
          <a:xfrm>
            <a:off x="4208817" y="1645763"/>
            <a:ext cx="3041452" cy="3042552"/>
            <a:chOff x="1403648" y="1115468"/>
            <a:chExt cx="1294414" cy="1294414"/>
          </a:xfrm>
        </p:grpSpPr>
        <p:sp>
          <p:nvSpPr>
            <p:cNvPr id="5" name="椭圆 122">
              <a:extLst>
                <a:ext uri="{FF2B5EF4-FFF2-40B4-BE49-F238E27FC236}">
                  <a16:creationId xmlns:a16="http://schemas.microsoft.com/office/drawing/2014/main" id="{9AC96F83-C857-48BF-A854-B43F37A03D60}"/>
                </a:ext>
              </a:extLst>
            </p:cNvPr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rgbClr val="EA5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grpSp>
          <p:nvGrpSpPr>
            <p:cNvPr id="6" name="组合 123">
              <a:extLst>
                <a:ext uri="{FF2B5EF4-FFF2-40B4-BE49-F238E27FC236}">
                  <a16:creationId xmlns:a16="http://schemas.microsoft.com/office/drawing/2014/main" id="{5F4ECAA0-940E-4CD4-AE24-11371B368F92}"/>
                </a:ext>
              </a:extLst>
            </p:cNvPr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8" name="同心圆 125">
                <a:extLst>
                  <a:ext uri="{FF2B5EF4-FFF2-40B4-BE49-F238E27FC236}">
                    <a16:creationId xmlns:a16="http://schemas.microsoft.com/office/drawing/2014/main" id="{773EB5D7-080C-4BC8-9CF6-93B57EB56449}"/>
                  </a:ext>
                </a:extLst>
              </p:cNvPr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9" name="同心圆 126">
                <a:extLst>
                  <a:ext uri="{FF2B5EF4-FFF2-40B4-BE49-F238E27FC236}">
                    <a16:creationId xmlns:a16="http://schemas.microsoft.com/office/drawing/2014/main" id="{5278BA37-B78E-472F-A1F3-D8C9EA92D178}"/>
                  </a:ext>
                </a:extLst>
              </p:cNvPr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 dirty="0">
                  <a:solidFill>
                    <a:schemeClr val="tx1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7" name="TextBox 124">
              <a:extLst>
                <a:ext uri="{FF2B5EF4-FFF2-40B4-BE49-F238E27FC236}">
                  <a16:creationId xmlns:a16="http://schemas.microsoft.com/office/drawing/2014/main" id="{73A82195-4F30-47E9-80E2-4471C2B2D973}"/>
                </a:ext>
              </a:extLst>
            </p:cNvPr>
            <p:cNvSpPr txBox="1"/>
            <p:nvPr/>
          </p:nvSpPr>
          <p:spPr>
            <a:xfrm>
              <a:off x="1669492" y="1554952"/>
              <a:ext cx="725958" cy="432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ar-SA" altLang="zh-CN" sz="6000" b="0" dirty="0">
                  <a:solidFill>
                    <a:schemeClr val="bg1"/>
                  </a:solidFill>
                  <a:effectLst/>
                  <a:latin typeface="Source Han Sans CN Medium" panose="020B0500000000000000" pitchFamily="34" charset="-128"/>
                  <a:ea typeface="Source Han Sans CN Medium" panose="020B0500000000000000" pitchFamily="34" charset="-128"/>
                </a:rPr>
                <a:t>التباين</a:t>
              </a:r>
              <a:endParaRPr lang="zh-CN" altLang="en-US" sz="6000" b="0" dirty="0">
                <a:solidFill>
                  <a:schemeClr val="bg1"/>
                </a:solidFill>
                <a:effectLst/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FD925B6F-4644-4152-A455-819B2DB060B0}"/>
              </a:ext>
            </a:extLst>
          </p:cNvPr>
          <p:cNvGrpSpPr/>
          <p:nvPr/>
        </p:nvGrpSpPr>
        <p:grpSpPr>
          <a:xfrm>
            <a:off x="6972503" y="757779"/>
            <a:ext cx="2268761" cy="2053835"/>
            <a:chOff x="6972503" y="847431"/>
            <a:chExt cx="2268761" cy="2053835"/>
          </a:xfrm>
        </p:grpSpPr>
        <p:grpSp>
          <p:nvGrpSpPr>
            <p:cNvPr id="10" name="组合 39">
              <a:extLst>
                <a:ext uri="{FF2B5EF4-FFF2-40B4-BE49-F238E27FC236}">
                  <a16:creationId xmlns:a16="http://schemas.microsoft.com/office/drawing/2014/main" id="{23A5BE0A-FA35-4875-B3A2-A90094398C66}"/>
                </a:ext>
              </a:extLst>
            </p:cNvPr>
            <p:cNvGrpSpPr/>
            <p:nvPr/>
          </p:nvGrpSpPr>
          <p:grpSpPr>
            <a:xfrm>
              <a:off x="6972503" y="847431"/>
              <a:ext cx="2268761" cy="205383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" name="同心圆 18">
                <a:extLst>
                  <a:ext uri="{FF2B5EF4-FFF2-40B4-BE49-F238E27FC236}">
                    <a16:creationId xmlns:a16="http://schemas.microsoft.com/office/drawing/2014/main" id="{C30921E3-9D41-4AC9-9CC2-1A4935D2677B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12" name="椭圆 19">
                <a:extLst>
                  <a:ext uri="{FF2B5EF4-FFF2-40B4-BE49-F238E27FC236}">
                    <a16:creationId xmlns:a16="http://schemas.microsoft.com/office/drawing/2014/main" id="{440EBA32-293B-4BF3-B76A-FBEC19885770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BB16DA61-E7F9-4CD8-A8E9-8ACA452B27D1}"/>
                </a:ext>
              </a:extLst>
            </p:cNvPr>
            <p:cNvSpPr/>
            <p:nvPr/>
          </p:nvSpPr>
          <p:spPr>
            <a:xfrm>
              <a:off x="7275390" y="1167801"/>
              <a:ext cx="181812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التباين</a:t>
              </a:r>
            </a:p>
            <a:p>
              <a:pPr algn="ctr"/>
              <a:r>
                <a:rPr lang="ar-SA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المظهري</a:t>
              </a:r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1A815708-A5BC-4A80-9B65-10EA353BDAFB}"/>
              </a:ext>
            </a:extLst>
          </p:cNvPr>
          <p:cNvGrpSpPr/>
          <p:nvPr/>
        </p:nvGrpSpPr>
        <p:grpSpPr>
          <a:xfrm>
            <a:off x="2193064" y="892257"/>
            <a:ext cx="2268761" cy="2053835"/>
            <a:chOff x="2180857" y="866288"/>
            <a:chExt cx="2268761" cy="2053835"/>
          </a:xfrm>
        </p:grpSpPr>
        <p:grpSp>
          <p:nvGrpSpPr>
            <p:cNvPr id="16" name="组合 39">
              <a:extLst>
                <a:ext uri="{FF2B5EF4-FFF2-40B4-BE49-F238E27FC236}">
                  <a16:creationId xmlns:a16="http://schemas.microsoft.com/office/drawing/2014/main" id="{169D3385-F0F0-49CD-BA81-39CBB9453516}"/>
                </a:ext>
              </a:extLst>
            </p:cNvPr>
            <p:cNvGrpSpPr/>
            <p:nvPr/>
          </p:nvGrpSpPr>
          <p:grpSpPr>
            <a:xfrm>
              <a:off x="2180857" y="866288"/>
              <a:ext cx="2268761" cy="205383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8">
                <a:extLst>
                  <a:ext uri="{FF2B5EF4-FFF2-40B4-BE49-F238E27FC236}">
                    <a16:creationId xmlns:a16="http://schemas.microsoft.com/office/drawing/2014/main" id="{0D5A4A53-7DA7-41E5-A123-A4F16A075BF0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18" name="椭圆 19">
                <a:extLst>
                  <a:ext uri="{FF2B5EF4-FFF2-40B4-BE49-F238E27FC236}">
                    <a16:creationId xmlns:a16="http://schemas.microsoft.com/office/drawing/2014/main" id="{28BB5F9F-C969-4A40-96B1-438EB58689F8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20" name="مستطيل 19">
              <a:extLst>
                <a:ext uri="{FF2B5EF4-FFF2-40B4-BE49-F238E27FC236}">
                  <a16:creationId xmlns:a16="http://schemas.microsoft.com/office/drawing/2014/main" id="{6D780186-DE8A-44E2-AE98-95A4FC51262D}"/>
                </a:ext>
              </a:extLst>
            </p:cNvPr>
            <p:cNvSpPr/>
            <p:nvPr/>
          </p:nvSpPr>
          <p:spPr>
            <a:xfrm>
              <a:off x="2715183" y="1212628"/>
              <a:ext cx="122020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التباين</a:t>
              </a:r>
            </a:p>
            <a:p>
              <a:pPr algn="ctr"/>
              <a:r>
                <a:rPr lang="ar-SA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الجيني</a:t>
              </a:r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980CD822-81B1-4B22-8400-D0936E11D53D}"/>
              </a:ext>
            </a:extLst>
          </p:cNvPr>
          <p:cNvGrpSpPr/>
          <p:nvPr/>
        </p:nvGrpSpPr>
        <p:grpSpPr>
          <a:xfrm>
            <a:off x="4595162" y="4749310"/>
            <a:ext cx="2268761" cy="2053835"/>
            <a:chOff x="4609167" y="4749310"/>
            <a:chExt cx="2268761" cy="2053835"/>
          </a:xfrm>
        </p:grpSpPr>
        <p:grpSp>
          <p:nvGrpSpPr>
            <p:cNvPr id="36" name="组合 39">
              <a:extLst>
                <a:ext uri="{FF2B5EF4-FFF2-40B4-BE49-F238E27FC236}">
                  <a16:creationId xmlns:a16="http://schemas.microsoft.com/office/drawing/2014/main" id="{736AB1C1-6809-4372-9730-17C844D4AD69}"/>
                </a:ext>
              </a:extLst>
            </p:cNvPr>
            <p:cNvGrpSpPr/>
            <p:nvPr/>
          </p:nvGrpSpPr>
          <p:grpSpPr>
            <a:xfrm>
              <a:off x="4609167" y="4749310"/>
              <a:ext cx="2268761" cy="205383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18">
                <a:extLst>
                  <a:ext uri="{FF2B5EF4-FFF2-40B4-BE49-F238E27FC236}">
                    <a16:creationId xmlns:a16="http://schemas.microsoft.com/office/drawing/2014/main" id="{ACFD92FA-2D3C-4619-9374-D40E4D2E6013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38" name="椭圆 19">
                <a:extLst>
                  <a:ext uri="{FF2B5EF4-FFF2-40B4-BE49-F238E27FC236}">
                    <a16:creationId xmlns:a16="http://schemas.microsoft.com/office/drawing/2014/main" id="{4F447002-EED7-4027-B209-96B107A8E64C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9FAC9049-094A-4B40-B6B1-33FE0F571977}"/>
                </a:ext>
              </a:extLst>
            </p:cNvPr>
            <p:cNvSpPr/>
            <p:nvPr/>
          </p:nvSpPr>
          <p:spPr>
            <a:xfrm>
              <a:off x="5137007" y="5031501"/>
              <a:ext cx="1157688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التباين</a:t>
              </a:r>
            </a:p>
            <a:p>
              <a:pPr algn="ctr"/>
              <a:r>
                <a:rPr lang="ar-SA" sz="4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البيئي</a:t>
              </a:r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B6F4BCAE-6564-4C93-80A9-9AE4CA2E4734}"/>
              </a:ext>
            </a:extLst>
          </p:cNvPr>
          <p:cNvGrpSpPr/>
          <p:nvPr/>
        </p:nvGrpSpPr>
        <p:grpSpPr>
          <a:xfrm>
            <a:off x="9396483" y="154372"/>
            <a:ext cx="1255524" cy="1136583"/>
            <a:chOff x="9396483" y="154372"/>
            <a:chExt cx="1255524" cy="1136583"/>
          </a:xfrm>
        </p:grpSpPr>
        <p:grpSp>
          <p:nvGrpSpPr>
            <p:cNvPr id="52" name="组合 42">
              <a:extLst>
                <a:ext uri="{FF2B5EF4-FFF2-40B4-BE49-F238E27FC236}">
                  <a16:creationId xmlns:a16="http://schemas.microsoft.com/office/drawing/2014/main" id="{A8B13C2E-42E4-4AD0-AA8C-FDD5FB1E9E47}"/>
                </a:ext>
              </a:extLst>
            </p:cNvPr>
            <p:cNvGrpSpPr/>
            <p:nvPr/>
          </p:nvGrpSpPr>
          <p:grpSpPr>
            <a:xfrm>
              <a:off x="9396483" y="154372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4" name="同心圆 21">
                <a:extLst>
                  <a:ext uri="{FF2B5EF4-FFF2-40B4-BE49-F238E27FC236}">
                    <a16:creationId xmlns:a16="http://schemas.microsoft.com/office/drawing/2014/main" id="{F7207594-4D51-4CC1-B47C-6710942C093D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55" name="椭圆 22">
                <a:extLst>
                  <a:ext uri="{FF2B5EF4-FFF2-40B4-BE49-F238E27FC236}">
                    <a16:creationId xmlns:a16="http://schemas.microsoft.com/office/drawing/2014/main" id="{33D85736-9988-461B-B48E-8BE18A02C5BB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75" name="文本框 37">
              <a:extLst>
                <a:ext uri="{FF2B5EF4-FFF2-40B4-BE49-F238E27FC236}">
                  <a16:creationId xmlns:a16="http://schemas.microsoft.com/office/drawing/2014/main" id="{157AA218-4771-44DB-ADAF-8B255EA3B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3190" y="444671"/>
              <a:ext cx="981940" cy="553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90" tIns="60945" rIns="121890" bIns="6094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ar-SA" altLang="zh-CN" sz="2800" dirty="0">
                  <a:solidFill>
                    <a:srgbClr val="E94C4C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微软雅黑" pitchFamily="34" charset="-122"/>
                </a:rPr>
                <a:t>مستمر</a:t>
              </a:r>
              <a:endParaRPr lang="zh-CN" altLang="en-US" sz="2400" dirty="0">
                <a:solidFill>
                  <a:srgbClr val="E94C4C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微软雅黑" pitchFamily="34" charset="-122"/>
              </a:endParaRPr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D239EAB2-1CFB-4482-BB77-BC4D453CB7ED}"/>
              </a:ext>
            </a:extLst>
          </p:cNvPr>
          <p:cNvGrpSpPr/>
          <p:nvPr/>
        </p:nvGrpSpPr>
        <p:grpSpPr>
          <a:xfrm>
            <a:off x="9454734" y="2169762"/>
            <a:ext cx="1255524" cy="1136583"/>
            <a:chOff x="9454734" y="2169762"/>
            <a:chExt cx="1255524" cy="1136583"/>
          </a:xfrm>
        </p:grpSpPr>
        <p:grpSp>
          <p:nvGrpSpPr>
            <p:cNvPr id="78" name="组合 42">
              <a:extLst>
                <a:ext uri="{FF2B5EF4-FFF2-40B4-BE49-F238E27FC236}">
                  <a16:creationId xmlns:a16="http://schemas.microsoft.com/office/drawing/2014/main" id="{542985B7-F2C8-4118-8E40-F339B6EB318E}"/>
                </a:ext>
              </a:extLst>
            </p:cNvPr>
            <p:cNvGrpSpPr/>
            <p:nvPr/>
          </p:nvGrpSpPr>
          <p:grpSpPr>
            <a:xfrm>
              <a:off x="9454734" y="2169762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9" name="同心圆 21">
                <a:extLst>
                  <a:ext uri="{FF2B5EF4-FFF2-40B4-BE49-F238E27FC236}">
                    <a16:creationId xmlns:a16="http://schemas.microsoft.com/office/drawing/2014/main" id="{5A7D9FD6-1332-4650-8F0E-607A0161E831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80" name="椭圆 22">
                <a:extLst>
                  <a:ext uri="{FF2B5EF4-FFF2-40B4-BE49-F238E27FC236}">
                    <a16:creationId xmlns:a16="http://schemas.microsoft.com/office/drawing/2014/main" id="{F9716882-9EBA-4751-9991-A20A4BBE8A63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6FECB687-217C-49F4-B596-8FEC5D016397}"/>
                </a:ext>
              </a:extLst>
            </p:cNvPr>
            <p:cNvSpPr txBox="1"/>
            <p:nvPr/>
          </p:nvSpPr>
          <p:spPr>
            <a:xfrm>
              <a:off x="9720954" y="2349112"/>
              <a:ext cx="770888" cy="738664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E94C4C"/>
                  </a:solidFill>
                  <a:latin typeface="微软雅黑" pitchFamily="34" charset="-122"/>
                  <a:ea typeface="微软雅黑" pitchFamily="34" charset="-122"/>
                </a:rPr>
                <a:t>غير</a:t>
              </a:r>
            </a:p>
            <a:p>
              <a:pPr algn="ctr"/>
              <a:r>
                <a:rPr lang="ar-SA" sz="2400" b="1" dirty="0">
                  <a:solidFill>
                    <a:srgbClr val="E94C4C"/>
                  </a:solidFill>
                  <a:latin typeface="微软雅黑" pitchFamily="34" charset="-122"/>
                  <a:ea typeface="微软雅黑" pitchFamily="34" charset="-122"/>
                </a:rPr>
                <a:t> مستمر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159E5BD8-9AF9-49F3-8570-370B3B6784D8}"/>
              </a:ext>
            </a:extLst>
          </p:cNvPr>
          <p:cNvGrpSpPr/>
          <p:nvPr/>
        </p:nvGrpSpPr>
        <p:grpSpPr>
          <a:xfrm>
            <a:off x="309011" y="154371"/>
            <a:ext cx="1255524" cy="1136583"/>
            <a:chOff x="309011" y="154371"/>
            <a:chExt cx="1255524" cy="1136583"/>
          </a:xfrm>
        </p:grpSpPr>
        <p:grpSp>
          <p:nvGrpSpPr>
            <p:cNvPr id="81" name="组合 42">
              <a:extLst>
                <a:ext uri="{FF2B5EF4-FFF2-40B4-BE49-F238E27FC236}">
                  <a16:creationId xmlns:a16="http://schemas.microsoft.com/office/drawing/2014/main" id="{962DC73A-DFDA-48B4-BEAF-710F066EBB37}"/>
                </a:ext>
              </a:extLst>
            </p:cNvPr>
            <p:cNvGrpSpPr/>
            <p:nvPr/>
          </p:nvGrpSpPr>
          <p:grpSpPr>
            <a:xfrm>
              <a:off x="309011" y="154371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2" name="同心圆 21">
                <a:extLst>
                  <a:ext uri="{FF2B5EF4-FFF2-40B4-BE49-F238E27FC236}">
                    <a16:creationId xmlns:a16="http://schemas.microsoft.com/office/drawing/2014/main" id="{84B07952-B953-496C-ACD9-F571D2905DD0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83" name="椭圆 22">
                <a:extLst>
                  <a:ext uri="{FF2B5EF4-FFF2-40B4-BE49-F238E27FC236}">
                    <a16:creationId xmlns:a16="http://schemas.microsoft.com/office/drawing/2014/main" id="{2D1C4DD6-9312-4023-9818-5E60E2815DEA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FD094AA8-1594-46DF-997C-8A2FE27AD144}"/>
                </a:ext>
              </a:extLst>
            </p:cNvPr>
            <p:cNvSpPr txBox="1"/>
            <p:nvPr/>
          </p:nvSpPr>
          <p:spPr>
            <a:xfrm>
              <a:off x="542636" y="420306"/>
              <a:ext cx="770888" cy="615553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E94C4C"/>
                  </a:solidFill>
                  <a:latin typeface="微软雅黑" pitchFamily="34" charset="-122"/>
                  <a:ea typeface="微软雅黑" pitchFamily="34" charset="-122"/>
                </a:rPr>
                <a:t>الانقسام </a:t>
              </a:r>
            </a:p>
            <a:p>
              <a:pPr algn="ctr"/>
              <a:r>
                <a:rPr lang="ar-SA" sz="2000" b="1" dirty="0">
                  <a:solidFill>
                    <a:srgbClr val="E94C4C"/>
                  </a:solidFill>
                  <a:latin typeface="微软雅黑" pitchFamily="34" charset="-122"/>
                  <a:ea typeface="微软雅黑" pitchFamily="34" charset="-122"/>
                </a:rPr>
                <a:t>الاختزالي</a:t>
              </a: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7721774E-D938-48B8-8F40-80D6C2079B0B}"/>
              </a:ext>
            </a:extLst>
          </p:cNvPr>
          <p:cNvGrpSpPr/>
          <p:nvPr/>
        </p:nvGrpSpPr>
        <p:grpSpPr>
          <a:xfrm>
            <a:off x="281608" y="1350882"/>
            <a:ext cx="1255524" cy="1136583"/>
            <a:chOff x="281608" y="1350882"/>
            <a:chExt cx="1255524" cy="1136583"/>
          </a:xfrm>
        </p:grpSpPr>
        <p:grpSp>
          <p:nvGrpSpPr>
            <p:cNvPr id="84" name="组合 42">
              <a:extLst>
                <a:ext uri="{FF2B5EF4-FFF2-40B4-BE49-F238E27FC236}">
                  <a16:creationId xmlns:a16="http://schemas.microsoft.com/office/drawing/2014/main" id="{5FBF4EBE-56FC-442D-BBF0-1C640675D00A}"/>
                </a:ext>
              </a:extLst>
            </p:cNvPr>
            <p:cNvGrpSpPr/>
            <p:nvPr/>
          </p:nvGrpSpPr>
          <p:grpSpPr>
            <a:xfrm>
              <a:off x="281608" y="1350882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5" name="同心圆 21">
                <a:extLst>
                  <a:ext uri="{FF2B5EF4-FFF2-40B4-BE49-F238E27FC236}">
                    <a16:creationId xmlns:a16="http://schemas.microsoft.com/office/drawing/2014/main" id="{CA362C11-0C47-4836-A13C-7C25F42494B1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86" name="椭圆 22">
                <a:extLst>
                  <a:ext uri="{FF2B5EF4-FFF2-40B4-BE49-F238E27FC236}">
                    <a16:creationId xmlns:a16="http://schemas.microsoft.com/office/drawing/2014/main" id="{F365A0E2-1815-4EDC-A020-0DA39527ADD1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730D6900-CD04-43DA-AF7D-544CF45CAD70}"/>
                </a:ext>
              </a:extLst>
            </p:cNvPr>
            <p:cNvSpPr txBox="1"/>
            <p:nvPr/>
          </p:nvSpPr>
          <p:spPr>
            <a:xfrm>
              <a:off x="431862" y="1715650"/>
              <a:ext cx="957597" cy="369332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E94C4C"/>
                  </a:solidFill>
                  <a:latin typeface="微软雅黑" pitchFamily="34" charset="-122"/>
                  <a:ea typeface="微软雅黑" pitchFamily="34" charset="-122"/>
                </a:rPr>
                <a:t>الإخصاب</a:t>
              </a:r>
            </a:p>
          </p:txBody>
        </p:sp>
      </p:grpSp>
      <p:grpSp>
        <p:nvGrpSpPr>
          <p:cNvPr id="93" name="مجموعة 92">
            <a:extLst>
              <a:ext uri="{FF2B5EF4-FFF2-40B4-BE49-F238E27FC236}">
                <a16:creationId xmlns:a16="http://schemas.microsoft.com/office/drawing/2014/main" id="{F812382C-D3D0-4779-AA42-AED356F2050F}"/>
              </a:ext>
            </a:extLst>
          </p:cNvPr>
          <p:cNvGrpSpPr/>
          <p:nvPr/>
        </p:nvGrpSpPr>
        <p:grpSpPr>
          <a:xfrm>
            <a:off x="263845" y="2586778"/>
            <a:ext cx="1255524" cy="1136583"/>
            <a:chOff x="254205" y="2547393"/>
            <a:chExt cx="1255524" cy="1136583"/>
          </a:xfrm>
        </p:grpSpPr>
        <p:grpSp>
          <p:nvGrpSpPr>
            <p:cNvPr id="87" name="组合 42">
              <a:extLst>
                <a:ext uri="{FF2B5EF4-FFF2-40B4-BE49-F238E27FC236}">
                  <a16:creationId xmlns:a16="http://schemas.microsoft.com/office/drawing/2014/main" id="{BADBDB2B-A17B-49A0-A30D-E40D1C2B93EB}"/>
                </a:ext>
              </a:extLst>
            </p:cNvPr>
            <p:cNvGrpSpPr/>
            <p:nvPr/>
          </p:nvGrpSpPr>
          <p:grpSpPr>
            <a:xfrm>
              <a:off x="254205" y="2547393"/>
              <a:ext cx="1255524" cy="113658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8" name="同心圆 21">
                <a:extLst>
                  <a:ext uri="{FF2B5EF4-FFF2-40B4-BE49-F238E27FC236}">
                    <a16:creationId xmlns:a16="http://schemas.microsoft.com/office/drawing/2014/main" id="{9FB19C11-CDE3-4942-9277-A025B6A38DB1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  <p:sp>
            <p:nvSpPr>
              <p:cNvPr id="89" name="椭圆 22">
                <a:extLst>
                  <a:ext uri="{FF2B5EF4-FFF2-40B4-BE49-F238E27FC236}">
                    <a16:creationId xmlns:a16="http://schemas.microsoft.com/office/drawing/2014/main" id="{6E7D5682-CB64-4D27-AF10-C168AC36015D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hexagon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889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 dirty="0">
                  <a:solidFill>
                    <a:srgbClr val="EA5E66"/>
                  </a:solidFill>
                  <a:latin typeface="Source Han Sans CN Medium" panose="020B0500000000000000" pitchFamily="34" charset="-128"/>
                  <a:ea typeface="Source Han Sans CN Medium" panose="020B0500000000000000" pitchFamily="34" charset="-128"/>
                </a:endParaRPr>
              </a:p>
            </p:txBody>
          </p:sp>
        </p:grp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2D0DCC17-CFB9-4C49-83EC-87019A7E0F99}"/>
                </a:ext>
              </a:extLst>
            </p:cNvPr>
            <p:cNvSpPr txBox="1"/>
            <p:nvPr/>
          </p:nvSpPr>
          <p:spPr>
            <a:xfrm>
              <a:off x="478761" y="2946092"/>
              <a:ext cx="770888" cy="369332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E94C4C"/>
                  </a:solidFill>
                  <a:latin typeface="微软雅黑" pitchFamily="34" charset="-122"/>
                  <a:ea typeface="微软雅黑" pitchFamily="34" charset="-122"/>
                </a:rPr>
                <a:t>الطفرة</a:t>
              </a:r>
            </a:p>
          </p:txBody>
        </p:sp>
      </p:grpSp>
      <p:pic>
        <p:nvPicPr>
          <p:cNvPr id="56" name="Picture 3" descr="C:\Users\Administrator\Desktop\微立体创业计划\005.png">
            <a:extLst>
              <a:ext uri="{FF2B5EF4-FFF2-40B4-BE49-F238E27FC236}">
                <a16:creationId xmlns:a16="http://schemas.microsoft.com/office/drawing/2014/main" id="{7FABF240-7ABE-4C8E-B9FF-4340B9F77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5375" y="4572550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C:\Users\Administrator\Desktop\微立体创业计划\004.png">
            <a:extLst>
              <a:ext uri="{FF2B5EF4-FFF2-40B4-BE49-F238E27FC236}">
                <a16:creationId xmlns:a16="http://schemas.microsoft.com/office/drawing/2014/main" id="{669444F8-8D3A-439E-8166-C99D805E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74" y="4581922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مستطيل 61">
            <a:extLst>
              <a:ext uri="{FF2B5EF4-FFF2-40B4-BE49-F238E27FC236}">
                <a16:creationId xmlns:a16="http://schemas.microsoft.com/office/drawing/2014/main" id="{78D8185B-CD5E-4B07-B3BA-CAF15C9B3D41}"/>
              </a:ext>
            </a:extLst>
          </p:cNvPr>
          <p:cNvSpPr/>
          <p:nvPr/>
        </p:nvSpPr>
        <p:spPr>
          <a:xfrm>
            <a:off x="9084323" y="4425057"/>
            <a:ext cx="20441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الملخص</a:t>
            </a:r>
          </a:p>
        </p:txBody>
      </p:sp>
    </p:spTree>
    <p:extLst>
      <p:ext uri="{BB962C8B-B14F-4D97-AF65-F5344CB8AC3E}">
        <p14:creationId xmlns:p14="http://schemas.microsoft.com/office/powerpoint/2010/main" val="169892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F7152A7-073C-41FB-8E69-E3D091914E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964"/>
          <a:stretch/>
        </p:blipFill>
        <p:spPr>
          <a:xfrm>
            <a:off x="3126" y="10843"/>
            <a:ext cx="7092384" cy="5560719"/>
          </a:xfrm>
          <a:prstGeom prst="rect">
            <a:avLst/>
          </a:prstGeom>
        </p:spPr>
      </p:pic>
      <p:pic>
        <p:nvPicPr>
          <p:cNvPr id="4" name="Picture 3" descr="C:\Users\Administrator\Desktop\微立体创业计划\005.png">
            <a:extLst>
              <a:ext uri="{FF2B5EF4-FFF2-40B4-BE49-F238E27FC236}">
                <a16:creationId xmlns:a16="http://schemas.microsoft.com/office/drawing/2014/main" id="{9B7A858B-541F-44BE-9EC2-D370B798B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383" y="22002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istrator\Desktop\微立体创业计划\004.png">
            <a:extLst>
              <a:ext uri="{FF2B5EF4-FFF2-40B4-BE49-F238E27FC236}">
                <a16:creationId xmlns:a16="http://schemas.microsoft.com/office/drawing/2014/main" id="{19076B28-0935-43CE-8B6C-F14B28EFC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782" y="22939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21D91278-3041-441A-8758-2787C951327B}"/>
              </a:ext>
            </a:extLst>
          </p:cNvPr>
          <p:cNvSpPr/>
          <p:nvPr/>
        </p:nvSpPr>
        <p:spPr>
          <a:xfrm>
            <a:off x="7411344" y="35221"/>
            <a:ext cx="37545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rgbClr val="C1BE9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التقويم الختامي 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04142BD7-B53E-4506-9E91-5206BC8B6D99}"/>
              </a:ext>
            </a:extLst>
          </p:cNvPr>
          <p:cNvGrpSpPr/>
          <p:nvPr/>
        </p:nvGrpSpPr>
        <p:grpSpPr>
          <a:xfrm>
            <a:off x="7535365" y="1168175"/>
            <a:ext cx="4435476" cy="990296"/>
            <a:chOff x="-1537641" y="3382435"/>
            <a:chExt cx="3480758" cy="1642603"/>
          </a:xfrm>
        </p:grpSpPr>
        <p:sp>
          <p:nvSpPr>
            <p:cNvPr id="8" name="六边形 50">
              <a:extLst>
                <a:ext uri="{FF2B5EF4-FFF2-40B4-BE49-F238E27FC236}">
                  <a16:creationId xmlns:a16="http://schemas.microsoft.com/office/drawing/2014/main" id="{2295B81B-3703-409E-AA97-849BD292D9E5}"/>
                </a:ext>
              </a:extLst>
            </p:cNvPr>
            <p:cNvSpPr/>
            <p:nvPr/>
          </p:nvSpPr>
          <p:spPr>
            <a:xfrm>
              <a:off x="-1537641" y="3382435"/>
              <a:ext cx="3480758" cy="1552199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B4896CC5-0C83-47E6-9B31-C4FF824319EF}"/>
                </a:ext>
              </a:extLst>
            </p:cNvPr>
            <p:cNvSpPr txBox="1"/>
            <p:nvPr/>
          </p:nvSpPr>
          <p:spPr>
            <a:xfrm>
              <a:off x="-1197284" y="3549176"/>
              <a:ext cx="2800043" cy="1475862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هل تظهر البيانات تباينا مستمر أم تباينا غير مستمر ؟ </a:t>
              </a:r>
              <a:r>
                <a:rPr lang="ar-SA" sz="2400" b="0" cap="none" spc="0" dirty="0" err="1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إشرح</a:t>
              </a:r>
              <a:r>
                <a:rPr lang="ar-SA" sz="2400" b="0" cap="none" spc="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إجابتك </a:t>
              </a: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068F77E1-9249-4B82-933D-EAA2CD149CCE}"/>
              </a:ext>
            </a:extLst>
          </p:cNvPr>
          <p:cNvGrpSpPr/>
          <p:nvPr/>
        </p:nvGrpSpPr>
        <p:grpSpPr>
          <a:xfrm>
            <a:off x="7535366" y="3669513"/>
            <a:ext cx="4435476" cy="1431252"/>
            <a:chOff x="-1537641" y="3382435"/>
            <a:chExt cx="3480758" cy="2601417"/>
          </a:xfrm>
        </p:grpSpPr>
        <p:sp>
          <p:nvSpPr>
            <p:cNvPr id="11" name="六边形 50">
              <a:extLst>
                <a:ext uri="{FF2B5EF4-FFF2-40B4-BE49-F238E27FC236}">
                  <a16:creationId xmlns:a16="http://schemas.microsoft.com/office/drawing/2014/main" id="{783751CC-DA51-439C-B108-C25FC44D5C9F}"/>
                </a:ext>
              </a:extLst>
            </p:cNvPr>
            <p:cNvSpPr/>
            <p:nvPr/>
          </p:nvSpPr>
          <p:spPr>
            <a:xfrm>
              <a:off x="-1537641" y="3382435"/>
              <a:ext cx="3480758" cy="2601417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3463DF3A-6E7D-4200-B0CD-9035EA7A64B9}"/>
                </a:ext>
              </a:extLst>
            </p:cNvPr>
            <p:cNvSpPr txBox="1"/>
            <p:nvPr/>
          </p:nvSpPr>
          <p:spPr>
            <a:xfrm>
              <a:off x="-1197284" y="3549176"/>
              <a:ext cx="2800043" cy="2237635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000" b="0" cap="none" spc="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ما العدد الإجمالي للطلبة الذين لديهم شحمة أذن ملتحمة , والذين لديهم شحمة أذن منفصلة . واحسب النسبة التقديرية لشحمة الأذن المنفصلة إلى المتصلة .</a:t>
              </a: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66B65A9F-4AC0-4A18-BD3D-E6C52CFBECF6}"/>
              </a:ext>
            </a:extLst>
          </p:cNvPr>
          <p:cNvGrpSpPr/>
          <p:nvPr/>
        </p:nvGrpSpPr>
        <p:grpSpPr>
          <a:xfrm>
            <a:off x="4977573" y="5819615"/>
            <a:ext cx="4435476" cy="835267"/>
            <a:chOff x="-1537641" y="3382435"/>
            <a:chExt cx="3480758" cy="2601417"/>
          </a:xfrm>
        </p:grpSpPr>
        <p:sp>
          <p:nvSpPr>
            <p:cNvPr id="14" name="六边形 50">
              <a:extLst>
                <a:ext uri="{FF2B5EF4-FFF2-40B4-BE49-F238E27FC236}">
                  <a16:creationId xmlns:a16="http://schemas.microsoft.com/office/drawing/2014/main" id="{46FC944E-1905-4FC5-BBFF-345827580C35}"/>
                </a:ext>
              </a:extLst>
            </p:cNvPr>
            <p:cNvSpPr/>
            <p:nvPr/>
          </p:nvSpPr>
          <p:spPr>
            <a:xfrm>
              <a:off x="-1537641" y="3382435"/>
              <a:ext cx="3480758" cy="2601417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CE3595C8-5AE3-474E-A092-6F0870EBABFC}"/>
                </a:ext>
              </a:extLst>
            </p:cNvPr>
            <p:cNvSpPr txBox="1"/>
            <p:nvPr/>
          </p:nvSpPr>
          <p:spPr>
            <a:xfrm>
              <a:off x="-1197284" y="3549175"/>
              <a:ext cx="2800043" cy="2300550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ما سبب التباين الملاحظ بين الطلبة ؟ </a:t>
              </a:r>
            </a:p>
            <a:p>
              <a:pPr algn="ctr"/>
              <a:r>
                <a:rPr lang="ar-SA" sz="2400" dirty="0" err="1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إشرح</a:t>
              </a:r>
              <a:r>
                <a:rPr lang="ar-SA" sz="2400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إجابتك .</a:t>
              </a:r>
              <a:endParaRPr lang="ar-SA" sz="24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1C40E99-65DB-409A-9138-00B75FF4C527}"/>
              </a:ext>
            </a:extLst>
          </p:cNvPr>
          <p:cNvSpPr txBox="1"/>
          <p:nvPr/>
        </p:nvSpPr>
        <p:spPr>
          <a:xfrm>
            <a:off x="7095510" y="2158471"/>
            <a:ext cx="4635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i="0" u="none" strike="noStrike" baseline="0" dirty="0">
                <a:latin typeface="Muna"/>
              </a:rPr>
              <a:t>تبايُنًا غير مستمرّ. لظهور فئتين فقط من الطرز المظهرية.</a:t>
            </a:r>
            <a:endParaRPr lang="ar-SA" sz="2400" b="1" dirty="0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D68BF2D-FBEF-4DF7-851E-5B9227A91F4C}"/>
              </a:ext>
            </a:extLst>
          </p:cNvPr>
          <p:cNvSpPr txBox="1"/>
          <p:nvPr/>
        </p:nvSpPr>
        <p:spPr>
          <a:xfrm>
            <a:off x="9551590" y="5103715"/>
            <a:ext cx="25075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i="0" u="none" strike="noStrike" baseline="0" dirty="0">
                <a:latin typeface="Muna"/>
              </a:rPr>
              <a:t>61منفصلة</a:t>
            </a:r>
          </a:p>
          <a:p>
            <a:pPr algn="ctr" rtl="1"/>
            <a:r>
              <a:rPr lang="ar-SA" sz="2400" b="1" i="0" u="none" strike="noStrike" baseline="0" dirty="0">
                <a:latin typeface="Muna"/>
              </a:rPr>
              <a:t> </a:t>
            </a:r>
            <a:r>
              <a:rPr lang="ar-SA" sz="2400" b="1" i="0" u="none" strike="noStrike" baseline="0" dirty="0">
                <a:latin typeface="ArialMT"/>
              </a:rPr>
              <a:t>18 </a:t>
            </a:r>
            <a:r>
              <a:rPr lang="ar-SA" sz="2400" b="1" i="0" u="none" strike="noStrike" baseline="0" dirty="0">
                <a:latin typeface="Muna"/>
              </a:rPr>
              <a:t>ملتحمة </a:t>
            </a:r>
          </a:p>
          <a:p>
            <a:pPr algn="ctr" rtl="1"/>
            <a:r>
              <a:rPr lang="ar-SA" sz="2400" b="1" i="0" u="none" strike="noStrike" baseline="0" dirty="0">
                <a:latin typeface="Muna"/>
              </a:rPr>
              <a:t>النسبة تقريبًا :</a:t>
            </a:r>
          </a:p>
          <a:p>
            <a:pPr algn="ctr" rtl="1"/>
            <a:r>
              <a:rPr lang="ar-SA" sz="2400" b="1" i="0" u="none" strike="noStrike" baseline="0" dirty="0">
                <a:latin typeface="ArialMT"/>
              </a:rPr>
              <a:t>1 : 3</a:t>
            </a:r>
            <a:endParaRPr lang="ar-SA" sz="2400" b="1" dirty="0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83D23238-1659-45DA-8F1A-3D101B5AF68C}"/>
              </a:ext>
            </a:extLst>
          </p:cNvPr>
          <p:cNvSpPr txBox="1"/>
          <p:nvPr/>
        </p:nvSpPr>
        <p:spPr>
          <a:xfrm>
            <a:off x="-36050" y="5571562"/>
            <a:ext cx="49654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i="0" u="none" strike="noStrike" baseline="0" dirty="0">
                <a:latin typeface="Muna"/>
              </a:rPr>
              <a:t>يحدث التبايُن بسبب عوامل جينية. يتبع التزاوج أحادي الهجين وهي صفة ناتجة عن جين واحد </a:t>
            </a:r>
            <a:r>
              <a:rPr lang="ar-SA" sz="2400" b="1" i="0" u="none" strike="noStrike" baseline="0" dirty="0" err="1">
                <a:latin typeface="Muna"/>
              </a:rPr>
              <a:t>بأليلين</a:t>
            </a:r>
            <a:r>
              <a:rPr lang="ar-SA" sz="2400" b="1" i="0" u="none" strike="noStrike" baseline="0" dirty="0">
                <a:latin typeface="Muna"/>
              </a:rPr>
              <a:t> غير متماثلين.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63363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9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9" grpId="0"/>
          <p:bldP spid="2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</p:tagLst>
</file>

<file path=ppt/theme/theme1.xml><?xml version="1.0" encoding="utf-8"?>
<a:theme xmlns:a="http://schemas.openxmlformats.org/drawingml/2006/main" name="Office 主题​​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CBEE21D231DD40A50641DFC0F776DF" ma:contentTypeVersion="33" ma:contentTypeDescription="Create a new document." ma:contentTypeScope="" ma:versionID="9d3f13db879137b275257059580b8a5b">
  <xsd:schema xmlns:xsd="http://www.w3.org/2001/XMLSchema" xmlns:xs="http://www.w3.org/2001/XMLSchema" xmlns:p="http://schemas.microsoft.com/office/2006/metadata/properties" xmlns:ns3="4bde4801-83ec-441e-9273-cecd9eabb5c2" xmlns:ns4="25106da6-0778-477d-9a1c-72837066ff66" targetNamespace="http://schemas.microsoft.com/office/2006/metadata/properties" ma:root="true" ma:fieldsID="8896ad5494f2ec847bb6f7bf79f9d8ed" ns3:_="" ns4:_="">
    <xsd:import namespace="4bde4801-83ec-441e-9273-cecd9eabb5c2"/>
    <xsd:import namespace="25106da6-0778-477d-9a1c-72837066ff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e4801-83ec-441e-9273-cecd9eabb5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CultureName" ma:index="16" nillable="true" ma:displayName="Culture Name" ma:internalName="CultureName">
      <xsd:simpleType>
        <xsd:restriction base="dms:Text"/>
      </xsd:simpleType>
    </xsd:element>
    <xsd:element name="AppVersion" ma:index="17" nillable="true" ma:displayName="App Version" ma:internalName="AppVersion">
      <xsd:simpleType>
        <xsd:restriction base="dms:Text"/>
      </xsd:simpleType>
    </xsd:element>
    <xsd:element name="TeamsChannelId" ma:index="18" nillable="true" ma:displayName="Teams Channel Id" ma:internalName="TeamsChannelId">
      <xsd:simpleType>
        <xsd:restriction base="dms:Text"/>
      </xsd:simpleType>
    </xsd:element>
    <xsd:element name="Owner" ma:index="1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0" nillable="true" ma:displayName="Math Settings" ma:internalName="Math_Settings">
      <xsd:simpleType>
        <xsd:restriction base="dms:Text"/>
      </xsd:simpleType>
    </xsd:element>
    <xsd:element name="DefaultSectionNames" ma:index="2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2" nillable="true" ma:displayName="Is Collaboration Space Locked" ma:internalName="Is_Collaboration_Space_Locked">
      <xsd:simpleType>
        <xsd:restriction base="dms:Boolean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ediaServiceAutoTags" ma:index="34" nillable="true" ma:displayName="Tags" ma:internalName="MediaServiceAutoTags" ma:readOnly="true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06da6-0778-477d-9a1c-72837066f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4bde4801-83ec-441e-9273-cecd9eabb5c2" xsi:nil="true"/>
    <Invited_Teachers xmlns="4bde4801-83ec-441e-9273-cecd9eabb5c2" xsi:nil="true"/>
    <Owner xmlns="4bde4801-83ec-441e-9273-cecd9eabb5c2">
      <UserInfo>
        <DisplayName/>
        <AccountId xsi:nil="true"/>
        <AccountType/>
      </UserInfo>
    </Owner>
    <Student_Groups xmlns="4bde4801-83ec-441e-9273-cecd9eabb5c2">
      <UserInfo>
        <DisplayName/>
        <AccountId xsi:nil="true"/>
        <AccountType/>
      </UserInfo>
    </Student_Groups>
    <Distribution_Groups xmlns="4bde4801-83ec-441e-9273-cecd9eabb5c2" xsi:nil="true"/>
    <Has_Teacher_Only_SectionGroup xmlns="4bde4801-83ec-441e-9273-cecd9eabb5c2" xsi:nil="true"/>
    <TeamsChannelId xmlns="4bde4801-83ec-441e-9273-cecd9eabb5c2" xsi:nil="true"/>
    <Invited_Students xmlns="4bde4801-83ec-441e-9273-cecd9eabb5c2" xsi:nil="true"/>
    <CultureName xmlns="4bde4801-83ec-441e-9273-cecd9eabb5c2" xsi:nil="true"/>
    <Self_Registration_Enabled xmlns="4bde4801-83ec-441e-9273-cecd9eabb5c2" xsi:nil="true"/>
    <LMS_Mappings xmlns="4bde4801-83ec-441e-9273-cecd9eabb5c2" xsi:nil="true"/>
    <IsNotebookLocked xmlns="4bde4801-83ec-441e-9273-cecd9eabb5c2" xsi:nil="true"/>
    <Teachers xmlns="4bde4801-83ec-441e-9273-cecd9eabb5c2">
      <UserInfo>
        <DisplayName/>
        <AccountId xsi:nil="true"/>
        <AccountType/>
      </UserInfo>
    </Teachers>
    <Math_Settings xmlns="4bde4801-83ec-441e-9273-cecd9eabb5c2" xsi:nil="true"/>
    <DefaultSectionNames xmlns="4bde4801-83ec-441e-9273-cecd9eabb5c2" xsi:nil="true"/>
    <AppVersion xmlns="4bde4801-83ec-441e-9273-cecd9eabb5c2" xsi:nil="true"/>
    <NotebookType xmlns="4bde4801-83ec-441e-9273-cecd9eabb5c2" xsi:nil="true"/>
    <FolderType xmlns="4bde4801-83ec-441e-9273-cecd9eabb5c2" xsi:nil="true"/>
    <Students xmlns="4bde4801-83ec-441e-9273-cecd9eabb5c2">
      <UserInfo>
        <DisplayName/>
        <AccountId xsi:nil="true"/>
        <AccountType/>
      </UserInfo>
    </Students>
    <Templates xmlns="4bde4801-83ec-441e-9273-cecd9eabb5c2" xsi:nil="true"/>
  </documentManagement>
</p:properties>
</file>

<file path=customXml/itemProps1.xml><?xml version="1.0" encoding="utf-8"?>
<ds:datastoreItem xmlns:ds="http://schemas.openxmlformats.org/officeDocument/2006/customXml" ds:itemID="{BBEE3C66-BF27-4D98-BB32-4813687D4A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de4801-83ec-441e-9273-cecd9eabb5c2"/>
    <ds:schemaRef ds:uri="25106da6-0778-477d-9a1c-72837066f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072C40-E73B-49DB-BB6B-35C1306AEE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9FD0B4-7110-42EC-BD93-38E912910ACB}">
  <ds:schemaRefs>
    <ds:schemaRef ds:uri="4bde4801-83ec-441e-9273-cecd9eabb5c2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  <ds:schemaRef ds:uri="25106da6-0778-477d-9a1c-72837066ff66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9031</TotalTime>
  <Words>983</Words>
  <Application>Microsoft Office PowerPoint</Application>
  <PresentationFormat>مخصص</PresentationFormat>
  <Paragraphs>187</Paragraphs>
  <Slides>19</Slides>
  <Notes>13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7" baseType="lpstr">
      <vt:lpstr>微软雅黑</vt:lpstr>
      <vt:lpstr>Arial</vt:lpstr>
      <vt:lpstr>ArialMT</vt:lpstr>
      <vt:lpstr>Calibri</vt:lpstr>
      <vt:lpstr>Century Gothic</vt:lpstr>
      <vt:lpstr>Muna</vt:lpstr>
      <vt:lpstr>Source Han Sans CN Medium</vt:lpstr>
      <vt:lpstr>Office 主题​​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Manager>hl81829782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keywords>hl81829782</cp:keywords>
  <cp:lastModifiedBy>Rahma Hamed AL-Maskari</cp:lastModifiedBy>
  <cp:revision>871</cp:revision>
  <dcterms:created xsi:type="dcterms:W3CDTF">2015-04-24T01:01:13Z</dcterms:created>
  <dcterms:modified xsi:type="dcterms:W3CDTF">2022-03-05T14:52:31Z</dcterms:modified>
  <cp:category>hl81829782</cp:category>
  <cp:contentStatus>hl81829782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0x01010092CBEE21D231DD40A50641DFC0F776DF</vt:lpwstr>
  </property>
</Properties>
</file>