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application/xml" Extension="xml"/>
  <Default ContentType="image/png" Extension="png"/>
  <Default ContentType="image/jpeg" Extension="jpeg"/>
  <Default ContentType="audio/x-wav" Extension="wav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udio/wav" PartName="/ppt/media/audio2.wav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inkml+xml" PartName="/ppt/ink/ink5.xml"/>
  <Override ContentType="application/inkml+xml" PartName="/ppt/ink/ink4.xml"/>
  <Override ContentType="application/inkml+xml" PartName="/ppt/ink/ink7.xml"/>
  <Override ContentType="application/inkml+xml" PartName="/ppt/ink/ink6.xml"/>
  <Override ContentType="application/inkml+xml" PartName="/ppt/ink/ink3.xml"/>
  <Override ContentType="application/inkml+xml" PartName="/ppt/ink/ink2.xml"/>
  <Override ContentType="application/inkml+xml" PartName="/ppt/ink/ink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defaultTextStyle>
    <a:defPPr lvl="0">
      <a:defRPr lang="ar-OM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940675A-B579-460E-94D1-54222C63F5DA}" styleName="بلا نمط، شبكة جدول">
    <a:wholeTbl>
      <a:tcTxStyle>
        <a:fontRef idx="minor">
          <a:scrgbClr b="0" g="0" r="0"/>
        </a:fontRef>
        <a:schemeClr val="tx1"/>
      </a:tcTxStyle>
      <a:tcStyle>
        <a:tcBdr>
          <a:left>
            <a:ln cmpd="sng" w="12700">
              <a:solidFill>
                <a:schemeClr val="tx1"/>
              </a:solidFill>
            </a:ln>
          </a:left>
          <a:right>
            <a:ln cmpd="sng" w="12700">
              <a:solidFill>
                <a:schemeClr val="tx1"/>
              </a:solidFill>
            </a:ln>
          </a:right>
          <a:top>
            <a:ln cmpd="sng" w="12700">
              <a:solidFill>
                <a:schemeClr val="tx1"/>
              </a:solidFill>
            </a:ln>
          </a:top>
          <a:bottom>
            <a:ln cmpd="sng" w="12700">
              <a:solidFill>
                <a:schemeClr val="tx1"/>
              </a:solidFill>
            </a:ln>
          </a:bottom>
          <a:insideH>
            <a:ln cmpd="sng" w="12700">
              <a:solidFill>
                <a:schemeClr val="tx1"/>
              </a:solidFill>
            </a:ln>
          </a:insideH>
          <a:insideV>
            <a:ln cmpd="sng" w="12700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05:39:11.7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05:39:13.0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05:40:38.54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3078,'673'0,"-654"1,-1 1,0 0,22 7,-19-4,39 4,173-9,18 1,-173 14,-57-10,40 4,44 6,-70-9,55 4,581-9,-319-3,-322 1,1-1,-1-1,37-9,-33 7,-1 1,67 2,-66 3,-1-2,0-1,39-8,-7-6,0 4,0 2,90-1,-122 10,0-3,39-7,-1-1,75-19,-39 5,-91 23,-1-1,1-1,-1 0,0-2,-1 1,1-2,19-13,-18 12,-1 1,1 1,26-8,-26 10,0-1,0-1,20-11,-31 15,0-1,0 0,0 0,-1 0,1 0,-1-1,0 1,0-1,-1 0,0-1,0 1,0 0,3-9,-3 7,-1-1,1 0,-1 0,-1 0,0 0,0 0,0 0,-1 0,0 0,-3-13,3 17,-1 0,-1 0,1 0,0 0,-1 0,0 1,0-1,0 0,0 1,-1 0,1-1,-1 1,0 0,0 0,0 0,0 1,0-1,-1 1,1 0,-1 0,-7-3,-8-3,1-1,0-1,0-1,1-1,-24-20,-70-78,22 19,54 56,-56-75,46 53,21 31,15 17,1 0,-14-19,20 26,1-1,-1 1,1-1,0 0,0 1,0-1,0 0,0 0,1 0,-1 0,1 0,-1 0,1 0,0 0,1 0,0-4,-1 5,1-1,0 1,1 0,-1 0,0 0,0 0,1 0,-1 0,1 1,0-1,-1 1,1-1,0 1,0-1,0 1,0 0,0 0,1 0,-1 0,0 0,0 0,1 1,-1-1,0 1,4-1,9 0,0-1,28 3,-30-1,8 2,0 0,37 11,-36-8,1 0,26 1,256-4,-156-4,-130 1,-1-1,1 0,-1-2,0 0,35-14,-11 4,-17 8,1 1,0 2,-1 1,1 1,0 0,28 5,-13-2,48-3,-18-13,-53 10,1 0,21-2,-18 4,42-11,-42 8,44-5,-19 5,48-12,-63 11,23-7,-36 8,0 0,36-3,-3 7,-24 0,1 0,36-8,9-1,1 2,-1 4,96 7,-37-1,-95-3,0-1,55-12,118-16,-171 25,0 1,65 4,30-3,-111 0,-1-2,0 0,24-10,-24 7,0 2,47-8,-24 10,-27 4,-1-2,1 0,-1-1,0-1,20-6,184-90,-176 79,-34 16,-1 0,1-1,-1 0,0 0,0-1,12-11,20-15,-32 26,0 0,-1-1,10-10,10-15,-3-2,-1-1,26-45,-48 71,1 1,-2-1,1 0,-1 0,0 0,-1-1,-1 1,2-16,-3-1,0 0,-5-29,4 49,-1 0,0 0,0 0,0 0,-1 1,0-1,0 1,-1 0,0-1,0 2,0-1,-1 0,1 1,-2 0,1 0,0 0,-1 1,0 0,0 0,0 0,-8-2,-14-7,-1 2,0 0,-49-9,47 13,2 1,0 2,-1 0,-41 2,-6-1,59 0,-1 0,1-2,0 0,0-1,-24-12,17 8,1 0,-26-5,22 10,-51-2,60 7,0-1,0-1,0-1,0-1,0 0,-19-8,-3-2,0 1,-1 2,-1 3,-78-7,114 14,-133-26,104 18,0 1,-1 2,-37-1,-65 9,-72-4,129-11,54 8,-43-4,46 8,-178-17,181 14,-114-22,100 19,0 3,0 0,0 3,-49 3,15 0,23-1,-23 0,0-2,-107-17,94 6,49 8,1-2,-1-1,-47-16,77 21,0-1,0 1,1-1,-1 0,0 1,1-2,0 1,0 0,0-1,0 1,0-1,1 0,-1 0,1 0,0 0,1-1,-1 1,1 0,-1-1,1 1,1-1,-1 1,0-9,0-10,1 0,1 0,5-30,-6 50,2-3,0 0,0 0,0 0,1 0,0 1,0-1,0 1,1-1,-1 1,1 0,1 1,-1-1,1 1,9-8,-8 7,0 0,0-1,-1 1,1-1,-1-1,-1 1,1-1,5-11,-4-2,-2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05:40:41.57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679 312,'0'-4,"-1"1,1 0,-1 0,1 0,-1 0,0-1,0 1,-1 0,1 1,-1-1,1 0,-1 0,0 0,0 1,0-1,0 1,-3-3,-5-3,0 1,0-1,-13-6,-1-1,-74-41,6 4,79 44,-1 1,-1 0,1 1,-1 0,0 1,0 1,-1 1,0 0,-26-1,-105-21,102 13,26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05:40:54.35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5871 3252,'-56'0,"1"-3,-68-11,50 5,0 3,-124 7,72 1,-1423-2,1530-1,1-1,-1 0,-23-8,20 5,-40-5,12 9,35 2,0-2,1 1,-1-1,1-1,0-1,-1 0,1 0,-16-7,10 2,-1 1,0 1,0 0,-33-3,44 7,1 0,0 0,0-1,0 0,0 0,0 0,1-1,0-1,-1 1,1-1,1 0,-1-1,1 0,0 0,0 0,1 0,0-1,-7-11,5 5,1 0,1 0,0 0,1 0,0-1,1 0,0 0,1 0,1 0,0-17,1 13,0-7,1 0,5-30,-5 47,1 0,0 0,1 0,0 0,0 0,1 1,0-1,0 1,1 0,8-10,-5 8,1 0,0 0,1 1,0 0,0 0,0 1,1 1,0 0,1 0,12-4,-6 5,1 1,-1 0,1 1,0 1,0 0,19 2,-23 1,0-2,0 0,0 0,-1-1,1-1,-1-1,1 0,-1-1,23-11,-24 11,1 0,0 1,0 0,21-2,-21 4,1-1,-1 0,0-1,22-10,-30 11,17-9,0 1,1 1,44-11,-61 18,0 1,0-1,-1 0,1 0,11-9,-12 8,1 0,-1 0,1 1,0 0,12-4,-4 3,1-1,-1 0,-1-1,1-1,-1-1,0 0,18-13,-24 16,0 0,1 1,0 0,0 0,0 1,16-3,-15 4,0-1,0 0,0-1,0 0,10-6,81-53,-41 25,-38 26,0-1,-1-2,35-31,-39 29,-2-2,0 0,23-39,29-71,-34 60,-20 44,55-120,-61 127,-1 0,-1-1,0 0,-2 0,0 0,0-24,-5-301,2 333,-1 0,1 0,-2 0,1 1,-2-1,1 1,-1-1,-1 1,0 0,0 0,-1 0,0 1,-12-16,7 10,0 0,2 0,0 0,-11-30,6 14,6 14,0 0,-2 1,0 1,-1-1,-1 1,-15-17,15 19,0-1,-15-26,17 25,0 1,-21-24,19 26,-1 1,0 0,-1 1,-17-11,23 16,-1 1,0 1,1 0,-2 0,1 0,0 1,0 0,-1 1,-15-1,-163 4,52 1,120-2,0 1,-1 0,1 1,0 1,0 0,-15 8,12-5,1-1,-1-1,-32 5,-87 10,91-10,7 0,0-2,0-2,-49 1,55-7,-1 1,-48 8,69-6,0 0,1 1,-1 1,1 0,-1 0,1 1,1 1,-1 0,-12 10,2 1,1 0,1 1,0 2,-30 39,37-42,-2-2,1 0,-2 0,-23 17,20-18,1 2,-29 32,42-43,0 2,0-1,1 1,0-1,0 1,1 0,0 0,0 1,1-1,0 1,-2 14,3 45,2-49,-2 0,-4 35,4-48,-1 1,0 0,0-1,-1 1,0-1,0 1,0-1,-1 0,0-1,0 1,-8 7,6-5,0 0,1-1,0 2,0-1,-6 16,-15 24,3-12,14-21,-1-1,-22 27,19-26,1 0,-13 23,-3 3,-2 0,14-17,-1 0,-1-2,-1 0,-1-1,-23 19,2-17,34-20,0 0,0 1,0 0,1 0,0 0,-9 9,-10 14,19-19,-1 0,0 0,0-1,-1 0,1-1,-1 0,-1 0,1 0,-1-1,-13 5,-5-2,12-4,0 1,-1 0,2 1,-1 0,1 1,-19 12,16-8,0 0,-1-2,0 0,-25 7,-2 2,35-14,1-1,-1-1,-20 3,21-4,0 0,1 1,-1 0,1 1,-10 3,15-5,1 1,-1-1,1 1,0 0,-1 0,1 0,0 0,0 0,1 0,-1 0,0 0,1 1,-1-1,1 1,0-1,0 1,0 0,0-1,0 1,0 3,-8 45,6-30,-1-1,0 0,-14 35,9-33,2-3,-1-2,-19 32,19-35,0 0,0 1,1 0,1 0,1 1,0-1,1 1,-3 27,3-26,-1-1,-1 1,0-1,-1 0,-9 15,0 1,10-20,-2 0,1 0,-14 14,-9 15,1-6,23-29,1 0,-1 0,1 0,1 1,-6 8,2 1,-1-1,-1 0,-1 0,0-1,0-1,-1 0,-1 0,-25 18,10-11,-1-2,-1-1,-50 22,39-23,-1-2,-1-1,0-3,-88 10,-111-16,133-6,98 2,0-1,1 0,-1 0,1-2,-1 1,1-1,0 0,0-1,0 0,1-1,-1 0,1-1,0 0,1 0,-14-12,13 8,0 1,1-1,0-1,1 0,0 0,0 0,2-1,-1 1,1-2,1 1,0 0,-3-20,-7-34,7 37,2-1,-4-51,9-310,1 168,0 206,1-1,0 1,8-25,-5 21,5-40,8-113,-12 136,-1-48,-3 49,8-56,1 15,-4 0,-6-149,-3 105,4 93,2 0,1 1,14-50,-15 66,62-192,-61 188,16-57,39-92,-54 149,-1-1,-1 0,0 0,2-26,7-29,25-75,-36 137,2 0,0 0,0 0,0 1,1-1,1 1,0 0,0 1,0-1,12-9,-18 17,11-12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05:40:59.53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0 258,'23'-12,"12"-14,2 3,66-33,-63 34,22-10,-51 27,0-1,-1 0,0 0,18-14,24-15,-34 27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05:41:05.28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1229,'16'-18,"-1"-2,15-25,19-23,25-12,-43 49,41-55,-59 70,1 1,1 0,1 1,-1 1,2 1,0 0,0 1,1 1,22-9,-8 0,0 0,-1-3,46-39,-47 36,-8 7,0 1,1 1,32-16,-3 1,-36 20,0 1,18-7,-27 13,0 1,0-2,-1 1,8-7,-9 7,0 0,1 0,-1 0,1 1,0 0,0 0,6-2,10-3,0-1,-1 0,24-16,2 0,-30 18,1 0,0 2,1 0,32-4,34-10,-55 12,0 1,54-5,-49 8,40-10,-51 8,0 1,30-2,-28 4,-1-1,1-2,46-14,-45 11,0 1,0 1,34-3,1 4,-1-4,91-24,-126 28,35-3,15-2,-20-2,-11 1,0 2,1 2,55-1,833 10,-912-3,0-2,39-8,-37 6,-1 1,29-2,505 5,-266 3,165-2,-444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3A1E9C-FC63-4CA8-A6D1-4AE7C81546F1}" type="datetimeFigureOut">
              <a:rPr lang="ar-OM" smtClean="0"/>
              <a:t>11/04/1446</a:t>
            </a:fld>
            <a:endParaRPr lang="ar-OM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OM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B05B58-34EE-4844-BCFF-C5D0D7EE0E5F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12497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05B58-34EE-4844-BCFF-C5D0D7EE0E5F}" type="slidenum">
              <a:rPr lang="ar-OM" smtClean="0"/>
              <a:t>3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04712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OM" dirty="0"/>
              <a:t>وأوفوا الكيل و الميزان بالقسط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05B58-34EE-4844-BCFF-C5D0D7EE0E5F}" type="slidenum">
              <a:rPr lang="ar-OM" smtClean="0"/>
              <a:t>4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97987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129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 Segments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60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1F5D-A9B4-43EC-867B-5529EFD84DC2}" type="slidenum">
              <a:rPr lang="ar-OM" smtClean="0"/>
              <a:t>20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73440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FA5BCA-9ED8-44B2-84FC-2152769DC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04ABC0-C90D-4718-A81E-56A6AE08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D186BA-7EE2-4C8C-9286-7545F4CF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11/04/1446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C36CA8-2FD0-44F2-9316-B13EAA4F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6B2BDF-4AF1-40CC-8DAC-159FBB01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49382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D25F30-4FC4-4BFA-AA59-423F4184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41D1D30-3A63-431F-AE77-E707E5BDB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FC09F5-3427-4F9B-86CB-0BB33208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11/04/1446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759DA9-B95F-4B31-8DA4-FA06ECD1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C687A3-7CFF-4756-BD6A-9A66277F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51365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F39761A-9ED5-4F1E-B5D8-CDCD829E5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217733-2D59-475A-A159-D6A45E89D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26FA35-8421-424F-8540-FB7331DF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11/04/1446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EEDA4C-0D29-4579-A8EC-D6A2CCEF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77AD00-C004-4033-9CC7-B73AD819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73232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9CEFAC-544C-434D-98AD-994DAAA8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45A67D-C4E3-47E2-B0AB-34DB0E146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EEA411-0205-49E6-B90E-74A3CFB0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11/04/1446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9E2B90-1820-4EC2-8401-7E98FE7E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68691C-3D5F-431F-9F98-BBEAD5C8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5814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9989D2-B0CC-4E29-BDF3-CD28472B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A2B986F-2A56-4DE4-9F79-1F0C89F1E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030812-D874-4172-BD18-0A151C2E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11/04/1446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305816-23F8-4EC5-8A95-2ADD3D75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7FDC85-19AD-4EA2-9A8B-48C4F13A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15790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E44E8F-A7F0-4DC4-BA6F-50C067CF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DEEC52-FB4B-466C-86EC-DA12C611B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BE6F837-50D4-4081-8BE4-F8B347B53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15E1EBB-E82D-4FD4-91FC-79A84422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11/04/1446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AD3D418-6D50-4FBA-8980-274939F5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82C0AA-76B5-4946-A29D-B50B6CB0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61058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009C93-C8F2-4753-AAF9-C62CE93A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FC3CE44-24C7-4FD0-837E-4F666BD5B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1B2639-70A6-45E2-A6EA-EB634DD31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E5C2C46-F7EF-4042-8352-173FD4CF2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326CBB3-820B-496E-9748-B2D27E6B3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89C660-E73D-487F-9CE1-E8CEFEEC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11/04/1446</a:t>
            </a:fld>
            <a:endParaRPr lang="ar-OM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974017D-189A-48F7-B07E-49374627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166E5C6-7FA1-4072-B806-1968BFF8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45614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72E71-6D31-4C00-B56A-068F97ACC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0C9E05B-4013-4EAA-AC3F-CB69FC0D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11/04/1446</a:t>
            </a:fld>
            <a:endParaRPr lang="ar-OM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9B6FFC2-B6C2-40C2-9AF1-47177588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E4C0C4F-3667-40F7-9635-A01060DD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64895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C4663F5-1ABD-43EC-A09F-E93B8D4B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11/04/1446</a:t>
            </a:fld>
            <a:endParaRPr lang="ar-OM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94E0983-F797-4A80-9B7E-D0C4DCD2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9F08D7F-A372-4C70-B40C-8682F6E6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27070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192FE8-14F5-4BD3-A648-8C37647F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0838018-B13A-448A-AEE2-4D90F7925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C301FBB-304D-404B-BC81-E71824979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7A9C90-9A38-43D7-8F51-4E94E8B02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11/04/1446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8C8DE3-89FA-4215-93F8-059FB346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CD0BA31-4A98-4F11-AB4D-477CC21C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65126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36FAEF-393E-407A-9D60-6D85591C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B2FC03F-9911-4C35-9801-3AD5FD3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CAB344F-76ED-4912-BC33-84B3776F9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C1627E0-CAF2-4D37-8474-3ACDCF96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11/04/1446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B13BB7B-7385-4C46-84EC-F1A04401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EF23E0-646B-4BF9-B9B4-DDF00F29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51271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C2A594E-4ED8-4C65-85F5-11636759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2246C65-AFB7-4658-A112-1D6F1E493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13EE2A-C132-4B51-9D70-7A96F9459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40718-7744-43B7-A894-5007E4AA3EBD}" type="datetimeFigureOut">
              <a:rPr lang="ar-OM" smtClean="0"/>
              <a:t>11/04/1446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8B50D8-408B-4A24-B66D-93E39D4AE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49055F-9289-4B7E-AACA-A6FFE8731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379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image" Target="../media/image10.png"/><Relationship Id="rId12" Type="http://schemas.openxmlformats.org/officeDocument/2006/relationships/customXml" Target="../ink/ink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customXml" Target="../ink/ink2.xml"/><Relationship Id="rId15" Type="http://schemas.openxmlformats.org/officeDocument/2006/relationships/image" Target="../media/image14.png"/><Relationship Id="rId10" Type="http://schemas.openxmlformats.org/officeDocument/2006/relationships/customXml" Target="../ink/ink5.xml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audio2.wav"/><Relationship Id="rId7" Type="http://schemas.openxmlformats.org/officeDocument/2006/relationships/hyperlink" Target="https://commons.wikimedia.org/wiki/File:Symbol_OK.sv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commons.wikimedia.org/wiki/File:Crystal_Clear_action_button_cancel.sv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audio2.wav"/><Relationship Id="rId7" Type="http://schemas.openxmlformats.org/officeDocument/2006/relationships/hyperlink" Target="https://commons.wikimedia.org/wiki/File:Symbol_OK.sv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commons.wikimedia.org/wiki/File:Crystal_Clear_action_button_cancel.svg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audio2.wav"/><Relationship Id="rId7" Type="http://schemas.openxmlformats.org/officeDocument/2006/relationships/hyperlink" Target="https://commons.wikimedia.org/wiki/File:Symbol_OK.sv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commons.wikimedia.org/wiki/File:Crystal_Clear_action_button_cancel.svg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audio2.wav"/><Relationship Id="rId7" Type="http://schemas.openxmlformats.org/officeDocument/2006/relationships/hyperlink" Target="https://commons.wikimedia.org/wiki/File:Symbol_OK.sv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commons.wikimedia.org/wiki/File:Crystal_Clear_action_button_cancel.svg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E60439-0056-441E-98A8-9E06BBA42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853" y="2443661"/>
            <a:ext cx="11126294" cy="1556875"/>
          </a:xfrm>
        </p:spPr>
        <p:txBody>
          <a:bodyPr>
            <a:normAutofit/>
          </a:bodyPr>
          <a:lstStyle/>
          <a:p>
            <a:r>
              <a:rPr lang="ar-SA" sz="9600" dirty="0">
                <a:latin typeface="A Rezvan-fat" panose="01000500000000020002" pitchFamily="2" charset="-78"/>
                <a:cs typeface="A Rezvan-fat" panose="01000500000000020002" pitchFamily="2" charset="-78"/>
              </a:rPr>
              <a:t>التمييز  ( تمييز الذات ) </a:t>
            </a:r>
            <a:endParaRPr lang="ar-OM" sz="8800" dirty="0">
              <a:cs typeface="Akhbar MT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4811E78-3E66-4ABA-BEB4-F2D426035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6773" y="1196190"/>
            <a:ext cx="9144000" cy="730264"/>
          </a:xfrm>
        </p:spPr>
        <p:txBody>
          <a:bodyPr>
            <a:normAutofit/>
          </a:bodyPr>
          <a:lstStyle/>
          <a:p>
            <a:r>
              <a:rPr lang="ar-SA" sz="3600" u="sng" dirty="0">
                <a:solidFill>
                  <a:srgbClr val="C00000"/>
                </a:solidFill>
              </a:rPr>
              <a:t>من دروس اللغة العربية للصف العاشر الأساسي </a:t>
            </a:r>
            <a:endParaRPr lang="ar-OM" sz="3600" u="sng" dirty="0">
              <a:solidFill>
                <a:srgbClr val="C00000"/>
              </a:solidFill>
            </a:endParaRP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1C3D362A-1890-49C5-8F78-C32B0D4F6CD6}"/>
              </a:ext>
            </a:extLst>
          </p:cNvPr>
          <p:cNvSpPr txBox="1">
            <a:spLocks/>
          </p:cNvSpPr>
          <p:nvPr/>
        </p:nvSpPr>
        <p:spPr>
          <a:xfrm>
            <a:off x="1524000" y="4686594"/>
            <a:ext cx="9144000" cy="730264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800" u="sng" dirty="0">
                <a:solidFill>
                  <a:srgbClr val="C00000"/>
                </a:solidFill>
              </a:rPr>
              <a:t>إعداد معلمة المادة / أسماء القاسمية </a:t>
            </a:r>
            <a:endParaRPr lang="ar-OM" sz="48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8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315685"/>
            <a:ext cx="10972800" cy="1143000"/>
          </a:xfrm>
        </p:spPr>
        <p:txBody>
          <a:bodyPr/>
          <a:lstStyle/>
          <a:p>
            <a:r>
              <a:rPr lang="ar-OM" dirty="0"/>
              <a:t>التمييز </a:t>
            </a:r>
          </a:p>
        </p:txBody>
      </p:sp>
      <p:grpSp>
        <p:nvGrpSpPr>
          <p:cNvPr id="11" name="مجموعة 10"/>
          <p:cNvGrpSpPr/>
          <p:nvPr/>
        </p:nvGrpSpPr>
        <p:grpSpPr>
          <a:xfrm rot="21336603">
            <a:off x="707133" y="1455198"/>
            <a:ext cx="10457828" cy="568161"/>
            <a:chOff x="1669142" y="1047750"/>
            <a:chExt cx="6712858" cy="685800"/>
          </a:xfrm>
        </p:grpSpPr>
        <p:cxnSp>
          <p:nvCxnSpPr>
            <p:cNvPr id="5" name="رابط مستقيم 4"/>
            <p:cNvCxnSpPr/>
            <p:nvPr/>
          </p:nvCxnSpPr>
          <p:spPr>
            <a:xfrm flipH="1" flipV="1">
              <a:off x="1676400" y="1047750"/>
              <a:ext cx="6705600" cy="762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flipV="1">
              <a:off x="1669142" y="1047750"/>
              <a:ext cx="0" cy="6096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flipV="1">
              <a:off x="8382000" y="1123950"/>
              <a:ext cx="0" cy="6096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عنوان 1"/>
          <p:cNvSpPr txBox="1">
            <a:spLocks/>
          </p:cNvSpPr>
          <p:nvPr/>
        </p:nvSpPr>
        <p:spPr>
          <a:xfrm rot="21255550">
            <a:off x="8432800" y="1545492"/>
            <a:ext cx="3556000" cy="1143000"/>
          </a:xfrm>
          <a:prstGeom prst="rect">
            <a:avLst/>
          </a:prstGeom>
        </p:spPr>
        <p:txBody>
          <a:bodyPr vert="horz" lIns="121920" tIns="60960" rIns="121920" bIns="6096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dirty="0"/>
              <a:t>تمييز الذات</a:t>
            </a: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 rot="20994072">
            <a:off x="139504" y="2268851"/>
            <a:ext cx="1589721" cy="1731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18400" dirty="0"/>
              <a:t>؟ </a:t>
            </a:r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10800481" y="2530887"/>
            <a:ext cx="0" cy="5432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عنوان 1"/>
          <p:cNvSpPr txBox="1">
            <a:spLocks/>
          </p:cNvSpPr>
          <p:nvPr/>
        </p:nvSpPr>
        <p:spPr>
          <a:xfrm rot="21255550">
            <a:off x="2897263" y="1753304"/>
            <a:ext cx="5412131" cy="1774109"/>
          </a:xfrm>
          <a:prstGeom prst="rect">
            <a:avLst/>
          </a:prstGeom>
          <a:solidFill>
            <a:srgbClr val="FFC000"/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4800" dirty="0"/>
              <a:t>ويسمى </a:t>
            </a:r>
          </a:p>
          <a:p>
            <a:pPr algn="r"/>
            <a:r>
              <a:rPr lang="ar-OM" sz="4800" dirty="0"/>
              <a:t>( التمييز الملفوظ ، المفرد ) </a:t>
            </a: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 rot="21255550">
            <a:off x="6398098" y="3267770"/>
            <a:ext cx="5039373" cy="988077"/>
          </a:xfrm>
          <a:prstGeom prst="rect">
            <a:avLst/>
          </a:prstGeom>
        </p:spPr>
        <p:txBody>
          <a:bodyPr vert="horz" lIns="121920" tIns="60960" rIns="121920" bIns="60960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dirty="0"/>
              <a:t>هو ما يأتي </a:t>
            </a:r>
            <a:r>
              <a:rPr lang="ar-OM" sz="5867" b="1" u="sng" dirty="0">
                <a:solidFill>
                  <a:srgbClr val="C00000"/>
                </a:solidFill>
              </a:rPr>
              <a:t>مميزه</a:t>
            </a:r>
            <a:r>
              <a:rPr lang="ar-OM" sz="5867" dirty="0"/>
              <a:t> يدل على </a:t>
            </a: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5766058" y="4545036"/>
            <a:ext cx="6271068" cy="987595"/>
          </a:xfrm>
          <a:prstGeom prst="rect">
            <a:avLst/>
          </a:prstGeom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OM" sz="4800" dirty="0"/>
              <a:t>مقدار ( كيل ، وزن ، مساحة )</a:t>
            </a:r>
          </a:p>
        </p:txBody>
      </p:sp>
      <p:sp>
        <p:nvSpPr>
          <p:cNvPr id="25" name="عنوان 1"/>
          <p:cNvSpPr txBox="1">
            <a:spLocks/>
          </p:cNvSpPr>
          <p:nvPr/>
        </p:nvSpPr>
        <p:spPr>
          <a:xfrm rot="21255550">
            <a:off x="3622797" y="5152860"/>
            <a:ext cx="2248027" cy="1143000"/>
          </a:xfrm>
          <a:prstGeom prst="rect">
            <a:avLst/>
          </a:prstGeom>
        </p:spPr>
        <p:txBody>
          <a:bodyPr vert="horz" lIns="121920" tIns="60960" rIns="121920" bIns="60960" rtlCol="1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dirty="0"/>
              <a:t>شبه مقدار</a:t>
            </a:r>
          </a:p>
        </p:txBody>
      </p:sp>
      <p:sp>
        <p:nvSpPr>
          <p:cNvPr id="26" name="عنوان 1"/>
          <p:cNvSpPr txBox="1">
            <a:spLocks/>
          </p:cNvSpPr>
          <p:nvPr/>
        </p:nvSpPr>
        <p:spPr>
          <a:xfrm rot="21255550">
            <a:off x="439201" y="5296729"/>
            <a:ext cx="2023795" cy="1143000"/>
          </a:xfrm>
          <a:prstGeom prst="rect">
            <a:avLst/>
          </a:prstGeom>
        </p:spPr>
        <p:txBody>
          <a:bodyPr vert="horz" lIns="121920" tIns="60960" rIns="121920" bIns="6096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dirty="0"/>
              <a:t>عدد </a:t>
            </a:r>
          </a:p>
        </p:txBody>
      </p:sp>
      <p:grpSp>
        <p:nvGrpSpPr>
          <p:cNvPr id="28" name="مجموعة 27"/>
          <p:cNvGrpSpPr/>
          <p:nvPr/>
        </p:nvGrpSpPr>
        <p:grpSpPr>
          <a:xfrm>
            <a:off x="1422400" y="4449214"/>
            <a:ext cx="9838888" cy="646580"/>
            <a:chOff x="768623" y="3109426"/>
            <a:chExt cx="4862492" cy="484935"/>
          </a:xfrm>
        </p:grpSpPr>
        <p:grpSp>
          <p:nvGrpSpPr>
            <p:cNvPr id="20" name="مجموعة 19"/>
            <p:cNvGrpSpPr/>
            <p:nvPr/>
          </p:nvGrpSpPr>
          <p:grpSpPr>
            <a:xfrm rot="21336603">
              <a:off x="768623" y="3109426"/>
              <a:ext cx="4862492" cy="359418"/>
              <a:chOff x="1669142" y="1047750"/>
              <a:chExt cx="6712858" cy="685800"/>
            </a:xfrm>
          </p:grpSpPr>
          <p:cxnSp>
            <p:nvCxnSpPr>
              <p:cNvPr id="21" name="رابط مستقيم 20"/>
              <p:cNvCxnSpPr/>
              <p:nvPr/>
            </p:nvCxnSpPr>
            <p:spPr>
              <a:xfrm flipH="1" flipV="1">
                <a:off x="1676400" y="1047750"/>
                <a:ext cx="6705600" cy="762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1"/>
              <p:cNvCxnSpPr/>
              <p:nvPr/>
            </p:nvCxnSpPr>
            <p:spPr>
              <a:xfrm flipV="1">
                <a:off x="1669142" y="1047750"/>
                <a:ext cx="0" cy="6096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رابط مستقيم 22"/>
              <p:cNvCxnSpPr/>
              <p:nvPr/>
            </p:nvCxnSpPr>
            <p:spPr>
              <a:xfrm flipV="1">
                <a:off x="8382000" y="1123950"/>
                <a:ext cx="0" cy="6096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رابط مستقيم 26"/>
            <p:cNvCxnSpPr/>
            <p:nvPr/>
          </p:nvCxnSpPr>
          <p:spPr>
            <a:xfrm rot="21336603" flipV="1">
              <a:off x="2483884" y="3274878"/>
              <a:ext cx="0" cy="31948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عنوان 1">
            <a:extLst>
              <a:ext uri="{FF2B5EF4-FFF2-40B4-BE49-F238E27FC236}">
                <a16:creationId xmlns:a16="http://schemas.microsoft.com/office/drawing/2014/main" id="{11FA6BE7-236B-FF83-865B-8751DBAD02A3}"/>
              </a:ext>
            </a:extLst>
          </p:cNvPr>
          <p:cNvSpPr txBox="1">
            <a:spLocks/>
          </p:cNvSpPr>
          <p:nvPr/>
        </p:nvSpPr>
        <p:spPr>
          <a:xfrm rot="20996392">
            <a:off x="693362" y="335072"/>
            <a:ext cx="4872121" cy="1567320"/>
          </a:xfrm>
          <a:prstGeom prst="rect">
            <a:avLst/>
          </a:prstGeom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u="sng" dirty="0">
                <a:solidFill>
                  <a:srgbClr val="FF0000"/>
                </a:solidFill>
              </a:rPr>
              <a:t>القاعدة:</a:t>
            </a:r>
          </a:p>
        </p:txBody>
      </p:sp>
    </p:spTree>
    <p:extLst>
      <p:ext uri="{BB962C8B-B14F-4D97-AF65-F5344CB8AC3E}">
        <p14:creationId xmlns:p14="http://schemas.microsoft.com/office/powerpoint/2010/main" val="6117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 animBg="1"/>
      <p:bldP spid="18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2BBB5A-CDD0-1170-4433-C94A4265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816" y="2019132"/>
            <a:ext cx="4826875" cy="2977165"/>
          </a:xfrm>
        </p:spPr>
        <p:txBody>
          <a:bodyPr>
            <a:normAutofit fontScale="90000"/>
          </a:bodyPr>
          <a:lstStyle/>
          <a:p>
            <a:r>
              <a:rPr lang="ar-SA" dirty="0"/>
              <a:t>ساعدي أحمد لمعرفة الطريق الصحيح من خلال الإجابة على السؤال . </a:t>
            </a:r>
            <a:br>
              <a:rPr lang="ar-SA" dirty="0"/>
            </a:br>
            <a:r>
              <a:rPr lang="ar-SA" dirty="0"/>
              <a:t>س/ ضعي كلمة (</a:t>
            </a:r>
            <a:r>
              <a:rPr lang="ar-SA" b="1" dirty="0"/>
              <a:t>أرز</a:t>
            </a:r>
            <a:r>
              <a:rPr lang="ar-SA" dirty="0"/>
              <a:t> ) في جملة بحيث تعرب تمييزا . </a:t>
            </a:r>
            <a:endParaRPr lang="ar-OM" dirty="0"/>
          </a:p>
        </p:txBody>
      </p:sp>
      <p:pic>
        <p:nvPicPr>
          <p:cNvPr id="2054" name="Picture 6" descr="العاب متاهات للاطفال الاذكياء">
            <a:extLst>
              <a:ext uri="{FF2B5EF4-FFF2-40B4-BE49-F238E27FC236}">
                <a16:creationId xmlns:a16="http://schemas.microsoft.com/office/drawing/2014/main" id="{14A9F063-4C02-53F3-224F-B40C9D6E16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0" y="363535"/>
            <a:ext cx="6521870" cy="622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B9D57DF-8713-79A7-9A88-282EF053F7DD}"/>
              </a:ext>
            </a:extLst>
          </p:cNvPr>
          <p:cNvGrpSpPr/>
          <p:nvPr/>
        </p:nvGrpSpPr>
        <p:grpSpPr>
          <a:xfrm>
            <a:off x="1859913" y="5223406"/>
            <a:ext cx="360" cy="360"/>
            <a:chOff x="1859913" y="522340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حبر 2">
                  <a:extLst>
                    <a:ext uri="{FF2B5EF4-FFF2-40B4-BE49-F238E27FC236}">
                      <a16:creationId xmlns:a16="http://schemas.microsoft.com/office/drawing/2014/main" id="{A0DB6917-6A72-0F08-55A0-1AAD50F4BF39}"/>
                    </a:ext>
                  </a:extLst>
                </p14:cNvPr>
                <p14:cNvContentPartPr/>
                <p14:nvPr/>
              </p14:nvContentPartPr>
              <p14:xfrm>
                <a:off x="1859913" y="5223406"/>
                <a:ext cx="360" cy="360"/>
              </p14:xfrm>
            </p:contentPart>
          </mc:Choice>
          <mc:Fallback xmlns="">
            <p:pic>
              <p:nvPicPr>
                <p:cNvPr id="3" name="حبر 2">
                  <a:extLst>
                    <a:ext uri="{FF2B5EF4-FFF2-40B4-BE49-F238E27FC236}">
                      <a16:creationId xmlns:a16="http://schemas.microsoft.com/office/drawing/2014/main" id="{A0DB6917-6A72-0F08-55A0-1AAD50F4BF3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51273" y="52147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حبر 3">
                  <a:extLst>
                    <a:ext uri="{FF2B5EF4-FFF2-40B4-BE49-F238E27FC236}">
                      <a16:creationId xmlns:a16="http://schemas.microsoft.com/office/drawing/2014/main" id="{FE598E6D-E68E-3DA7-A1F3-CCFDBEAFA940}"/>
                    </a:ext>
                  </a:extLst>
                </p14:cNvPr>
                <p14:cNvContentPartPr/>
                <p14:nvPr/>
              </p14:nvContentPartPr>
              <p14:xfrm>
                <a:off x="1859913" y="5223406"/>
                <a:ext cx="360" cy="360"/>
              </p14:xfrm>
            </p:contentPart>
          </mc:Choice>
          <mc:Fallback xmlns="">
            <p:pic>
              <p:nvPicPr>
                <p:cNvPr id="4" name="حبر 3">
                  <a:extLst>
                    <a:ext uri="{FF2B5EF4-FFF2-40B4-BE49-F238E27FC236}">
                      <a16:creationId xmlns:a16="http://schemas.microsoft.com/office/drawing/2014/main" id="{FE598E6D-E68E-3DA7-A1F3-CCFDBEAFA94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51273" y="52147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15C754EC-901B-6BE7-6756-42690DC4561F}"/>
                  </a:ext>
                </a:extLst>
              </p14:cNvPr>
              <p14:cNvContentPartPr/>
              <p14:nvPr/>
            </p14:nvContentPartPr>
            <p14:xfrm>
              <a:off x="2333313" y="4388926"/>
              <a:ext cx="2945160" cy="114084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15C754EC-901B-6BE7-6756-42690DC456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7313" y="4316926"/>
                <a:ext cx="3016800" cy="12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5EE8FBD5-BF02-02E4-DB7F-19291058AA22}"/>
                  </a:ext>
                </a:extLst>
              </p14:cNvPr>
              <p14:cNvContentPartPr/>
              <p14:nvPr/>
            </p14:nvContentPartPr>
            <p14:xfrm>
              <a:off x="3686553" y="3913366"/>
              <a:ext cx="244440" cy="1123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5EE8FBD5-BF02-02E4-DB7F-19291058AA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50553" y="3841366"/>
                <a:ext cx="3160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7BCD197D-0968-4196-5E31-EC31DA6051CD}"/>
                  </a:ext>
                </a:extLst>
              </p14:cNvPr>
              <p14:cNvContentPartPr/>
              <p14:nvPr/>
            </p14:nvContentPartPr>
            <p14:xfrm>
              <a:off x="797913" y="2655166"/>
              <a:ext cx="2113560" cy="117144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7BCD197D-0968-4196-5E31-EC31DA6051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2273" y="2583526"/>
                <a:ext cx="2185200" cy="13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57B35BA9-7606-B090-4238-1661DD15256C}"/>
                  </a:ext>
                </a:extLst>
              </p14:cNvPr>
              <p14:cNvContentPartPr/>
              <p14:nvPr/>
            </p14:nvContentPartPr>
            <p14:xfrm>
              <a:off x="1534473" y="2250886"/>
              <a:ext cx="158760" cy="9288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57B35BA9-7606-B090-4238-1661DD15256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98473" y="2179246"/>
                <a:ext cx="2304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5690DB44-E368-296D-307B-99694FE25639}"/>
                  </a:ext>
                </a:extLst>
              </p14:cNvPr>
              <p14:cNvContentPartPr/>
              <p14:nvPr/>
            </p14:nvContentPartPr>
            <p14:xfrm>
              <a:off x="2164833" y="1544206"/>
              <a:ext cx="1872360" cy="442440"/>
            </p14:xfrm>
          </p:contentPart>
        </mc:Choice>
        <mc:Fallback xmlns=""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5690DB44-E368-296D-307B-99694FE256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29193" y="1472566"/>
                <a:ext cx="1944000" cy="5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217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جدول 18">
            <a:extLst>
              <a:ext uri="{FF2B5EF4-FFF2-40B4-BE49-F238E27FC236}">
                <a16:creationId xmlns:a16="http://schemas.microsoft.com/office/drawing/2014/main" id="{BCED8E28-64FF-72BC-F6D0-E52ECC901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057753"/>
              </p:ext>
            </p:extLst>
          </p:nvPr>
        </p:nvGraphicFramePr>
        <p:xfrm>
          <a:off x="74416" y="1810891"/>
          <a:ext cx="11899124" cy="451285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04072">
                  <a:extLst>
                    <a:ext uri="{9D8B030D-6E8A-4147-A177-3AD203B41FA5}">
                      <a16:colId xmlns:a16="http://schemas.microsoft.com/office/drawing/2014/main" val="2326832002"/>
                    </a:ext>
                  </a:extLst>
                </a:gridCol>
                <a:gridCol w="1173123">
                  <a:extLst>
                    <a:ext uri="{9D8B030D-6E8A-4147-A177-3AD203B41FA5}">
                      <a16:colId xmlns:a16="http://schemas.microsoft.com/office/drawing/2014/main" val="3781346277"/>
                    </a:ext>
                  </a:extLst>
                </a:gridCol>
                <a:gridCol w="1313899">
                  <a:extLst>
                    <a:ext uri="{9D8B030D-6E8A-4147-A177-3AD203B41FA5}">
                      <a16:colId xmlns:a16="http://schemas.microsoft.com/office/drawing/2014/main" val="2568214391"/>
                    </a:ext>
                  </a:extLst>
                </a:gridCol>
                <a:gridCol w="4608030">
                  <a:extLst>
                    <a:ext uri="{9D8B030D-6E8A-4147-A177-3AD203B41FA5}">
                      <a16:colId xmlns:a16="http://schemas.microsoft.com/office/drawing/2014/main" val="1261326861"/>
                    </a:ext>
                  </a:extLst>
                </a:gridCol>
              </a:tblGrid>
              <a:tr h="984807"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latin typeface="Aref_Menna" panose="02000000000000000000" pitchFamily="2" charset="-78"/>
                          <a:cs typeface="Aref_Menna" panose="02000000000000000000" pitchFamily="2" charset="-78"/>
                        </a:rPr>
                        <a:t>الجملة </a:t>
                      </a:r>
                      <a:endParaRPr lang="ar-OM" sz="2800" dirty="0">
                        <a:latin typeface="Aref_Menna" panose="02000000000000000000" pitchFamily="2" charset="-78"/>
                        <a:cs typeface="Aref_Menn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latin typeface="Aref_Menna" panose="02000000000000000000" pitchFamily="2" charset="-78"/>
                          <a:cs typeface="Aref_Menna" panose="02000000000000000000" pitchFamily="2" charset="-78"/>
                        </a:rPr>
                        <a:t>حالة المميز</a:t>
                      </a:r>
                      <a:endParaRPr lang="ar-OM" sz="2800" dirty="0">
                        <a:latin typeface="Aref_Menna" panose="02000000000000000000" pitchFamily="2" charset="-78"/>
                        <a:cs typeface="Aref_Menn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latin typeface="Aref_Menna" panose="02000000000000000000" pitchFamily="2" charset="-78"/>
                          <a:cs typeface="Aref_Menna" panose="02000000000000000000" pitchFamily="2" charset="-78"/>
                        </a:rPr>
                        <a:t>التمييز</a:t>
                      </a:r>
                      <a:endParaRPr lang="ar-OM" sz="2800" dirty="0">
                        <a:latin typeface="Aref_Menna" panose="02000000000000000000" pitchFamily="2" charset="-78"/>
                        <a:cs typeface="Aref_Menn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latin typeface="Aref_Menna" panose="02000000000000000000" pitchFamily="2" charset="-78"/>
                          <a:cs typeface="Aref_Menna" panose="02000000000000000000" pitchFamily="2" charset="-78"/>
                        </a:rPr>
                        <a:t>إعراب التمييز </a:t>
                      </a:r>
                      <a:endParaRPr lang="ar-OM" sz="2800" dirty="0">
                        <a:latin typeface="Aref_Menna" panose="02000000000000000000" pitchFamily="2" charset="-78"/>
                        <a:cs typeface="Aref_Menn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119403"/>
                  </a:ext>
                </a:extLst>
              </a:tr>
              <a:tr h="705610"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باع التاجر قنطارًا عسلًا. </a:t>
                      </a:r>
                      <a:endParaRPr lang="ar-OM" sz="32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276347"/>
                  </a:ext>
                </a:extLst>
              </a:tr>
              <a:tr h="70561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باع التاجر قنطارًا من عسلٍ. </a:t>
                      </a:r>
                      <a:endParaRPr kumimoji="0" lang="ar-OM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003333"/>
                  </a:ext>
                </a:extLst>
              </a:tr>
              <a:tr h="70561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باع التاجر قنطارَ عسلٍ. </a:t>
                      </a:r>
                      <a:endParaRPr kumimoji="0" lang="ar-OM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79649"/>
                  </a:ext>
                </a:extLst>
              </a:tr>
              <a:tr h="705610"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ما في السماء قدرُ راحةٍ سحابًا </a:t>
                      </a:r>
                      <a:endParaRPr lang="ar-OM" sz="32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055294"/>
                  </a:ext>
                </a:extLst>
              </a:tr>
              <a:tr h="70561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ما في السماء قدرُ راحةٍ من سحابٍ .  </a:t>
                      </a:r>
                      <a:endParaRPr lang="ar-OM" sz="32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35276"/>
                  </a:ext>
                </a:extLst>
              </a:tr>
            </a:tbl>
          </a:graphicData>
        </a:graphic>
      </p:graphicFrame>
      <p:sp>
        <p:nvSpPr>
          <p:cNvPr id="2" name="عنوان 1">
            <a:extLst>
              <a:ext uri="{FF2B5EF4-FFF2-40B4-BE49-F238E27FC236}">
                <a16:creationId xmlns:a16="http://schemas.microsoft.com/office/drawing/2014/main" id="{F01D1E35-CD85-D1F5-5F78-EFC903C3D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772" y="658236"/>
            <a:ext cx="10515600" cy="1325563"/>
          </a:xfrm>
        </p:spPr>
        <p:txBody>
          <a:bodyPr/>
          <a:lstStyle/>
          <a:p>
            <a:r>
              <a:rPr lang="ar-SA" u="sng" dirty="0">
                <a:solidFill>
                  <a:srgbClr val="7030A0"/>
                </a:solidFill>
                <a:latin typeface="A Rezvan-fat" panose="01000500000000020002" pitchFamily="2" charset="-78"/>
                <a:cs typeface="A Rezvan-fat" panose="01000500000000020002" pitchFamily="2" charset="-78"/>
              </a:rPr>
              <a:t>حكم و صور تمييز الذات ( المقدار و شبه المقدار ): </a:t>
            </a:r>
            <a:endParaRPr lang="ar-OM" u="sng" dirty="0">
              <a:solidFill>
                <a:srgbClr val="7030A0"/>
              </a:solidFill>
              <a:latin typeface="A Rezvan-fat" panose="01000500000000020002" pitchFamily="2" charset="-78"/>
              <a:cs typeface="A Rezvan-fat" panose="01000500000000020002" pitchFamily="2" charset="-78"/>
            </a:endParaRP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177DBD9B-691F-69BC-A597-4EA323B234A1}"/>
              </a:ext>
            </a:extLst>
          </p:cNvPr>
          <p:cNvSpPr txBox="1">
            <a:spLocks/>
          </p:cNvSpPr>
          <p:nvPr/>
        </p:nvSpPr>
        <p:spPr>
          <a:xfrm>
            <a:off x="4618652" y="2845146"/>
            <a:ext cx="1554616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4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000" b="1" dirty="0"/>
              <a:t>عسلًا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DB39227E-874D-B6FC-8E8D-BC17F73A159A}"/>
              </a:ext>
            </a:extLst>
          </p:cNvPr>
          <p:cNvSpPr txBox="1">
            <a:spLocks/>
          </p:cNvSpPr>
          <p:nvPr/>
        </p:nvSpPr>
        <p:spPr>
          <a:xfrm>
            <a:off x="4643047" y="3630852"/>
            <a:ext cx="1554616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4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000" b="1" dirty="0"/>
              <a:t>عسلٍ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96CAD7B4-FF16-8C0C-D1DA-61BFD634148A}"/>
              </a:ext>
            </a:extLst>
          </p:cNvPr>
          <p:cNvSpPr txBox="1">
            <a:spLocks/>
          </p:cNvSpPr>
          <p:nvPr/>
        </p:nvSpPr>
        <p:spPr>
          <a:xfrm>
            <a:off x="4618652" y="4322044"/>
            <a:ext cx="1554616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4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000" b="1" dirty="0"/>
              <a:t>عسلٍ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744F2F74-84C7-CB6D-4CC1-974D027C5D34}"/>
              </a:ext>
            </a:extLst>
          </p:cNvPr>
          <p:cNvSpPr txBox="1">
            <a:spLocks/>
          </p:cNvSpPr>
          <p:nvPr/>
        </p:nvSpPr>
        <p:spPr>
          <a:xfrm>
            <a:off x="4618652" y="5028531"/>
            <a:ext cx="1554616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4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000" b="1" dirty="0"/>
              <a:t>سحابًا</a:t>
            </a: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0ED2E816-6666-1846-C759-E4E877647D68}"/>
              </a:ext>
            </a:extLst>
          </p:cNvPr>
          <p:cNvSpPr txBox="1">
            <a:spLocks/>
          </p:cNvSpPr>
          <p:nvPr/>
        </p:nvSpPr>
        <p:spPr>
          <a:xfrm>
            <a:off x="4643047" y="5811597"/>
            <a:ext cx="1554616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4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000" b="1" dirty="0"/>
              <a:t>سحابٍ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9E8D776E-1ACA-40A1-60B7-3EED19BBB069}"/>
              </a:ext>
            </a:extLst>
          </p:cNvPr>
          <p:cNvSpPr txBox="1">
            <a:spLocks/>
          </p:cNvSpPr>
          <p:nvPr/>
        </p:nvSpPr>
        <p:spPr>
          <a:xfrm>
            <a:off x="74416" y="2826906"/>
            <a:ext cx="4651968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77500" lnSpcReduction="20000"/>
          </a:bodyPr>
          <a:lstStyle>
            <a:defPPr>
              <a:defRPr lang="ar-OM"/>
            </a:defPPr>
            <a:lvl1pPr algn="ctr">
              <a:spcBef>
                <a:spcPct val="0"/>
              </a:spcBef>
              <a:buNone/>
              <a:defRPr sz="2800" b="1">
                <a:latin typeface="Aref_Menna" panose="02000000000000000000" pitchFamily="2" charset="-78"/>
                <a:ea typeface="+mj-ea"/>
                <a:cs typeface="Aref_Menna" panose="02000000000000000000" pitchFamily="2" charset="-78"/>
              </a:defRPr>
            </a:lvl1pPr>
          </a:lstStyle>
          <a:p>
            <a:r>
              <a:rPr lang="ar-SA" u="sng" dirty="0">
                <a:solidFill>
                  <a:srgbClr val="C00000"/>
                </a:solidFill>
              </a:rPr>
              <a:t>تمييز ذات منصوب </a:t>
            </a:r>
            <a:r>
              <a:rPr lang="ar-SA" dirty="0"/>
              <a:t>و علامة نصبه تنوين الفتح</a:t>
            </a: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DE405D46-28A7-0798-94B7-63D3E54D50C1}"/>
              </a:ext>
            </a:extLst>
          </p:cNvPr>
          <p:cNvSpPr txBox="1">
            <a:spLocks/>
          </p:cNvSpPr>
          <p:nvPr/>
        </p:nvSpPr>
        <p:spPr>
          <a:xfrm>
            <a:off x="74416" y="3544742"/>
            <a:ext cx="4502781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85000" lnSpcReduction="10000"/>
          </a:bodyPr>
          <a:lstStyle>
            <a:defPPr>
              <a:defRPr lang="ar-OM"/>
            </a:defPPr>
            <a:lvl1pPr algn="ctr">
              <a:spcBef>
                <a:spcPct val="0"/>
              </a:spcBef>
              <a:buNone/>
              <a:defRPr sz="2800" b="1">
                <a:latin typeface="Aref_Menna" panose="02000000000000000000" pitchFamily="2" charset="-78"/>
                <a:ea typeface="+mj-ea"/>
                <a:cs typeface="Aref_Menna" panose="02000000000000000000" pitchFamily="2" charset="-78"/>
              </a:defRPr>
            </a:lvl1pPr>
          </a:lstStyle>
          <a:p>
            <a:r>
              <a:rPr lang="ar-SA" u="sng" dirty="0">
                <a:solidFill>
                  <a:srgbClr val="C00000"/>
                </a:solidFill>
              </a:rPr>
              <a:t>اسم مجرور بمن </a:t>
            </a:r>
            <a:r>
              <a:rPr lang="ar-SA" dirty="0"/>
              <a:t>و علامة جره تنوين الكسر</a:t>
            </a:r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74CBD413-D4A8-314D-E109-B3D76D6B9432}"/>
              </a:ext>
            </a:extLst>
          </p:cNvPr>
          <p:cNvSpPr txBox="1">
            <a:spLocks/>
          </p:cNvSpPr>
          <p:nvPr/>
        </p:nvSpPr>
        <p:spPr>
          <a:xfrm>
            <a:off x="74416" y="4231856"/>
            <a:ext cx="4502781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000" b="1" u="sng" dirty="0">
                <a:solidFill>
                  <a:srgbClr val="C00000"/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مضاف إليه مجرور </a:t>
            </a:r>
            <a:r>
              <a:rPr lang="ar-SA" sz="2800" b="1" dirty="0">
                <a:latin typeface="Aref_Menna" panose="02000000000000000000" pitchFamily="2" charset="-78"/>
                <a:cs typeface="Aref_Menna" panose="02000000000000000000" pitchFamily="2" charset="-78"/>
              </a:rPr>
              <a:t>و علامة جره تنوين الكسر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CA42248B-59BB-8FDF-A555-B024CC72C067}"/>
              </a:ext>
            </a:extLst>
          </p:cNvPr>
          <p:cNvSpPr txBox="1">
            <a:spLocks/>
          </p:cNvSpPr>
          <p:nvPr/>
        </p:nvSpPr>
        <p:spPr>
          <a:xfrm>
            <a:off x="162235" y="5748562"/>
            <a:ext cx="4414962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u="sng" dirty="0">
                <a:solidFill>
                  <a:srgbClr val="C00000"/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اسم مجرور بمن </a:t>
            </a:r>
            <a:r>
              <a:rPr lang="ar-SA" sz="2800" b="1" dirty="0">
                <a:latin typeface="Aref_Menna" panose="02000000000000000000" pitchFamily="2" charset="-78"/>
                <a:cs typeface="Aref_Menna" panose="02000000000000000000" pitchFamily="2" charset="-78"/>
              </a:rPr>
              <a:t>و علامة جره تنوين الكسر</a:t>
            </a:r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id="{F844B2B3-FE5F-32C1-12A5-CCA0C7134584}"/>
              </a:ext>
            </a:extLst>
          </p:cNvPr>
          <p:cNvSpPr txBox="1">
            <a:spLocks/>
          </p:cNvSpPr>
          <p:nvPr/>
        </p:nvSpPr>
        <p:spPr>
          <a:xfrm>
            <a:off x="74416" y="4965495"/>
            <a:ext cx="4559007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77500" lnSpcReduction="20000"/>
          </a:bodyPr>
          <a:lstStyle>
            <a:defPPr>
              <a:defRPr lang="ar-OM"/>
            </a:defPPr>
            <a:lvl1pPr algn="ctr">
              <a:spcBef>
                <a:spcPct val="0"/>
              </a:spcBef>
              <a:buNone/>
              <a:defRPr sz="2800" b="1">
                <a:latin typeface="Aref_Menna" panose="02000000000000000000" pitchFamily="2" charset="-78"/>
                <a:ea typeface="+mj-ea"/>
                <a:cs typeface="Aref_Menna" panose="02000000000000000000" pitchFamily="2" charset="-78"/>
              </a:defRPr>
            </a:lvl1pPr>
          </a:lstStyle>
          <a:p>
            <a:r>
              <a:rPr lang="ar-SA" u="sng" dirty="0">
                <a:solidFill>
                  <a:srgbClr val="C00000"/>
                </a:solidFill>
              </a:rPr>
              <a:t>تمييز ذات منصوب </a:t>
            </a:r>
            <a:r>
              <a:rPr lang="ar-SA" dirty="0"/>
              <a:t>و علامة نصبه تنوين الفتح</a:t>
            </a: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4621D61C-71D3-05A7-06AA-DDD33B866F0A}"/>
              </a:ext>
            </a:extLst>
          </p:cNvPr>
          <p:cNvCxnSpPr>
            <a:cxnSpLocks/>
          </p:cNvCxnSpPr>
          <p:nvPr/>
        </p:nvCxnSpPr>
        <p:spPr>
          <a:xfrm flipH="1">
            <a:off x="9647853" y="3330682"/>
            <a:ext cx="86795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80736D30-CBE2-4A38-9EDC-0A28ED01DE38}"/>
              </a:ext>
            </a:extLst>
          </p:cNvPr>
          <p:cNvCxnSpPr>
            <a:cxnSpLocks/>
          </p:cNvCxnSpPr>
          <p:nvPr/>
        </p:nvCxnSpPr>
        <p:spPr>
          <a:xfrm flipH="1">
            <a:off x="9647853" y="4098902"/>
            <a:ext cx="86795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1A4A64A4-9912-4EE5-3AE5-906D58FB5BA1}"/>
              </a:ext>
            </a:extLst>
          </p:cNvPr>
          <p:cNvCxnSpPr>
            <a:cxnSpLocks/>
          </p:cNvCxnSpPr>
          <p:nvPr/>
        </p:nvCxnSpPr>
        <p:spPr>
          <a:xfrm flipH="1">
            <a:off x="9769151" y="4800863"/>
            <a:ext cx="86795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4C86CF5C-A69A-0E27-4A67-68A189C7213E}"/>
              </a:ext>
            </a:extLst>
          </p:cNvPr>
          <p:cNvCxnSpPr>
            <a:cxnSpLocks/>
          </p:cNvCxnSpPr>
          <p:nvPr/>
        </p:nvCxnSpPr>
        <p:spPr>
          <a:xfrm flipH="1">
            <a:off x="9069355" y="5430416"/>
            <a:ext cx="1231641" cy="11480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BAC48A0D-D741-6182-E43F-6E5461392EFF}"/>
              </a:ext>
            </a:extLst>
          </p:cNvPr>
          <p:cNvCxnSpPr>
            <a:cxnSpLocks/>
          </p:cNvCxnSpPr>
          <p:nvPr/>
        </p:nvCxnSpPr>
        <p:spPr>
          <a:xfrm flipH="1">
            <a:off x="9091024" y="6096100"/>
            <a:ext cx="1209972" cy="21734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عنوان 1">
            <a:extLst>
              <a:ext uri="{FF2B5EF4-FFF2-40B4-BE49-F238E27FC236}">
                <a16:creationId xmlns:a16="http://schemas.microsoft.com/office/drawing/2014/main" id="{8B20185E-23FE-374B-1062-BC8A39EBE652}"/>
              </a:ext>
            </a:extLst>
          </p:cNvPr>
          <p:cNvSpPr txBox="1">
            <a:spLocks/>
          </p:cNvSpPr>
          <p:nvPr/>
        </p:nvSpPr>
        <p:spPr>
          <a:xfrm rot="17403468">
            <a:off x="5586717" y="3568078"/>
            <a:ext cx="2068127" cy="5690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rmAutofit fontScale="4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000" b="1" dirty="0"/>
              <a:t>غير مضاف </a:t>
            </a:r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1E77B20D-C953-6F18-0E30-1306D6779202}"/>
              </a:ext>
            </a:extLst>
          </p:cNvPr>
          <p:cNvSpPr txBox="1">
            <a:spLocks/>
          </p:cNvSpPr>
          <p:nvPr/>
        </p:nvSpPr>
        <p:spPr>
          <a:xfrm rot="17403468">
            <a:off x="5885854" y="5342826"/>
            <a:ext cx="1405096" cy="5690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rmAutofit fontScale="4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000" b="1" dirty="0"/>
              <a:t> مضاف </a:t>
            </a:r>
          </a:p>
        </p:txBody>
      </p:sp>
    </p:spTree>
    <p:extLst>
      <p:ext uri="{BB962C8B-B14F-4D97-AF65-F5344CB8AC3E}">
        <p14:creationId xmlns:p14="http://schemas.microsoft.com/office/powerpoint/2010/main" val="10836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G">
            <a:extLst>
              <a:ext uri="{FF2B5EF4-FFF2-40B4-BE49-F238E27FC236}">
                <a16:creationId xmlns:a16="http://schemas.microsoft.com/office/drawing/2014/main" id="{80743A78-A4CC-4948-9AF3-EC97389EC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pinner BG">
            <a:extLst>
              <a:ext uri="{FF2B5EF4-FFF2-40B4-BE49-F238E27FC236}">
                <a16:creationId xmlns:a16="http://schemas.microsoft.com/office/drawing/2014/main" id="{3E6CC895-E36A-4692-ACBA-F4ABBFECD834}"/>
              </a:ext>
            </a:extLst>
          </p:cNvPr>
          <p:cNvSpPr/>
          <p:nvPr/>
        </p:nvSpPr>
        <p:spPr>
          <a:xfrm>
            <a:off x="2856000" y="189000"/>
            <a:ext cx="6480000" cy="64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Tekhnologic Logo">
            <a:extLst>
              <a:ext uri="{FF2B5EF4-FFF2-40B4-BE49-F238E27FC236}">
                <a16:creationId xmlns:a16="http://schemas.microsoft.com/office/drawing/2014/main" id="{A3790BD6-4A08-403E-AB9F-2E81336F8353}"/>
              </a:ext>
            </a:extLst>
          </p:cNvPr>
          <p:cNvGrpSpPr/>
          <p:nvPr/>
        </p:nvGrpSpPr>
        <p:grpSpPr>
          <a:xfrm>
            <a:off x="5685616" y="6658600"/>
            <a:ext cx="820768" cy="180000"/>
            <a:chOff x="5464435" y="6630924"/>
            <a:chExt cx="820768" cy="180000"/>
          </a:xfrm>
        </p:grpSpPr>
        <p:pic>
          <p:nvPicPr>
            <p:cNvPr id="3" name="Image">
              <a:extLst>
                <a:ext uri="{FF2B5EF4-FFF2-40B4-BE49-F238E27FC236}">
                  <a16:creationId xmlns:a16="http://schemas.microsoft.com/office/drawing/2014/main" id="{C976358D-0800-4818-B73F-167AC9909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4" name="Text">
              <a:extLst>
                <a:ext uri="{FF2B5EF4-FFF2-40B4-BE49-F238E27FC236}">
                  <a16:creationId xmlns:a16="http://schemas.microsoft.com/office/drawing/2014/main" id="{18655347-B1CE-46DF-A3CB-932EC68D4DE9}"/>
                </a:ext>
              </a:extLst>
            </p:cNvPr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 b="1" cap="none" spc="0" dirty="0">
                  <a:ln w="0"/>
                  <a:solidFill>
                    <a:srgbClr val="3059A2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Spinning Wheel 4">
            <a:extLst>
              <a:ext uri="{FF2B5EF4-FFF2-40B4-BE49-F238E27FC236}">
                <a16:creationId xmlns:a16="http://schemas.microsoft.com/office/drawing/2014/main" id="{F77D85E4-7C4E-4FE8-929D-DAA8DD1801D0}"/>
              </a:ext>
            </a:extLst>
          </p:cNvPr>
          <p:cNvGrpSpPr/>
          <p:nvPr/>
        </p:nvGrpSpPr>
        <p:grpSpPr>
          <a:xfrm>
            <a:off x="3035886" y="369000"/>
            <a:ext cx="6120228" cy="6120000"/>
            <a:chOff x="3035887" y="369000"/>
            <a:chExt cx="6120228" cy="6120000"/>
          </a:xfrm>
        </p:grpSpPr>
        <p:sp>
          <p:nvSpPr>
            <p:cNvPr id="53" name="Segment 4">
              <a:extLst>
                <a:ext uri="{FF2B5EF4-FFF2-40B4-BE49-F238E27FC236}">
                  <a16:creationId xmlns:a16="http://schemas.microsoft.com/office/drawing/2014/main" id="{A293601E-F235-4464-84F7-A80EE229178B}"/>
                </a:ext>
              </a:extLst>
            </p:cNvPr>
            <p:cNvSpPr/>
            <p:nvPr/>
          </p:nvSpPr>
          <p:spPr>
            <a:xfrm>
              <a:off x="3035887" y="369000"/>
              <a:ext cx="3060115" cy="3060000"/>
            </a:xfrm>
            <a:custGeom>
              <a:avLst/>
              <a:gdLst>
                <a:gd name="connsiteX0" fmla="*/ 3060114 w 3060115"/>
                <a:gd name="connsiteY0" fmla="*/ 0 h 3060000"/>
                <a:gd name="connsiteX1" fmla="*/ 3060115 w 3060115"/>
                <a:gd name="connsiteY1" fmla="*/ 0 h 3060000"/>
                <a:gd name="connsiteX2" fmla="*/ 3060115 w 3060115"/>
                <a:gd name="connsiteY2" fmla="*/ 2160000 h 3060000"/>
                <a:gd name="connsiteX3" fmla="*/ 3060114 w 3060115"/>
                <a:gd name="connsiteY3" fmla="*/ 2160000 h 3060000"/>
                <a:gd name="connsiteX4" fmla="*/ 2160114 w 3060115"/>
                <a:gd name="connsiteY4" fmla="*/ 3060000 h 3060000"/>
                <a:gd name="connsiteX5" fmla="*/ 0 w 3060115"/>
                <a:gd name="connsiteY5" fmla="*/ 3060000 h 3060000"/>
                <a:gd name="connsiteX6" fmla="*/ 3060114 w 3060115"/>
                <a:gd name="connsiteY6" fmla="*/ 0 h 30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0115" h="3060000">
                  <a:moveTo>
                    <a:pt x="3060114" y="0"/>
                  </a:moveTo>
                  <a:lnTo>
                    <a:pt x="3060115" y="0"/>
                  </a:lnTo>
                  <a:lnTo>
                    <a:pt x="3060115" y="2160000"/>
                  </a:lnTo>
                  <a:lnTo>
                    <a:pt x="3060114" y="2160000"/>
                  </a:lnTo>
                  <a:cubicBezTo>
                    <a:pt x="2563058" y="2160000"/>
                    <a:pt x="2160114" y="2562944"/>
                    <a:pt x="2160114" y="3060000"/>
                  </a:cubicBezTo>
                  <a:lnTo>
                    <a:pt x="0" y="3060000"/>
                  </a:lnTo>
                  <a:cubicBezTo>
                    <a:pt x="0" y="1370009"/>
                    <a:pt x="1370060" y="0"/>
                    <a:pt x="3060114" y="0"/>
                  </a:cubicBez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Segment 3">
              <a:extLst>
                <a:ext uri="{FF2B5EF4-FFF2-40B4-BE49-F238E27FC236}">
                  <a16:creationId xmlns:a16="http://schemas.microsoft.com/office/drawing/2014/main" id="{2BC5C96F-A482-4ACB-A3C3-7E705065E68A}"/>
                </a:ext>
              </a:extLst>
            </p:cNvPr>
            <p:cNvSpPr/>
            <p:nvPr/>
          </p:nvSpPr>
          <p:spPr>
            <a:xfrm>
              <a:off x="3035977" y="3432600"/>
              <a:ext cx="3060024" cy="3056400"/>
            </a:xfrm>
            <a:custGeom>
              <a:avLst/>
              <a:gdLst>
                <a:gd name="connsiteX0" fmla="*/ 0 w 3060024"/>
                <a:gd name="connsiteY0" fmla="*/ 0 h 3056400"/>
                <a:gd name="connsiteX1" fmla="*/ 2160205 w 3060024"/>
                <a:gd name="connsiteY1" fmla="*/ 0 h 3056400"/>
                <a:gd name="connsiteX2" fmla="*/ 2164670 w 3060024"/>
                <a:gd name="connsiteY2" fmla="*/ 88420 h 3056400"/>
                <a:gd name="connsiteX3" fmla="*/ 3060023 w 3060024"/>
                <a:gd name="connsiteY3" fmla="*/ 896400 h 3056400"/>
                <a:gd name="connsiteX4" fmla="*/ 3060024 w 3060024"/>
                <a:gd name="connsiteY4" fmla="*/ 896400 h 3056400"/>
                <a:gd name="connsiteX5" fmla="*/ 3060024 w 3060024"/>
                <a:gd name="connsiteY5" fmla="*/ 3056400 h 3056400"/>
                <a:gd name="connsiteX6" fmla="*/ 3060023 w 3060024"/>
                <a:gd name="connsiteY6" fmla="*/ 3056400 h 3056400"/>
                <a:gd name="connsiteX7" fmla="*/ 3891 w 3060024"/>
                <a:gd name="connsiteY7" fmla="*/ 153867 h 3056400"/>
                <a:gd name="connsiteX8" fmla="*/ 0 w 3060024"/>
                <a:gd name="connsiteY8" fmla="*/ 0 h 305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0024" h="3056400">
                  <a:moveTo>
                    <a:pt x="0" y="0"/>
                  </a:moveTo>
                  <a:lnTo>
                    <a:pt x="2160205" y="0"/>
                  </a:lnTo>
                  <a:lnTo>
                    <a:pt x="2164670" y="88420"/>
                  </a:lnTo>
                  <a:cubicBezTo>
                    <a:pt x="2210759" y="542250"/>
                    <a:pt x="2594033" y="896400"/>
                    <a:pt x="3060023" y="896400"/>
                  </a:cubicBezTo>
                  <a:lnTo>
                    <a:pt x="3060024" y="896400"/>
                  </a:lnTo>
                  <a:lnTo>
                    <a:pt x="3060024" y="3056400"/>
                  </a:lnTo>
                  <a:lnTo>
                    <a:pt x="3060023" y="3056400"/>
                  </a:lnTo>
                  <a:cubicBezTo>
                    <a:pt x="1422783" y="3056400"/>
                    <a:pt x="85850" y="1770679"/>
                    <a:pt x="3891" y="1538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Segment 2">
              <a:extLst>
                <a:ext uri="{FF2B5EF4-FFF2-40B4-BE49-F238E27FC236}">
                  <a16:creationId xmlns:a16="http://schemas.microsoft.com/office/drawing/2014/main" id="{026A8B36-6F76-4963-9503-D42EBFC5C3B3}"/>
                </a:ext>
              </a:extLst>
            </p:cNvPr>
            <p:cNvSpPr/>
            <p:nvPr/>
          </p:nvSpPr>
          <p:spPr>
            <a:xfrm>
              <a:off x="6099601" y="3432601"/>
              <a:ext cx="3056422" cy="3056309"/>
            </a:xfrm>
            <a:custGeom>
              <a:avLst/>
              <a:gdLst>
                <a:gd name="connsiteX0" fmla="*/ 896217 w 3056422"/>
                <a:gd name="connsiteY0" fmla="*/ 0 h 3056309"/>
                <a:gd name="connsiteX1" fmla="*/ 3056422 w 3056422"/>
                <a:gd name="connsiteY1" fmla="*/ 0 h 3056309"/>
                <a:gd name="connsiteX2" fmla="*/ 3052531 w 3056422"/>
                <a:gd name="connsiteY2" fmla="*/ 153867 h 3056309"/>
                <a:gd name="connsiteX3" fmla="*/ 153872 w 3056422"/>
                <a:gd name="connsiteY3" fmla="*/ 3052418 h 3056309"/>
                <a:gd name="connsiteX4" fmla="*/ 0 w 3056422"/>
                <a:gd name="connsiteY4" fmla="*/ 3056309 h 3056309"/>
                <a:gd name="connsiteX5" fmla="*/ 0 w 3056422"/>
                <a:gd name="connsiteY5" fmla="*/ 896218 h 3056309"/>
                <a:gd name="connsiteX6" fmla="*/ 88419 w 3056422"/>
                <a:gd name="connsiteY6" fmla="*/ 891753 h 3056309"/>
                <a:gd name="connsiteX7" fmla="*/ 891752 w 3056422"/>
                <a:gd name="connsiteY7" fmla="*/ 88420 h 3056309"/>
                <a:gd name="connsiteX8" fmla="*/ 896217 w 3056422"/>
                <a:gd name="connsiteY8" fmla="*/ 0 h 305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6422" h="3056309">
                  <a:moveTo>
                    <a:pt x="896217" y="0"/>
                  </a:moveTo>
                  <a:lnTo>
                    <a:pt x="3056422" y="0"/>
                  </a:lnTo>
                  <a:lnTo>
                    <a:pt x="3052531" y="153867"/>
                  </a:lnTo>
                  <a:cubicBezTo>
                    <a:pt x="2973216" y="1718524"/>
                    <a:pt x="1718587" y="2973106"/>
                    <a:pt x="153872" y="3052418"/>
                  </a:cubicBezTo>
                  <a:lnTo>
                    <a:pt x="0" y="3056309"/>
                  </a:lnTo>
                  <a:lnTo>
                    <a:pt x="0" y="896218"/>
                  </a:lnTo>
                  <a:lnTo>
                    <a:pt x="88419" y="891753"/>
                  </a:lnTo>
                  <a:cubicBezTo>
                    <a:pt x="511994" y="848737"/>
                    <a:pt x="848736" y="511995"/>
                    <a:pt x="891752" y="88420"/>
                  </a:cubicBezTo>
                  <a:lnTo>
                    <a:pt x="896217" y="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Segment 1">
              <a:extLst>
                <a:ext uri="{FF2B5EF4-FFF2-40B4-BE49-F238E27FC236}">
                  <a16:creationId xmlns:a16="http://schemas.microsoft.com/office/drawing/2014/main" id="{3D31FA92-6007-4E3F-A697-DEFBC7D6789B}"/>
                </a:ext>
              </a:extLst>
            </p:cNvPr>
            <p:cNvSpPr/>
            <p:nvPr/>
          </p:nvSpPr>
          <p:spPr>
            <a:xfrm>
              <a:off x="6099602" y="369092"/>
              <a:ext cx="3056513" cy="3059909"/>
            </a:xfrm>
            <a:custGeom>
              <a:avLst/>
              <a:gdLst>
                <a:gd name="connsiteX0" fmla="*/ 0 w 3056513"/>
                <a:gd name="connsiteY0" fmla="*/ 0 h 3059909"/>
                <a:gd name="connsiteX1" fmla="*/ 153872 w 3056513"/>
                <a:gd name="connsiteY1" fmla="*/ 3891 h 3059909"/>
                <a:gd name="connsiteX2" fmla="*/ 3056513 w 3056513"/>
                <a:gd name="connsiteY2" fmla="*/ 3059909 h 3059909"/>
                <a:gd name="connsiteX3" fmla="*/ 896399 w 3056513"/>
                <a:gd name="connsiteY3" fmla="*/ 3059909 h 3059909"/>
                <a:gd name="connsiteX4" fmla="*/ 88419 w 3056513"/>
                <a:gd name="connsiteY4" fmla="*/ 2164556 h 3059909"/>
                <a:gd name="connsiteX5" fmla="*/ 0 w 3056513"/>
                <a:gd name="connsiteY5" fmla="*/ 2160091 h 3059909"/>
                <a:gd name="connsiteX6" fmla="*/ 0 w 3056513"/>
                <a:gd name="connsiteY6" fmla="*/ 0 h 305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6513" h="3059909">
                  <a:moveTo>
                    <a:pt x="0" y="0"/>
                  </a:moveTo>
                  <a:lnTo>
                    <a:pt x="153872" y="3891"/>
                  </a:lnTo>
                  <a:cubicBezTo>
                    <a:pt x="1770744" y="85847"/>
                    <a:pt x="3056513" y="1422730"/>
                    <a:pt x="3056513" y="3059909"/>
                  </a:cubicBezTo>
                  <a:lnTo>
                    <a:pt x="896399" y="3059909"/>
                  </a:lnTo>
                  <a:cubicBezTo>
                    <a:pt x="896399" y="2593919"/>
                    <a:pt x="542249" y="2210645"/>
                    <a:pt x="88419" y="2164556"/>
                  </a:cubicBezTo>
                  <a:lnTo>
                    <a:pt x="0" y="216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 anchorCtr="0">
              <a:normAutofit/>
            </a:bodyPr>
            <a:lstStyle/>
            <a:p>
              <a:pPr algn="ctr"/>
              <a:endPara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Segment 4 Text">
              <a:extLst>
                <a:ext uri="{FF2B5EF4-FFF2-40B4-BE49-F238E27FC236}">
                  <a16:creationId xmlns:a16="http://schemas.microsoft.com/office/drawing/2014/main" id="{F92A419C-570C-4918-8C07-6D053C92E92A}"/>
                </a:ext>
              </a:extLst>
            </p:cNvPr>
            <p:cNvSpPr/>
            <p:nvPr/>
          </p:nvSpPr>
          <p:spPr>
            <a:xfrm rot="18900000" flipH="1">
              <a:off x="3307747" y="1277410"/>
              <a:ext cx="2727707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/>
            </a:bodyPr>
            <a:lstStyle/>
            <a:p>
              <a:pPr algn="ctr"/>
              <a:r>
                <a:rPr lang="ar-OM" sz="28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هاتي صورة أخرى لتمييز الذات :</a:t>
              </a:r>
            </a:p>
            <a:p>
              <a:pPr algn="ctr"/>
              <a:r>
                <a:rPr lang="ar-OM" sz="28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ar-OM" sz="2800" b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اشتريت صندوقا </a:t>
              </a:r>
              <a:r>
                <a:rPr lang="ar-OM" sz="28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تفاحا .</a:t>
              </a:r>
              <a:endParaRPr lang="en-US" sz="2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Segment 3 Text">
              <a:extLst>
                <a:ext uri="{FF2B5EF4-FFF2-40B4-BE49-F238E27FC236}">
                  <a16:creationId xmlns:a16="http://schemas.microsoft.com/office/drawing/2014/main" id="{36180CFB-758E-46AF-AB1A-19F0C3EE1EA3}"/>
                </a:ext>
              </a:extLst>
            </p:cNvPr>
            <p:cNvSpPr/>
            <p:nvPr/>
          </p:nvSpPr>
          <p:spPr>
            <a:xfrm rot="2700000">
              <a:off x="6380259" y="1297942"/>
              <a:ext cx="2249724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ar-OM" sz="28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هاتي صورة أخرى للتمييز : بيع مترٌ من قماشٍ . </a:t>
              </a:r>
              <a:endParaRPr lang="en-US" sz="2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Segment 2 Text">
              <a:extLst>
                <a:ext uri="{FF2B5EF4-FFF2-40B4-BE49-F238E27FC236}">
                  <a16:creationId xmlns:a16="http://schemas.microsoft.com/office/drawing/2014/main" id="{41157CCD-88EB-469F-A2DC-00648DD008E6}"/>
                </a:ext>
              </a:extLst>
            </p:cNvPr>
            <p:cNvSpPr/>
            <p:nvPr/>
          </p:nvSpPr>
          <p:spPr>
            <a:xfrm rot="8100000">
              <a:off x="6380259" y="4114693"/>
              <a:ext cx="2249724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20000"/>
            </a:bodyPr>
            <a:lstStyle/>
            <a:p>
              <a:pPr algn="ctr"/>
              <a:r>
                <a:rPr lang="ar-OM" sz="28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أخذت قبضة يدي رملا . هاتي صورة أخرى لتمييز الذات في الجملة السابقة . </a:t>
              </a:r>
              <a:endParaRPr lang="en-US" sz="2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Segment 1 Text">
              <a:extLst>
                <a:ext uri="{FF2B5EF4-FFF2-40B4-BE49-F238E27FC236}">
                  <a16:creationId xmlns:a16="http://schemas.microsoft.com/office/drawing/2014/main" id="{2DD27A23-24F9-4F38-9FC4-C1C0867DF916}"/>
                </a:ext>
              </a:extLst>
            </p:cNvPr>
            <p:cNvSpPr/>
            <p:nvPr/>
          </p:nvSpPr>
          <p:spPr>
            <a:xfrm rot="13500000" flipH="1">
              <a:off x="3610093" y="4157978"/>
              <a:ext cx="2249724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ar-OM" sz="28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شكرا لك على المشاركة نراك مرة أخرى </a:t>
              </a:r>
              <a:endParaRPr lang="en-US" sz="2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196000" y="2529000"/>
            <a:ext cx="1800000" cy="1800000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1207" y="-2198"/>
            <a:ext cx="720000" cy="72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EEB1D2-A6CE-6A53-E988-7E10CE8E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OM" u="sng" dirty="0">
                <a:solidFill>
                  <a:srgbClr val="7030A0"/>
                </a:solidFill>
                <a:latin typeface="A Rezvan-fat" panose="01000500000000020002" pitchFamily="2" charset="-78"/>
                <a:cs typeface="A Rezvan-fat" panose="01000500000000020002" pitchFamily="2" charset="-78"/>
              </a:rPr>
              <a:t>الخلاصة</a:t>
            </a:r>
            <a:r>
              <a:rPr lang="ar-OM" dirty="0"/>
              <a:t> 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BB9E27-45D2-A821-9F63-249977A64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57" y="1668833"/>
            <a:ext cx="11664686" cy="4351338"/>
          </a:xfrm>
        </p:spPr>
        <p:txBody>
          <a:bodyPr>
            <a:normAutofit lnSpcReduction="10000"/>
          </a:bodyPr>
          <a:lstStyle/>
          <a:p>
            <a:r>
              <a:rPr lang="ar-OM" sz="3600" dirty="0">
                <a:latin typeface="Aref_Menna" panose="02000000000000000000" pitchFamily="2" charset="-78"/>
                <a:cs typeface="Aref_Menna" panose="02000000000000000000" pitchFamily="2" charset="-78"/>
              </a:rPr>
              <a:t>يأتي تمييز الذات ( المقدار و شبه المقدار ) إذا كان غير مضاف على ثلاث صور هي : </a:t>
            </a:r>
          </a:p>
          <a:p>
            <a:endParaRPr lang="ar-OM" sz="3600" dirty="0">
              <a:latin typeface="Aref_Menna" panose="02000000000000000000" pitchFamily="2" charset="-78"/>
              <a:cs typeface="Aref_Menna" panose="02000000000000000000" pitchFamily="2" charset="-78"/>
            </a:endParaRPr>
          </a:p>
          <a:p>
            <a:endParaRPr lang="ar-OM" sz="3600" dirty="0">
              <a:latin typeface="Aref_Menna" panose="02000000000000000000" pitchFamily="2" charset="-78"/>
              <a:cs typeface="Aref_Menna" panose="02000000000000000000" pitchFamily="2" charset="-78"/>
            </a:endParaRPr>
          </a:p>
          <a:p>
            <a:endParaRPr lang="ar-OM" sz="3600" dirty="0">
              <a:latin typeface="Aref_Menna" panose="02000000000000000000" pitchFamily="2" charset="-78"/>
              <a:cs typeface="Aref_Menna" panose="02000000000000000000" pitchFamily="2" charset="-78"/>
            </a:endParaRPr>
          </a:p>
          <a:p>
            <a:endParaRPr lang="ar-OM" sz="3600" dirty="0">
              <a:latin typeface="Aref_Menna" panose="02000000000000000000" pitchFamily="2" charset="-78"/>
              <a:cs typeface="Aref_Menna" panose="02000000000000000000" pitchFamily="2" charset="-78"/>
            </a:endParaRPr>
          </a:p>
          <a:p>
            <a:r>
              <a:rPr lang="ar-OM" sz="3600" dirty="0">
                <a:latin typeface="Aref_Menna" panose="02000000000000000000" pitchFamily="2" charset="-78"/>
                <a:cs typeface="Aref_Menna" panose="02000000000000000000" pitchFamily="2" charset="-78"/>
              </a:rPr>
              <a:t>يأتي تمييز الذات ( المقدار و شبه المقدار ) إذا كان مضافا إلى غير التمييز على صورتين هي : </a:t>
            </a:r>
          </a:p>
          <a:p>
            <a:endParaRPr lang="ar-OM" sz="3600" dirty="0">
              <a:latin typeface="Aref_Menna" panose="02000000000000000000" pitchFamily="2" charset="-78"/>
              <a:cs typeface="Aref_Menna" panose="02000000000000000000" pitchFamily="2" charset="-78"/>
            </a:endParaRP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A3C19C1A-AF9F-9B76-3FCD-A93C7004E420}"/>
              </a:ext>
            </a:extLst>
          </p:cNvPr>
          <p:cNvCxnSpPr/>
          <p:nvPr/>
        </p:nvCxnSpPr>
        <p:spPr>
          <a:xfrm rot="21336603" flipV="1">
            <a:off x="857529" y="3317031"/>
            <a:ext cx="0" cy="5050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1A4F973E-6E6C-8F69-9D07-9C35C996E63D}"/>
              </a:ext>
            </a:extLst>
          </p:cNvPr>
          <p:cNvCxnSpPr/>
          <p:nvPr/>
        </p:nvCxnSpPr>
        <p:spPr>
          <a:xfrm rot="21336603" flipV="1">
            <a:off x="11289507" y="2579490"/>
            <a:ext cx="0" cy="5050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2971C8AD-854F-B56D-4617-0899EE52012E}"/>
              </a:ext>
            </a:extLst>
          </p:cNvPr>
          <p:cNvCxnSpPr/>
          <p:nvPr/>
        </p:nvCxnSpPr>
        <p:spPr>
          <a:xfrm rot="21336603" flipV="1">
            <a:off x="6249777" y="2954499"/>
            <a:ext cx="0" cy="4259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8A6FEA3D-A698-992C-3844-BF15800634AE}"/>
              </a:ext>
            </a:extLst>
          </p:cNvPr>
          <p:cNvCxnSpPr/>
          <p:nvPr/>
        </p:nvCxnSpPr>
        <p:spPr>
          <a:xfrm rot="21336603" flipH="1" flipV="1">
            <a:off x="855894" y="2917004"/>
            <a:ext cx="10446521" cy="6312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عنوان 1">
            <a:extLst>
              <a:ext uri="{FF2B5EF4-FFF2-40B4-BE49-F238E27FC236}">
                <a16:creationId xmlns:a16="http://schemas.microsoft.com/office/drawing/2014/main" id="{527A0C97-8F74-AD6F-32DD-59E7260B46CE}"/>
              </a:ext>
            </a:extLst>
          </p:cNvPr>
          <p:cNvSpPr txBox="1">
            <a:spLocks/>
          </p:cNvSpPr>
          <p:nvPr/>
        </p:nvSpPr>
        <p:spPr>
          <a:xfrm>
            <a:off x="9222034" y="3182074"/>
            <a:ext cx="2895496" cy="679089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3200" b="1" dirty="0">
                <a:latin typeface="A Rezvan-fat" panose="01000500000000020002" pitchFamily="2" charset="-78"/>
                <a:cs typeface="A Rezvan-fat" panose="01000500000000020002" pitchFamily="2" charset="-78"/>
              </a:rPr>
              <a:t>تمييزا منصوبا</a:t>
            </a:r>
            <a:endParaRPr lang="ar-OM" sz="3600" b="1" dirty="0">
              <a:latin typeface="A Rezvan-fat" panose="01000500000000020002" pitchFamily="2" charset="-78"/>
              <a:cs typeface="A Rezvan-fat" panose="01000500000000020002" pitchFamily="2" charset="-78"/>
            </a:endParaRP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626E2DDF-7C95-23F0-7B57-4ECFFC1DD34E}"/>
              </a:ext>
            </a:extLst>
          </p:cNvPr>
          <p:cNvSpPr txBox="1">
            <a:spLocks/>
          </p:cNvSpPr>
          <p:nvPr/>
        </p:nvSpPr>
        <p:spPr>
          <a:xfrm>
            <a:off x="4837439" y="3364507"/>
            <a:ext cx="2895496" cy="679089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3200" b="1" dirty="0">
                <a:latin typeface="A Rezvan-fat" panose="01000500000000020002" pitchFamily="2" charset="-78"/>
                <a:cs typeface="A Rezvan-fat" panose="01000500000000020002" pitchFamily="2" charset="-78"/>
              </a:rPr>
              <a:t>مجرورا بـ (من)</a:t>
            </a:r>
            <a:endParaRPr lang="ar-OM" sz="3600" b="1" dirty="0">
              <a:latin typeface="A Rezvan-fat" panose="01000500000000020002" pitchFamily="2" charset="-78"/>
              <a:cs typeface="A Rezvan-fat" panose="01000500000000020002" pitchFamily="2" charset="-78"/>
            </a:endParaRP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35981866-75E2-5DD4-94DB-409F09353415}"/>
              </a:ext>
            </a:extLst>
          </p:cNvPr>
          <p:cNvSpPr txBox="1">
            <a:spLocks/>
          </p:cNvSpPr>
          <p:nvPr/>
        </p:nvSpPr>
        <p:spPr>
          <a:xfrm>
            <a:off x="731920" y="3873736"/>
            <a:ext cx="2895496" cy="679089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3200" b="1" dirty="0">
                <a:latin typeface="A Rezvan-fat" panose="01000500000000020002" pitchFamily="2" charset="-78"/>
                <a:cs typeface="A Rezvan-fat" panose="01000500000000020002" pitchFamily="2" charset="-78"/>
              </a:rPr>
              <a:t>مجرورا بالإضافة </a:t>
            </a:r>
            <a:endParaRPr lang="ar-OM" sz="3600" b="1" dirty="0">
              <a:latin typeface="A Rezvan-fat" panose="01000500000000020002" pitchFamily="2" charset="-78"/>
              <a:cs typeface="A Rezvan-fat" panose="01000500000000020002" pitchFamily="2" charset="-78"/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2650F5A0-060F-D055-A255-0409D8C90417}"/>
              </a:ext>
            </a:extLst>
          </p:cNvPr>
          <p:cNvCxnSpPr>
            <a:cxnSpLocks/>
          </p:cNvCxnSpPr>
          <p:nvPr/>
        </p:nvCxnSpPr>
        <p:spPr>
          <a:xfrm flipH="1">
            <a:off x="3163614" y="5345908"/>
            <a:ext cx="7889410" cy="752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39F748B9-A977-2C1D-5507-A6807CDE5ADF}"/>
              </a:ext>
            </a:extLst>
          </p:cNvPr>
          <p:cNvCxnSpPr/>
          <p:nvPr/>
        </p:nvCxnSpPr>
        <p:spPr>
          <a:xfrm rot="21336603" flipV="1">
            <a:off x="11030355" y="5353277"/>
            <a:ext cx="0" cy="5050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30EFA054-BE0B-E12B-51D2-381B813BA299}"/>
              </a:ext>
            </a:extLst>
          </p:cNvPr>
          <p:cNvCxnSpPr/>
          <p:nvPr/>
        </p:nvCxnSpPr>
        <p:spPr>
          <a:xfrm rot="21336603" flipV="1">
            <a:off x="3179917" y="5420507"/>
            <a:ext cx="0" cy="4259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عنوان 1">
            <a:extLst>
              <a:ext uri="{FF2B5EF4-FFF2-40B4-BE49-F238E27FC236}">
                <a16:creationId xmlns:a16="http://schemas.microsoft.com/office/drawing/2014/main" id="{4DAEEC65-E051-EB34-8E07-A914E11AA454}"/>
              </a:ext>
            </a:extLst>
          </p:cNvPr>
          <p:cNvSpPr txBox="1">
            <a:spLocks/>
          </p:cNvSpPr>
          <p:nvPr/>
        </p:nvSpPr>
        <p:spPr>
          <a:xfrm>
            <a:off x="8722792" y="5683798"/>
            <a:ext cx="2895496" cy="679089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3200" b="1" dirty="0">
                <a:latin typeface="A Rezvan-fat" panose="01000500000000020002" pitchFamily="2" charset="-78"/>
                <a:cs typeface="A Rezvan-fat" panose="01000500000000020002" pitchFamily="2" charset="-78"/>
              </a:rPr>
              <a:t>تمييزا منصوبا</a:t>
            </a:r>
            <a:endParaRPr lang="ar-OM" sz="3600" b="1" dirty="0">
              <a:latin typeface="A Rezvan-fat" panose="01000500000000020002" pitchFamily="2" charset="-78"/>
              <a:cs typeface="A Rezvan-fat" panose="01000500000000020002" pitchFamily="2" charset="-78"/>
            </a:endParaRPr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id="{55EAD18E-0FA3-35C7-C290-1F8B0F7221B1}"/>
              </a:ext>
            </a:extLst>
          </p:cNvPr>
          <p:cNvSpPr txBox="1">
            <a:spLocks/>
          </p:cNvSpPr>
          <p:nvPr/>
        </p:nvSpPr>
        <p:spPr>
          <a:xfrm>
            <a:off x="3024404" y="5610395"/>
            <a:ext cx="2895496" cy="679089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3200" b="1" dirty="0">
                <a:latin typeface="A Rezvan-fat" panose="01000500000000020002" pitchFamily="2" charset="-78"/>
                <a:cs typeface="A Rezvan-fat" panose="01000500000000020002" pitchFamily="2" charset="-78"/>
              </a:rPr>
              <a:t>مجرورا بـ (من)</a:t>
            </a:r>
            <a:endParaRPr lang="ar-OM" sz="3600" b="1" dirty="0">
              <a:latin typeface="A Rezvan-fat" panose="01000500000000020002" pitchFamily="2" charset="-78"/>
              <a:cs typeface="A Rezvan-fat" panose="01000500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608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694252">
            <a:off x="1346826" y="1632939"/>
            <a:ext cx="10450572" cy="169534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ar-SA" sz="3733" b="1" dirty="0"/>
              <a:t>س/ (</a:t>
            </a:r>
            <a:r>
              <a:rPr lang="ar-SA" sz="4267" b="1" dirty="0">
                <a:solidFill>
                  <a:schemeClr val="tx2">
                    <a:lumMod val="50000"/>
                  </a:schemeClr>
                </a:solidFill>
              </a:rPr>
              <a:t>تصدقت بصاعين دقيقا </a:t>
            </a:r>
            <a:r>
              <a:rPr lang="ar-SA" sz="4267" b="1" dirty="0"/>
              <a:t>) اكتبي الصور الأخرى التي يأتي عليها تمييز الذات </a:t>
            </a:r>
            <a:r>
              <a:rPr lang="ar-SA" sz="4267" b="1" u="sng" dirty="0">
                <a:solidFill>
                  <a:srgbClr val="FF0000"/>
                </a:solidFill>
              </a:rPr>
              <a:t>مع مراعاة الإعراب </a:t>
            </a:r>
            <a:r>
              <a:rPr lang="ar-SA" sz="4267" b="1" dirty="0"/>
              <a:t>. </a:t>
            </a:r>
            <a:endParaRPr lang="ar-SA" sz="4800" b="1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508001" y="4038600"/>
            <a:ext cx="8945639" cy="10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dirty="0"/>
              <a:t>تصدقت بصاعين من دقيقٍ .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12839" y="5359400"/>
            <a:ext cx="8945639" cy="1016000"/>
          </a:xfrm>
          <a:prstGeom prst="rect">
            <a:avLst/>
          </a:prstGeom>
          <a:solidFill>
            <a:srgbClr val="FFC000"/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dirty="0"/>
              <a:t>تصدقت بصاعي دقيقٍ . 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 rot="1139863">
            <a:off x="7206468" y="345713"/>
            <a:ext cx="4872121" cy="1567320"/>
          </a:xfrm>
          <a:prstGeom prst="rect">
            <a:avLst/>
          </a:prstGeom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u="sng" dirty="0">
                <a:solidFill>
                  <a:srgbClr val="FF0000"/>
                </a:solidFill>
              </a:rPr>
              <a:t>سؤال تحدي  :</a:t>
            </a:r>
          </a:p>
        </p:txBody>
      </p:sp>
    </p:spTree>
    <p:extLst>
      <p:ext uri="{BB962C8B-B14F-4D97-AF65-F5344CB8AC3E}">
        <p14:creationId xmlns:p14="http://schemas.microsoft.com/office/powerpoint/2010/main" val="22989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694252">
            <a:off x="1362709" y="1634548"/>
            <a:ext cx="10450572" cy="15369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ar-SA" sz="3733" b="1" dirty="0"/>
              <a:t>س/ (</a:t>
            </a:r>
            <a:r>
              <a:rPr lang="ar-SA" sz="4267" b="1" dirty="0">
                <a:solidFill>
                  <a:srgbClr val="FF0000"/>
                </a:solidFill>
              </a:rPr>
              <a:t>بيع مترُ قماشٍ </a:t>
            </a:r>
            <a:r>
              <a:rPr lang="ar-SA" sz="4267" b="1" dirty="0"/>
              <a:t>) أعربي ما تحته خط </a:t>
            </a:r>
            <a:endParaRPr lang="ar-SA" sz="4800" b="1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99697" y="4038600"/>
            <a:ext cx="11077903" cy="10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/>
              <a:t>متر : نائب فاعل مرفوع و علامة رفعه الضمة و هو مضاف .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99697" y="5359400"/>
            <a:ext cx="11077903" cy="10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Autofit/>
          </a:bodyPr>
          <a:lstStyle>
            <a:defPPr>
              <a:defRPr lang="ar-OM"/>
            </a:defPPr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قماش : مضاف إليه مجرور وعلامة جره الكسرة. 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 rot="1139863">
            <a:off x="7206468" y="345713"/>
            <a:ext cx="4872121" cy="1567320"/>
          </a:xfrm>
          <a:prstGeom prst="rect">
            <a:avLst/>
          </a:prstGeom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u="sng" dirty="0">
                <a:solidFill>
                  <a:srgbClr val="FF0000"/>
                </a:solidFill>
              </a:rPr>
              <a:t>سؤال تحدي  :</a:t>
            </a:r>
          </a:p>
        </p:txBody>
      </p:sp>
    </p:spTree>
    <p:extLst>
      <p:ext uri="{BB962C8B-B14F-4D97-AF65-F5344CB8AC3E}">
        <p14:creationId xmlns:p14="http://schemas.microsoft.com/office/powerpoint/2010/main" val="25805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694252">
            <a:off x="255835" y="1522400"/>
            <a:ext cx="11552764" cy="169534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ar-SA" sz="3733" b="1" dirty="0"/>
              <a:t>س/ (</a:t>
            </a:r>
            <a:r>
              <a:rPr lang="ar-SA" sz="4267" b="1" dirty="0">
                <a:solidFill>
                  <a:srgbClr val="FF0000"/>
                </a:solidFill>
              </a:rPr>
              <a:t>اشتريت من الدكان ذراعَ حريرٍ</a:t>
            </a:r>
            <a:r>
              <a:rPr lang="ar-SA" sz="4267" b="1" dirty="0"/>
              <a:t>) اكتبي صورة أخرى من الصور التي يمكن أن يأتي عليها تمييز الذات في الجملة السابقة . </a:t>
            </a:r>
            <a:endParaRPr lang="ar-SA" sz="4800" b="1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508001" y="4038600"/>
            <a:ext cx="8945639" cy="10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dirty="0"/>
              <a:t>اشتريت من الدكان  ذراعًا حريرا .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12839" y="5359400"/>
            <a:ext cx="8945639" cy="1016000"/>
          </a:xfrm>
          <a:prstGeom prst="rect">
            <a:avLst/>
          </a:prstGeom>
          <a:solidFill>
            <a:srgbClr val="FFC000"/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dirty="0"/>
              <a:t>اشتريت من </a:t>
            </a:r>
            <a:r>
              <a:rPr lang="ar-SA" sz="5867" b="1"/>
              <a:t>الدكان  ذراعًا </a:t>
            </a:r>
            <a:r>
              <a:rPr lang="ar-SA" sz="5867" b="1" dirty="0"/>
              <a:t>من حريرٍ. 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 rot="1139863">
            <a:off x="7206468" y="345713"/>
            <a:ext cx="4872121" cy="1567320"/>
          </a:xfrm>
          <a:prstGeom prst="rect">
            <a:avLst/>
          </a:prstGeom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u="sng" dirty="0">
                <a:solidFill>
                  <a:srgbClr val="FF0000"/>
                </a:solidFill>
              </a:rPr>
              <a:t>سؤال في دقيقة:</a:t>
            </a:r>
          </a:p>
        </p:txBody>
      </p:sp>
    </p:spTree>
    <p:extLst>
      <p:ext uri="{BB962C8B-B14F-4D97-AF65-F5344CB8AC3E}">
        <p14:creationId xmlns:p14="http://schemas.microsoft.com/office/powerpoint/2010/main" val="17479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694252">
            <a:off x="401314" y="1315865"/>
            <a:ext cx="11375981" cy="211495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ar-SA" sz="4267" b="1" dirty="0"/>
              <a:t>س/ (</a:t>
            </a:r>
            <a:r>
              <a:rPr lang="ar-SA" sz="4800" b="1" dirty="0">
                <a:solidFill>
                  <a:srgbClr val="FF0000"/>
                </a:solidFill>
              </a:rPr>
              <a:t>اشتريت مد البصر أرضا </a:t>
            </a:r>
            <a:r>
              <a:rPr lang="ar-SA" sz="4800" b="1" dirty="0"/>
              <a:t>) اكتبي صورة أخرى من الصور التي يمكن أن يأتي عليها تمييز الذات في الجملة السابقة . </a:t>
            </a:r>
            <a:endParaRPr lang="ar-SA" b="1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541867" y="4550228"/>
            <a:ext cx="8945639" cy="10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dirty="0"/>
              <a:t>اشتريت مدَّ البصرِ من أرضٍ.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 rot="1139863">
            <a:off x="7206468" y="345713"/>
            <a:ext cx="4872121" cy="1567320"/>
          </a:xfrm>
          <a:prstGeom prst="rect">
            <a:avLst/>
          </a:prstGeom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u="sng" dirty="0">
                <a:solidFill>
                  <a:srgbClr val="FF0000"/>
                </a:solidFill>
              </a:rPr>
              <a:t>سؤال في دقيقة:</a:t>
            </a:r>
          </a:p>
        </p:txBody>
      </p:sp>
    </p:spTree>
    <p:extLst>
      <p:ext uri="{BB962C8B-B14F-4D97-AF65-F5344CB8AC3E}">
        <p14:creationId xmlns:p14="http://schemas.microsoft.com/office/powerpoint/2010/main" val="416975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315685"/>
            <a:ext cx="11160353" cy="1143000"/>
          </a:xfrm>
        </p:spPr>
        <p:txBody>
          <a:bodyPr>
            <a:normAutofit fontScale="90000"/>
          </a:bodyPr>
          <a:lstStyle/>
          <a:p>
            <a:r>
              <a:rPr lang="ar-OM" dirty="0"/>
              <a:t>صور تمييز الذات ( المقدار و شبه المقدار) </a:t>
            </a:r>
            <a:br>
              <a:rPr lang="ar-OM" dirty="0"/>
            </a:br>
            <a:r>
              <a:rPr lang="ar-OM" dirty="0"/>
              <a:t>إذا لم يكن مضافا  </a:t>
            </a: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 rot="20295358">
            <a:off x="8004603" y="2545268"/>
            <a:ext cx="3983333" cy="9297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121920" tIns="60960" rIns="121920" bIns="60960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dirty="0"/>
              <a:t>شربت فنجانًا قهوةً . </a:t>
            </a: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 rot="20994072">
            <a:off x="163160" y="2525842"/>
            <a:ext cx="4146597" cy="8658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4800" dirty="0"/>
              <a:t>شربت فنجانَ قهوةٍ .</a:t>
            </a:r>
            <a:endParaRPr lang="ar-OM" sz="5333" dirty="0"/>
          </a:p>
        </p:txBody>
      </p:sp>
      <p:grpSp>
        <p:nvGrpSpPr>
          <p:cNvPr id="17" name="مجموعة 16"/>
          <p:cNvGrpSpPr/>
          <p:nvPr/>
        </p:nvGrpSpPr>
        <p:grpSpPr>
          <a:xfrm>
            <a:off x="716866" y="1918213"/>
            <a:ext cx="10457828" cy="568161"/>
            <a:chOff x="530347" y="1240836"/>
            <a:chExt cx="7843371" cy="426121"/>
          </a:xfrm>
        </p:grpSpPr>
        <p:grpSp>
          <p:nvGrpSpPr>
            <p:cNvPr id="11" name="مجموعة 10"/>
            <p:cNvGrpSpPr/>
            <p:nvPr/>
          </p:nvGrpSpPr>
          <p:grpSpPr>
            <a:xfrm rot="21336603">
              <a:off x="530347" y="1240836"/>
              <a:ext cx="7843371" cy="426121"/>
              <a:chOff x="1669142" y="1047750"/>
              <a:chExt cx="6712858" cy="685800"/>
            </a:xfrm>
          </p:grpSpPr>
          <p:cxnSp>
            <p:nvCxnSpPr>
              <p:cNvPr id="5" name="رابط مستقيم 4"/>
              <p:cNvCxnSpPr/>
              <p:nvPr/>
            </p:nvCxnSpPr>
            <p:spPr>
              <a:xfrm flipH="1" flipV="1">
                <a:off x="1676400" y="1047750"/>
                <a:ext cx="6705600" cy="762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رابط مستقيم 6"/>
              <p:cNvCxnSpPr/>
              <p:nvPr/>
            </p:nvCxnSpPr>
            <p:spPr>
              <a:xfrm flipV="1">
                <a:off x="1669142" y="1047750"/>
                <a:ext cx="0" cy="6096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رابط مستقيم 9"/>
              <p:cNvCxnSpPr/>
              <p:nvPr/>
            </p:nvCxnSpPr>
            <p:spPr>
              <a:xfrm flipV="1">
                <a:off x="8382000" y="1123950"/>
                <a:ext cx="0" cy="6096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رابط مستقيم 28"/>
            <p:cNvCxnSpPr/>
            <p:nvPr/>
          </p:nvCxnSpPr>
          <p:spPr>
            <a:xfrm rot="21336603" flipV="1">
              <a:off x="4584227" y="1269188"/>
              <a:ext cx="0" cy="31948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وان 1"/>
          <p:cNvSpPr txBox="1">
            <a:spLocks/>
          </p:cNvSpPr>
          <p:nvPr/>
        </p:nvSpPr>
        <p:spPr>
          <a:xfrm rot="20556602">
            <a:off x="3296668" y="2697166"/>
            <a:ext cx="5270835" cy="865820"/>
          </a:xfrm>
          <a:prstGeom prst="rect">
            <a:avLst/>
          </a:prstGeom>
          <a:solidFill>
            <a:srgbClr val="FFC000"/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333" dirty="0"/>
              <a:t>شربت فنجانًا من قهوةٍ .</a:t>
            </a:r>
            <a:endParaRPr lang="ar-OM" sz="5867" dirty="0"/>
          </a:p>
        </p:txBody>
      </p:sp>
      <p:cxnSp>
        <p:nvCxnSpPr>
          <p:cNvPr id="6" name="رابط مستقيم 5"/>
          <p:cNvCxnSpPr/>
          <p:nvPr/>
        </p:nvCxnSpPr>
        <p:spPr>
          <a:xfrm flipV="1">
            <a:off x="8576432" y="3416569"/>
            <a:ext cx="1195009" cy="45606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عنوان 1"/>
          <p:cNvSpPr txBox="1">
            <a:spLocks/>
          </p:cNvSpPr>
          <p:nvPr/>
        </p:nvSpPr>
        <p:spPr>
          <a:xfrm rot="21278836">
            <a:off x="8843123" y="4839576"/>
            <a:ext cx="3030987" cy="1084901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b="1" dirty="0"/>
              <a:t>كيف جاء التمييز ؟</a:t>
            </a:r>
          </a:p>
        </p:txBody>
      </p:sp>
      <p:sp>
        <p:nvSpPr>
          <p:cNvPr id="32" name="عنوان 1"/>
          <p:cNvSpPr txBox="1">
            <a:spLocks/>
          </p:cNvSpPr>
          <p:nvPr/>
        </p:nvSpPr>
        <p:spPr>
          <a:xfrm>
            <a:off x="9272524" y="4744948"/>
            <a:ext cx="2421387" cy="1845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b="1" dirty="0"/>
              <a:t>تمييزا منصوبا</a:t>
            </a:r>
            <a:endParaRPr lang="ar-OM" sz="6400" b="1" dirty="0"/>
          </a:p>
        </p:txBody>
      </p:sp>
      <p:cxnSp>
        <p:nvCxnSpPr>
          <p:cNvPr id="36" name="رابط مستقيم 35"/>
          <p:cNvCxnSpPr/>
          <p:nvPr/>
        </p:nvCxnSpPr>
        <p:spPr>
          <a:xfrm flipV="1">
            <a:off x="3962401" y="3748502"/>
            <a:ext cx="1313868" cy="5799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عنوان 1"/>
          <p:cNvSpPr txBox="1">
            <a:spLocks/>
          </p:cNvSpPr>
          <p:nvPr/>
        </p:nvSpPr>
        <p:spPr>
          <a:xfrm rot="21278836">
            <a:off x="4693405" y="5033702"/>
            <a:ext cx="3030987" cy="1084901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b="1" dirty="0"/>
              <a:t>كيف جاء التمييز ؟</a:t>
            </a:r>
          </a:p>
        </p:txBody>
      </p:sp>
      <p:sp>
        <p:nvSpPr>
          <p:cNvPr id="38" name="عنوان 1"/>
          <p:cNvSpPr txBox="1">
            <a:spLocks/>
          </p:cNvSpPr>
          <p:nvPr/>
        </p:nvSpPr>
        <p:spPr>
          <a:xfrm>
            <a:off x="4987023" y="4729991"/>
            <a:ext cx="2421387" cy="1845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b="1" dirty="0"/>
              <a:t>مجرورا بـ (من)</a:t>
            </a:r>
            <a:endParaRPr lang="ar-OM" sz="6400" b="1" dirty="0"/>
          </a:p>
        </p:txBody>
      </p:sp>
      <p:cxnSp>
        <p:nvCxnSpPr>
          <p:cNvPr id="41" name="رابط مستقيم 40"/>
          <p:cNvCxnSpPr/>
          <p:nvPr/>
        </p:nvCxnSpPr>
        <p:spPr>
          <a:xfrm flipV="1">
            <a:off x="538623" y="3366748"/>
            <a:ext cx="1120871" cy="45606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عنوان 1"/>
          <p:cNvSpPr txBox="1">
            <a:spLocks/>
          </p:cNvSpPr>
          <p:nvPr/>
        </p:nvSpPr>
        <p:spPr>
          <a:xfrm rot="21278836">
            <a:off x="582619" y="4858308"/>
            <a:ext cx="3030987" cy="1084901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b="1" dirty="0"/>
              <a:t>كيف جاء التمييز ؟</a:t>
            </a:r>
          </a:p>
        </p:txBody>
      </p:sp>
      <p:sp>
        <p:nvSpPr>
          <p:cNvPr id="43" name="عنوان 1"/>
          <p:cNvSpPr txBox="1">
            <a:spLocks/>
          </p:cNvSpPr>
          <p:nvPr/>
        </p:nvSpPr>
        <p:spPr>
          <a:xfrm>
            <a:off x="1021516" y="4462374"/>
            <a:ext cx="2421387" cy="1845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b="1" dirty="0"/>
              <a:t>مجرورا بالإضافة </a:t>
            </a:r>
            <a:endParaRPr lang="ar-OM" sz="6400" b="1" dirty="0"/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9302317" y="3748501"/>
            <a:ext cx="373344" cy="114619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185397" y="3911907"/>
            <a:ext cx="504203" cy="98278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/>
          <p:cNvCxnSpPr/>
          <p:nvPr/>
        </p:nvCxnSpPr>
        <p:spPr>
          <a:xfrm>
            <a:off x="1128085" y="3703614"/>
            <a:ext cx="531408" cy="83304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8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 animBg="1"/>
      <p:bldP spid="37" grpId="0"/>
      <p:bldP spid="37" grpId="1"/>
      <p:bldP spid="38" grpId="0" animBg="1"/>
      <p:bldP spid="42" grpId="0"/>
      <p:bldP spid="42" grpId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92DE4B3-5A1F-04D0-82E6-219292C2BCC8}"/>
              </a:ext>
            </a:extLst>
          </p:cNvPr>
          <p:cNvSpPr txBox="1"/>
          <p:nvPr/>
        </p:nvSpPr>
        <p:spPr>
          <a:xfrm>
            <a:off x="6937782" y="2850485"/>
            <a:ext cx="4080756" cy="8374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1/ معي عشرون ...    .  </a:t>
            </a:r>
            <a:endParaRPr lang="ar-OM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96E636E-8F21-4ED2-8D78-663A9CC19C00}"/>
              </a:ext>
            </a:extLst>
          </p:cNvPr>
          <p:cNvSpPr txBox="1"/>
          <p:nvPr/>
        </p:nvSpPr>
        <p:spPr>
          <a:xfrm>
            <a:off x="6807001" y="1765784"/>
            <a:ext cx="4080756" cy="16684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2/</a:t>
            </a:r>
            <a:r>
              <a:rPr lang="ar-OM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اشتريت ثلاث عشرة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...    .  </a:t>
            </a:r>
            <a:endParaRPr lang="ar-OM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7099B81A-EFBE-4CBE-AA0A-7A7D99BBFC76}"/>
              </a:ext>
            </a:extLst>
          </p:cNvPr>
          <p:cNvSpPr txBox="1"/>
          <p:nvPr/>
        </p:nvSpPr>
        <p:spPr>
          <a:xfrm>
            <a:off x="6872361" y="2784991"/>
            <a:ext cx="1652812" cy="10030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روايةً .</a:t>
            </a:r>
            <a:endParaRPr lang="ar-OM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888343" y="4197342"/>
            <a:ext cx="6999868" cy="160043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OM" sz="4800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</a:rPr>
              <a:t>كلمة فسرت المبهم الذي قبلها و تسمى </a:t>
            </a:r>
            <a:endParaRPr lang="ar-SA" sz="4800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tx2"/>
              </a:solidFill>
            </a:endParaRP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 rot="20683627">
            <a:off x="3762860" y="5239241"/>
            <a:ext cx="1968471" cy="995780"/>
          </a:xfrm>
          <a:prstGeom prst="rect">
            <a:avLst/>
          </a:prstGeom>
          <a:solidFill>
            <a:srgbClr val="FFC000"/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+mn-lt"/>
                <a:ea typeface="+mn-ea"/>
                <a:cs typeface="+mn-cs"/>
              </a:rPr>
              <a:t>التمييز</a:t>
            </a:r>
            <a:endParaRPr lang="ar-OM" sz="4800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F45CB5B-D27A-4375-A2A7-9686C3AFA73E}"/>
              </a:ext>
            </a:extLst>
          </p:cNvPr>
          <p:cNvSpPr txBox="1"/>
          <p:nvPr/>
        </p:nvSpPr>
        <p:spPr>
          <a:xfrm>
            <a:off x="176945" y="3131155"/>
            <a:ext cx="2528807" cy="33304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اسم نكرة جامد منصوب يفسر المبهم الذي قبله</a:t>
            </a:r>
            <a:endParaRPr lang="ar-OM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رابط كسهم مستقيم 10"/>
          <p:cNvCxnSpPr>
            <a:cxnSpLocks/>
          </p:cNvCxnSpPr>
          <p:nvPr/>
        </p:nvCxnSpPr>
        <p:spPr>
          <a:xfrm flipH="1">
            <a:off x="5919159" y="3797498"/>
            <a:ext cx="947596" cy="32944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057C9EF5-4CE1-496B-944D-8E7425332627}"/>
              </a:ext>
            </a:extLst>
          </p:cNvPr>
          <p:cNvGrpSpPr/>
          <p:nvPr/>
        </p:nvGrpSpPr>
        <p:grpSpPr>
          <a:xfrm>
            <a:off x="3038764" y="197366"/>
            <a:ext cx="8710122" cy="779789"/>
            <a:chOff x="5107619" y="373883"/>
            <a:chExt cx="7084381" cy="683415"/>
          </a:xfrm>
        </p:grpSpPr>
        <p:sp>
          <p:nvSpPr>
            <p:cNvPr id="23" name="عنوان 1">
              <a:extLst>
                <a:ext uri="{FF2B5EF4-FFF2-40B4-BE49-F238E27FC236}">
                  <a16:creationId xmlns:a16="http://schemas.microsoft.com/office/drawing/2014/main" id="{6AB93EA7-053B-4DDC-B182-629C93A256B6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373883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التمييز ( تمييز الذات 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692E8171-1ACD-4921-B68B-D3DDABA2E52D}"/>
                </a:ext>
              </a:extLst>
            </p:cNvPr>
            <p:cNvCxnSpPr/>
            <p:nvPr/>
          </p:nvCxnSpPr>
          <p:spPr>
            <a:xfrm flipH="1">
              <a:off x="5107619" y="1057298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BEB879EF-D211-46E5-A41C-D1E1188974F2}"/>
              </a:ext>
            </a:extLst>
          </p:cNvPr>
          <p:cNvCxnSpPr>
            <a:cxnSpLocks/>
          </p:cNvCxnSpPr>
          <p:nvPr/>
        </p:nvCxnSpPr>
        <p:spPr>
          <a:xfrm>
            <a:off x="11018538" y="1584923"/>
            <a:ext cx="0" cy="486842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EEB4CB9-77A3-4142-9B80-82CB45595BA7}"/>
              </a:ext>
            </a:extLst>
          </p:cNvPr>
          <p:cNvSpPr txBox="1"/>
          <p:nvPr/>
        </p:nvSpPr>
        <p:spPr>
          <a:xfrm rot="16200000">
            <a:off x="9656323" y="3146008"/>
            <a:ext cx="3750133" cy="12349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5400" b="1" dirty="0"/>
              <a:t>تعريف التمييز </a:t>
            </a:r>
            <a:endParaRPr lang="ar-SA" sz="5400" dirty="0"/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16F16800-20D1-40D4-B3F9-C3DA4CA59522}"/>
              </a:ext>
            </a:extLst>
          </p:cNvPr>
          <p:cNvCxnSpPr>
            <a:cxnSpLocks/>
          </p:cNvCxnSpPr>
          <p:nvPr/>
        </p:nvCxnSpPr>
        <p:spPr>
          <a:xfrm>
            <a:off x="2895156" y="1511685"/>
            <a:ext cx="0" cy="486842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2FACCC6-A456-431A-88C2-2581C084CF32}"/>
              </a:ext>
            </a:extLst>
          </p:cNvPr>
          <p:cNvSpPr txBox="1"/>
          <p:nvPr/>
        </p:nvSpPr>
        <p:spPr>
          <a:xfrm rot="20552773">
            <a:off x="421959" y="834319"/>
            <a:ext cx="2115072" cy="2481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5400" b="1" dirty="0"/>
              <a:t>تعريف التمييز  </a:t>
            </a:r>
            <a:endParaRPr lang="ar-SA" sz="5400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2B75D45-0C9D-6AB6-C02C-D617D2CCE4EF}"/>
              </a:ext>
            </a:extLst>
          </p:cNvPr>
          <p:cNvSpPr txBox="1"/>
          <p:nvPr/>
        </p:nvSpPr>
        <p:spPr>
          <a:xfrm>
            <a:off x="6298166" y="1722046"/>
            <a:ext cx="2110494" cy="10030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OM" sz="4400" b="1" dirty="0">
                <a:latin typeface="Calibri" panose="020F0502020204030204" pitchFamily="34" charset="0"/>
                <a:cs typeface="Calibri" panose="020F0502020204030204" pitchFamily="34" charset="0"/>
              </a:rPr>
              <a:t>سيارةً</a:t>
            </a:r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OM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58A0834F-62E7-CA50-8A11-F2D8FBB972D7}"/>
              </a:ext>
            </a:extLst>
          </p:cNvPr>
          <p:cNvCxnSpPr>
            <a:cxnSpLocks/>
          </p:cNvCxnSpPr>
          <p:nvPr/>
        </p:nvCxnSpPr>
        <p:spPr>
          <a:xfrm flipH="1">
            <a:off x="5742034" y="2750967"/>
            <a:ext cx="556132" cy="936991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/>
      <p:bldP spid="19" grpId="0" animBg="1"/>
      <p:bldP spid="21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315685"/>
            <a:ext cx="11160353" cy="1143000"/>
          </a:xfrm>
        </p:spPr>
        <p:txBody>
          <a:bodyPr>
            <a:normAutofit fontScale="90000"/>
          </a:bodyPr>
          <a:lstStyle/>
          <a:p>
            <a:r>
              <a:rPr lang="ar-OM" dirty="0"/>
              <a:t>صور تمييز الذات ( المقدار و شبه المقدار) </a:t>
            </a:r>
            <a:br>
              <a:rPr lang="ar-OM" dirty="0"/>
            </a:br>
            <a:r>
              <a:rPr lang="ar-OM" dirty="0"/>
              <a:t>إذا كان المميز مضافا إلى غير التمييز </a:t>
            </a: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 rot="20805117">
            <a:off x="5314998" y="2783003"/>
            <a:ext cx="6796924" cy="876227"/>
          </a:xfrm>
          <a:prstGeom prst="rect">
            <a:avLst/>
          </a:prstGeom>
          <a:solidFill>
            <a:srgbClr val="FFC000"/>
          </a:solidFill>
        </p:spPr>
        <p:txBody>
          <a:bodyPr vert="horz" lIns="121920" tIns="60960" rIns="121920" bIns="60960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dirty="0"/>
              <a:t>أخذت من الشاطئ قبضةَ يدي رملًا . </a:t>
            </a: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 rot="21189042">
            <a:off x="-23491" y="2563511"/>
            <a:ext cx="7921240" cy="8658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4800" dirty="0"/>
              <a:t>أخذت من الشاطئ قبضةَ يدي من رملٍ . </a:t>
            </a:r>
          </a:p>
        </p:txBody>
      </p:sp>
      <p:grpSp>
        <p:nvGrpSpPr>
          <p:cNvPr id="11" name="مجموعة 10"/>
          <p:cNvGrpSpPr/>
          <p:nvPr/>
        </p:nvGrpSpPr>
        <p:grpSpPr>
          <a:xfrm rot="21336603">
            <a:off x="716865" y="2059912"/>
            <a:ext cx="10457828" cy="568161"/>
            <a:chOff x="1669142" y="1047750"/>
            <a:chExt cx="6712858" cy="685800"/>
          </a:xfrm>
        </p:grpSpPr>
        <p:cxnSp>
          <p:nvCxnSpPr>
            <p:cNvPr id="5" name="رابط مستقيم 4"/>
            <p:cNvCxnSpPr/>
            <p:nvPr/>
          </p:nvCxnSpPr>
          <p:spPr>
            <a:xfrm flipH="1" flipV="1">
              <a:off x="1676400" y="1047750"/>
              <a:ext cx="6705600" cy="762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flipV="1">
              <a:off x="1669142" y="1047750"/>
              <a:ext cx="0" cy="6096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flipV="1">
              <a:off x="8382000" y="1123950"/>
              <a:ext cx="0" cy="6096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رابط مستقيم 5"/>
          <p:cNvCxnSpPr/>
          <p:nvPr/>
        </p:nvCxnSpPr>
        <p:spPr>
          <a:xfrm flipV="1">
            <a:off x="5791200" y="3964107"/>
            <a:ext cx="1195009" cy="2723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عنوان 1"/>
          <p:cNvSpPr txBox="1">
            <a:spLocks/>
          </p:cNvSpPr>
          <p:nvPr/>
        </p:nvSpPr>
        <p:spPr>
          <a:xfrm rot="21278836">
            <a:off x="8476341" y="4890967"/>
            <a:ext cx="3030987" cy="1084901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b="1" dirty="0"/>
              <a:t>كيف جاء التمييز ؟</a:t>
            </a:r>
          </a:p>
        </p:txBody>
      </p:sp>
      <p:sp>
        <p:nvSpPr>
          <p:cNvPr id="32" name="عنوان 1"/>
          <p:cNvSpPr txBox="1">
            <a:spLocks/>
          </p:cNvSpPr>
          <p:nvPr/>
        </p:nvSpPr>
        <p:spPr>
          <a:xfrm>
            <a:off x="8680917" y="4477819"/>
            <a:ext cx="2421387" cy="1845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b="1" dirty="0"/>
              <a:t>تمييزا منصوبا</a:t>
            </a:r>
            <a:endParaRPr lang="ar-OM" sz="6400" b="1" dirty="0"/>
          </a:p>
        </p:txBody>
      </p:sp>
      <p:cxnSp>
        <p:nvCxnSpPr>
          <p:cNvPr id="41" name="رابط مستقيم 40"/>
          <p:cNvCxnSpPr/>
          <p:nvPr/>
        </p:nvCxnSpPr>
        <p:spPr>
          <a:xfrm flipV="1">
            <a:off x="406401" y="3670546"/>
            <a:ext cx="1195009" cy="22803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عنوان 1"/>
          <p:cNvSpPr txBox="1">
            <a:spLocks/>
          </p:cNvSpPr>
          <p:nvPr/>
        </p:nvSpPr>
        <p:spPr>
          <a:xfrm rot="21278836">
            <a:off x="582619" y="4858308"/>
            <a:ext cx="3030987" cy="1084901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b="1" dirty="0"/>
              <a:t>كيف جاء التمييز ؟</a:t>
            </a:r>
          </a:p>
        </p:txBody>
      </p:sp>
      <p:sp>
        <p:nvSpPr>
          <p:cNvPr id="43" name="عنوان 1"/>
          <p:cNvSpPr txBox="1">
            <a:spLocks/>
          </p:cNvSpPr>
          <p:nvPr/>
        </p:nvSpPr>
        <p:spPr>
          <a:xfrm>
            <a:off x="1149588" y="4462374"/>
            <a:ext cx="2421387" cy="1845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b="1" dirty="0"/>
              <a:t>مجرورا بـ ( من ) </a:t>
            </a:r>
            <a:endParaRPr lang="ar-OM" sz="6400" b="1" dirty="0"/>
          </a:p>
        </p:txBody>
      </p:sp>
      <p:cxnSp>
        <p:nvCxnSpPr>
          <p:cNvPr id="40" name="رابط كسهم مستقيم 39"/>
          <p:cNvCxnSpPr/>
          <p:nvPr/>
        </p:nvCxnSpPr>
        <p:spPr>
          <a:xfrm>
            <a:off x="1724768" y="3819986"/>
            <a:ext cx="746689" cy="83304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6681410" y="3944188"/>
            <a:ext cx="2360991" cy="7751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9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 animBg="1"/>
      <p:bldP spid="42" grpId="0"/>
      <p:bldP spid="42" grpId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694252">
            <a:off x="401314" y="1315865"/>
            <a:ext cx="11375981" cy="211495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ar-SA" sz="4267" b="1" dirty="0"/>
              <a:t>س/ (</a:t>
            </a:r>
            <a:r>
              <a:rPr lang="ar-SA" sz="4800" b="1" dirty="0">
                <a:solidFill>
                  <a:srgbClr val="FF0000"/>
                </a:solidFill>
              </a:rPr>
              <a:t>أهديت أمي سلةً وردًا </a:t>
            </a:r>
            <a:r>
              <a:rPr lang="ar-SA" sz="4800" b="1" dirty="0"/>
              <a:t>) اكتبي صورة أخرى من الصور التي يمكن أن يأتي عليها تمييز الذات في الجملة السابقة . </a:t>
            </a:r>
            <a:endParaRPr lang="ar-SA" b="1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541867" y="3937000"/>
            <a:ext cx="8945639" cy="243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dirty="0"/>
              <a:t>أهديت أمي سلةَ وردٍ .</a:t>
            </a:r>
          </a:p>
          <a:p>
            <a:r>
              <a:rPr lang="ar-SA" sz="5867" b="1" dirty="0"/>
              <a:t>أهديت أمي سلةً من وردٍ . 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 rot="1139863">
            <a:off x="7206468" y="345713"/>
            <a:ext cx="4872121" cy="1567320"/>
          </a:xfrm>
          <a:prstGeom prst="rect">
            <a:avLst/>
          </a:prstGeom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u="sng" dirty="0">
                <a:solidFill>
                  <a:srgbClr val="FF0000"/>
                </a:solidFill>
              </a:rPr>
              <a:t>الواجب المنزلي </a:t>
            </a:r>
          </a:p>
        </p:txBody>
      </p:sp>
    </p:spTree>
    <p:extLst>
      <p:ext uri="{BB962C8B-B14F-4D97-AF65-F5344CB8AC3E}">
        <p14:creationId xmlns:p14="http://schemas.microsoft.com/office/powerpoint/2010/main" val="23458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6CECF5-EDB4-468F-871A-B038B4B5C7C4}"/>
              </a:ext>
            </a:extLst>
          </p:cNvPr>
          <p:cNvSpPr/>
          <p:nvPr/>
        </p:nvSpPr>
        <p:spPr>
          <a:xfrm>
            <a:off x="4352396" y="5161432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شبه جملة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1979AF-6D52-4A0A-8BE5-F8987B602CBF}"/>
              </a:ext>
            </a:extLst>
          </p:cNvPr>
          <p:cNvSpPr/>
          <p:nvPr/>
        </p:nvSpPr>
        <p:spPr>
          <a:xfrm>
            <a:off x="4352396" y="4307121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جملة فعلية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B6D6F2-0025-404E-9B84-9A95AD9DBF73}"/>
              </a:ext>
            </a:extLst>
          </p:cNvPr>
          <p:cNvSpPr/>
          <p:nvPr/>
        </p:nvSpPr>
        <p:spPr>
          <a:xfrm>
            <a:off x="4335911" y="3284926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جملة اسمية 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304A1D9-EE02-4BC1-8B78-1B7C374D9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429087" y="5245374"/>
            <a:ext cx="721714" cy="72171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94D4549-61A9-4EE2-A506-F156A92FE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257447" y="4223179"/>
            <a:ext cx="721714" cy="721714"/>
          </a:xfrm>
          <a:prstGeom prst="rect">
            <a:avLst/>
          </a:prstGeom>
        </p:spPr>
      </p:pic>
      <p:pic>
        <p:nvPicPr>
          <p:cNvPr id="14" name="Picture 13" descr="A green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C845325-0378-4977-84E6-59E7F7093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608418" y="3210635"/>
            <a:ext cx="741487" cy="721714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90BA8E35-58E9-4163-A155-4D1B1AD93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690" r="6943" b="10634"/>
          <a:stretch/>
        </p:blipFill>
        <p:spPr bwMode="auto">
          <a:xfrm>
            <a:off x="206459" y="3566544"/>
            <a:ext cx="3770722" cy="31897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CB4957F5-64A4-4681-90BC-1459474F127F}"/>
              </a:ext>
            </a:extLst>
          </p:cNvPr>
          <p:cNvSpPr txBox="1"/>
          <p:nvPr/>
        </p:nvSpPr>
        <p:spPr>
          <a:xfrm>
            <a:off x="2706254" y="1083366"/>
            <a:ext cx="815003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س1 / (</a:t>
            </a:r>
            <a:r>
              <a:rPr lang="ar-SA" sz="4000" b="1" dirty="0">
                <a:solidFill>
                  <a:schemeClr val="tx1"/>
                </a:solidFill>
              </a:rPr>
              <a:t>استيقظت و الشمس طالعة ) نوع الحال في الجملة السابقة  : . .</a:t>
            </a:r>
            <a:endParaRPr lang="ar-OM" sz="4000" dirty="0">
              <a:solidFill>
                <a:schemeClr val="tx1"/>
              </a:solidFill>
            </a:endParaRPr>
          </a:p>
        </p:txBody>
      </p:sp>
      <p:pic>
        <p:nvPicPr>
          <p:cNvPr id="11" name="Picture 8" descr="شخصيات كرتونية - شخصيات كرتونية قديمة كتابة saeda abu safieh - آخر تحديث:">
            <a:hlinkClick r:id="rId9" action="ppaction://hlinksldjump"/>
            <a:extLst>
              <a:ext uri="{FF2B5EF4-FFF2-40B4-BE49-F238E27FC236}">
                <a16:creationId xmlns:a16="http://schemas.microsoft.com/office/drawing/2014/main" id="{AA5B9F8A-B372-483D-9095-0E1892A97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1" y="1083367"/>
            <a:ext cx="1848891" cy="151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6CECF5-EDB4-468F-871A-B038B4B5C7C4}"/>
              </a:ext>
            </a:extLst>
          </p:cNvPr>
          <p:cNvSpPr/>
          <p:nvPr/>
        </p:nvSpPr>
        <p:spPr>
          <a:xfrm>
            <a:off x="3667125" y="3369825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خصصت بوصف أو إضافة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1979AF-6D52-4A0A-8BE5-F8987B602CBF}"/>
              </a:ext>
            </a:extLst>
          </p:cNvPr>
          <p:cNvSpPr/>
          <p:nvPr/>
        </p:nvSpPr>
        <p:spPr>
          <a:xfrm>
            <a:off x="3667125" y="5121139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تقدمت الحال على صاحبها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B6D6F2-0025-404E-9B84-9A95AD9DBF73}"/>
              </a:ext>
            </a:extLst>
          </p:cNvPr>
          <p:cNvSpPr/>
          <p:nvPr/>
        </p:nvSpPr>
        <p:spPr>
          <a:xfrm>
            <a:off x="3667125" y="4220479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سبقت بنفي و شبهه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304A1D9-EE02-4BC1-8B78-1B7C374D9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060215" y="3382179"/>
            <a:ext cx="721714" cy="72171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94D4549-61A9-4EE2-A506-F156A92FE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019719" y="5267972"/>
            <a:ext cx="721714" cy="721714"/>
          </a:xfrm>
          <a:prstGeom prst="rect">
            <a:avLst/>
          </a:prstGeom>
        </p:spPr>
      </p:pic>
      <p:pic>
        <p:nvPicPr>
          <p:cNvPr id="14" name="Picture 13" descr="A green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C845325-0378-4977-84E6-59E7F7093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50329" y="4198791"/>
            <a:ext cx="741487" cy="721714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90BA8E35-58E9-4163-A155-4D1B1AD93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690" r="6943" b="10634"/>
          <a:stretch/>
        </p:blipFill>
        <p:spPr bwMode="auto">
          <a:xfrm>
            <a:off x="-260905" y="3743036"/>
            <a:ext cx="3770722" cy="31897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CB4957F5-64A4-4681-90BC-1459474F127F}"/>
              </a:ext>
            </a:extLst>
          </p:cNvPr>
          <p:cNvSpPr txBox="1"/>
          <p:nvPr/>
        </p:nvSpPr>
        <p:spPr>
          <a:xfrm>
            <a:off x="2992582" y="1083366"/>
            <a:ext cx="786370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OM" sz="4000" b="1" dirty="0">
                <a:solidFill>
                  <a:schemeClr val="tx1"/>
                </a:solidFill>
              </a:rPr>
              <a:t>(</a:t>
            </a:r>
            <a:r>
              <a:rPr lang="ar-SA" sz="4000" b="1" dirty="0">
                <a:solidFill>
                  <a:schemeClr val="tx1"/>
                </a:solidFill>
              </a:rPr>
              <a:t>هل في الفصل طالب مريضا</a:t>
            </a:r>
            <a:r>
              <a:rPr lang="ar-OM" sz="4000" b="1" dirty="0">
                <a:solidFill>
                  <a:schemeClr val="tx1"/>
                </a:solidFill>
              </a:rPr>
              <a:t> ) جاء صاحب الحال نكرة لأنه : ...</a:t>
            </a:r>
            <a:endParaRPr lang="ar-OM" sz="4000" dirty="0">
              <a:solidFill>
                <a:schemeClr val="tx1"/>
              </a:solidFill>
            </a:endParaRPr>
          </a:p>
        </p:txBody>
      </p:sp>
      <p:pic>
        <p:nvPicPr>
          <p:cNvPr id="11" name="Picture 10" descr="يطالب يبني تقدم رسوم شخصيات كرتونية - hefni-eng.com">
            <a:hlinkClick r:id="rId9" action="ppaction://hlinksldjump"/>
            <a:extLst>
              <a:ext uri="{FF2B5EF4-FFF2-40B4-BE49-F238E27FC236}">
                <a16:creationId xmlns:a16="http://schemas.microsoft.com/office/drawing/2014/main" id="{47E81FBC-5E4B-4744-A5AB-D37BF3EA4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9" y="845582"/>
            <a:ext cx="1429001" cy="124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6CECF5-EDB4-468F-871A-B038B4B5C7C4}"/>
              </a:ext>
            </a:extLst>
          </p:cNvPr>
          <p:cNvSpPr/>
          <p:nvPr/>
        </p:nvSpPr>
        <p:spPr>
          <a:xfrm>
            <a:off x="4851664" y="3259420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تقدمت الحال على صاحبها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1979AF-6D52-4A0A-8BE5-F8987B602CBF}"/>
              </a:ext>
            </a:extLst>
          </p:cNvPr>
          <p:cNvSpPr/>
          <p:nvPr/>
        </p:nvSpPr>
        <p:spPr>
          <a:xfrm>
            <a:off x="4851664" y="4286179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الحال جملة مقترنة بواو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B6D6F2-0025-404E-9B84-9A95AD9DBF73}"/>
              </a:ext>
            </a:extLst>
          </p:cNvPr>
          <p:cNvSpPr/>
          <p:nvPr/>
        </p:nvSpPr>
        <p:spPr>
          <a:xfrm>
            <a:off x="4928853" y="5238414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خصصت بإضافة 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304A1D9-EE02-4BC1-8B78-1B7C374D9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9348557" y="3241544"/>
            <a:ext cx="721714" cy="72171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94D4549-61A9-4EE2-A506-F156A92FE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9239994" y="4338001"/>
            <a:ext cx="721714" cy="721714"/>
          </a:xfrm>
          <a:prstGeom prst="rect">
            <a:avLst/>
          </a:prstGeom>
        </p:spPr>
      </p:pic>
      <p:pic>
        <p:nvPicPr>
          <p:cNvPr id="14" name="Picture 13" descr="A green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C845325-0378-4977-84E6-59E7F7093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266183" y="5222699"/>
            <a:ext cx="741487" cy="721714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90BA8E35-58E9-4163-A155-4D1B1AD93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690" r="6943" b="10634"/>
          <a:stretch/>
        </p:blipFill>
        <p:spPr bwMode="auto">
          <a:xfrm>
            <a:off x="73605" y="3981134"/>
            <a:ext cx="3521201" cy="28592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CB4957F5-64A4-4681-90BC-1459474F127F}"/>
              </a:ext>
            </a:extLst>
          </p:cNvPr>
          <p:cNvSpPr txBox="1"/>
          <p:nvPr/>
        </p:nvSpPr>
        <p:spPr>
          <a:xfrm>
            <a:off x="1834205" y="1359606"/>
            <a:ext cx="898130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OM" sz="4000" b="1" dirty="0">
                <a:solidFill>
                  <a:schemeClr val="tx1"/>
                </a:solidFill>
              </a:rPr>
              <a:t>( ق</a:t>
            </a:r>
            <a:r>
              <a:rPr lang="ar-SA" sz="4000" b="1" dirty="0">
                <a:solidFill>
                  <a:schemeClr val="tx1"/>
                </a:solidFill>
              </a:rPr>
              <a:t>دّم المذيعُ خبرَ تكريم ٍ</a:t>
            </a:r>
            <a:r>
              <a:rPr lang="ar-SA" sz="4000" b="1" dirty="0" err="1">
                <a:solidFill>
                  <a:schemeClr val="tx1"/>
                </a:solidFill>
              </a:rPr>
              <a:t>مجزّءًا</a:t>
            </a:r>
            <a:r>
              <a:rPr lang="ar-SA" sz="4000" b="1" dirty="0">
                <a:solidFill>
                  <a:schemeClr val="tx1"/>
                </a:solidFill>
              </a:rPr>
              <a:t> )في الجملة السابقة </a:t>
            </a:r>
            <a:r>
              <a:rPr lang="ar-OM" sz="4000" b="1" dirty="0">
                <a:solidFill>
                  <a:schemeClr val="tx1"/>
                </a:solidFill>
              </a:rPr>
              <a:t>جاء صاحب الحال نكرة </a:t>
            </a:r>
            <a:r>
              <a:rPr lang="ar-SA" sz="4400" b="1" dirty="0">
                <a:solidFill>
                  <a:schemeClr val="tx1"/>
                </a:solidFill>
              </a:rPr>
              <a:t>: . .</a:t>
            </a:r>
            <a:endParaRPr lang="ar-OM" sz="4400" dirty="0">
              <a:solidFill>
                <a:schemeClr val="tx1"/>
              </a:solidFill>
            </a:endParaRPr>
          </a:p>
        </p:txBody>
      </p:sp>
      <p:pic>
        <p:nvPicPr>
          <p:cNvPr id="11" name="Picture 2" descr="لو أتيح لك الخيار بأن تكون شخصية كرتونية فمن تختار أن تكون؟ - حسوب I/O">
            <a:hlinkClick r:id="rId9" action="ppaction://hlinksldjump"/>
            <a:extLst>
              <a:ext uri="{FF2B5EF4-FFF2-40B4-BE49-F238E27FC236}">
                <a16:creationId xmlns:a16="http://schemas.microsoft.com/office/drawing/2014/main" id="{57F7BC2D-8FE1-47FD-9424-25F6FE172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7" y="1020500"/>
            <a:ext cx="1336735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6CECF5-EDB4-468F-871A-B038B4B5C7C4}"/>
              </a:ext>
            </a:extLst>
          </p:cNvPr>
          <p:cNvSpPr/>
          <p:nvPr/>
        </p:nvSpPr>
        <p:spPr>
          <a:xfrm>
            <a:off x="3984633" y="3354785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مفردة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1979AF-6D52-4A0A-8BE5-F8987B602CBF}"/>
              </a:ext>
            </a:extLst>
          </p:cNvPr>
          <p:cNvSpPr/>
          <p:nvPr/>
        </p:nvSpPr>
        <p:spPr>
          <a:xfrm>
            <a:off x="3984633" y="5018675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جملة فعلية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B6D6F2-0025-404E-9B84-9A95AD9DBF73}"/>
              </a:ext>
            </a:extLst>
          </p:cNvPr>
          <p:cNvSpPr/>
          <p:nvPr/>
        </p:nvSpPr>
        <p:spPr>
          <a:xfrm>
            <a:off x="3984633" y="4186730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جملة اسمية 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304A1D9-EE02-4BC1-8B78-1B7C374D9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343999" y="3354785"/>
            <a:ext cx="721714" cy="72171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94D4549-61A9-4EE2-A506-F156A92FE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321328" y="5060453"/>
            <a:ext cx="721714" cy="721714"/>
          </a:xfrm>
          <a:prstGeom prst="rect">
            <a:avLst/>
          </a:prstGeom>
        </p:spPr>
      </p:pic>
      <p:pic>
        <p:nvPicPr>
          <p:cNvPr id="14" name="Picture 13" descr="A green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C845325-0378-4977-84E6-59E7F7093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71639" y="4076499"/>
            <a:ext cx="741487" cy="721714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90BA8E35-58E9-4163-A155-4D1B1AD93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690" r="6943" b="10634"/>
          <a:stretch/>
        </p:blipFill>
        <p:spPr bwMode="auto">
          <a:xfrm>
            <a:off x="-260905" y="3668225"/>
            <a:ext cx="3770722" cy="31897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CB4957F5-64A4-4681-90BC-1459474F127F}"/>
              </a:ext>
            </a:extLst>
          </p:cNvPr>
          <p:cNvSpPr txBox="1"/>
          <p:nvPr/>
        </p:nvSpPr>
        <p:spPr>
          <a:xfrm>
            <a:off x="1707823" y="1048269"/>
            <a:ext cx="877635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OM" sz="4800" b="1" dirty="0">
                <a:solidFill>
                  <a:schemeClr val="tx1"/>
                </a:solidFill>
              </a:rPr>
              <a:t>عاد الجنود من المعركة وهم فرحون ) نوع الحال في الجملة السابقة  : ...</a:t>
            </a:r>
            <a:endParaRPr lang="ar-SA" sz="4800" b="1" dirty="0"/>
          </a:p>
        </p:txBody>
      </p:sp>
      <p:pic>
        <p:nvPicPr>
          <p:cNvPr id="11" name="Picture 4" descr="شخصيات كرتونيه مضحكه — أشهر شخصيات كرتونية مضحكة في العالم">
            <a:hlinkClick r:id="rId9" action="ppaction://hlinksldjump"/>
            <a:extLst>
              <a:ext uri="{FF2B5EF4-FFF2-40B4-BE49-F238E27FC236}">
                <a16:creationId xmlns:a16="http://schemas.microsoft.com/office/drawing/2014/main" id="{1333F779-0FD1-4604-85F7-C52833B07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403"/>
            <a:ext cx="1401354" cy="14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78CCA4EA-02C4-46FB-BB52-70720E6F8597}"/>
              </a:ext>
            </a:extLst>
          </p:cNvPr>
          <p:cNvCxnSpPr>
            <a:cxnSpLocks/>
          </p:cNvCxnSpPr>
          <p:nvPr/>
        </p:nvCxnSpPr>
        <p:spPr>
          <a:xfrm>
            <a:off x="11018536" y="1584923"/>
            <a:ext cx="0" cy="486842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A1D17D6-E622-4535-BE91-CC9DBE5BB855}"/>
              </a:ext>
            </a:extLst>
          </p:cNvPr>
          <p:cNvSpPr txBox="1"/>
          <p:nvPr/>
        </p:nvSpPr>
        <p:spPr>
          <a:xfrm rot="16200000">
            <a:off x="10492718" y="3379965"/>
            <a:ext cx="2115072" cy="12349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5400" b="1" dirty="0"/>
              <a:t>الأمثلة </a:t>
            </a:r>
            <a:endParaRPr lang="ar-SA" sz="54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12896A9-D60D-4BBB-A280-B1EE5DB3C9E5}"/>
              </a:ext>
            </a:extLst>
          </p:cNvPr>
          <p:cNvSpPr txBox="1"/>
          <p:nvPr/>
        </p:nvSpPr>
        <p:spPr>
          <a:xfrm>
            <a:off x="205039" y="1349000"/>
            <a:ext cx="10735852" cy="8374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1/ اشتريت  عشرين ...    .  </a:t>
            </a:r>
            <a:endParaRPr lang="ar-OM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997EFBF-3C23-4C65-9D08-CFDEADBE9BD3}"/>
              </a:ext>
            </a:extLst>
          </p:cNvPr>
          <p:cNvSpPr txBox="1"/>
          <p:nvPr/>
        </p:nvSpPr>
        <p:spPr>
          <a:xfrm>
            <a:off x="339577" y="1330383"/>
            <a:ext cx="5065202" cy="8374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4/ بيع مترٌ . . .    . </a:t>
            </a:r>
            <a:endParaRPr lang="ar-OM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D82A9B1-9BF2-4003-8E2D-759313B8BE51}"/>
              </a:ext>
            </a:extLst>
          </p:cNvPr>
          <p:cNvSpPr txBox="1"/>
          <p:nvPr/>
        </p:nvSpPr>
        <p:spPr>
          <a:xfrm>
            <a:off x="548660" y="2328801"/>
            <a:ext cx="10392231" cy="8374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2/ أعطيْتُ الفقيرَ صاعًا  . . .    .  </a:t>
            </a:r>
            <a:endParaRPr lang="ar-OM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C3EB982-BE52-4FE6-9D75-F67120D6BEEE}"/>
              </a:ext>
            </a:extLst>
          </p:cNvPr>
          <p:cNvSpPr txBox="1"/>
          <p:nvPr/>
        </p:nvSpPr>
        <p:spPr>
          <a:xfrm>
            <a:off x="-1056044" y="2362835"/>
            <a:ext cx="6761994" cy="8374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OM" sz="3600" b="1" dirty="0"/>
              <a:t>  5/   حصدَ الفلاحُ فدّانًا . . .    . </a:t>
            </a:r>
            <a:endParaRPr lang="ar-OM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202619B-F8EF-46C0-9D2F-0268EF8A01B5}"/>
              </a:ext>
            </a:extLst>
          </p:cNvPr>
          <p:cNvSpPr txBox="1"/>
          <p:nvPr/>
        </p:nvSpPr>
        <p:spPr>
          <a:xfrm>
            <a:off x="5763110" y="3425414"/>
            <a:ext cx="5066231" cy="8374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OM" sz="3600" b="1" dirty="0"/>
              <a:t>3/ اشتريت رطلًا . .    . </a:t>
            </a:r>
            <a:endParaRPr lang="ar-OM" b="1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F2B9D32-7288-4F39-81B0-16DCB24B380F}"/>
              </a:ext>
            </a:extLst>
          </p:cNvPr>
          <p:cNvSpPr txBox="1"/>
          <p:nvPr/>
        </p:nvSpPr>
        <p:spPr>
          <a:xfrm>
            <a:off x="339577" y="3437923"/>
            <a:ext cx="5066231" cy="8374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OM" sz="3600" b="1" dirty="0"/>
              <a:t>6/   شربت فنجانا  . . .    . </a:t>
            </a:r>
            <a:endParaRPr lang="ar-OM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BC14FCA-BD1A-4C14-814A-663E82AE4812}"/>
              </a:ext>
            </a:extLst>
          </p:cNvPr>
          <p:cNvSpPr txBox="1"/>
          <p:nvPr/>
        </p:nvSpPr>
        <p:spPr>
          <a:xfrm rot="20940304">
            <a:off x="8965218" y="4888753"/>
            <a:ext cx="1652813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4000" b="1" u="sng" dirty="0"/>
              <a:t>نلاحظ : </a:t>
            </a:r>
            <a:endParaRPr lang="ar-OM" sz="4000" u="sng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FC01378-954B-49DA-ACA6-DBD0893DAF3B}"/>
              </a:ext>
            </a:extLst>
          </p:cNvPr>
          <p:cNvSpPr txBox="1"/>
          <p:nvPr/>
        </p:nvSpPr>
        <p:spPr>
          <a:xfrm>
            <a:off x="141233" y="5720818"/>
            <a:ext cx="10624290" cy="754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 الكلمات التي أضفتها فسرت المبهم الذي قبلها و وضحته و أزالت الغموض . </a:t>
            </a:r>
            <a:endParaRPr lang="ar-OM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68DB601-F233-4BDA-8837-FB102CE48B55}"/>
              </a:ext>
            </a:extLst>
          </p:cNvPr>
          <p:cNvSpPr txBox="1"/>
          <p:nvPr/>
        </p:nvSpPr>
        <p:spPr>
          <a:xfrm>
            <a:off x="6156573" y="1194836"/>
            <a:ext cx="1652812" cy="10030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قلمًا</a:t>
            </a:r>
            <a:endParaRPr lang="ar-OM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7E8D14B-FDE0-41AE-9BBD-5A8DA1228653}"/>
              </a:ext>
            </a:extLst>
          </p:cNvPr>
          <p:cNvSpPr txBox="1"/>
          <p:nvPr/>
        </p:nvSpPr>
        <p:spPr>
          <a:xfrm>
            <a:off x="5572965" y="2280055"/>
            <a:ext cx="1652812" cy="10030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دقيقًا</a:t>
            </a:r>
            <a:endParaRPr lang="ar-OM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449D5DF-8F9D-4997-9AB6-F692FDC32B71}"/>
              </a:ext>
            </a:extLst>
          </p:cNvPr>
          <p:cNvSpPr txBox="1"/>
          <p:nvPr/>
        </p:nvSpPr>
        <p:spPr>
          <a:xfrm>
            <a:off x="6436044" y="3365866"/>
            <a:ext cx="1652812" cy="10030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سمنًا </a:t>
            </a:r>
            <a:endParaRPr lang="ar-OM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FFD8140-3F06-4D32-8FE7-BD4A1618FAC5}"/>
              </a:ext>
            </a:extLst>
          </p:cNvPr>
          <p:cNvSpPr txBox="1"/>
          <p:nvPr/>
        </p:nvSpPr>
        <p:spPr>
          <a:xfrm>
            <a:off x="1946283" y="1152630"/>
            <a:ext cx="1652812" cy="10030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قماشًا</a:t>
            </a:r>
            <a:endParaRPr lang="ar-OM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4625E18-8447-4E50-859C-850FE4763560}"/>
              </a:ext>
            </a:extLst>
          </p:cNvPr>
          <p:cNvSpPr txBox="1"/>
          <p:nvPr/>
        </p:nvSpPr>
        <p:spPr>
          <a:xfrm>
            <a:off x="260457" y="2240813"/>
            <a:ext cx="1652812" cy="10030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شعيرًا</a:t>
            </a:r>
            <a:endParaRPr lang="ar-OM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B9BE565-B308-46D3-9811-C5F680E05ED7}"/>
              </a:ext>
            </a:extLst>
          </p:cNvPr>
          <p:cNvSpPr txBox="1"/>
          <p:nvPr/>
        </p:nvSpPr>
        <p:spPr>
          <a:xfrm>
            <a:off x="1173463" y="3365866"/>
            <a:ext cx="1652812" cy="10030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حليبًا</a:t>
            </a:r>
            <a:endParaRPr lang="ar-OM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F7014F49-3ECF-464B-A161-BAA318DA8BCD}"/>
              </a:ext>
            </a:extLst>
          </p:cNvPr>
          <p:cNvCxnSpPr>
            <a:cxnSpLocks/>
          </p:cNvCxnSpPr>
          <p:nvPr/>
        </p:nvCxnSpPr>
        <p:spPr>
          <a:xfrm>
            <a:off x="11018537" y="1584923"/>
            <a:ext cx="0" cy="486842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CCE2851-E480-46A6-BFA4-2CF879F12AF1}"/>
              </a:ext>
            </a:extLst>
          </p:cNvPr>
          <p:cNvSpPr txBox="1"/>
          <p:nvPr/>
        </p:nvSpPr>
        <p:spPr>
          <a:xfrm rot="16200000">
            <a:off x="10492719" y="3379965"/>
            <a:ext cx="2115072" cy="12349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5400" b="1" dirty="0"/>
              <a:t>الأمثلة </a:t>
            </a:r>
            <a:endParaRPr lang="ar-SA" sz="5400" dirty="0"/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C5223552-8E13-4DBC-8025-DB701457819D}"/>
              </a:ext>
            </a:extLst>
          </p:cNvPr>
          <p:cNvCxnSpPr>
            <a:cxnSpLocks/>
          </p:cNvCxnSpPr>
          <p:nvPr/>
        </p:nvCxnSpPr>
        <p:spPr>
          <a:xfrm flipH="1">
            <a:off x="8460509" y="2219245"/>
            <a:ext cx="125481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6D420F96-DA1B-4967-B664-6F488D192912}"/>
              </a:ext>
            </a:extLst>
          </p:cNvPr>
          <p:cNvCxnSpPr>
            <a:cxnSpLocks/>
          </p:cNvCxnSpPr>
          <p:nvPr/>
        </p:nvCxnSpPr>
        <p:spPr>
          <a:xfrm flipH="1">
            <a:off x="7252260" y="3166274"/>
            <a:ext cx="87903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F8AE548F-DD81-4382-812A-C197CBE4BFAA}"/>
              </a:ext>
            </a:extLst>
          </p:cNvPr>
          <p:cNvCxnSpPr>
            <a:cxnSpLocks/>
          </p:cNvCxnSpPr>
          <p:nvPr/>
        </p:nvCxnSpPr>
        <p:spPr>
          <a:xfrm flipH="1">
            <a:off x="8131291" y="4275396"/>
            <a:ext cx="92234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FCA405EA-F26E-4E08-BF9C-94D4713A5B29}"/>
              </a:ext>
            </a:extLst>
          </p:cNvPr>
          <p:cNvCxnSpPr>
            <a:cxnSpLocks/>
          </p:cNvCxnSpPr>
          <p:nvPr/>
        </p:nvCxnSpPr>
        <p:spPr>
          <a:xfrm flipH="1">
            <a:off x="3621832" y="2202845"/>
            <a:ext cx="62893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AC526997-41F4-4D5F-886C-37B550A81305}"/>
              </a:ext>
            </a:extLst>
          </p:cNvPr>
          <p:cNvCxnSpPr>
            <a:cxnSpLocks/>
          </p:cNvCxnSpPr>
          <p:nvPr/>
        </p:nvCxnSpPr>
        <p:spPr>
          <a:xfrm flipH="1" flipV="1">
            <a:off x="1847273" y="3166274"/>
            <a:ext cx="853036" cy="713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DCC26710-2B18-4DA3-8456-29968A96A71D}"/>
              </a:ext>
            </a:extLst>
          </p:cNvPr>
          <p:cNvCxnSpPr>
            <a:cxnSpLocks/>
          </p:cNvCxnSpPr>
          <p:nvPr/>
        </p:nvCxnSpPr>
        <p:spPr>
          <a:xfrm flipH="1" flipV="1">
            <a:off x="2700309" y="4275396"/>
            <a:ext cx="921524" cy="7449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B8A1CCE1-58CC-41DB-B9D3-E75E6CA416BA}"/>
              </a:ext>
            </a:extLst>
          </p:cNvPr>
          <p:cNvGrpSpPr/>
          <p:nvPr/>
        </p:nvGrpSpPr>
        <p:grpSpPr>
          <a:xfrm>
            <a:off x="3038764" y="326795"/>
            <a:ext cx="8710122" cy="748287"/>
            <a:chOff x="5107619" y="326024"/>
            <a:chExt cx="7084381" cy="655806"/>
          </a:xfrm>
        </p:grpSpPr>
        <p:sp>
          <p:nvSpPr>
            <p:cNvPr id="43" name="عنوان 1">
              <a:extLst>
                <a:ext uri="{FF2B5EF4-FFF2-40B4-BE49-F238E27FC236}">
                  <a16:creationId xmlns:a16="http://schemas.microsoft.com/office/drawing/2014/main" id="{9D91A95E-BAEE-4750-BA95-C117A87CCE1A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326024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التمييز ( تمييز الذات 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44" name="رابط مستقيم 43">
              <a:extLst>
                <a:ext uri="{FF2B5EF4-FFF2-40B4-BE49-F238E27FC236}">
                  <a16:creationId xmlns:a16="http://schemas.microsoft.com/office/drawing/2014/main" id="{8DF5CC06-4DF1-4631-81AA-937489AA1CDA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DE14C78E-1198-423E-9EA3-73A9BA1E43DB}"/>
              </a:ext>
            </a:extLst>
          </p:cNvPr>
          <p:cNvCxnSpPr>
            <a:cxnSpLocks/>
          </p:cNvCxnSpPr>
          <p:nvPr/>
        </p:nvCxnSpPr>
        <p:spPr>
          <a:xfrm>
            <a:off x="11018538" y="1584923"/>
            <a:ext cx="0" cy="486842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7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F22E90-F1D5-9321-BEDA-0A6BF24E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939" y="1100395"/>
            <a:ext cx="10515600" cy="1325563"/>
          </a:xfrm>
        </p:spPr>
        <p:txBody>
          <a:bodyPr>
            <a:normAutofit/>
          </a:bodyPr>
          <a:lstStyle/>
          <a:p>
            <a:r>
              <a:rPr lang="ar-SA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التعلم باللعب </a:t>
            </a:r>
            <a:endParaRPr lang="ar-OM" sz="8000" dirty="0">
              <a:latin typeface="A Rezvan-fat" panose="01000500000000020002" pitchFamily="2" charset="-78"/>
              <a:cs typeface="A Rezvan-fat" panose="01000500000000020002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1C9AC6E-4CC7-50C6-1E0D-851DC8A94E0C}"/>
              </a:ext>
            </a:extLst>
          </p:cNvPr>
          <p:cNvSpPr/>
          <p:nvPr/>
        </p:nvSpPr>
        <p:spPr>
          <a:xfrm>
            <a:off x="6932646" y="2425958"/>
            <a:ext cx="3806888" cy="34056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ar-SA" sz="4400" dirty="0">
                <a:latin typeface="Ah-naskh-hadith" panose="02000000000000000000" pitchFamily="2" charset="-78"/>
                <a:cs typeface="Ah-naskh-hadith" panose="02000000000000000000" pitchFamily="2" charset="-78"/>
              </a:rPr>
              <a:t>الإجابة خاطئة </a:t>
            </a:r>
            <a:endParaRPr lang="ar-OM" sz="4400" dirty="0">
              <a:latin typeface="Ah-naskh-hadith" panose="02000000000000000000" pitchFamily="2" charset="-78"/>
              <a:cs typeface="Ah-naskh-hadith" panose="02000000000000000000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90D5FC-94AC-5818-FD28-C22FC32744BA}"/>
              </a:ext>
            </a:extLst>
          </p:cNvPr>
          <p:cNvSpPr/>
          <p:nvPr/>
        </p:nvSpPr>
        <p:spPr>
          <a:xfrm>
            <a:off x="2379210" y="3007276"/>
            <a:ext cx="3850529" cy="34056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ar-SA" sz="4400" dirty="0">
                <a:latin typeface="Ah-naskh-hadith" panose="02000000000000000000" pitchFamily="2" charset="-78"/>
                <a:cs typeface="Ah-naskh-hadith" panose="02000000000000000000" pitchFamily="2" charset="-78"/>
              </a:rPr>
              <a:t>الإجابة صحيحة </a:t>
            </a:r>
            <a:endParaRPr lang="ar-OM" sz="4400" dirty="0">
              <a:latin typeface="Ah-naskh-hadith" panose="02000000000000000000" pitchFamily="2" charset="-78"/>
              <a:cs typeface="Ah-naskh-hadith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672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E842E4-AFF7-C53E-EBF6-6150BF39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454" y="365124"/>
            <a:ext cx="8732718" cy="23150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OM" sz="9600" dirty="0"/>
              <a:t>من أنا ؟ </a:t>
            </a: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FDB0A67C-01CC-C581-5597-942638854272}"/>
              </a:ext>
            </a:extLst>
          </p:cNvPr>
          <p:cNvSpPr txBox="1">
            <a:spLocks/>
          </p:cNvSpPr>
          <p:nvPr/>
        </p:nvSpPr>
        <p:spPr>
          <a:xfrm>
            <a:off x="2822026" y="3019734"/>
            <a:ext cx="891014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dirty="0"/>
              <a:t>أنا اسم نكرة مشتق منصوب  يبين هيئة صاحبه . 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D7CCE0AE-3C64-8DC2-E609-2EA1BDF289E0}"/>
              </a:ext>
            </a:extLst>
          </p:cNvPr>
          <p:cNvSpPr txBox="1">
            <a:spLocks/>
          </p:cNvSpPr>
          <p:nvPr/>
        </p:nvSpPr>
        <p:spPr>
          <a:xfrm>
            <a:off x="1797269" y="4410772"/>
            <a:ext cx="9934904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dirty="0"/>
              <a:t>أنا اسم نكرة جامد منصوب  يذكر ليفسر مبهم واقع قبله .  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2DBF592-0D4E-0124-C2AD-69EF97B3A523}"/>
              </a:ext>
            </a:extLst>
          </p:cNvPr>
          <p:cNvSpPr txBox="1">
            <a:spLocks/>
          </p:cNvSpPr>
          <p:nvPr/>
        </p:nvSpPr>
        <p:spPr>
          <a:xfrm rot="20683627">
            <a:off x="1071225" y="3245499"/>
            <a:ext cx="1968471" cy="995780"/>
          </a:xfrm>
          <a:prstGeom prst="rect">
            <a:avLst/>
          </a:prstGeom>
          <a:solidFill>
            <a:srgbClr val="FFC000"/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+mn-lt"/>
                <a:ea typeface="+mn-ea"/>
                <a:cs typeface="+mn-cs"/>
              </a:rPr>
              <a:t>الحال</a:t>
            </a:r>
            <a:endParaRPr lang="ar-OM" sz="4800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806AFF1E-7222-B8B0-F168-9C246588FCFC}"/>
              </a:ext>
            </a:extLst>
          </p:cNvPr>
          <p:cNvSpPr txBox="1">
            <a:spLocks/>
          </p:cNvSpPr>
          <p:nvPr/>
        </p:nvSpPr>
        <p:spPr>
          <a:xfrm>
            <a:off x="687598" y="5468811"/>
            <a:ext cx="1968471" cy="995780"/>
          </a:xfrm>
          <a:prstGeom prst="rect">
            <a:avLst/>
          </a:prstGeom>
          <a:solidFill>
            <a:srgbClr val="FFC000"/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5867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+mn-lt"/>
                <a:ea typeface="+mn-ea"/>
                <a:cs typeface="+mn-cs"/>
              </a:rPr>
              <a:t>التمييز</a:t>
            </a:r>
            <a:endParaRPr lang="ar-OM" sz="4800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32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جدول 28">
            <a:extLst>
              <a:ext uri="{FF2B5EF4-FFF2-40B4-BE49-F238E27FC236}">
                <a16:creationId xmlns:a16="http://schemas.microsoft.com/office/drawing/2014/main" id="{DFA65AC6-C3DD-4EC2-AEC2-B2E4FA419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86343"/>
              </p:ext>
            </p:extLst>
          </p:nvPr>
        </p:nvGraphicFramePr>
        <p:xfrm>
          <a:off x="249381" y="1519313"/>
          <a:ext cx="11315373" cy="363107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838436">
                  <a:extLst>
                    <a:ext uri="{9D8B030D-6E8A-4147-A177-3AD203B41FA5}">
                      <a16:colId xmlns:a16="http://schemas.microsoft.com/office/drawing/2014/main" val="3830988785"/>
                    </a:ext>
                  </a:extLst>
                </a:gridCol>
                <a:gridCol w="1552523">
                  <a:extLst>
                    <a:ext uri="{9D8B030D-6E8A-4147-A177-3AD203B41FA5}">
                      <a16:colId xmlns:a16="http://schemas.microsoft.com/office/drawing/2014/main" val="1679800472"/>
                    </a:ext>
                  </a:extLst>
                </a:gridCol>
                <a:gridCol w="1404665">
                  <a:extLst>
                    <a:ext uri="{9D8B030D-6E8A-4147-A177-3AD203B41FA5}">
                      <a16:colId xmlns:a16="http://schemas.microsoft.com/office/drawing/2014/main" val="2060091341"/>
                    </a:ext>
                  </a:extLst>
                </a:gridCol>
                <a:gridCol w="1386181">
                  <a:extLst>
                    <a:ext uri="{9D8B030D-6E8A-4147-A177-3AD203B41FA5}">
                      <a16:colId xmlns:a16="http://schemas.microsoft.com/office/drawing/2014/main" val="1034794589"/>
                    </a:ext>
                  </a:extLst>
                </a:gridCol>
                <a:gridCol w="1728107">
                  <a:extLst>
                    <a:ext uri="{9D8B030D-6E8A-4147-A177-3AD203B41FA5}">
                      <a16:colId xmlns:a16="http://schemas.microsoft.com/office/drawing/2014/main" val="282464566"/>
                    </a:ext>
                  </a:extLst>
                </a:gridCol>
                <a:gridCol w="1405461">
                  <a:extLst>
                    <a:ext uri="{9D8B030D-6E8A-4147-A177-3AD203B41FA5}">
                      <a16:colId xmlns:a16="http://schemas.microsoft.com/office/drawing/2014/main" val="1831062507"/>
                    </a:ext>
                  </a:extLst>
                </a:gridCol>
              </a:tblGrid>
              <a:tr h="58560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الجملة </a:t>
                      </a:r>
                      <a:endParaRPr lang="ar-OM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المميز </a:t>
                      </a:r>
                      <a:endParaRPr lang="ar-OM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دلالته</a:t>
                      </a:r>
                      <a:endParaRPr lang="ar-OM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التمييز</a:t>
                      </a:r>
                      <a:endParaRPr lang="ar-OM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نوع التمييز</a:t>
                      </a:r>
                      <a:endParaRPr lang="ar-OM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إعرابه </a:t>
                      </a:r>
                      <a:endParaRPr lang="ar-OM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1659"/>
                  </a:ext>
                </a:extLst>
              </a:tr>
              <a:tr h="58307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/>
                        <a:t>الساعة ستون دقيقة . </a:t>
                      </a:r>
                      <a:endParaRPr lang="ar-OM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759784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/>
                        <a:t>زرع الفلاح هكتارا قمحا.</a:t>
                      </a:r>
                      <a:endParaRPr lang="ar-OM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65385"/>
                  </a:ext>
                </a:extLst>
              </a:tr>
              <a:tr h="6003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/>
                        <a:t>اشتريْتُ رطلا عسلا . </a:t>
                      </a:r>
                      <a:endParaRPr lang="ar-OM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17361"/>
                  </a:ext>
                </a:extLst>
              </a:tr>
              <a:tr h="5811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/>
                        <a:t> أعط</a:t>
                      </a:r>
                      <a:r>
                        <a:rPr lang="ar-OM" sz="3200" b="1" dirty="0"/>
                        <a:t>ِ</a:t>
                      </a:r>
                      <a:r>
                        <a:rPr lang="ar-SA" sz="3200" b="1" dirty="0"/>
                        <a:t> الفقير صاعًا دقيقًا.</a:t>
                      </a:r>
                      <a:endParaRPr lang="ar-OM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139602"/>
                  </a:ext>
                </a:extLst>
              </a:tr>
              <a:tr h="5272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/>
                        <a:t>شربت كوبا لبنا .  </a:t>
                      </a:r>
                      <a:endParaRPr lang="ar-OM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9702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6300357" y="2186506"/>
            <a:ext cx="1347148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3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266" b="1" dirty="0"/>
              <a:t>ستون</a:t>
            </a:r>
            <a:endParaRPr lang="ar-SA" sz="8000" b="1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416678" y="2163966"/>
            <a:ext cx="1263468" cy="569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rmAutofit fontScale="3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266" b="1" dirty="0"/>
              <a:t>دقيقة</a:t>
            </a:r>
            <a:endParaRPr lang="ar-SA" sz="8000" b="1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771167" y="2170987"/>
            <a:ext cx="1347147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3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266" b="1" dirty="0"/>
              <a:t>عدد </a:t>
            </a:r>
            <a:endParaRPr lang="ar-SA" sz="8000" b="1" dirty="0"/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6371105" y="2809827"/>
            <a:ext cx="1281259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3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266" b="1" dirty="0"/>
              <a:t>هكتارا</a:t>
            </a:r>
            <a:endParaRPr lang="ar-SA" sz="8000" b="1" dirty="0"/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6366246" y="3456611"/>
            <a:ext cx="1281259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3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266" b="1" dirty="0"/>
              <a:t>رطلا</a:t>
            </a:r>
            <a:endParaRPr lang="ar-SA" sz="8000" b="1" dirty="0"/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6300356" y="4059460"/>
            <a:ext cx="1347149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4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000" b="1" dirty="0"/>
              <a:t>صاعا</a:t>
            </a: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6469451" y="4595189"/>
            <a:ext cx="907598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3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266" b="1" dirty="0"/>
              <a:t>كوبا</a:t>
            </a:r>
            <a:endParaRPr lang="ar-SA" sz="8000" b="1" dirty="0"/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3407783" y="2794458"/>
            <a:ext cx="1281258" cy="569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rmAutofit fontScale="3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266" b="1" dirty="0"/>
              <a:t>قمحا</a:t>
            </a:r>
            <a:endParaRPr lang="ar-SA" sz="8000" b="1" dirty="0"/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3416677" y="3426044"/>
            <a:ext cx="1308306" cy="569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rmAutofit fontScale="3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266" b="1" dirty="0"/>
              <a:t>عسلا</a:t>
            </a:r>
            <a:endParaRPr lang="ar-SA" sz="8000" b="1" dirty="0"/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3443724" y="4038535"/>
            <a:ext cx="1281259" cy="569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rmAutofit fontScale="3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266" b="1"/>
              <a:t>دقيقا</a:t>
            </a:r>
            <a:endParaRPr lang="ar-SA" sz="8000" b="1" dirty="0"/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3443725" y="4602008"/>
            <a:ext cx="1251634" cy="569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rmAutofit fontScale="3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266" b="1" dirty="0"/>
              <a:t>لبنا</a:t>
            </a:r>
            <a:endParaRPr lang="ar-SA" sz="8000" b="1" dirty="0"/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4680146" y="2839036"/>
            <a:ext cx="1507094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2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266" b="1" dirty="0"/>
              <a:t>مقدار مساحة </a:t>
            </a:r>
            <a:endParaRPr lang="ar-SA" sz="8000" b="1" dirty="0"/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4680146" y="3428667"/>
            <a:ext cx="1415854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3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266" b="1" dirty="0"/>
              <a:t>مقدار وزن</a:t>
            </a:r>
            <a:endParaRPr lang="ar-SA" sz="8000" b="1" dirty="0"/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4702459" y="4059461"/>
            <a:ext cx="1415855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3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266" b="1" dirty="0"/>
              <a:t>مقدار كيل</a:t>
            </a:r>
            <a:endParaRPr lang="ar-SA" sz="8000" b="1" dirty="0"/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4716661" y="4539831"/>
            <a:ext cx="1371374" cy="569007"/>
          </a:xfrm>
          <a:prstGeom prst="rect">
            <a:avLst/>
          </a:prstGeom>
          <a:noFill/>
        </p:spPr>
        <p:txBody>
          <a:bodyPr vert="horz" lIns="121920" tIns="60960" rIns="121920" bIns="60960" rtlCol="1" anchor="ctr">
            <a:normAutofit fontScale="3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266" b="1" dirty="0"/>
              <a:t>شبه مقدار</a:t>
            </a:r>
            <a:endParaRPr lang="ar-SA" sz="8000" b="1" dirty="0"/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 rot="16396487">
            <a:off x="1212235" y="3057101"/>
            <a:ext cx="2641655" cy="984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b="1" dirty="0"/>
              <a:t>تمييز ذات </a:t>
            </a:r>
            <a:endParaRPr lang="ar-SA" sz="5400" b="1" dirty="0"/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 rot="16396487">
            <a:off x="-418714" y="3119018"/>
            <a:ext cx="2780260" cy="965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121920" tIns="60960" rIns="121920" bIns="60960" rtlCol="1" anchor="ctr">
            <a:normAutofit fontScale="3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8800" b="1" dirty="0"/>
              <a:t>تمييز ذات منصوب وعلامة نصبه الفتحة  </a:t>
            </a:r>
            <a:endParaRPr lang="ar-SA" sz="8000" b="1" dirty="0"/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38BA26B-58E9-46C6-803E-6839F0211006}"/>
              </a:ext>
            </a:extLst>
          </p:cNvPr>
          <p:cNvGrpSpPr/>
          <p:nvPr/>
        </p:nvGrpSpPr>
        <p:grpSpPr>
          <a:xfrm>
            <a:off x="3038764" y="197366"/>
            <a:ext cx="8710122" cy="779789"/>
            <a:chOff x="5107619" y="373883"/>
            <a:chExt cx="7084381" cy="683415"/>
          </a:xfrm>
        </p:grpSpPr>
        <p:sp>
          <p:nvSpPr>
            <p:cNvPr id="26" name="عنوان 1">
              <a:extLst>
                <a:ext uri="{FF2B5EF4-FFF2-40B4-BE49-F238E27FC236}">
                  <a16:creationId xmlns:a16="http://schemas.microsoft.com/office/drawing/2014/main" id="{972DB2F9-92F0-4B36-A992-EEE8EDF43D94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373883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/النحو :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التمييز ( تمييز الذات ) 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4D627059-AFDD-48C2-9B37-A05B87F6B8F3}"/>
                </a:ext>
              </a:extLst>
            </p:cNvPr>
            <p:cNvCxnSpPr/>
            <p:nvPr/>
          </p:nvCxnSpPr>
          <p:spPr>
            <a:xfrm flipH="1">
              <a:off x="5107619" y="1057298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F0F8EC7-040D-4F6A-884B-33BB95F1815F}"/>
              </a:ext>
            </a:extLst>
          </p:cNvPr>
          <p:cNvSpPr txBox="1"/>
          <p:nvPr/>
        </p:nvSpPr>
        <p:spPr>
          <a:xfrm>
            <a:off x="450685" y="5184233"/>
            <a:ext cx="9318827" cy="14933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تمييز الذات : هو ما كان مميزه اسما مفردا ملفوظا يدل على مقدار أو شبه مقدار أو عدد . </a:t>
            </a:r>
            <a:endParaRPr lang="ar-OM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06B050E-CAF9-4872-9DEA-4E39B12B74B5}"/>
              </a:ext>
            </a:extLst>
          </p:cNvPr>
          <p:cNvSpPr txBox="1"/>
          <p:nvPr/>
        </p:nvSpPr>
        <p:spPr>
          <a:xfrm rot="20552773">
            <a:off x="9775622" y="5263369"/>
            <a:ext cx="2115072" cy="12349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5400" b="1" dirty="0"/>
              <a:t>القاعدة:   </a:t>
            </a:r>
            <a:endParaRPr lang="ar-SA" sz="5400" dirty="0"/>
          </a:p>
        </p:txBody>
      </p:sp>
    </p:spTree>
    <p:extLst>
      <p:ext uri="{BB962C8B-B14F-4D97-AF65-F5344CB8AC3E}">
        <p14:creationId xmlns:p14="http://schemas.microsoft.com/office/powerpoint/2010/main" val="38218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G">
            <a:extLst>
              <a:ext uri="{FF2B5EF4-FFF2-40B4-BE49-F238E27FC236}">
                <a16:creationId xmlns:a16="http://schemas.microsoft.com/office/drawing/2014/main" id="{80743A78-A4CC-4948-9AF3-EC97389EC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pinner BG">
            <a:extLst>
              <a:ext uri="{FF2B5EF4-FFF2-40B4-BE49-F238E27FC236}">
                <a16:creationId xmlns:a16="http://schemas.microsoft.com/office/drawing/2014/main" id="{3E6CC895-E36A-4692-ACBA-F4ABBFECD834}"/>
              </a:ext>
            </a:extLst>
          </p:cNvPr>
          <p:cNvSpPr/>
          <p:nvPr/>
        </p:nvSpPr>
        <p:spPr>
          <a:xfrm>
            <a:off x="2856000" y="189000"/>
            <a:ext cx="6480000" cy="64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Tekhnologic Logo">
            <a:extLst>
              <a:ext uri="{FF2B5EF4-FFF2-40B4-BE49-F238E27FC236}">
                <a16:creationId xmlns:a16="http://schemas.microsoft.com/office/drawing/2014/main" id="{A3790BD6-4A08-403E-AB9F-2E81336F8353}"/>
              </a:ext>
            </a:extLst>
          </p:cNvPr>
          <p:cNvGrpSpPr/>
          <p:nvPr/>
        </p:nvGrpSpPr>
        <p:grpSpPr>
          <a:xfrm>
            <a:off x="5685616" y="6658600"/>
            <a:ext cx="820768" cy="180000"/>
            <a:chOff x="5464435" y="6630924"/>
            <a:chExt cx="820768" cy="180000"/>
          </a:xfrm>
        </p:grpSpPr>
        <p:pic>
          <p:nvPicPr>
            <p:cNvPr id="3" name="Image">
              <a:extLst>
                <a:ext uri="{FF2B5EF4-FFF2-40B4-BE49-F238E27FC236}">
                  <a16:creationId xmlns:a16="http://schemas.microsoft.com/office/drawing/2014/main" id="{C976358D-0800-4818-B73F-167AC9909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4" name="Text">
              <a:extLst>
                <a:ext uri="{FF2B5EF4-FFF2-40B4-BE49-F238E27FC236}">
                  <a16:creationId xmlns:a16="http://schemas.microsoft.com/office/drawing/2014/main" id="{18655347-B1CE-46DF-A3CB-932EC68D4DE9}"/>
                </a:ext>
              </a:extLst>
            </p:cNvPr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 b="1" cap="none" spc="0" dirty="0">
                  <a:ln w="0"/>
                  <a:solidFill>
                    <a:srgbClr val="3059A2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Spinning Wheel 3">
            <a:extLst>
              <a:ext uri="{FF2B5EF4-FFF2-40B4-BE49-F238E27FC236}">
                <a16:creationId xmlns:a16="http://schemas.microsoft.com/office/drawing/2014/main" id="{BCFBB5B5-0D3A-45EA-A121-6ED66D7BD8B2}"/>
              </a:ext>
            </a:extLst>
          </p:cNvPr>
          <p:cNvGrpSpPr/>
          <p:nvPr/>
        </p:nvGrpSpPr>
        <p:grpSpPr>
          <a:xfrm>
            <a:off x="2377768" y="-120235"/>
            <a:ext cx="6578141" cy="6789616"/>
            <a:chOff x="2374284" y="-122255"/>
            <a:chExt cx="6578141" cy="6789616"/>
          </a:xfrm>
        </p:grpSpPr>
        <p:sp>
          <p:nvSpPr>
            <p:cNvPr id="23" name="Segment 3">
              <a:extLst>
                <a:ext uri="{FF2B5EF4-FFF2-40B4-BE49-F238E27FC236}">
                  <a16:creationId xmlns:a16="http://schemas.microsoft.com/office/drawing/2014/main" id="{736E5A06-03B5-429C-9A9B-1190C64FEBAF}"/>
                </a:ext>
              </a:extLst>
            </p:cNvPr>
            <p:cNvSpPr/>
            <p:nvPr/>
          </p:nvSpPr>
          <p:spPr>
            <a:xfrm rot="19800000">
              <a:off x="2374284" y="956606"/>
              <a:ext cx="4586319" cy="3061410"/>
            </a:xfrm>
            <a:custGeom>
              <a:avLst/>
              <a:gdLst>
                <a:gd name="connsiteX0" fmla="*/ 4586319 w 4586319"/>
                <a:gd name="connsiteY0" fmla="*/ 408752 h 3061410"/>
                <a:gd name="connsiteX1" fmla="*/ 3487764 w 4586319"/>
                <a:gd name="connsiteY1" fmla="*/ 2311505 h 3061410"/>
                <a:gd name="connsiteX2" fmla="*/ 3412331 w 4586319"/>
                <a:gd name="connsiteY2" fmla="*/ 2272887 h 3061410"/>
                <a:gd name="connsiteX3" fmla="*/ 2312118 w 4586319"/>
                <a:gd name="connsiteY3" fmla="*/ 2629020 h 3061410"/>
                <a:gd name="connsiteX4" fmla="*/ 2202894 w 4586319"/>
                <a:gd name="connsiteY4" fmla="*/ 2953836 h 3061410"/>
                <a:gd name="connsiteX5" fmla="*/ 2200063 w 4586319"/>
                <a:gd name="connsiteY5" fmla="*/ 3061410 h 3061410"/>
                <a:gd name="connsiteX6" fmla="*/ 1855 w 4586319"/>
                <a:gd name="connsiteY6" fmla="*/ 3061410 h 3061410"/>
                <a:gd name="connsiteX7" fmla="*/ 0 w 4586319"/>
                <a:gd name="connsiteY7" fmla="*/ 2978339 h 3061410"/>
                <a:gd name="connsiteX8" fmla="*/ 409444 w 4586319"/>
                <a:gd name="connsiteY8" fmla="*/ 1530510 h 3061410"/>
                <a:gd name="connsiteX9" fmla="*/ 4451120 w 4586319"/>
                <a:gd name="connsiteY9" fmla="*/ 335188 h 3061410"/>
                <a:gd name="connsiteX10" fmla="*/ 4586319 w 4586319"/>
                <a:gd name="connsiteY10" fmla="*/ 408752 h 306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6319" h="3061410">
                  <a:moveTo>
                    <a:pt x="4586319" y="408752"/>
                  </a:moveTo>
                  <a:lnTo>
                    <a:pt x="3487764" y="2311505"/>
                  </a:lnTo>
                  <a:lnTo>
                    <a:pt x="3412331" y="2272887"/>
                  </a:lnTo>
                  <a:cubicBezTo>
                    <a:pt x="3013372" y="2093579"/>
                    <a:pt x="2535529" y="2242060"/>
                    <a:pt x="2312118" y="2629020"/>
                  </a:cubicBezTo>
                  <a:cubicBezTo>
                    <a:pt x="2252542" y="2732209"/>
                    <a:pt x="2216698" y="2842588"/>
                    <a:pt x="2202894" y="2953836"/>
                  </a:cubicBezTo>
                  <a:lnTo>
                    <a:pt x="2200063" y="3061410"/>
                  </a:lnTo>
                  <a:lnTo>
                    <a:pt x="1855" y="3061410"/>
                  </a:lnTo>
                  <a:lnTo>
                    <a:pt x="0" y="2978339"/>
                  </a:lnTo>
                  <a:cubicBezTo>
                    <a:pt x="12811" y="2485078"/>
                    <a:pt x="145383" y="1987878"/>
                    <a:pt x="409444" y="1530510"/>
                  </a:cubicBezTo>
                  <a:cubicBezTo>
                    <a:pt x="1228033" y="112672"/>
                    <a:pt x="3009942" y="-402242"/>
                    <a:pt x="4451120" y="335188"/>
                  </a:cubicBezTo>
                  <a:lnTo>
                    <a:pt x="4586319" y="408752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egment 2">
              <a:extLst>
                <a:ext uri="{FF2B5EF4-FFF2-40B4-BE49-F238E27FC236}">
                  <a16:creationId xmlns:a16="http://schemas.microsoft.com/office/drawing/2014/main" id="{5E5D21D9-FEE5-4428-A9FA-2499159002CD}"/>
                </a:ext>
              </a:extLst>
            </p:cNvPr>
            <p:cNvSpPr/>
            <p:nvPr/>
          </p:nvSpPr>
          <p:spPr>
            <a:xfrm rot="19800000">
              <a:off x="3907377" y="3611351"/>
              <a:ext cx="4582421" cy="3056010"/>
            </a:xfrm>
            <a:custGeom>
              <a:avLst/>
              <a:gdLst>
                <a:gd name="connsiteX0" fmla="*/ 2198032 w 4582421"/>
                <a:gd name="connsiteY0" fmla="*/ 0 h 3056010"/>
                <a:gd name="connsiteX1" fmla="*/ 2196570 w 4582421"/>
                <a:gd name="connsiteY1" fmla="*/ 55560 h 3056010"/>
                <a:gd name="connsiteX2" fmla="*/ 2626055 w 4582421"/>
                <a:gd name="connsiteY2" fmla="*/ 742864 h 3056010"/>
                <a:gd name="connsiteX3" fmla="*/ 3436020 w 4582421"/>
                <a:gd name="connsiteY3" fmla="*/ 771157 h 3056010"/>
                <a:gd name="connsiteX4" fmla="*/ 3483405 w 4582421"/>
                <a:gd name="connsiteY4" fmla="*/ 742111 h 3056010"/>
                <a:gd name="connsiteX5" fmla="*/ 4582421 w 4582421"/>
                <a:gd name="connsiteY5" fmla="*/ 2645662 h 3056010"/>
                <a:gd name="connsiteX6" fmla="*/ 4399561 w 4582421"/>
                <a:gd name="connsiteY6" fmla="*/ 2745861 h 3056010"/>
                <a:gd name="connsiteX7" fmla="*/ 1527545 w 4582421"/>
                <a:gd name="connsiteY7" fmla="*/ 2645538 h 3056010"/>
                <a:gd name="connsiteX8" fmla="*/ 4655 w 4582421"/>
                <a:gd name="connsiteY8" fmla="*/ 208461 h 3056010"/>
                <a:gd name="connsiteX9" fmla="*/ 0 w 4582421"/>
                <a:gd name="connsiteY9" fmla="*/ 0 h 3056010"/>
                <a:gd name="connsiteX10" fmla="*/ 2198032 w 4582421"/>
                <a:gd name="connsiteY10" fmla="*/ 0 h 30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2421" h="3056010">
                  <a:moveTo>
                    <a:pt x="2198032" y="0"/>
                  </a:moveTo>
                  <a:lnTo>
                    <a:pt x="2196570" y="55560"/>
                  </a:lnTo>
                  <a:cubicBezTo>
                    <a:pt x="2216099" y="331901"/>
                    <a:pt x="2368082" y="593923"/>
                    <a:pt x="2626055" y="742864"/>
                  </a:cubicBezTo>
                  <a:cubicBezTo>
                    <a:pt x="2884028" y="891805"/>
                    <a:pt x="3186937" y="892415"/>
                    <a:pt x="3436020" y="771157"/>
                  </a:cubicBezTo>
                  <a:lnTo>
                    <a:pt x="3483405" y="742111"/>
                  </a:lnTo>
                  <a:lnTo>
                    <a:pt x="4582421" y="2645662"/>
                  </a:lnTo>
                  <a:lnTo>
                    <a:pt x="4399561" y="2745861"/>
                  </a:lnTo>
                  <a:cubicBezTo>
                    <a:pt x="3516347" y="3175824"/>
                    <a:pt x="2442280" y="3173660"/>
                    <a:pt x="1527545" y="2645538"/>
                  </a:cubicBezTo>
                  <a:cubicBezTo>
                    <a:pt x="612811" y="2117416"/>
                    <a:pt x="73904" y="1188328"/>
                    <a:pt x="4655" y="208461"/>
                  </a:cubicBezTo>
                  <a:lnTo>
                    <a:pt x="0" y="0"/>
                  </a:lnTo>
                  <a:lnTo>
                    <a:pt x="2198032" y="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egment 1">
              <a:extLst>
                <a:ext uri="{FF2B5EF4-FFF2-40B4-BE49-F238E27FC236}">
                  <a16:creationId xmlns:a16="http://schemas.microsoft.com/office/drawing/2014/main" id="{73B5306A-6542-4CC2-8110-AE4C08391A6E}"/>
                </a:ext>
              </a:extLst>
            </p:cNvPr>
            <p:cNvSpPr/>
            <p:nvPr/>
          </p:nvSpPr>
          <p:spPr>
            <a:xfrm rot="19800000">
              <a:off x="6320844" y="-122255"/>
              <a:ext cx="2631581" cy="5298469"/>
            </a:xfrm>
            <a:custGeom>
              <a:avLst/>
              <a:gdLst>
                <a:gd name="connsiteX0" fmla="*/ 1101071 w 2631581"/>
                <a:gd name="connsiteY0" fmla="*/ 0 h 5298469"/>
                <a:gd name="connsiteX1" fmla="*/ 1235450 w 2631581"/>
                <a:gd name="connsiteY1" fmla="*/ 82182 h 5298469"/>
                <a:gd name="connsiteX2" fmla="*/ 2221108 w 2631581"/>
                <a:gd name="connsiteY2" fmla="*/ 4180037 h 5298469"/>
                <a:gd name="connsiteX3" fmla="*/ 1171973 w 2631581"/>
                <a:gd name="connsiteY3" fmla="*/ 5258540 h 5298469"/>
                <a:gd name="connsiteX4" fmla="*/ 1099104 w 2631581"/>
                <a:gd name="connsiteY4" fmla="*/ 5298469 h 5298469"/>
                <a:gd name="connsiteX5" fmla="*/ 0 w 2631581"/>
                <a:gd name="connsiteY5" fmla="*/ 3394766 h 5298469"/>
                <a:gd name="connsiteX6" fmla="*/ 91747 w 2631581"/>
                <a:gd name="connsiteY6" fmla="*/ 3338527 h 5298469"/>
                <a:gd name="connsiteX7" fmla="*/ 318434 w 2631581"/>
                <a:gd name="connsiteY7" fmla="*/ 3081528 h 5298469"/>
                <a:gd name="connsiteX8" fmla="*/ 76747 w 2631581"/>
                <a:gd name="connsiteY8" fmla="*/ 1950649 h 5298469"/>
                <a:gd name="connsiteX9" fmla="*/ 2562 w 2631581"/>
                <a:gd name="connsiteY9" fmla="*/ 1902674 h 5298469"/>
                <a:gd name="connsiteX10" fmla="*/ 1101071 w 2631581"/>
                <a:gd name="connsiteY10" fmla="*/ 0 h 52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1581" h="5298469">
                  <a:moveTo>
                    <a:pt x="1101071" y="0"/>
                  </a:moveTo>
                  <a:lnTo>
                    <a:pt x="1235450" y="82182"/>
                  </a:lnTo>
                  <a:cubicBezTo>
                    <a:pt x="2594672" y="961563"/>
                    <a:pt x="3039698" y="2762199"/>
                    <a:pt x="2221108" y="4180037"/>
                  </a:cubicBezTo>
                  <a:cubicBezTo>
                    <a:pt x="1957047" y="4637405"/>
                    <a:pt x="1592745" y="5000815"/>
                    <a:pt x="1171973" y="5258540"/>
                  </a:cubicBezTo>
                  <a:lnTo>
                    <a:pt x="1099104" y="5298469"/>
                  </a:lnTo>
                  <a:lnTo>
                    <a:pt x="0" y="3394766"/>
                  </a:lnTo>
                  <a:lnTo>
                    <a:pt x="91747" y="3338527"/>
                  </a:lnTo>
                  <a:cubicBezTo>
                    <a:pt x="181188" y="3270948"/>
                    <a:pt x="258857" y="3184717"/>
                    <a:pt x="318434" y="3081528"/>
                  </a:cubicBezTo>
                  <a:cubicBezTo>
                    <a:pt x="541845" y="2694568"/>
                    <a:pt x="431512" y="2206504"/>
                    <a:pt x="76747" y="1950649"/>
                  </a:cubicBezTo>
                  <a:lnTo>
                    <a:pt x="2562" y="1902674"/>
                  </a:lnTo>
                  <a:lnTo>
                    <a:pt x="1101071" y="0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Segment 3 Text">
              <a:extLst>
                <a:ext uri="{FF2B5EF4-FFF2-40B4-BE49-F238E27FC236}">
                  <a16:creationId xmlns:a16="http://schemas.microsoft.com/office/drawing/2014/main" id="{C273770B-3A19-4495-A956-7D2C975A6F66}"/>
                </a:ext>
              </a:extLst>
            </p:cNvPr>
            <p:cNvSpPr/>
            <p:nvPr/>
          </p:nvSpPr>
          <p:spPr>
            <a:xfrm rot="3731491">
              <a:off x="5784165" y="1638770"/>
              <a:ext cx="3465540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ar-OM" sz="28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حددي التمييز و أعربيه : قال تعالى : ( إن عدة الشهور عند الله أحد عشر كوكبا )</a:t>
              </a:r>
              <a:endParaRPr lang="en-US" sz="28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Segment 2 Text">
              <a:extLst>
                <a:ext uri="{FF2B5EF4-FFF2-40B4-BE49-F238E27FC236}">
                  <a16:creationId xmlns:a16="http://schemas.microsoft.com/office/drawing/2014/main" id="{18C84489-4B13-4404-AE38-158539F7DD61}"/>
                </a:ext>
              </a:extLst>
            </p:cNvPr>
            <p:cNvSpPr/>
            <p:nvPr/>
          </p:nvSpPr>
          <p:spPr>
            <a:xfrm rot="10800000">
              <a:off x="4555364" y="4444419"/>
              <a:ext cx="3081271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ar-OM" sz="28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شكرا لك نلتقي في يوم آخر . </a:t>
              </a:r>
              <a:endParaRPr lang="en-US" sz="28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Segment 1 Text">
              <a:extLst>
                <a:ext uri="{FF2B5EF4-FFF2-40B4-BE49-F238E27FC236}">
                  <a16:creationId xmlns:a16="http://schemas.microsoft.com/office/drawing/2014/main" id="{4EB83195-DB0C-4937-AA5C-2280F163FACB}"/>
                </a:ext>
              </a:extLst>
            </p:cNvPr>
            <p:cNvSpPr/>
            <p:nvPr/>
          </p:nvSpPr>
          <p:spPr>
            <a:xfrm rot="17868509" flipH="1">
              <a:off x="3054070" y="1789664"/>
              <a:ext cx="3081271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ar-OM" sz="28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عرفي تمييز الذات  . </a:t>
              </a:r>
              <a:endParaRPr lang="en-US" sz="28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196000" y="2529000"/>
            <a:ext cx="1800000" cy="1800000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1207" y="-2198"/>
            <a:ext cx="720000" cy="72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2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66197EC8-E1EC-2370-8A74-8DA9538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ar-SA" sz="9600" dirty="0">
                <a:solidFill>
                  <a:srgbClr val="7030A0"/>
                </a:solidFill>
                <a:latin typeface="A Rezvan-fat" panose="01000500000000020002" pitchFamily="2" charset="-78"/>
                <a:cs typeface="A Rezvan-fat" panose="01000500000000020002" pitchFamily="2" charset="-78"/>
              </a:rPr>
              <a:t>معلومة تهمك </a:t>
            </a:r>
            <a:endParaRPr lang="ar-OM" sz="9600" dirty="0">
              <a:solidFill>
                <a:srgbClr val="7030A0"/>
              </a:solidFill>
              <a:latin typeface="A Rezvan-fat" panose="01000500000000020002" pitchFamily="2" charset="-78"/>
              <a:cs typeface="A Rezvan-fat" panose="01000500000000020002" pitchFamily="2" charset="-78"/>
            </a:endParaRPr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D71303-2EF1-332A-0966-3602E31EB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636190"/>
            <a:ext cx="7186527" cy="581126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ar-OM" sz="3600" b="1" i="0" dirty="0">
                <a:solidFill>
                  <a:srgbClr val="7030A0"/>
                </a:solidFill>
                <a:effectLst/>
                <a:latin typeface="Aref_Menna" panose="02000000000000000000" pitchFamily="2" charset="-78"/>
                <a:cs typeface="Aref_Menna" panose="02000000000000000000" pitchFamily="2" charset="-78"/>
              </a:rPr>
              <a:t>1-أسماء الكيل </a:t>
            </a:r>
            <a:r>
              <a:rPr lang="ar-OM" sz="3600" b="1" i="0" dirty="0">
                <a:effectLst/>
                <a:latin typeface="Aref_Menna" panose="02000000000000000000" pitchFamily="2" charset="-78"/>
                <a:cs typeface="Aref_Menna" panose="02000000000000000000" pitchFamily="2" charset="-78"/>
              </a:rPr>
              <a:t>مثل     : </a:t>
            </a:r>
          </a:p>
          <a:p>
            <a:pPr marL="0" indent="0">
              <a:buNone/>
            </a:pPr>
            <a:r>
              <a:rPr lang="ar-OM" sz="3600" b="0" i="0" dirty="0">
                <a:effectLst/>
                <a:latin typeface="Aref_Menna" panose="02000000000000000000" pitchFamily="2" charset="-78"/>
                <a:cs typeface="Aref_Menna" panose="02000000000000000000" pitchFamily="2" charset="-78"/>
              </a:rPr>
              <a:t>( كلية – إردب – قدح – لتر ، صاع _ مُد) .</a:t>
            </a:r>
            <a:br>
              <a:rPr lang="ar-OM" sz="3600" dirty="0">
                <a:latin typeface="Aref_Menna" panose="02000000000000000000" pitchFamily="2" charset="-78"/>
                <a:cs typeface="Aref_Menna" panose="02000000000000000000" pitchFamily="2" charset="-78"/>
              </a:rPr>
            </a:br>
            <a:r>
              <a:rPr lang="ar-OM" sz="3600" b="1" dirty="0">
                <a:solidFill>
                  <a:srgbClr val="7030A0"/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     2 – أسماء الوزن </a:t>
            </a:r>
            <a:r>
              <a:rPr lang="ar-OM" sz="3600" b="1" dirty="0">
                <a:latin typeface="Aref_Menna" panose="02000000000000000000" pitchFamily="2" charset="-78"/>
                <a:cs typeface="Aref_Menna" panose="02000000000000000000" pitchFamily="2" charset="-78"/>
              </a:rPr>
              <a:t>مثل    : </a:t>
            </a:r>
          </a:p>
          <a:p>
            <a:pPr marL="0" indent="0">
              <a:buNone/>
            </a:pPr>
            <a:r>
              <a:rPr lang="ar-OM" sz="3600" b="0" i="0" dirty="0">
                <a:effectLst/>
                <a:latin typeface="Aref_Menna" panose="02000000000000000000" pitchFamily="2" charset="-78"/>
                <a:cs typeface="Aref_Menna" panose="02000000000000000000" pitchFamily="2" charset="-78"/>
              </a:rPr>
              <a:t>( كيلو جرام– جرام – طن – قنطار – رطل – أوقية </a:t>
            </a:r>
            <a:r>
              <a:rPr lang="ar-OM" sz="3600" dirty="0">
                <a:latin typeface="Aref_Menna" panose="02000000000000000000" pitchFamily="2" charset="-78"/>
                <a:cs typeface="Aref_Menna" panose="02000000000000000000" pitchFamily="2" charset="-78"/>
              </a:rPr>
              <a:t>_ درهم</a:t>
            </a:r>
            <a:r>
              <a:rPr lang="ar-OM" sz="3600" b="0" i="0" dirty="0">
                <a:effectLst/>
                <a:latin typeface="Aref_Menna" panose="02000000000000000000" pitchFamily="2" charset="-78"/>
                <a:cs typeface="Aref_Menna" panose="02000000000000000000" pitchFamily="2" charset="-78"/>
              </a:rPr>
              <a:t>) .</a:t>
            </a:r>
            <a:br>
              <a:rPr lang="ar-OM" sz="3600" dirty="0">
                <a:latin typeface="Aref_Menna" panose="02000000000000000000" pitchFamily="2" charset="-78"/>
                <a:cs typeface="Aref_Menna" panose="02000000000000000000" pitchFamily="2" charset="-78"/>
              </a:rPr>
            </a:br>
            <a:r>
              <a:rPr lang="ar-OM" sz="3600" b="1" dirty="0">
                <a:solidFill>
                  <a:srgbClr val="7030A0"/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     3 – أسماء المساحة </a:t>
            </a:r>
            <a:r>
              <a:rPr lang="ar-OM" sz="3600" b="1" dirty="0">
                <a:latin typeface="Aref_Menna" panose="02000000000000000000" pitchFamily="2" charset="-78"/>
                <a:cs typeface="Aref_Menna" panose="02000000000000000000" pitchFamily="2" charset="-78"/>
              </a:rPr>
              <a:t>مثل :</a:t>
            </a:r>
          </a:p>
          <a:p>
            <a:pPr marL="0" indent="0">
              <a:buNone/>
            </a:pPr>
            <a:r>
              <a:rPr lang="ar-OM" sz="3600" b="0" i="0" dirty="0">
                <a:effectLst/>
                <a:latin typeface="Aref_Menna" panose="02000000000000000000" pitchFamily="2" charset="-78"/>
                <a:cs typeface="Aref_Menna" panose="02000000000000000000" pitchFamily="2" charset="-78"/>
              </a:rPr>
              <a:t> ( كيلو متر – متر – فدان – قيراط – سهم– قصبة  ) .</a:t>
            </a:r>
          </a:p>
          <a:p>
            <a:pPr marL="0" indent="0">
              <a:buNone/>
            </a:pPr>
            <a:r>
              <a:rPr lang="ar-OM" sz="3600" b="1" dirty="0">
                <a:solidFill>
                  <a:srgbClr val="7030A0"/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3 – شبه مقدار </a:t>
            </a:r>
            <a:r>
              <a:rPr lang="ar-OM" sz="3600" b="1" dirty="0">
                <a:latin typeface="Aref_Menna" panose="02000000000000000000" pitchFamily="2" charset="-78"/>
                <a:cs typeface="Aref_Menna" panose="02000000000000000000" pitchFamily="2" charset="-78"/>
              </a:rPr>
              <a:t>مثل :</a:t>
            </a:r>
          </a:p>
          <a:p>
            <a:pPr marL="0" indent="0">
              <a:buNone/>
            </a:pPr>
            <a:r>
              <a:rPr lang="ar-OM" sz="3600" b="0" i="0" dirty="0">
                <a:effectLst/>
                <a:latin typeface="Aref_Menna" panose="02000000000000000000" pitchFamily="2" charset="-78"/>
                <a:cs typeface="Aref_Menna" panose="02000000000000000000" pitchFamily="2" charset="-78"/>
              </a:rPr>
              <a:t> ( مثقال ذرة _ راحة يد ي _ قبضة  يدي _ قدر راحة_ مَد بصري_ فنجان _ كوب _ جرة _ صفيحة _ برميل ... ) .</a:t>
            </a:r>
            <a:endParaRPr lang="ar-OM" sz="3600" dirty="0">
              <a:latin typeface="Aref_Menna" panose="02000000000000000000" pitchFamily="2" charset="-78"/>
              <a:cs typeface="Aref_Menna" panose="02000000000000000000" pitchFamily="2" charset="-78"/>
            </a:endParaRPr>
          </a:p>
          <a:p>
            <a:pPr marL="0" indent="0">
              <a:buNone/>
            </a:pPr>
            <a:endParaRPr lang="ar-OM" sz="3600" dirty="0">
              <a:latin typeface="Aref_Menna" panose="02000000000000000000" pitchFamily="2" charset="-78"/>
              <a:cs typeface="Aref_Menn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097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694252">
            <a:off x="1255072" y="1623641"/>
            <a:ext cx="10426557" cy="28472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ar-SA" sz="3733" b="1" dirty="0"/>
              <a:t>س/ </a:t>
            </a:r>
            <a:r>
              <a:rPr lang="ar-SA" sz="4267" b="1" dirty="0"/>
              <a:t>استخرجي التمييز وبيني نوعه في العبارة الآتية . </a:t>
            </a:r>
            <a:br>
              <a:rPr lang="ar-SA" sz="4267" b="1" dirty="0"/>
            </a:br>
            <a:r>
              <a:rPr lang="ar-SA" sz="4267" b="1" dirty="0"/>
              <a:t>وقّعنا مدّ يديك عريضة في الاجتماع الذي أقيم في الولايات المتحدة الامريكية </a:t>
            </a:r>
            <a:r>
              <a:rPr lang="ar-SA" b="1" dirty="0"/>
              <a:t>.</a:t>
            </a:r>
            <a:endParaRPr lang="ar-SA" sz="5333" b="1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12839" y="5359400"/>
            <a:ext cx="8945639" cy="1016000"/>
          </a:xfrm>
          <a:prstGeom prst="rect">
            <a:avLst/>
          </a:prstGeom>
          <a:solidFill>
            <a:srgbClr val="FFC000"/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dirty="0"/>
              <a:t>عريضةً ( تمييز ذات ). 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 rot="1139863">
            <a:off x="7206468" y="345713"/>
            <a:ext cx="4872121" cy="1567320"/>
          </a:xfrm>
          <a:prstGeom prst="rect">
            <a:avLst/>
          </a:prstGeom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u="sng" dirty="0">
                <a:solidFill>
                  <a:srgbClr val="FF0000"/>
                </a:solidFill>
              </a:rPr>
              <a:t>سؤال في دقيقة:</a:t>
            </a:r>
          </a:p>
        </p:txBody>
      </p:sp>
    </p:spTree>
    <p:extLst>
      <p:ext uri="{BB962C8B-B14F-4D97-AF65-F5344CB8AC3E}">
        <p14:creationId xmlns:p14="http://schemas.microsoft.com/office/powerpoint/2010/main" val="11093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375713">
            <a:off x="722796" y="810424"/>
            <a:ext cx="8814065" cy="241966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ar-SA" sz="4267" b="1" dirty="0"/>
              <a:t>س/ </a:t>
            </a:r>
            <a:r>
              <a:rPr lang="ar-SA" sz="4800" b="1" dirty="0"/>
              <a:t>أعربي ما تحته خط في الجملة الآتية . </a:t>
            </a:r>
            <a:br>
              <a:rPr lang="ar-SA" sz="4800" b="1" dirty="0"/>
            </a:br>
            <a:r>
              <a:rPr lang="ar-SA" sz="6400" b="1" dirty="0"/>
              <a:t>في المكتبة </a:t>
            </a:r>
            <a:r>
              <a:rPr lang="ar-SA" sz="6400" b="1" u="sng" dirty="0"/>
              <a:t>سبعون مجلدا .</a:t>
            </a:r>
            <a:endParaRPr lang="ar-SA" sz="6400" b="1" dirty="0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08002" y="3733799"/>
            <a:ext cx="11222325" cy="1732951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4267" b="1" dirty="0"/>
              <a:t>سبعون: مبتدأ مرفوع وعلامة رفع الواو لأنه ملحق بجمع</a:t>
            </a:r>
          </a:p>
          <a:p>
            <a:pPr algn="r"/>
            <a:r>
              <a:rPr lang="ar-SA" sz="4267" b="1" dirty="0"/>
              <a:t>              المذكر السالم .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885374" y="5466751"/>
            <a:ext cx="10844953" cy="900101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4800" b="1" dirty="0"/>
              <a:t>مجلدا: تمييز منصوب وعلامة نصبه الفتحة.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 rot="1139863">
            <a:off x="7206468" y="345713"/>
            <a:ext cx="4872121" cy="1567320"/>
          </a:xfrm>
          <a:prstGeom prst="rect">
            <a:avLst/>
          </a:prstGeom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u="sng" dirty="0">
                <a:solidFill>
                  <a:srgbClr val="FF0000"/>
                </a:solidFill>
              </a:rPr>
              <a:t>سؤال في دقيقة:</a:t>
            </a:r>
          </a:p>
        </p:txBody>
      </p:sp>
    </p:spTree>
    <p:extLst>
      <p:ext uri="{BB962C8B-B14F-4D97-AF65-F5344CB8AC3E}">
        <p14:creationId xmlns:p14="http://schemas.microsoft.com/office/powerpoint/2010/main" val="326218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694252">
            <a:off x="1165656" y="1389033"/>
            <a:ext cx="10426557" cy="254865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ar-SA" sz="4800" b="1" dirty="0"/>
              <a:t>س/ </a:t>
            </a:r>
            <a:r>
              <a:rPr lang="ar-SA" sz="5333" b="1" dirty="0"/>
              <a:t>استخرجي التمييز </a:t>
            </a:r>
            <a:r>
              <a:rPr lang="ar-SA" sz="5333" b="1"/>
              <a:t>من العبارة الآتية </a:t>
            </a:r>
            <a:r>
              <a:rPr lang="ar-SA" sz="5333" b="1" dirty="0"/>
              <a:t>. </a:t>
            </a:r>
            <a:br>
              <a:rPr lang="ar-SA" sz="5333" b="1" dirty="0"/>
            </a:br>
            <a:r>
              <a:rPr lang="ar-SA" sz="5333" b="1" dirty="0"/>
              <a:t>باعَ البقالُ في يومٍ واحدٍ عشرين صاعًا عدسًا ، و ملءَ إناءٍ فستقًا . </a:t>
            </a:r>
            <a:endParaRPr lang="ar-SA" sz="7200" b="1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812801" y="4546600"/>
            <a:ext cx="6513153" cy="1259115"/>
          </a:xfrm>
          <a:prstGeom prst="rect">
            <a:avLst/>
          </a:prstGeom>
          <a:solidFill>
            <a:srgbClr val="FFC000"/>
          </a:solidFill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dirty="0"/>
              <a:t>صاعا / عدسا / فستقا 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 rot="1139863">
            <a:off x="7206468" y="345713"/>
            <a:ext cx="4872121" cy="1567320"/>
          </a:xfrm>
          <a:prstGeom prst="rect">
            <a:avLst/>
          </a:prstGeom>
        </p:spPr>
        <p:txBody>
          <a:bodyPr vert="horz" lIns="121920" tIns="60960" rIns="121920" bIns="6096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867" b="1" u="sng" dirty="0">
                <a:solidFill>
                  <a:srgbClr val="FF0000"/>
                </a:solidFill>
              </a:rPr>
              <a:t>الواجب المنزلي </a:t>
            </a:r>
          </a:p>
        </p:txBody>
      </p:sp>
    </p:spTree>
    <p:extLst>
      <p:ext uri="{BB962C8B-B14F-4D97-AF65-F5344CB8AC3E}">
        <p14:creationId xmlns:p14="http://schemas.microsoft.com/office/powerpoint/2010/main" val="24706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