
<file path=[Content_Types].xml><?xml version="1.0" encoding="utf-8"?>
<Types xmlns="http://schemas.openxmlformats.org/package/2006/content-types">
  <Default ContentType="image/jpeg" Extension="jpg"/>
  <Default ContentType="video/mp4" Extension="mp4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sz="9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فجر السلام</a:t>
            </a:r>
            <a:br>
              <a:rPr lang="ar-SA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5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(النصوص الأدبية)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5" y="127000"/>
            <a:ext cx="3810000" cy="50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5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1678" y="711200"/>
            <a:ext cx="10178322" cy="586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5/ في البيت الأول محسن بديعي لفظي، حدد موضعه، وبين نوعه.</a:t>
            </a:r>
          </a:p>
          <a:p>
            <a:pPr marL="0" indent="0">
              <a:buNone/>
            </a:pPr>
            <a:r>
              <a:rPr lang="ar-SA" sz="36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</a:t>
            </a:r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endParaRPr lang="ar-SA" sz="3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SA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6/ وضح الصورة الفنية الواردة في الشطر الأول من البيت الخامس.</a:t>
            </a:r>
          </a:p>
          <a:p>
            <a:pPr marL="0" indent="0">
              <a:buNone/>
            </a:pPr>
            <a:r>
              <a:rPr lang="ar-SA" sz="36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الإجابة:</a:t>
            </a:r>
            <a:endParaRPr lang="ar-SA" sz="3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SA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7/ بين الصورة البيانية في قول الشاعر: (والغارُ يبرأُ من رؤوس أهلها).</a:t>
            </a:r>
          </a:p>
          <a:p>
            <a:pPr marL="0" indent="0">
              <a:buNone/>
            </a:pPr>
            <a:r>
              <a:rPr lang="ar-SA" sz="36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الإجابة: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810000"/>
            <a:ext cx="2413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39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1678" y="939800"/>
            <a:ext cx="10178322" cy="5727699"/>
          </a:xfrm>
        </p:spPr>
        <p:txBody>
          <a:bodyPr>
            <a:normAutofit/>
          </a:bodyPr>
          <a:lstStyle/>
          <a:p>
            <a:pPr marL="0" lvl="0" indent="0">
              <a:buClr>
                <a:srgbClr val="2A1A00"/>
              </a:buClr>
              <a:buNone/>
            </a:pPr>
            <a:r>
              <a:rPr lang="ar-SA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8/ </a:t>
            </a:r>
            <a:r>
              <a:rPr lang="ar-SA" sz="36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يرى الشاعر أن الطعام ومصادر العيش أصبحت سببًا في هلاك الشعوب، حدد البيت الدال على ذلك.</a:t>
            </a:r>
          </a:p>
          <a:p>
            <a:pPr marL="0" lvl="0" indent="0">
              <a:buClr>
                <a:srgbClr val="2A1A00"/>
              </a:buClr>
              <a:buNone/>
            </a:pPr>
            <a:r>
              <a:rPr lang="ar-SA" sz="36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الإجابة:</a:t>
            </a:r>
            <a:endParaRPr lang="ar-SA" sz="3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r>
              <a:rPr lang="ar-SA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9/ في ضوء دراستك لمقاييس نقد الأفكار، ناقش فكرة النص وفق معايير: الحجم والجِدَة والوضوح.</a:t>
            </a:r>
          </a:p>
          <a:p>
            <a:pPr marL="0" indent="0">
              <a:buNone/>
            </a:pPr>
            <a:r>
              <a:rPr lang="ar-SA" sz="36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الإجابة: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1" y="4114800"/>
            <a:ext cx="382155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05F5BD1-DF43-4FC4-9EAC-B7A0F29BC232}"/>
              </a:ext>
            </a:extLst>
          </p:cNvPr>
          <p:cNvSpPr txBox="1"/>
          <p:nvPr/>
        </p:nvSpPr>
        <p:spPr>
          <a:xfrm>
            <a:off x="1642025" y="501805"/>
            <a:ext cx="948689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3600" b="1" u="sng" dirty="0"/>
              <a:t>إبحثي في معجم لسان العرب لابن منظور والمعجم الوسيط  عن لفظة ...</a:t>
            </a:r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542FDA70-F4BE-647B-DFA0-B2DE40118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05986"/>
              </p:ext>
            </p:extLst>
          </p:nvPr>
        </p:nvGraphicFramePr>
        <p:xfrm>
          <a:off x="2589561" y="2492710"/>
          <a:ext cx="8128000" cy="292608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685073">
                  <a:extLst>
                    <a:ext uri="{9D8B030D-6E8A-4147-A177-3AD203B41FA5}">
                      <a16:colId xmlns:a16="http://schemas.microsoft.com/office/drawing/2014/main" val="1741209941"/>
                    </a:ext>
                  </a:extLst>
                </a:gridCol>
                <a:gridCol w="6442927">
                  <a:extLst>
                    <a:ext uri="{9D8B030D-6E8A-4147-A177-3AD203B41FA5}">
                      <a16:colId xmlns:a16="http://schemas.microsoft.com/office/drawing/2014/main" val="333323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OM" sz="4400" b="1" dirty="0">
                          <a:solidFill>
                            <a:schemeClr val="tx1"/>
                          </a:solidFill>
                        </a:rPr>
                        <a:t>متضلعاً</a:t>
                      </a:r>
                      <a:r>
                        <a:rPr lang="ar-OM" sz="4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662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OM" sz="4400" b="1" dirty="0"/>
                        <a:t>الوحوش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  <a:p>
                      <a:pPr rtl="1"/>
                      <a:endParaRPr lang="ar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1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45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1926ABB-BAE0-C5F6-5913-24AAC0E1BE1C}"/>
              </a:ext>
            </a:extLst>
          </p:cNvPr>
          <p:cNvSpPr txBox="1"/>
          <p:nvPr/>
        </p:nvSpPr>
        <p:spPr>
          <a:xfrm>
            <a:off x="1717289" y="1895707"/>
            <a:ext cx="982422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457200" rtl="1" eaLnBrk="1" latinLnBrk="0" hangingPunct="1"/>
            <a:r>
              <a:rPr lang="ar-OM" sz="3600" dirty="0"/>
              <a:t>نوع القصيدة :</a:t>
            </a:r>
          </a:p>
          <a:p>
            <a:pPr marL="0" algn="r" defTabSz="457200" rtl="1" eaLnBrk="1" latinLnBrk="0" hangingPunct="1"/>
            <a:endParaRPr lang="ar-OM" sz="3600" dirty="0"/>
          </a:p>
          <a:p>
            <a:pPr marL="0" algn="r" defTabSz="457200" rtl="1" eaLnBrk="1" latinLnBrk="0" hangingPunct="1"/>
            <a:r>
              <a:rPr lang="ar-OM" sz="3600" dirty="0"/>
              <a:t>البحر الشعري :</a:t>
            </a:r>
          </a:p>
          <a:p>
            <a:pPr marL="0" algn="r" defTabSz="457200" rtl="1" eaLnBrk="1" latinLnBrk="0" hangingPunct="1"/>
            <a:endParaRPr lang="ar-OM" sz="3600" dirty="0"/>
          </a:p>
          <a:p>
            <a:pPr marL="0" algn="r" defTabSz="457200" rtl="1" eaLnBrk="1" latinLnBrk="0" hangingPunct="1"/>
            <a:r>
              <a:rPr lang="ar-OM" sz="3600" dirty="0"/>
              <a:t>القافية :</a:t>
            </a:r>
          </a:p>
          <a:p>
            <a:pPr marL="0" algn="r" defTabSz="457200" rtl="1" eaLnBrk="1" latinLnBrk="0" hangingPunct="1"/>
            <a:endParaRPr lang="ar-OM" sz="3600" dirty="0"/>
          </a:p>
          <a:p>
            <a:pPr marL="0" algn="r" defTabSz="457200" rtl="1" eaLnBrk="1" latinLnBrk="0" hangingPunct="1"/>
            <a:r>
              <a:rPr lang="ar-OM" sz="3600" dirty="0"/>
              <a:t>الغرض الشعري :</a:t>
            </a:r>
          </a:p>
          <a:p>
            <a:pPr marL="0" algn="r" defTabSz="457200" rtl="1" eaLnBrk="1" latinLnBrk="0" hangingPunct="1"/>
            <a:endParaRPr lang="ar-OM" dirty="0"/>
          </a:p>
          <a:p>
            <a:pPr marL="0" algn="r" defTabSz="457200" rtl="1" eaLnBrk="1" latinLnBrk="0" hangingPunct="1"/>
            <a:endParaRPr lang="ar-OM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0FCA021-BEA7-A64D-9652-2CDE1005F735}"/>
              </a:ext>
            </a:extLst>
          </p:cNvPr>
          <p:cNvSpPr txBox="1"/>
          <p:nvPr/>
        </p:nvSpPr>
        <p:spPr>
          <a:xfrm>
            <a:off x="1401074" y="411693"/>
            <a:ext cx="366158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6000" dirty="0">
                <a:solidFill>
                  <a:srgbClr val="C00000"/>
                </a:solidFill>
              </a:rPr>
              <a:t>الإيقاع الخارجي :</a:t>
            </a:r>
          </a:p>
        </p:txBody>
      </p:sp>
    </p:spTree>
    <p:extLst>
      <p:ext uri="{BB962C8B-B14F-4D97-AF65-F5344CB8AC3E}">
        <p14:creationId xmlns:p14="http://schemas.microsoft.com/office/powerpoint/2010/main" val="2685563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1926ABB-BAE0-C5F6-5913-24AAC0E1BE1C}"/>
              </a:ext>
            </a:extLst>
          </p:cNvPr>
          <p:cNvSpPr txBox="1"/>
          <p:nvPr/>
        </p:nvSpPr>
        <p:spPr>
          <a:xfrm>
            <a:off x="1739592" y="1683834"/>
            <a:ext cx="982422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457200" rtl="1" eaLnBrk="1" latinLnBrk="0" hangingPunct="1"/>
            <a:r>
              <a:rPr lang="ar-OM" sz="3600" b="1" dirty="0"/>
              <a:t>التكرار في القصيدة ودلالته :</a:t>
            </a:r>
          </a:p>
          <a:p>
            <a:pPr marL="0" algn="r" defTabSz="457200" rtl="1" eaLnBrk="1" latinLnBrk="0" hangingPunct="1"/>
            <a:endParaRPr lang="ar-OM" sz="3600" b="1" dirty="0"/>
          </a:p>
          <a:p>
            <a:pPr marL="0" algn="r" defTabSz="457200" rtl="1" eaLnBrk="1" latinLnBrk="0" hangingPunct="1"/>
            <a:r>
              <a:rPr lang="ar-OM" sz="3600" b="1" dirty="0"/>
              <a:t>السياسة : </a:t>
            </a:r>
          </a:p>
          <a:p>
            <a:pPr marL="0" algn="r" defTabSz="457200" rtl="1" eaLnBrk="1" latinLnBrk="0" hangingPunct="1"/>
            <a:endParaRPr lang="ar-OM" sz="3600" b="1" dirty="0"/>
          </a:p>
          <a:p>
            <a:pPr marL="0" algn="r" defTabSz="457200" rtl="1" eaLnBrk="1" latinLnBrk="0" hangingPunct="1"/>
            <a:r>
              <a:rPr lang="ar-OM" sz="3600" b="1" dirty="0"/>
              <a:t>فجرك :</a:t>
            </a:r>
          </a:p>
          <a:p>
            <a:pPr marL="0" algn="r" defTabSz="457200" rtl="1" eaLnBrk="1" latinLnBrk="0" hangingPunct="1"/>
            <a:endParaRPr lang="ar-OM" sz="3600" b="1" dirty="0"/>
          </a:p>
          <a:p>
            <a:pPr marL="0" algn="r" defTabSz="457200" rtl="1" eaLnBrk="1" latinLnBrk="0" hangingPunct="1"/>
            <a:r>
              <a:rPr lang="ar-OM" sz="3600" b="1" dirty="0"/>
              <a:t>الرقيب : </a:t>
            </a:r>
          </a:p>
          <a:p>
            <a:pPr marL="0" algn="r" defTabSz="457200" rtl="1" eaLnBrk="1" latinLnBrk="0" hangingPunct="1"/>
            <a:endParaRPr lang="ar-OM" dirty="0"/>
          </a:p>
          <a:p>
            <a:pPr marL="0" algn="r" defTabSz="457200" rtl="1" eaLnBrk="1" latinLnBrk="0" hangingPunct="1"/>
            <a:endParaRPr lang="ar-OM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0FCA021-BEA7-A64D-9652-2CDE1005F735}"/>
              </a:ext>
            </a:extLst>
          </p:cNvPr>
          <p:cNvSpPr txBox="1"/>
          <p:nvPr/>
        </p:nvSpPr>
        <p:spPr>
          <a:xfrm>
            <a:off x="1381838" y="411693"/>
            <a:ext cx="3680816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6000" dirty="0">
                <a:solidFill>
                  <a:srgbClr val="C00000"/>
                </a:solidFill>
              </a:rPr>
              <a:t>الإيقاع الداخلي :</a:t>
            </a:r>
          </a:p>
        </p:txBody>
      </p:sp>
    </p:spTree>
    <p:extLst>
      <p:ext uri="{BB962C8B-B14F-4D97-AF65-F5344CB8AC3E}">
        <p14:creationId xmlns:p14="http://schemas.microsoft.com/office/powerpoint/2010/main" val="104295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0FCA021-BEA7-A64D-9652-2CDE1005F735}"/>
              </a:ext>
            </a:extLst>
          </p:cNvPr>
          <p:cNvSpPr txBox="1"/>
          <p:nvPr/>
        </p:nvSpPr>
        <p:spPr>
          <a:xfrm>
            <a:off x="2875837" y="411693"/>
            <a:ext cx="2186817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6000" dirty="0">
                <a:solidFill>
                  <a:srgbClr val="C00000"/>
                </a:solidFill>
              </a:rPr>
              <a:t>العاطفة :</a:t>
            </a:r>
          </a:p>
        </p:txBody>
      </p:sp>
    </p:spTree>
    <p:extLst>
      <p:ext uri="{BB962C8B-B14F-4D97-AF65-F5344CB8AC3E}">
        <p14:creationId xmlns:p14="http://schemas.microsoft.com/office/powerpoint/2010/main" val="3959427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0FCA021-BEA7-A64D-9652-2CDE1005F735}"/>
              </a:ext>
            </a:extLst>
          </p:cNvPr>
          <p:cNvSpPr txBox="1"/>
          <p:nvPr/>
        </p:nvSpPr>
        <p:spPr>
          <a:xfrm>
            <a:off x="1189478" y="411693"/>
            <a:ext cx="3873176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6000" dirty="0">
                <a:solidFill>
                  <a:srgbClr val="C00000"/>
                </a:solidFill>
              </a:rPr>
              <a:t>الحقول الدلالية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9ECE08F-9069-5673-F489-B7BBAE16E922}"/>
              </a:ext>
            </a:extLst>
          </p:cNvPr>
          <p:cNvSpPr txBox="1"/>
          <p:nvPr/>
        </p:nvSpPr>
        <p:spPr>
          <a:xfrm>
            <a:off x="10788070" y="1628078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endParaRPr lang="ar-OM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799980-C334-9EF0-502A-487D6DD62C39}"/>
              </a:ext>
            </a:extLst>
          </p:cNvPr>
          <p:cNvSpPr txBox="1"/>
          <p:nvPr/>
        </p:nvSpPr>
        <p:spPr>
          <a:xfrm>
            <a:off x="9163521" y="1315844"/>
            <a:ext cx="2188420" cy="50167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3200" b="1" dirty="0"/>
              <a:t>حقل الحرب </a:t>
            </a:r>
          </a:p>
          <a:p>
            <a:pPr marL="0" algn="r" defTabSz="457200" rtl="1" eaLnBrk="1" latinLnBrk="0" hangingPunct="1"/>
            <a:r>
              <a:rPr lang="ar-OM" sz="3200" b="1" dirty="0"/>
              <a:t>حقل الوقت </a:t>
            </a:r>
          </a:p>
          <a:p>
            <a:pPr marL="0" algn="r" defTabSz="457200" rtl="1" eaLnBrk="1" latinLnBrk="0" hangingPunct="1"/>
            <a:r>
              <a:rPr lang="ar-OM" sz="3200" b="1" dirty="0"/>
              <a:t>حال الصفات </a:t>
            </a:r>
          </a:p>
          <a:p>
            <a:pPr marL="0" algn="r" defTabSz="457200" rtl="1" eaLnBrk="1" latinLnBrk="0" hangingPunct="1"/>
            <a:r>
              <a:rPr lang="ar-OM" sz="3200" b="1" dirty="0"/>
              <a:t>القوة والشجاعة </a:t>
            </a:r>
          </a:p>
          <a:p>
            <a:pPr marL="0" algn="r" defTabSz="457200" rtl="1" eaLnBrk="1" latinLnBrk="0" hangingPunct="1"/>
            <a:r>
              <a:rPr lang="ar-OM" sz="3200" b="1" dirty="0"/>
              <a:t>الشعر القديم </a:t>
            </a:r>
          </a:p>
          <a:p>
            <a:pPr marL="0" algn="r" defTabSz="457200" rtl="1" eaLnBrk="1" latinLnBrk="0" hangingPunct="1"/>
            <a:r>
              <a:rPr lang="ar-OM" sz="3200" b="1" dirty="0"/>
              <a:t>القتل </a:t>
            </a:r>
          </a:p>
          <a:p>
            <a:pPr marL="0" algn="r" defTabSz="457200" rtl="1" eaLnBrk="1" latinLnBrk="0" hangingPunct="1"/>
            <a:r>
              <a:rPr lang="ar-OM" sz="3200" b="1" dirty="0"/>
              <a:t>الاستنهاض </a:t>
            </a:r>
          </a:p>
          <a:p>
            <a:pPr marL="0" algn="r" defTabSz="457200" rtl="1" eaLnBrk="1" latinLnBrk="0" hangingPunct="1"/>
            <a:r>
              <a:rPr lang="ar-OM" sz="3200" b="1" dirty="0"/>
              <a:t>الحزن </a:t>
            </a:r>
          </a:p>
          <a:p>
            <a:pPr marL="0" algn="r" defTabSz="457200" rtl="1" eaLnBrk="1" latinLnBrk="0" hangingPunct="1"/>
            <a:r>
              <a:rPr lang="ar-OM" sz="3200" b="1" dirty="0"/>
              <a:t>الجموع</a:t>
            </a:r>
          </a:p>
          <a:p>
            <a:pPr marL="0" algn="r" defTabSz="457200" rtl="1" eaLnBrk="1" latinLnBrk="0" hangingPunct="1"/>
            <a:r>
              <a:rPr lang="ar-OM" sz="3200" b="1" dirty="0"/>
              <a:t>الإنسان</a:t>
            </a:r>
          </a:p>
        </p:txBody>
      </p:sp>
    </p:spTree>
    <p:extLst>
      <p:ext uri="{BB962C8B-B14F-4D97-AF65-F5344CB8AC3E}">
        <p14:creationId xmlns:p14="http://schemas.microsoft.com/office/powerpoint/2010/main" val="124188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0FCA021-BEA7-A64D-9652-2CDE1005F735}"/>
              </a:ext>
            </a:extLst>
          </p:cNvPr>
          <p:cNvSpPr txBox="1"/>
          <p:nvPr/>
        </p:nvSpPr>
        <p:spPr>
          <a:xfrm>
            <a:off x="1189478" y="411693"/>
            <a:ext cx="3873176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6000" dirty="0">
                <a:solidFill>
                  <a:srgbClr val="C00000"/>
                </a:solidFill>
              </a:rPr>
              <a:t>الحقول الدلالية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9ECE08F-9069-5673-F489-B7BBAE16E922}"/>
              </a:ext>
            </a:extLst>
          </p:cNvPr>
          <p:cNvSpPr txBox="1"/>
          <p:nvPr/>
        </p:nvSpPr>
        <p:spPr>
          <a:xfrm>
            <a:off x="10788070" y="1628078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endParaRPr lang="ar-OM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8799980-C334-9EF0-502A-487D6DD62C39}"/>
              </a:ext>
            </a:extLst>
          </p:cNvPr>
          <p:cNvSpPr txBox="1"/>
          <p:nvPr/>
        </p:nvSpPr>
        <p:spPr>
          <a:xfrm>
            <a:off x="3512634" y="1315844"/>
            <a:ext cx="7839307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457200" rtl="1" eaLnBrk="1" latinLnBrk="0" hangingPunct="1"/>
            <a:r>
              <a:rPr lang="ar-OM" sz="3200" b="1" dirty="0"/>
              <a:t>الدلالات :</a:t>
            </a:r>
          </a:p>
          <a:p>
            <a:pPr marL="0" algn="r" defTabSz="457200" rtl="1" eaLnBrk="1" latinLnBrk="0" hangingPunct="1"/>
            <a:endParaRPr lang="ar-OM" sz="3200" b="1" dirty="0"/>
          </a:p>
          <a:p>
            <a:pPr marL="0" algn="r" defTabSz="457200" rtl="1" eaLnBrk="1" latinLnBrk="0" hangingPunct="1"/>
            <a:r>
              <a:rPr lang="ar-OM" sz="3200" b="1" dirty="0"/>
              <a:t>أدرك بفجرك /</a:t>
            </a:r>
          </a:p>
          <a:p>
            <a:pPr marL="0" algn="r" defTabSz="457200" rtl="1" eaLnBrk="1" latinLnBrk="0" hangingPunct="1"/>
            <a:endParaRPr lang="ar-OM" sz="3200" b="1" dirty="0"/>
          </a:p>
          <a:p>
            <a:pPr marL="0" algn="r" defTabSz="457200" rtl="1" eaLnBrk="1" latinLnBrk="0" hangingPunct="1"/>
            <a:r>
              <a:rPr lang="ar-OM" sz="3200" b="1" dirty="0"/>
              <a:t>تساقطت النفوس /</a:t>
            </a:r>
          </a:p>
          <a:p>
            <a:pPr marL="0" algn="r" defTabSz="457200" rtl="1" eaLnBrk="1" latinLnBrk="0" hangingPunct="1"/>
            <a:endParaRPr lang="ar-OM" sz="3200" b="1" dirty="0"/>
          </a:p>
          <a:p>
            <a:pPr marL="0" algn="r" defTabSz="457200" rtl="1" eaLnBrk="1" latinLnBrk="0" hangingPunct="1"/>
            <a:r>
              <a:rPr lang="ar-OM" sz="3200" b="1" dirty="0"/>
              <a:t>طحنت الحروب /</a:t>
            </a:r>
          </a:p>
          <a:p>
            <a:pPr marL="0" algn="r" defTabSz="457200" rtl="1" eaLnBrk="1" latinLnBrk="0" hangingPunct="1"/>
            <a:endParaRPr lang="ar-OM" sz="3200" b="1" dirty="0"/>
          </a:p>
          <a:p>
            <a:pPr marL="0" algn="r" defTabSz="457200" rtl="1" eaLnBrk="1" latinLnBrk="0" hangingPunct="1"/>
            <a:r>
              <a:rPr lang="ar-OM" sz="3200" b="1" dirty="0"/>
              <a:t>رحماك / </a:t>
            </a:r>
          </a:p>
        </p:txBody>
      </p:sp>
    </p:spTree>
    <p:extLst>
      <p:ext uri="{BB962C8B-B14F-4D97-AF65-F5344CB8AC3E}">
        <p14:creationId xmlns:p14="http://schemas.microsoft.com/office/powerpoint/2010/main" val="271248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0FCA021-BEA7-A64D-9652-2CDE1005F735}"/>
              </a:ext>
            </a:extLst>
          </p:cNvPr>
          <p:cNvSpPr txBox="1"/>
          <p:nvPr/>
        </p:nvSpPr>
        <p:spPr>
          <a:xfrm>
            <a:off x="1128564" y="411693"/>
            <a:ext cx="393409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6000" dirty="0">
                <a:solidFill>
                  <a:srgbClr val="C00000"/>
                </a:solidFill>
              </a:rPr>
              <a:t>المستوى التركيبي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9ECE08F-9069-5673-F489-B7BBAE16E922}"/>
              </a:ext>
            </a:extLst>
          </p:cNvPr>
          <p:cNvSpPr txBox="1"/>
          <p:nvPr/>
        </p:nvSpPr>
        <p:spPr>
          <a:xfrm>
            <a:off x="10788070" y="1628078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endParaRPr lang="ar-OM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5F841D3-086F-3948-B269-EB06A684C49B}"/>
              </a:ext>
            </a:extLst>
          </p:cNvPr>
          <p:cNvSpPr txBox="1"/>
          <p:nvPr/>
        </p:nvSpPr>
        <p:spPr>
          <a:xfrm>
            <a:off x="8031737" y="1527717"/>
            <a:ext cx="3320204" cy="21236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4400" b="1" dirty="0"/>
              <a:t>الأفعال الماضية /</a:t>
            </a:r>
          </a:p>
          <a:p>
            <a:pPr marL="0" algn="r" defTabSz="457200" rtl="1" eaLnBrk="1" latinLnBrk="0" hangingPunct="1"/>
            <a:endParaRPr lang="ar-OM" sz="4400" b="1" dirty="0"/>
          </a:p>
          <a:p>
            <a:pPr marL="0" algn="r" defTabSz="457200" rtl="1" eaLnBrk="1" latinLnBrk="0" hangingPunct="1"/>
            <a:r>
              <a:rPr lang="ar-OM" sz="4400" b="1" dirty="0"/>
              <a:t>الأفعال المضارعة /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DDBF23D-BC52-FC9E-47BC-3974FA1E0B61}"/>
              </a:ext>
            </a:extLst>
          </p:cNvPr>
          <p:cNvSpPr txBox="1"/>
          <p:nvPr/>
        </p:nvSpPr>
        <p:spPr>
          <a:xfrm>
            <a:off x="6151070" y="4505093"/>
            <a:ext cx="4241867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4800" b="1" dirty="0"/>
              <a:t>يا أيها السلام ............ </a:t>
            </a:r>
          </a:p>
          <a:p>
            <a:pPr marL="0" algn="r" defTabSz="457200" rtl="1" eaLnBrk="1" latinLnBrk="0" hangingPunct="1"/>
            <a:r>
              <a:rPr lang="ar-OM" sz="4800" b="1" dirty="0"/>
              <a:t>حتى 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15847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0FCA021-BEA7-A64D-9652-2CDE1005F735}"/>
              </a:ext>
            </a:extLst>
          </p:cNvPr>
          <p:cNvSpPr txBox="1"/>
          <p:nvPr/>
        </p:nvSpPr>
        <p:spPr>
          <a:xfrm>
            <a:off x="1288864" y="411693"/>
            <a:ext cx="377379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6000" dirty="0">
                <a:solidFill>
                  <a:srgbClr val="C00000"/>
                </a:solidFill>
              </a:rPr>
              <a:t>المستوى البلاغي :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9ECE08F-9069-5673-F489-B7BBAE16E922}"/>
              </a:ext>
            </a:extLst>
          </p:cNvPr>
          <p:cNvSpPr txBox="1"/>
          <p:nvPr/>
        </p:nvSpPr>
        <p:spPr>
          <a:xfrm>
            <a:off x="10788070" y="1628078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endParaRPr lang="ar-OM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4B440B8-4651-4A98-87F7-200DBD45A808}"/>
              </a:ext>
            </a:extLst>
          </p:cNvPr>
          <p:cNvSpPr txBox="1"/>
          <p:nvPr/>
        </p:nvSpPr>
        <p:spPr>
          <a:xfrm>
            <a:off x="7667805" y="1260088"/>
            <a:ext cx="3733779" cy="48320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0" eaLnBrk="1" latinLnBrk="0" hangingPunct="1"/>
            <a:r>
              <a:rPr lang="ar-OM" sz="4400" b="1" dirty="0"/>
              <a:t>عالماً مكروبا ..............</a:t>
            </a:r>
          </a:p>
          <a:p>
            <a:pPr marL="0" algn="r" defTabSz="457200" rtl="0" eaLnBrk="1" latinLnBrk="0" hangingPunct="1"/>
            <a:r>
              <a:rPr lang="ar-OM" sz="4400" b="1" dirty="0"/>
              <a:t>فجرك كذوبا .............</a:t>
            </a:r>
          </a:p>
          <a:p>
            <a:pPr marL="0" algn="r" defTabSz="457200" rtl="0" eaLnBrk="1" latinLnBrk="0" hangingPunct="1"/>
            <a:r>
              <a:rPr lang="ar-OM" sz="4400" b="1" dirty="0"/>
              <a:t>غالباً / مغلوبا </a:t>
            </a:r>
          </a:p>
          <a:p>
            <a:pPr marL="0" algn="r" defTabSz="457200" rtl="0" eaLnBrk="1" latinLnBrk="0" hangingPunct="1"/>
            <a:endParaRPr lang="ar-OM" sz="4400" b="1" dirty="0"/>
          </a:p>
          <a:p>
            <a:pPr marL="0" algn="r" defTabSz="457200" rtl="0" eaLnBrk="1" latinLnBrk="0" hangingPunct="1"/>
            <a:r>
              <a:rPr lang="ar-OM" sz="4400" b="1" dirty="0"/>
              <a:t>القوي / الضعيف </a:t>
            </a:r>
          </a:p>
          <a:p>
            <a:pPr marL="0" algn="r" defTabSz="457200" rtl="0" eaLnBrk="1" latinLnBrk="0" hangingPunct="1"/>
            <a:endParaRPr lang="ar-OM" sz="4400" b="1" dirty="0"/>
          </a:p>
          <a:p>
            <a:pPr marL="0" algn="r" defTabSz="457200" rtl="0" eaLnBrk="1" latinLnBrk="0" hangingPunct="1"/>
            <a:r>
              <a:rPr lang="ar-OM" sz="4400" b="1" dirty="0"/>
              <a:t>شمالا / جنوباً </a:t>
            </a:r>
          </a:p>
        </p:txBody>
      </p:sp>
    </p:spTree>
    <p:extLst>
      <p:ext uri="{BB962C8B-B14F-4D97-AF65-F5344CB8AC3E}">
        <p14:creationId xmlns:p14="http://schemas.microsoft.com/office/powerpoint/2010/main" val="156797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1678" y="2057401"/>
            <a:ext cx="10267222" cy="44450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1/ قراءة النص قراءة جهرية معبرة.</a:t>
            </a:r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2/ استخلاص الفكرة العامة والأفكار الفرعية.</a:t>
            </a:r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3/ بيان معاني الكلمات الجديدة وتوظيفها في جمل.</a:t>
            </a:r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4/ استخراج الجماليات الواردة في النص.</a:t>
            </a:r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5/ الاعتياد على التعامل مع أسئلة الاختبارات.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4" name="وسيلة شرح مع سهم إلى الأسفل 3"/>
          <p:cNvSpPr/>
          <p:nvPr/>
        </p:nvSpPr>
        <p:spPr>
          <a:xfrm>
            <a:off x="4810489" y="166688"/>
            <a:ext cx="3060700" cy="1524000"/>
          </a:xfrm>
          <a:prstGeom prst="downArrowCallou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أهداف الدرس</a:t>
            </a:r>
          </a:p>
        </p:txBody>
      </p:sp>
    </p:spTree>
    <p:extLst>
      <p:ext uri="{BB962C8B-B14F-4D97-AF65-F5344CB8AC3E}">
        <p14:creationId xmlns:p14="http://schemas.microsoft.com/office/powerpoint/2010/main" val="381951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94FE6390-C78B-760F-9117-4E6FA22137E7}"/>
              </a:ext>
            </a:extLst>
          </p:cNvPr>
          <p:cNvSpPr txBox="1"/>
          <p:nvPr/>
        </p:nvSpPr>
        <p:spPr>
          <a:xfrm>
            <a:off x="5928332" y="1048215"/>
            <a:ext cx="3427541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6000" b="1" dirty="0"/>
              <a:t>نشاط جماعي 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BB7ACF4-30F4-325E-E811-18C09235574B}"/>
              </a:ext>
            </a:extLst>
          </p:cNvPr>
          <p:cNvSpPr txBox="1"/>
          <p:nvPr/>
        </p:nvSpPr>
        <p:spPr>
          <a:xfrm>
            <a:off x="1786233" y="3429000"/>
            <a:ext cx="8584401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6600" b="1" dirty="0">
                <a:solidFill>
                  <a:srgbClr val="C00000"/>
                </a:solidFill>
              </a:rPr>
              <a:t>ارسمي حمامة السلام لفجر السلام </a:t>
            </a:r>
          </a:p>
        </p:txBody>
      </p:sp>
    </p:spTree>
    <p:extLst>
      <p:ext uri="{BB962C8B-B14F-4D97-AF65-F5344CB8AC3E}">
        <p14:creationId xmlns:p14="http://schemas.microsoft.com/office/powerpoint/2010/main" val="85983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E2DEA007-350C-8988-228A-5FB9F7434E6F}"/>
              </a:ext>
            </a:extLst>
          </p:cNvPr>
          <p:cNvSpPr txBox="1"/>
          <p:nvPr/>
        </p:nvSpPr>
        <p:spPr>
          <a:xfrm>
            <a:off x="7667780" y="457200"/>
            <a:ext cx="3706464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7200" b="1" u="sng" dirty="0"/>
              <a:t>نشاط صفي 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FA958A6-B7AB-711E-EB8E-59C3AFF30CCA}"/>
              </a:ext>
            </a:extLst>
          </p:cNvPr>
          <p:cNvSpPr txBox="1"/>
          <p:nvPr/>
        </p:nvSpPr>
        <p:spPr>
          <a:xfrm>
            <a:off x="1618603" y="3429000"/>
            <a:ext cx="9922909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7200" dirty="0">
                <a:solidFill>
                  <a:srgbClr val="C00000"/>
                </a:solidFill>
              </a:rPr>
              <a:t>سأقوم بتوزيع نشاط فردي للأميرات ....</a:t>
            </a:r>
          </a:p>
        </p:txBody>
      </p:sp>
    </p:spTree>
    <p:extLst>
      <p:ext uri="{BB962C8B-B14F-4D97-AF65-F5344CB8AC3E}">
        <p14:creationId xmlns:p14="http://schemas.microsoft.com/office/powerpoint/2010/main" val="172643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نص _ فجر السلام - للصف العاشر - سلطنة عمان(480P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1678" y="533400"/>
            <a:ext cx="10178322" cy="5715000"/>
          </a:xfrm>
        </p:spPr>
      </p:pic>
      <p:sp>
        <p:nvSpPr>
          <p:cNvPr id="5" name="مستطيل 4"/>
          <p:cNvSpPr/>
          <p:nvPr/>
        </p:nvSpPr>
        <p:spPr>
          <a:xfrm>
            <a:off x="3759200" y="0"/>
            <a:ext cx="4381500" cy="3823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نص: فجر السلام</a:t>
            </a:r>
          </a:p>
        </p:txBody>
      </p:sp>
    </p:spTree>
    <p:extLst>
      <p:ext uri="{BB962C8B-B14F-4D97-AF65-F5344CB8AC3E}">
        <p14:creationId xmlns:p14="http://schemas.microsoft.com/office/powerpoint/2010/main" val="20829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70CBE61-5A11-3A16-702D-762D0D6AC993}"/>
              </a:ext>
            </a:extLst>
          </p:cNvPr>
          <p:cNvSpPr txBox="1"/>
          <p:nvPr/>
        </p:nvSpPr>
        <p:spPr>
          <a:xfrm>
            <a:off x="8197328" y="267629"/>
            <a:ext cx="334418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sz="4800" dirty="0">
                <a:solidFill>
                  <a:srgbClr val="C00000"/>
                </a:solidFill>
              </a:rPr>
              <a:t>التعريف بالشاعر 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F6B1FD5-70AB-5EDC-3EB6-F3EF05BBD9FB}"/>
              </a:ext>
            </a:extLst>
          </p:cNvPr>
          <p:cNvSpPr txBox="1"/>
          <p:nvPr/>
        </p:nvSpPr>
        <p:spPr>
          <a:xfrm>
            <a:off x="9844048" y="1639229"/>
            <a:ext cx="337015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algn="r" defTabSz="457200" rtl="1" eaLnBrk="1" latinLnBrk="0" hangingPunct="1"/>
            <a:r>
              <a:rPr lang="ar-OM" dirty="0"/>
              <a:t>١-</a:t>
            </a:r>
          </a:p>
          <a:p>
            <a:pPr marL="0" algn="r" defTabSz="457200" rtl="1" eaLnBrk="1" latinLnBrk="0" hangingPunct="1"/>
            <a:endParaRPr lang="ar-OM" dirty="0"/>
          </a:p>
          <a:p>
            <a:pPr marL="0" algn="r" defTabSz="457200" rtl="1" eaLnBrk="1" latinLnBrk="0" hangingPunct="1"/>
            <a:r>
              <a:rPr lang="ar-OM" dirty="0"/>
              <a:t>٢-</a:t>
            </a:r>
          </a:p>
          <a:p>
            <a:pPr marL="0" algn="r" defTabSz="457200" rtl="1" eaLnBrk="1" latinLnBrk="0" hangingPunct="1"/>
            <a:endParaRPr lang="ar-OM" dirty="0"/>
          </a:p>
          <a:p>
            <a:pPr marL="0" algn="r" defTabSz="457200" rtl="1" eaLnBrk="1" latinLnBrk="0" hangingPunct="1"/>
            <a:r>
              <a:rPr lang="ar-OM" dirty="0"/>
              <a:t>٣-</a:t>
            </a:r>
          </a:p>
          <a:p>
            <a:pPr marL="0" algn="r" defTabSz="457200" rtl="1" eaLnBrk="1" latinLnBrk="0" hangingPunct="1"/>
            <a:endParaRPr lang="ar-OM" dirty="0"/>
          </a:p>
          <a:p>
            <a:pPr marL="0" algn="r" defTabSz="457200" rtl="1" eaLnBrk="1" latinLnBrk="0" hangingPunct="1"/>
            <a:r>
              <a:rPr lang="ar-OM" dirty="0"/>
              <a:t>٤-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3297E4F-FB36-D5DC-548B-F0063659266C}"/>
              </a:ext>
            </a:extLst>
          </p:cNvPr>
          <p:cNvSpPr txBox="1"/>
          <p:nvPr/>
        </p:nvSpPr>
        <p:spPr>
          <a:xfrm>
            <a:off x="1661532" y="4237463"/>
            <a:ext cx="902133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r" defTabSz="457200" rtl="1" eaLnBrk="1" latinLnBrk="0" hangingPunct="1"/>
            <a:r>
              <a:rPr lang="ar-OM" sz="4400" dirty="0">
                <a:solidFill>
                  <a:srgbClr val="C00000"/>
                </a:solidFill>
              </a:rPr>
              <a:t>مناسبة القصيدة :</a:t>
            </a:r>
          </a:p>
          <a:p>
            <a:pPr marL="0" algn="r" defTabSz="457200" rtl="1" eaLnBrk="1" latinLnBrk="0" hangingPunct="1"/>
            <a:r>
              <a:rPr lang="ar-OM" sz="4400" dirty="0">
                <a:solidFill>
                  <a:srgbClr val="C00000"/>
                </a:solidFill>
              </a:rPr>
              <a:t>- </a:t>
            </a:r>
          </a:p>
          <a:p>
            <a:pPr marL="0" algn="r" defTabSz="457200" rtl="1" eaLnBrk="1" latinLnBrk="0" hangingPunct="1"/>
            <a:r>
              <a:rPr lang="ar-OM" sz="4400" dirty="0">
                <a:solidFill>
                  <a:srgbClr val="C0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6458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1678" y="660400"/>
            <a:ext cx="10178322" cy="5714999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السلامُ هو منقذُ البشرية من شقائِها.</a:t>
            </a:r>
          </a:p>
          <a:p>
            <a:pPr>
              <a:buFont typeface="Wingdings" panose="05000000000000000000" pitchFamily="2" charset="2"/>
              <a:buChar char="Ø"/>
            </a:pPr>
            <a:endParaRPr lang="ar-SA" sz="32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ar-SA" sz="3200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(1-4)/ استغاثة الشاعر بالسلام باعتباره رمزًا للخلاص ومنقذًا من الكروب.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(5-8)/ الدمار الذي تُخلفه الحروب.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(9-17)/ تصحيح المغالطات المرتبطة بالبطولة والمجد.</a:t>
            </a:r>
          </a:p>
        </p:txBody>
      </p:sp>
      <p:sp>
        <p:nvSpPr>
          <p:cNvPr id="4" name="سحابة 3"/>
          <p:cNvSpPr/>
          <p:nvPr/>
        </p:nvSpPr>
        <p:spPr>
          <a:xfrm>
            <a:off x="8267700" y="685800"/>
            <a:ext cx="3086100" cy="100330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الفكرة العامة:</a:t>
            </a:r>
          </a:p>
        </p:txBody>
      </p:sp>
      <p:sp>
        <p:nvSpPr>
          <p:cNvPr id="5" name="سحابة 4"/>
          <p:cNvSpPr/>
          <p:nvPr/>
        </p:nvSpPr>
        <p:spPr>
          <a:xfrm>
            <a:off x="8432800" y="2839639"/>
            <a:ext cx="2921000" cy="950119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الأفكار الفرعية: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7" y="599280"/>
            <a:ext cx="2671763" cy="291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5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30300" y="787401"/>
            <a:ext cx="10452100" cy="576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SA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q"/>
            </a:pPr>
            <a:r>
              <a:rPr lang="ar-SA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ضع في الفراغ الكلمة المناسبة التي تدل على المعنى الذي أمامها: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200" b="1" dirty="0">
                <a:solidFill>
                  <a:srgbClr val="ED7D31">
                    <a:lumMod val="50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(الغارُ، لَظَى، الضَّنينَة، لُغوبا، حَتَّامَ، مُتَضَلِّعًا، لَفَحَتْ)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1/ ............................: التعب.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2/ ............................: أحرَقتْ.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3/ ............................: اسم من أسماء النار.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4/ ............................: إلى متى؟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5/ ............................: شجر يُتَّخَذ ورقه تاجًا.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6/ .............................: البخيلة.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2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7/ .............................: متمكِّنًا.</a:t>
            </a:r>
          </a:p>
        </p:txBody>
      </p:sp>
      <p:sp>
        <p:nvSpPr>
          <p:cNvPr id="4" name="شريط إلى الأعلى 3"/>
          <p:cNvSpPr/>
          <p:nvPr/>
        </p:nvSpPr>
        <p:spPr>
          <a:xfrm>
            <a:off x="4092939" y="25400"/>
            <a:ext cx="4495800" cy="914400"/>
          </a:xfrm>
          <a:prstGeom prst="ribbon2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معاني الكلمات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9" y="3505199"/>
            <a:ext cx="4295411" cy="323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2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1678" y="114301"/>
            <a:ext cx="10178322" cy="761999"/>
          </a:xfrm>
        </p:spPr>
        <p:txBody>
          <a:bodyPr>
            <a:normAutofit fontScale="90000"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نص: فجر السلام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54100"/>
            <a:ext cx="10198100" cy="5397500"/>
          </a:xfrm>
        </p:spPr>
      </p:pic>
    </p:spTree>
    <p:extLst>
      <p:ext uri="{BB962C8B-B14F-4D97-AF65-F5344CB8AC3E}">
        <p14:creationId xmlns:p14="http://schemas.microsoft.com/office/powerpoint/2010/main" val="45439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382385"/>
            <a:ext cx="10325100" cy="6107315"/>
          </a:xfrm>
        </p:spPr>
      </p:pic>
    </p:spTree>
    <p:extLst>
      <p:ext uri="{BB962C8B-B14F-4D97-AF65-F5344CB8AC3E}">
        <p14:creationId xmlns:p14="http://schemas.microsoft.com/office/powerpoint/2010/main" val="209211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1678" y="1739900"/>
            <a:ext cx="10178322" cy="4927599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6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1/ وردت البيت الثاني كلمة بمعنى (الخَلْقُ) استخرجها.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6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الإجابة: 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6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2/ ما الجذر اللغوي لكلمة (هُبوبًا)؟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6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الإجابة: </a:t>
            </a:r>
            <a:endParaRPr lang="ar-SA" sz="3600" b="1" dirty="0">
              <a:solidFill>
                <a:srgbClr val="0070C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3/ حدد الباب والفصل الذي نبحث فيهما عن كلمة (قُوت) في المعجم الوسيط.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6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الإجابة: </a:t>
            </a:r>
            <a:r>
              <a:rPr lang="ar-SA" sz="36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4/ </a:t>
            </a:r>
            <a:r>
              <a:rPr lang="ar-SA" sz="3600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حدد الباب والفصل الذي نبحث فيهما عن كلمة (فَرَضَ) في معجم لسان العرب.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None/>
            </a:pPr>
            <a:r>
              <a:rPr lang="ar-SA" sz="36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الإجابة:</a:t>
            </a:r>
            <a:endParaRPr lang="ar-SA" sz="3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ar-SA" sz="2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تمرير أفقي 3"/>
          <p:cNvSpPr/>
          <p:nvPr/>
        </p:nvSpPr>
        <p:spPr>
          <a:xfrm>
            <a:off x="3790950" y="0"/>
            <a:ext cx="4381500" cy="14605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الأسئلة</a:t>
            </a:r>
          </a:p>
        </p:txBody>
      </p:sp>
    </p:spTree>
    <p:extLst>
      <p:ext uri="{BB962C8B-B14F-4D97-AF65-F5344CB8AC3E}">
        <p14:creationId xmlns:p14="http://schemas.microsoft.com/office/powerpoint/2010/main" val="10958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