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image/jpeg" Extension="jfi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1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6" name="Google Shape;10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5" name="Google Shape;11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22" name="Google Shape;12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5" name="Google Shape;11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46264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" name="Google Shape;14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OM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6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OM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7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7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OM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OM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9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9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4" name="Google Shape;24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OM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OM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2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OM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2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2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22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22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22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OM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OM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4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4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OM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5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25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OM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OM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fif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/>
          </a:p>
        </p:txBody>
      </p:sp>
      <p:pic>
        <p:nvPicPr>
          <p:cNvPr id="85" name="Google Shape;85;p1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424863" y="1235242"/>
            <a:ext cx="5622758" cy="5622758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"/>
          <p:cNvSpPr txBox="1"/>
          <p:nvPr/>
        </p:nvSpPr>
        <p:spPr>
          <a:xfrm>
            <a:off x="62164" y="1707684"/>
            <a:ext cx="7138736" cy="1975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ar-OM" sz="5400" b="1" i="0" u="none" strike="noStrike" cap="none" dirty="0">
                <a:solidFill>
                  <a:srgbClr val="833C0B"/>
                </a:solidFill>
                <a:latin typeface="Sakkal Majalla"/>
                <a:ea typeface="Sakkal Majalla"/>
                <a:cs typeface="Sakkal Majalla"/>
                <a:sym typeface="Sakkal Majalla"/>
              </a:rPr>
              <a:t>قصيدة فجر السلام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ar-OM" sz="2800" b="1" i="0" u="none" strike="noStrike" cap="none" dirty="0">
                <a:solidFill>
                  <a:srgbClr val="833C0B"/>
                </a:solidFill>
                <a:latin typeface="Sakkal Majalla"/>
                <a:ea typeface="Sakkal Majalla"/>
                <a:cs typeface="Sakkal Majalla"/>
                <a:sym typeface="Sakkal Majalla"/>
              </a:rPr>
              <a:t>الشاعر : محمود غنيم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ar-OM" sz="2800" b="1">
                <a:solidFill>
                  <a:srgbClr val="833C0B"/>
                </a:solidFill>
                <a:latin typeface="Sakkal Majalla"/>
                <a:ea typeface="Sakkal Majalla"/>
                <a:cs typeface="Sakkal Majalla"/>
                <a:sym typeface="Sakkal Majalla"/>
              </a:rPr>
              <a:t>الصف العاشر</a:t>
            </a:r>
            <a:endParaRPr lang="en-US" sz="2800" b="1" i="0" u="none" strike="noStrike" cap="none" dirty="0">
              <a:solidFill>
                <a:srgbClr val="833C0B"/>
              </a:solidFill>
              <a:latin typeface="Sakkal Majalla"/>
              <a:ea typeface="Sakkal Majalla"/>
              <a:cs typeface="Sakkal Majalla"/>
              <a:sym typeface="Sakkal Majall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4BF56FE-1077-4108-AA91-DD89666C43E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94695" y="2278966"/>
            <a:ext cx="4951828" cy="2827606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8FD22731-5C75-429A-846B-50DDB9B35CC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62314" y="219147"/>
            <a:ext cx="3186405" cy="2143125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95A4969E-58F4-4B98-82C8-062B5A86CCC9}"/>
              </a:ext>
            </a:extLst>
          </p:cNvPr>
          <p:cNvSpPr/>
          <p:nvPr/>
        </p:nvSpPr>
        <p:spPr>
          <a:xfrm>
            <a:off x="8453934" y="350745"/>
            <a:ext cx="1867819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OM" sz="40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استراتيجية</a:t>
            </a:r>
          </a:p>
          <a:p>
            <a:pPr algn="ctr"/>
            <a:r>
              <a:rPr lang="ar-OM" sz="40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الحواشي</a:t>
            </a:r>
          </a:p>
          <a:p>
            <a:pPr algn="ctr"/>
            <a:r>
              <a:rPr lang="ar-OM" sz="40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endParaRPr lang="ar-SA" sz="40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Google Shape;102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-1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2AB96AD6-DB35-494C-AA45-70B62A317A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62314" y="219147"/>
            <a:ext cx="3186405" cy="2143125"/>
          </a:xfrm>
          <a:prstGeom prst="rect">
            <a:avLst/>
          </a:prstGeom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4C784441-5D90-43EB-9616-40BB3DA084D8}"/>
              </a:ext>
            </a:extLst>
          </p:cNvPr>
          <p:cNvSpPr/>
          <p:nvPr/>
        </p:nvSpPr>
        <p:spPr>
          <a:xfrm>
            <a:off x="8346533" y="350745"/>
            <a:ext cx="208262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OM" sz="40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الحواشي</a:t>
            </a:r>
          </a:p>
          <a:p>
            <a:pPr algn="ctr"/>
            <a:r>
              <a:rPr lang="ar-OM" sz="40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الافتراضية</a:t>
            </a:r>
            <a:endParaRPr lang="ar-SA" sz="40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Google Shape;111;p4">
            <a:extLst>
              <a:ext uri="{FF2B5EF4-FFF2-40B4-BE49-F238E27FC236}">
                <a16:creationId xmlns:a16="http://schemas.microsoft.com/office/drawing/2014/main" id="{F59B2272-559E-4C95-9559-DE239977BDCD}"/>
              </a:ext>
            </a:extLst>
          </p:cNvPr>
          <p:cNvSpPr txBox="1"/>
          <p:nvPr/>
        </p:nvSpPr>
        <p:spPr>
          <a:xfrm>
            <a:off x="1762846" y="1940245"/>
            <a:ext cx="6583687" cy="4193270"/>
          </a:xfrm>
          <a:prstGeom prst="rect">
            <a:avLst/>
          </a:prstGeom>
          <a:solidFill>
            <a:srgbClr val="EDEDED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None/>
            </a:pPr>
            <a:r>
              <a:rPr lang="ar-OM" sz="2800" b="1" dirty="0">
                <a:solidFill>
                  <a:schemeClr val="dk1"/>
                </a:solidFill>
                <a:latin typeface="Sakkal Majalla"/>
                <a:cs typeface="Sakkal Majalla"/>
                <a:sym typeface="Sakkal Majalla"/>
              </a:rPr>
              <a:t>1- ما الشيء الذي يريد الشاعر إيصاله لنا من خلال النص ؟</a:t>
            </a:r>
          </a:p>
          <a:p>
            <a:pPr marL="0" marR="0" lvl="0" indent="0" algn="just" rt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None/>
            </a:pPr>
            <a:r>
              <a:rPr lang="ar-OM" sz="2800" b="1" i="0" u="none" strike="noStrike" cap="none" dirty="0">
                <a:solidFill>
                  <a:schemeClr val="dk1"/>
                </a:solidFill>
                <a:latin typeface="Sakkal Majalla"/>
                <a:ea typeface="Arial"/>
                <a:cs typeface="Sakkal Majalla"/>
                <a:sym typeface="Sakkal Majalla"/>
              </a:rPr>
              <a:t>2- حدد المحاور الأساسية للنص .</a:t>
            </a:r>
          </a:p>
          <a:p>
            <a:pPr marL="0" marR="0" lvl="0" indent="0" algn="just" rt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None/>
            </a:pPr>
            <a:r>
              <a:rPr lang="ar-OM" sz="2800" b="1" dirty="0">
                <a:solidFill>
                  <a:schemeClr val="dk1"/>
                </a:solidFill>
                <a:latin typeface="Sakkal Majalla"/>
                <a:cs typeface="Sakkal Majalla"/>
                <a:sym typeface="Sakkal Majalla"/>
              </a:rPr>
              <a:t>(1-3)</a:t>
            </a:r>
          </a:p>
          <a:p>
            <a:pPr marL="0" marR="0" lvl="0" indent="0" algn="just" rt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None/>
            </a:pPr>
            <a:r>
              <a:rPr lang="ar-OM" sz="2800" b="1" i="0" u="none" strike="noStrike" cap="none" dirty="0">
                <a:solidFill>
                  <a:schemeClr val="dk1"/>
                </a:solidFill>
                <a:latin typeface="Sakkal Majalla"/>
                <a:ea typeface="Arial"/>
                <a:cs typeface="Sakkal Majalla"/>
                <a:sym typeface="Sakkal Majalla"/>
              </a:rPr>
              <a:t>(4-8)</a:t>
            </a:r>
          </a:p>
          <a:p>
            <a:pPr marL="0" marR="0" lvl="0" indent="0" algn="just" rt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None/>
            </a:pPr>
            <a:r>
              <a:rPr lang="ar-OM" sz="2800" b="1" dirty="0">
                <a:solidFill>
                  <a:schemeClr val="dk1"/>
                </a:solidFill>
                <a:latin typeface="Sakkal Majalla"/>
                <a:cs typeface="Sakkal Majalla"/>
                <a:sym typeface="Sakkal Majalla"/>
              </a:rPr>
              <a:t>(9-14)</a:t>
            </a:r>
          </a:p>
          <a:p>
            <a:pPr marL="0" marR="0" lvl="0" indent="0" algn="just" rt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None/>
            </a:pPr>
            <a:r>
              <a:rPr lang="ar-OM" sz="2800" b="1" i="0" u="none" strike="noStrike" cap="none" dirty="0">
                <a:solidFill>
                  <a:schemeClr val="dk1"/>
                </a:solidFill>
                <a:latin typeface="Sakkal Majalla"/>
                <a:ea typeface="Arial"/>
                <a:cs typeface="Sakkal Majalla"/>
                <a:sym typeface="Sakkal Majalla"/>
              </a:rPr>
              <a:t>(15-17)</a:t>
            </a:r>
          </a:p>
          <a:p>
            <a:pPr marL="0" marR="0" lvl="0" indent="0" algn="just" rt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None/>
            </a:pPr>
            <a:r>
              <a:rPr lang="ar-OM" sz="2800" b="1" dirty="0">
                <a:solidFill>
                  <a:schemeClr val="dk1"/>
                </a:solidFill>
                <a:latin typeface="Sakkal Majalla"/>
                <a:cs typeface="Sakkal Majalla"/>
                <a:sym typeface="Sakkal Majalla"/>
              </a:rPr>
              <a:t>3- يبنى النص عل ثنائيتين متضادتين هما .........و ...................</a:t>
            </a:r>
            <a:endParaRPr sz="2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/>
          </a:p>
        </p:txBody>
      </p:sp>
      <p:pic>
        <p:nvPicPr>
          <p:cNvPr id="109" name="Google Shape;109;p4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0" y="-1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4"/>
          <p:cNvSpPr/>
          <p:nvPr/>
        </p:nvSpPr>
        <p:spPr>
          <a:xfrm>
            <a:off x="1261311" y="1690688"/>
            <a:ext cx="609600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4"/>
          <p:cNvSpPr txBox="1"/>
          <p:nvPr/>
        </p:nvSpPr>
        <p:spPr>
          <a:xfrm>
            <a:off x="1793416" y="2508250"/>
            <a:ext cx="6497052" cy="2659062"/>
          </a:xfrm>
          <a:prstGeom prst="rect">
            <a:avLst/>
          </a:prstGeom>
          <a:solidFill>
            <a:srgbClr val="EDEDED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None/>
            </a:pPr>
            <a:r>
              <a:rPr lang="ar-OM" sz="3200" b="1" i="0" u="none" strike="noStrike" cap="none" dirty="0">
                <a:solidFill>
                  <a:schemeClr val="dk1"/>
                </a:solidFill>
                <a:latin typeface="Sakkal Majalla"/>
                <a:ea typeface="Sakkal Majalla"/>
                <a:cs typeface="Sakkal Majalla"/>
                <a:sym typeface="Sakkal Majalla"/>
              </a:rPr>
              <a:t>1- ما السؤال الرئيس الذي يريد الكاتب الإجابة عنه في هذا النص ؟</a:t>
            </a:r>
          </a:p>
          <a:p>
            <a:pPr marL="0" marR="0" lvl="0" indent="0" algn="just" rt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None/>
            </a:pPr>
            <a:r>
              <a:rPr lang="ar-OM" sz="3200" b="1" dirty="0">
                <a:solidFill>
                  <a:schemeClr val="dk1"/>
                </a:solidFill>
                <a:latin typeface="Sakkal Majalla"/>
                <a:cs typeface="Sakkal Majalla"/>
                <a:sym typeface="Sakkal Majalla"/>
              </a:rPr>
              <a:t>2- ما الأسئلة الفرعية التي يمكن أن تتفرع عن هذا السؤال ؟</a:t>
            </a:r>
            <a:endParaRPr lang="ar-OM" sz="3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4"/>
          <p:cNvSpPr/>
          <p:nvPr/>
        </p:nvSpPr>
        <p:spPr>
          <a:xfrm flipH="1">
            <a:off x="8618622" y="2234764"/>
            <a:ext cx="1994610" cy="2388470"/>
          </a:xfrm>
          <a:prstGeom prst="homePlate">
            <a:avLst>
              <a:gd name="adj" fmla="val 50000"/>
            </a:avLst>
          </a:prstGeom>
          <a:solidFill>
            <a:srgbClr val="805B41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lang="ar-OM" sz="2800" b="1" i="0" u="none" strike="noStrike" cap="none">
                <a:solidFill>
                  <a:schemeClr val="lt1"/>
                </a:solidFill>
                <a:latin typeface="Sakkal Majalla"/>
                <a:ea typeface="Sakkal Majalla"/>
                <a:cs typeface="Sakkal Majalla"/>
                <a:sym typeface="Sakkal Majalla"/>
              </a:rPr>
              <a:t>بين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lang="ar-OM" sz="2800" b="1" i="0" u="none" strike="noStrike" cap="none">
                <a:solidFill>
                  <a:schemeClr val="lt1"/>
                </a:solidFill>
                <a:latin typeface="Sakkal Majalla"/>
                <a:ea typeface="Sakkal Majalla"/>
                <a:cs typeface="Sakkal Majalla"/>
                <a:sym typeface="Sakkal Majalla"/>
              </a:rPr>
              <a:t> يدي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lang="ar-OM" sz="2800" b="1" i="0" u="none" strike="noStrike" cap="none">
                <a:solidFill>
                  <a:schemeClr val="lt1"/>
                </a:solidFill>
                <a:latin typeface="Sakkal Majalla"/>
                <a:ea typeface="Sakkal Majalla"/>
                <a:cs typeface="Sakkal Majalla"/>
                <a:sym typeface="Sakkal Majalla"/>
              </a:rPr>
              <a:t> النص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131B1045-8082-496F-98AB-AAC0455AC6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62314" y="219147"/>
            <a:ext cx="3186405" cy="2143125"/>
          </a:xfrm>
          <a:prstGeom prst="rect">
            <a:avLst/>
          </a:prstGeom>
        </p:spPr>
      </p:pic>
      <p:sp>
        <p:nvSpPr>
          <p:cNvPr id="8" name="مستطيل 7">
            <a:extLst>
              <a:ext uri="{FF2B5EF4-FFF2-40B4-BE49-F238E27FC236}">
                <a16:creationId xmlns:a16="http://schemas.microsoft.com/office/drawing/2014/main" id="{7830ADA7-C4F0-42FF-8F27-D57425C07201}"/>
              </a:ext>
            </a:extLst>
          </p:cNvPr>
          <p:cNvSpPr/>
          <p:nvPr/>
        </p:nvSpPr>
        <p:spPr>
          <a:xfrm>
            <a:off x="8637478" y="350745"/>
            <a:ext cx="150073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OM" sz="40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حواشي </a:t>
            </a:r>
          </a:p>
          <a:p>
            <a:pPr algn="ctr"/>
            <a:r>
              <a:rPr lang="ar-OM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الأسئلة</a:t>
            </a:r>
            <a:endParaRPr lang="ar-SA" sz="40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/>
          </a:p>
        </p:txBody>
      </p:sp>
      <p:pic>
        <p:nvPicPr>
          <p:cNvPr id="118" name="Google Shape;118;p5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5"/>
          <p:cNvSpPr/>
          <p:nvPr/>
        </p:nvSpPr>
        <p:spPr>
          <a:xfrm>
            <a:off x="1922991" y="1778016"/>
            <a:ext cx="6933627" cy="3170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3020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B2C221B4-4E9C-4871-BB92-4932169C5E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62314" y="219147"/>
            <a:ext cx="3186405" cy="2143125"/>
          </a:xfrm>
          <a:prstGeom prst="rect">
            <a:avLst/>
          </a:prstGeom>
        </p:spPr>
      </p:pic>
      <p:sp>
        <p:nvSpPr>
          <p:cNvPr id="6" name="مستطيل 5">
            <a:extLst>
              <a:ext uri="{FF2B5EF4-FFF2-40B4-BE49-F238E27FC236}">
                <a16:creationId xmlns:a16="http://schemas.microsoft.com/office/drawing/2014/main" id="{A9D52DF9-DF90-4C93-AEEA-0CAE320B443E}"/>
              </a:ext>
            </a:extLst>
          </p:cNvPr>
          <p:cNvSpPr/>
          <p:nvPr/>
        </p:nvSpPr>
        <p:spPr>
          <a:xfrm>
            <a:off x="8603013" y="350745"/>
            <a:ext cx="156966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OM" sz="40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الحواشي</a:t>
            </a:r>
          </a:p>
          <a:p>
            <a:pPr algn="ctr"/>
            <a:r>
              <a:rPr lang="ar-OM" sz="40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النقدية</a:t>
            </a:r>
            <a:endParaRPr lang="ar-SA" sz="40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Google Shape;111;p4">
            <a:extLst>
              <a:ext uri="{FF2B5EF4-FFF2-40B4-BE49-F238E27FC236}">
                <a16:creationId xmlns:a16="http://schemas.microsoft.com/office/drawing/2014/main" id="{5FB8B17F-6A91-4D27-8A4F-ADAA64B8CCB5}"/>
              </a:ext>
            </a:extLst>
          </p:cNvPr>
          <p:cNvSpPr txBox="1"/>
          <p:nvPr/>
        </p:nvSpPr>
        <p:spPr>
          <a:xfrm>
            <a:off x="1589649" y="2508249"/>
            <a:ext cx="6700819" cy="3170099"/>
          </a:xfrm>
          <a:prstGeom prst="rect">
            <a:avLst/>
          </a:prstGeom>
          <a:solidFill>
            <a:srgbClr val="EDEDED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None/>
            </a:pPr>
            <a:r>
              <a:rPr lang="ar-OM" sz="3200" b="1" i="0" u="none" strike="noStrike" cap="none" dirty="0">
                <a:solidFill>
                  <a:schemeClr val="dk1"/>
                </a:solidFill>
                <a:latin typeface="Sakkal Majalla"/>
                <a:ea typeface="Sakkal Majalla"/>
                <a:cs typeface="Sakkal Majalla"/>
                <a:sym typeface="Sakkal Majalla"/>
              </a:rPr>
              <a:t>1-ما الفكرة العامة للنص؟</a:t>
            </a:r>
          </a:p>
          <a:p>
            <a:pPr marL="0" marR="0" lvl="0" indent="0" algn="just" rt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None/>
            </a:pPr>
            <a:r>
              <a:rPr lang="ar-OM" sz="3200" b="1" dirty="0">
                <a:solidFill>
                  <a:schemeClr val="dk1"/>
                </a:solidFill>
                <a:latin typeface="Sakkal Majalla"/>
                <a:cs typeface="Sakkal Majalla"/>
                <a:sym typeface="Sakkal Majalla"/>
              </a:rPr>
              <a:t>وهل هي فكرة قديمة أم حديثة ؟</a:t>
            </a:r>
          </a:p>
          <a:p>
            <a:pPr marL="0" marR="0" lvl="0" indent="0" algn="just" rt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None/>
            </a:pPr>
            <a:r>
              <a:rPr lang="ar-OM" sz="3200" b="1" i="0" u="none" strike="noStrike" cap="none" dirty="0">
                <a:solidFill>
                  <a:schemeClr val="dk1"/>
                </a:solidFill>
                <a:latin typeface="Sakkal Majalla"/>
                <a:ea typeface="Arial"/>
                <a:cs typeface="Sakkal Majalla"/>
                <a:sym typeface="Sakkal Majalla"/>
              </a:rPr>
              <a:t>2- ه</a:t>
            </a:r>
            <a:r>
              <a:rPr lang="ar-OM" sz="3200" b="1" dirty="0">
                <a:solidFill>
                  <a:schemeClr val="dk1"/>
                </a:solidFill>
                <a:latin typeface="Sakkal Majalla"/>
                <a:cs typeface="Sakkal Majalla"/>
                <a:sym typeface="Sakkal Majalla"/>
              </a:rPr>
              <a:t>ل أسلوب الشاعر إبداعي أم اتباعي ؟</a:t>
            </a:r>
          </a:p>
          <a:p>
            <a:pPr marL="0" marR="0" lvl="0" indent="0" algn="just" rt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None/>
            </a:pPr>
            <a:r>
              <a:rPr lang="ar-OM" sz="3200" b="1" i="0" u="none" strike="noStrike" cap="none" dirty="0">
                <a:solidFill>
                  <a:schemeClr val="dk1"/>
                </a:solidFill>
                <a:latin typeface="Sakkal Majalla"/>
                <a:ea typeface="Arial"/>
                <a:cs typeface="Sakkal Majalla"/>
                <a:sym typeface="Sakkal Majalla"/>
              </a:rPr>
              <a:t>حددي ذلك من خلال الصور والمعجم </a:t>
            </a:r>
            <a:r>
              <a:rPr lang="ar-OM" sz="3200" b="1" dirty="0">
                <a:solidFill>
                  <a:schemeClr val="dk1"/>
                </a:solidFill>
                <a:latin typeface="Sakkal Majalla"/>
                <a:cs typeface="Sakkal Majalla"/>
                <a:sym typeface="Sakkal Majalla"/>
              </a:rPr>
              <a:t>وا</a:t>
            </a:r>
            <a:r>
              <a:rPr lang="ar-OM" sz="3200" b="1" i="0" u="none" strike="noStrike" cap="none" dirty="0">
                <a:solidFill>
                  <a:schemeClr val="dk1"/>
                </a:solidFill>
                <a:latin typeface="Sakkal Majalla"/>
                <a:ea typeface="Arial"/>
                <a:cs typeface="Sakkal Majalla"/>
                <a:sym typeface="Sakkal Majalla"/>
              </a:rPr>
              <a:t>لإيقاع .</a:t>
            </a:r>
          </a:p>
          <a:p>
            <a:pPr marL="0" marR="0" lvl="0" indent="0" algn="just" rt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None/>
            </a:pPr>
            <a:r>
              <a:rPr lang="ar-OM" sz="3200" b="1" dirty="0">
                <a:solidFill>
                  <a:schemeClr val="dk1"/>
                </a:solidFill>
                <a:latin typeface="Sakkal Majalla"/>
                <a:cs typeface="Sakkal Majalla"/>
                <a:sym typeface="Sakkal Majalla"/>
              </a:rPr>
              <a:t>3-قافية القصيدة (الباء) ما علاقتها بموضوع القصيدة؟</a:t>
            </a:r>
            <a:endParaRPr lang="ar-OM" sz="3200" b="1" i="0" u="none" strike="noStrike" cap="none" dirty="0">
              <a:solidFill>
                <a:schemeClr val="dk1"/>
              </a:solidFill>
              <a:latin typeface="Sakkal Majalla"/>
              <a:ea typeface="Arial"/>
              <a:cs typeface="Sakkal Majalla"/>
              <a:sym typeface="Sakkal Majalla"/>
            </a:endParaRPr>
          </a:p>
          <a:p>
            <a:pPr marL="0" marR="0" lvl="0" indent="0" algn="just" rt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None/>
            </a:pPr>
            <a:endParaRPr lang="ar-OM" sz="3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/>
          </a:p>
        </p:txBody>
      </p:sp>
      <p:pic>
        <p:nvPicPr>
          <p:cNvPr id="125" name="Google Shape;125;p6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0" y="-39189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AC64C551-A375-4415-8C3A-730EEAAC10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62314" y="219147"/>
            <a:ext cx="3186405" cy="2143125"/>
          </a:xfrm>
          <a:prstGeom prst="rect">
            <a:avLst/>
          </a:prstGeom>
        </p:spPr>
      </p:pic>
      <p:sp>
        <p:nvSpPr>
          <p:cNvPr id="6" name="مستطيل 5">
            <a:extLst>
              <a:ext uri="{FF2B5EF4-FFF2-40B4-BE49-F238E27FC236}">
                <a16:creationId xmlns:a16="http://schemas.microsoft.com/office/drawing/2014/main" id="{2DC744AF-C1B3-4741-B15A-EFF11989BD78}"/>
              </a:ext>
            </a:extLst>
          </p:cNvPr>
          <p:cNvSpPr/>
          <p:nvPr/>
        </p:nvSpPr>
        <p:spPr>
          <a:xfrm>
            <a:off x="8024332" y="350745"/>
            <a:ext cx="272702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OM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حواشي </a:t>
            </a:r>
          </a:p>
          <a:p>
            <a:pPr algn="ctr"/>
            <a:r>
              <a:rPr lang="ar-OM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النوايا والمقاصد</a:t>
            </a:r>
            <a:endParaRPr lang="ar-SA" sz="40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Google Shape;111;p4">
            <a:extLst>
              <a:ext uri="{FF2B5EF4-FFF2-40B4-BE49-F238E27FC236}">
                <a16:creationId xmlns:a16="http://schemas.microsoft.com/office/drawing/2014/main" id="{3EA52E23-9374-4C89-B702-601076A3F440}"/>
              </a:ext>
            </a:extLst>
          </p:cNvPr>
          <p:cNvSpPr txBox="1"/>
          <p:nvPr/>
        </p:nvSpPr>
        <p:spPr>
          <a:xfrm>
            <a:off x="1589649" y="2508249"/>
            <a:ext cx="6700819" cy="4310562"/>
          </a:xfrm>
          <a:prstGeom prst="rect">
            <a:avLst/>
          </a:prstGeom>
          <a:solidFill>
            <a:srgbClr val="EDEDED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None/>
            </a:pPr>
            <a:r>
              <a:rPr lang="ar-OM" sz="3200" b="1" i="0" u="none" strike="noStrike" cap="none" dirty="0">
                <a:solidFill>
                  <a:schemeClr val="dk1"/>
                </a:solidFill>
                <a:latin typeface="Sakkal Majalla"/>
                <a:ea typeface="Sakkal Majalla"/>
                <a:cs typeface="Sakkal Majalla"/>
                <a:sym typeface="Sakkal Majalla"/>
              </a:rPr>
              <a:t>1- ما الدوافع التي دعت الشاعر لكتابة النص ؟</a:t>
            </a:r>
          </a:p>
          <a:p>
            <a:pPr marL="0" marR="0" lvl="0" indent="0" algn="just" rt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None/>
            </a:pPr>
            <a:r>
              <a:rPr lang="ar-OM" sz="3200" b="1" dirty="0">
                <a:solidFill>
                  <a:schemeClr val="dk1"/>
                </a:solidFill>
                <a:latin typeface="Sakkal Majalla"/>
                <a:cs typeface="Sakkal Majalla"/>
                <a:sym typeface="Sakkal Majalla"/>
              </a:rPr>
              <a:t>2- لماذا اختار الشاعر الفجر ليرمز إلى السلام </a:t>
            </a:r>
          </a:p>
          <a:p>
            <a:pPr marL="0" marR="0" lvl="0" indent="0" algn="just" rt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None/>
            </a:pPr>
            <a:r>
              <a:rPr lang="ar-OM" sz="3200" b="1" i="0" u="none" strike="noStrike" cap="none" dirty="0">
                <a:solidFill>
                  <a:schemeClr val="dk1"/>
                </a:solidFill>
                <a:latin typeface="Sakkal Majalla"/>
                <a:ea typeface="Arial"/>
                <a:cs typeface="Sakkal Majalla"/>
                <a:sym typeface="Sakkal Majalla"/>
              </a:rPr>
              <a:t>والليل ليرمز به إلى الحرب ؟</a:t>
            </a:r>
          </a:p>
          <a:p>
            <a:pPr marL="0" marR="0" lvl="0" indent="0" algn="just" rt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None/>
            </a:pPr>
            <a:r>
              <a:rPr lang="ar-OM" sz="3200" b="1" dirty="0">
                <a:solidFill>
                  <a:schemeClr val="dk1"/>
                </a:solidFill>
                <a:latin typeface="Sakkal Majalla"/>
                <a:cs typeface="Sakkal Majalla"/>
                <a:sym typeface="Sakkal Majalla"/>
              </a:rPr>
              <a:t>3- حلل أراء الشاعر في الشجاعة والسياسة والسلام ؟</a:t>
            </a:r>
          </a:p>
          <a:p>
            <a:pPr marL="0" marR="0" lvl="0" indent="0" algn="just" rt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None/>
            </a:pPr>
            <a:r>
              <a:rPr lang="ar-OM" sz="3200" b="1" i="0" u="none" strike="noStrike" cap="none" dirty="0">
                <a:solidFill>
                  <a:schemeClr val="dk1"/>
                </a:solidFill>
                <a:latin typeface="Sakkal Majalla"/>
                <a:ea typeface="Arial"/>
                <a:cs typeface="Sakkal Majalla"/>
                <a:sym typeface="Sakkal Majalla"/>
              </a:rPr>
              <a:t>4- في البيتين التاسع والعاشر يعترض الشاعر حول إضفاء صفات البطولة والشجاعة على القادة والفاتحين.   ناقش ذلك </a:t>
            </a:r>
          </a:p>
          <a:p>
            <a:pPr marL="0" marR="0" lvl="0" indent="0" algn="just" rt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None/>
            </a:pPr>
            <a:endParaRPr lang="ar-OM" sz="3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/>
          </a:p>
        </p:txBody>
      </p:sp>
      <p:pic>
        <p:nvPicPr>
          <p:cNvPr id="118" name="Google Shape;118;p5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5"/>
          <p:cNvSpPr/>
          <p:nvPr/>
        </p:nvSpPr>
        <p:spPr>
          <a:xfrm>
            <a:off x="1922991" y="253218"/>
            <a:ext cx="8655914" cy="46948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</a:pPr>
            <a:endParaRPr sz="20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" name="صورة 10">
            <a:extLst>
              <a:ext uri="{FF2B5EF4-FFF2-40B4-BE49-F238E27FC236}">
                <a16:creationId xmlns:a16="http://schemas.microsoft.com/office/drawing/2014/main" id="{BF7A733D-0670-4085-BB4F-890F44EA7B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95698" y="196594"/>
            <a:ext cx="3186405" cy="2143125"/>
          </a:xfrm>
          <a:prstGeom prst="rect">
            <a:avLst/>
          </a:prstGeom>
        </p:spPr>
      </p:pic>
      <p:sp>
        <p:nvSpPr>
          <p:cNvPr id="12" name="مستطيل 11">
            <a:extLst>
              <a:ext uri="{FF2B5EF4-FFF2-40B4-BE49-F238E27FC236}">
                <a16:creationId xmlns:a16="http://schemas.microsoft.com/office/drawing/2014/main" id="{F38167E9-BE06-4452-B9B6-C7D5261033F5}"/>
              </a:ext>
            </a:extLst>
          </p:cNvPr>
          <p:cNvSpPr/>
          <p:nvPr/>
        </p:nvSpPr>
        <p:spPr>
          <a:xfrm>
            <a:off x="9095449" y="125851"/>
            <a:ext cx="234711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OM" sz="36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حواشي </a:t>
            </a:r>
          </a:p>
          <a:p>
            <a:pPr algn="ctr"/>
            <a:r>
              <a:rPr lang="ar-OM" sz="36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الدوافع </a:t>
            </a:r>
            <a:r>
              <a:rPr lang="ar-OM" sz="3600" dirty="0" err="1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والأراء</a:t>
            </a:r>
            <a:endParaRPr lang="ar-OM" sz="360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r>
              <a:rPr lang="ar-OM" sz="36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الشخصية</a:t>
            </a:r>
            <a:endParaRPr lang="ar-SA" sz="3600" b="0" cap="none" spc="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Google Shape;111;p4">
            <a:extLst>
              <a:ext uri="{FF2B5EF4-FFF2-40B4-BE49-F238E27FC236}">
                <a16:creationId xmlns:a16="http://schemas.microsoft.com/office/drawing/2014/main" id="{27B5474D-50AD-4A0D-9443-C6252D65CF63}"/>
              </a:ext>
            </a:extLst>
          </p:cNvPr>
          <p:cNvSpPr txBox="1"/>
          <p:nvPr/>
        </p:nvSpPr>
        <p:spPr>
          <a:xfrm>
            <a:off x="742096" y="1370976"/>
            <a:ext cx="7891568" cy="5487024"/>
          </a:xfrm>
          <a:prstGeom prst="rect">
            <a:avLst/>
          </a:prstGeom>
          <a:solidFill>
            <a:srgbClr val="EDEDED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None/>
            </a:pPr>
            <a:r>
              <a:rPr lang="ar-OM" sz="3200" b="1" i="0" u="none" strike="noStrike" cap="none" dirty="0">
                <a:solidFill>
                  <a:schemeClr val="dk1"/>
                </a:solidFill>
                <a:latin typeface="Sakkal Majalla"/>
                <a:ea typeface="Sakkal Majalla"/>
                <a:cs typeface="Sakkal Majalla"/>
                <a:sym typeface="Sakkal Majalla"/>
              </a:rPr>
              <a:t>1- ما الهدف الذي أراد الشاعر إيصاله للقارئ من هذه القصيدة ؟</a:t>
            </a:r>
          </a:p>
          <a:p>
            <a:pPr marL="0" marR="0" lvl="0" indent="0" algn="just" rt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None/>
            </a:pPr>
            <a:r>
              <a:rPr lang="ar-OM" sz="3200" b="1" dirty="0">
                <a:solidFill>
                  <a:schemeClr val="dk1"/>
                </a:solidFill>
                <a:latin typeface="Sakkal Majalla"/>
                <a:ea typeface="Sakkal Majalla"/>
                <a:cs typeface="Sakkal Majalla"/>
                <a:sym typeface="Sakkal Majalla"/>
              </a:rPr>
              <a:t>2- سبق وأن حللنا أراء الشاعر في السياسة والشجاعة والسلام . ما رأيك أنت فيها ؟</a:t>
            </a:r>
          </a:p>
          <a:p>
            <a:pPr marL="0" marR="0" lvl="0" indent="0" algn="just" rt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None/>
            </a:pPr>
            <a:r>
              <a:rPr lang="ar-OM" sz="3200" b="1" i="0" u="none" strike="noStrike" cap="none" dirty="0">
                <a:solidFill>
                  <a:schemeClr val="dk1"/>
                </a:solidFill>
                <a:latin typeface="Sakkal Majalla"/>
                <a:ea typeface="Sakkal Majalla"/>
                <a:cs typeface="Sakkal Majalla"/>
                <a:sym typeface="Sakkal Majalla"/>
              </a:rPr>
              <a:t>3- يرى الشاعر أن العامل الاقتصادي محرك خطير لإثارة الحروب كما ورد في البيت الثامن .</a:t>
            </a:r>
          </a:p>
          <a:p>
            <a:pPr marL="0" marR="0" lvl="0" indent="0" algn="just" rt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None/>
            </a:pPr>
            <a:r>
              <a:rPr lang="ar-OM" sz="3200" b="1" i="0" u="none" strike="noStrike" cap="none" dirty="0">
                <a:solidFill>
                  <a:schemeClr val="dk1"/>
                </a:solidFill>
                <a:latin typeface="Sakkal Majalla"/>
                <a:ea typeface="Sakkal Majalla"/>
                <a:cs typeface="Sakkal Majalla"/>
                <a:sym typeface="Sakkal Majalla"/>
              </a:rPr>
              <a:t> هل توافقه الرأي ؟ </a:t>
            </a:r>
            <a:r>
              <a:rPr lang="ar-OM" sz="3200" b="1" dirty="0">
                <a:solidFill>
                  <a:schemeClr val="dk1"/>
                </a:solidFill>
                <a:latin typeface="Sakkal Majalla"/>
                <a:ea typeface="Sakkal Majalla"/>
                <a:cs typeface="Sakkal Majalla"/>
                <a:sym typeface="Sakkal Majalla"/>
              </a:rPr>
              <a:t>ولماذا ؟</a:t>
            </a:r>
            <a:r>
              <a:rPr lang="ar-OM" sz="3200" b="1" i="0" u="none" strike="noStrike" cap="none" dirty="0">
                <a:solidFill>
                  <a:schemeClr val="dk1"/>
                </a:solidFill>
                <a:latin typeface="Sakkal Majalla"/>
                <a:ea typeface="Sakkal Majalla"/>
                <a:cs typeface="Sakkal Majalla"/>
                <a:sym typeface="Sakkal Majalla"/>
              </a:rPr>
              <a:t> </a:t>
            </a:r>
          </a:p>
          <a:p>
            <a:pPr marL="0" marR="0" lvl="0" indent="0" algn="just" rt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None/>
            </a:pPr>
            <a:r>
              <a:rPr lang="ar-OM" sz="3200" b="1" dirty="0">
                <a:solidFill>
                  <a:schemeClr val="dk1"/>
                </a:solidFill>
                <a:latin typeface="Sakkal Majalla"/>
                <a:cs typeface="Sakkal Majalla"/>
                <a:sym typeface="Sakkal Majalla"/>
              </a:rPr>
              <a:t>4- ما مدى ملامسة القصيدة لواقع الوطن العربي في هذه الفترة برأيك ؟ وضحي ذلك .</a:t>
            </a:r>
            <a:endParaRPr lang="ar-OM" sz="3200" b="1" i="0" u="none" strike="noStrike" cap="none" dirty="0">
              <a:solidFill>
                <a:schemeClr val="dk1"/>
              </a:solidFill>
              <a:latin typeface="Sakkal Majalla"/>
              <a:ea typeface="Arial"/>
              <a:cs typeface="Sakkal Majalla"/>
              <a:sym typeface="Sakkal Majalla"/>
            </a:endParaRPr>
          </a:p>
          <a:p>
            <a:pPr marL="0" marR="0" lvl="0" indent="0" algn="just" rt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None/>
            </a:pPr>
            <a:endParaRPr lang="ar-OM" sz="3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99718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