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46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4115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9367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2391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783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5742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9627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121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0207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0621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31834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2736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59580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97346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45630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26994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5327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FF7A8E-935E-46D6-B59D-6DE80C7D6A0B}" type="datetimeFigureOut">
              <a:rPr lang="ar-OM" smtClean="0"/>
              <a:t>22/03/1442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DC00B-DCBD-4A2C-9EE5-52A8C5E072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34292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C2856B-8152-4BD9-A356-C34BCD828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4638" y="415829"/>
            <a:ext cx="8825658" cy="3329581"/>
          </a:xfrm>
        </p:spPr>
        <p:txBody>
          <a:bodyPr>
            <a:normAutofit/>
          </a:bodyPr>
          <a:lstStyle/>
          <a:p>
            <a:pPr algn="ctr"/>
            <a:r>
              <a:rPr lang="ar-OM" sz="8800" b="1" dirty="0">
                <a:solidFill>
                  <a:schemeClr val="tx1"/>
                </a:solidFill>
              </a:rPr>
              <a:t>مقدمة في النقد الأدبي</a:t>
            </a:r>
          </a:p>
        </p:txBody>
      </p:sp>
    </p:spTree>
    <p:extLst>
      <p:ext uri="{BB962C8B-B14F-4D97-AF65-F5344CB8AC3E}">
        <p14:creationId xmlns:p14="http://schemas.microsoft.com/office/powerpoint/2010/main" val="253499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6F55CF8-344C-46C3-9EB6-74D545F8E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6600" dirty="0"/>
              <a:t>نقد </a:t>
            </a:r>
            <a:r>
              <a:rPr lang="ar-SA" sz="6600" dirty="0" err="1"/>
              <a:t>الشئ</a:t>
            </a:r>
            <a:r>
              <a:rPr lang="ar-SA" sz="6600" dirty="0"/>
              <a:t> نقدا : نقده ليختبره أو ليميز جيده من </a:t>
            </a:r>
            <a:r>
              <a:rPr lang="ar-SA" sz="6600" dirty="0" err="1"/>
              <a:t>رديئه</a:t>
            </a:r>
            <a:r>
              <a:rPr lang="ar-SA" sz="6600" dirty="0"/>
              <a:t> ونقد الدراهم والدنانير وغيرهما نقدا : ميز جيدها من </a:t>
            </a:r>
            <a:r>
              <a:rPr lang="ar-SA" sz="6600" dirty="0" err="1"/>
              <a:t>ردئيها</a:t>
            </a:r>
            <a:r>
              <a:rPr lang="ar-SA" sz="6600" dirty="0"/>
              <a:t> </a:t>
            </a:r>
            <a:r>
              <a:rPr lang="ar-SA" sz="6600" dirty="0">
                <a:solidFill>
                  <a:srgbClr val="FF0000"/>
                </a:solidFill>
              </a:rPr>
              <a:t>.</a:t>
            </a:r>
            <a:endParaRPr lang="ar-OM" sz="6600" dirty="0">
              <a:solidFill>
                <a:srgbClr val="FF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D582FB9-2328-4FB5-AD25-92086B6DAB7A}"/>
              </a:ext>
            </a:extLst>
          </p:cNvPr>
          <p:cNvSpPr/>
          <p:nvPr/>
        </p:nvSpPr>
        <p:spPr>
          <a:xfrm>
            <a:off x="2007909" y="800421"/>
            <a:ext cx="697583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تعريف النقد : لغة</a:t>
            </a:r>
            <a:endParaRPr lang="ar-SA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24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F799BD-4BF5-40A1-8D43-C123E89C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sz="6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تعريف النقد اصطلاحا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B455945-30A7-40EA-A704-E0767AC6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992036" cy="4195481"/>
          </a:xfrm>
        </p:spPr>
        <p:txBody>
          <a:bodyPr>
            <a:normAutofit/>
          </a:bodyPr>
          <a:lstStyle/>
          <a:p>
            <a:r>
              <a:rPr lang="ar-OM" sz="5400" dirty="0"/>
              <a:t>هو فن تفسير الأعمال الأدبية وهو محاولة منضبطة يشترك فيها ذوق الناقد وفكره للكشف عن مواطن الجمال أو القبح في الأعمال الأدبية .</a:t>
            </a:r>
          </a:p>
        </p:txBody>
      </p:sp>
    </p:spTree>
    <p:extLst>
      <p:ext uri="{BB962C8B-B14F-4D97-AF65-F5344CB8AC3E}">
        <p14:creationId xmlns:p14="http://schemas.microsoft.com/office/powerpoint/2010/main" val="2765708015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1B4564-1730-4E89-8C6B-941F9BA5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743" y="838335"/>
            <a:ext cx="9404723" cy="1400530"/>
          </a:xfrm>
        </p:spPr>
        <p:txBody>
          <a:bodyPr/>
          <a:lstStyle/>
          <a:p>
            <a:r>
              <a:rPr lang="ar-OM" dirty="0"/>
              <a:t>تنقسم حركة النقد الأدبي عند العرب إلى فترتين هما: </a:t>
            </a:r>
          </a:p>
        </p:txBody>
      </p: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3BA51FC-96CB-4A51-ACBF-8D1BBF4E7D5B}"/>
              </a:ext>
            </a:extLst>
          </p:cNvPr>
          <p:cNvCxnSpPr>
            <a:cxnSpLocks/>
          </p:cNvCxnSpPr>
          <p:nvPr/>
        </p:nvCxnSpPr>
        <p:spPr>
          <a:xfrm>
            <a:off x="6598763" y="2300140"/>
            <a:ext cx="2875175" cy="1206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DAD2BA32-FD03-442A-A366-BAFCA3D5565F}"/>
              </a:ext>
            </a:extLst>
          </p:cNvPr>
          <p:cNvCxnSpPr/>
          <p:nvPr/>
        </p:nvCxnSpPr>
        <p:spPr>
          <a:xfrm flipH="1">
            <a:off x="3563332" y="2300140"/>
            <a:ext cx="2733773" cy="1206631"/>
          </a:xfrm>
          <a:prstGeom prst="straightConnector1">
            <a:avLst/>
          </a:prstGeom>
          <a:ln>
            <a:solidFill>
              <a:schemeClr val="tx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1B09C44-CD9E-4161-8294-DE6B3DA17A64}"/>
              </a:ext>
            </a:extLst>
          </p:cNvPr>
          <p:cNvSpPr/>
          <p:nvPr/>
        </p:nvSpPr>
        <p:spPr>
          <a:xfrm>
            <a:off x="6938128" y="3629321"/>
            <a:ext cx="4751109" cy="18382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/>
              <a:t>الأولى : وتمتد من العصر الجاهلي إلى بداية عصر النهضة في القرن التاسع عشر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3B41F69-9FE7-4445-978A-4BB4596355F8}"/>
              </a:ext>
            </a:extLst>
          </p:cNvPr>
          <p:cNvSpPr/>
          <p:nvPr/>
        </p:nvSpPr>
        <p:spPr>
          <a:xfrm>
            <a:off x="1036948" y="3629321"/>
            <a:ext cx="4751110" cy="1904213"/>
          </a:xfrm>
          <a:prstGeom prst="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الثانية : وهي فترة النقد الحديث التي تمتد من عصر النهضة إلى اليوم </a:t>
            </a:r>
          </a:p>
        </p:txBody>
      </p:sp>
    </p:spTree>
    <p:extLst>
      <p:ext uri="{BB962C8B-B14F-4D97-AF65-F5344CB8AC3E}">
        <p14:creationId xmlns:p14="http://schemas.microsoft.com/office/powerpoint/2010/main" val="474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1B4564-1730-4E89-8C6B-941F9BA5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743" y="838335"/>
            <a:ext cx="9404723" cy="1400530"/>
          </a:xfrm>
        </p:spPr>
        <p:txBody>
          <a:bodyPr/>
          <a:lstStyle/>
          <a:p>
            <a:pPr algn="ctr"/>
            <a:r>
              <a:rPr lang="ar-OM" sz="4800" dirty="0"/>
              <a:t>تقسم الفترة الأولى إلى مرحلتين هما: </a:t>
            </a:r>
          </a:p>
        </p:txBody>
      </p: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3BA51FC-96CB-4A51-ACBF-8D1BBF4E7D5B}"/>
              </a:ext>
            </a:extLst>
          </p:cNvPr>
          <p:cNvCxnSpPr>
            <a:cxnSpLocks/>
          </p:cNvCxnSpPr>
          <p:nvPr/>
        </p:nvCxnSpPr>
        <p:spPr>
          <a:xfrm>
            <a:off x="6598763" y="2300140"/>
            <a:ext cx="2875175" cy="1206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DAD2BA32-FD03-442A-A366-BAFCA3D5565F}"/>
              </a:ext>
            </a:extLst>
          </p:cNvPr>
          <p:cNvCxnSpPr/>
          <p:nvPr/>
        </p:nvCxnSpPr>
        <p:spPr>
          <a:xfrm flipH="1">
            <a:off x="3563332" y="2300140"/>
            <a:ext cx="2733773" cy="1206631"/>
          </a:xfrm>
          <a:prstGeom prst="straightConnector1">
            <a:avLst/>
          </a:prstGeom>
          <a:ln>
            <a:solidFill>
              <a:schemeClr val="tx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1B09C44-CD9E-4161-8294-DE6B3DA17A64}"/>
              </a:ext>
            </a:extLst>
          </p:cNvPr>
          <p:cNvSpPr/>
          <p:nvPr/>
        </p:nvSpPr>
        <p:spPr>
          <a:xfrm>
            <a:off x="6938128" y="3629321"/>
            <a:ext cx="4751109" cy="277147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/>
              <a:t>الأولى : وتمتد من العصر الجاهلي حتى مطلع العصر العباسي وفي هذه الفترة لم يكن التدوين قد ظهر وكان الاعتماد على الرواية الشفهية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3B41F69-9FE7-4445-978A-4BB4596355F8}"/>
              </a:ext>
            </a:extLst>
          </p:cNvPr>
          <p:cNvSpPr/>
          <p:nvPr/>
        </p:nvSpPr>
        <p:spPr>
          <a:xfrm>
            <a:off x="318977" y="3629321"/>
            <a:ext cx="5469081" cy="2654521"/>
          </a:xfrm>
          <a:prstGeom prst="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الثانية : وهي الفترة التي تمتد من العصر العباسي حتى العصر الحديث حيث عرف التدوين الذي أسهم في تطوير المعارف ومنها النقد الأدبي . </a:t>
            </a:r>
          </a:p>
        </p:txBody>
      </p:sp>
    </p:spTree>
    <p:extLst>
      <p:ext uri="{BB962C8B-B14F-4D97-AF65-F5344CB8AC3E}">
        <p14:creationId xmlns:p14="http://schemas.microsoft.com/office/powerpoint/2010/main" val="165290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A7541B2-535C-458C-9732-7B83E74C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sz="8000" b="1" dirty="0">
                <a:solidFill>
                  <a:srgbClr val="FFC000"/>
                </a:solidFill>
              </a:rPr>
              <a:t>تعريف العمل الأدبي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0660FDC-946B-4520-A340-4EBFDC02C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OM" sz="5400" dirty="0"/>
              <a:t>هو نتاج أديب سواء كان شاعرا أم ناثرا وهذا النتاج لا يكون إلا بعد معاناة الأديب وإحساسه </a:t>
            </a:r>
            <a:r>
              <a:rPr lang="ar-OM" sz="5400" dirty="0" err="1"/>
              <a:t>بشئ</a:t>
            </a:r>
            <a:r>
              <a:rPr lang="ar-OM" sz="5400" dirty="0"/>
              <a:t> حوله فيتأثر به ويتخذ موقفا تجاهه سلبا أو إيجابا بغضا أو حبا .</a:t>
            </a:r>
          </a:p>
        </p:txBody>
      </p:sp>
    </p:spTree>
    <p:extLst>
      <p:ext uri="{BB962C8B-B14F-4D97-AF65-F5344CB8AC3E}">
        <p14:creationId xmlns:p14="http://schemas.microsoft.com/office/powerpoint/2010/main" val="15609062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1B4564-1730-4E89-8C6B-941F9BA5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743" y="838335"/>
            <a:ext cx="9404723" cy="1400530"/>
          </a:xfrm>
        </p:spPr>
        <p:txBody>
          <a:bodyPr/>
          <a:lstStyle/>
          <a:p>
            <a:pPr algn="ctr"/>
            <a:r>
              <a:rPr lang="ar-OM" sz="4800" dirty="0">
                <a:solidFill>
                  <a:srgbClr val="FFC000"/>
                </a:solidFill>
              </a:rPr>
              <a:t>للعمل الأدبي صورتان هما: </a:t>
            </a:r>
            <a:endParaRPr lang="ar-OM" sz="4800" dirty="0"/>
          </a:p>
        </p:txBody>
      </p: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3BA51FC-96CB-4A51-ACBF-8D1BBF4E7D5B}"/>
              </a:ext>
            </a:extLst>
          </p:cNvPr>
          <p:cNvCxnSpPr>
            <a:cxnSpLocks/>
          </p:cNvCxnSpPr>
          <p:nvPr/>
        </p:nvCxnSpPr>
        <p:spPr>
          <a:xfrm>
            <a:off x="6970025" y="1647169"/>
            <a:ext cx="2875175" cy="1206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DAD2BA32-FD03-442A-A366-BAFCA3D5565F}"/>
              </a:ext>
            </a:extLst>
          </p:cNvPr>
          <p:cNvCxnSpPr/>
          <p:nvPr/>
        </p:nvCxnSpPr>
        <p:spPr>
          <a:xfrm flipH="1">
            <a:off x="3855089" y="1647169"/>
            <a:ext cx="2733773" cy="1206631"/>
          </a:xfrm>
          <a:prstGeom prst="straightConnector1">
            <a:avLst/>
          </a:prstGeom>
          <a:ln>
            <a:solidFill>
              <a:schemeClr val="tx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1B09C44-CD9E-4161-8294-DE6B3DA17A64}"/>
              </a:ext>
            </a:extLst>
          </p:cNvPr>
          <p:cNvSpPr/>
          <p:nvPr/>
        </p:nvSpPr>
        <p:spPr>
          <a:xfrm>
            <a:off x="7310267" y="2825684"/>
            <a:ext cx="4751109" cy="12066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/>
              <a:t>الصورة الخارجية  وتتمثل في : 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3B41F69-9FE7-4445-978A-4BB4596355F8}"/>
              </a:ext>
            </a:extLst>
          </p:cNvPr>
          <p:cNvSpPr/>
          <p:nvPr/>
        </p:nvSpPr>
        <p:spPr>
          <a:xfrm>
            <a:off x="1174841" y="2853800"/>
            <a:ext cx="4274290" cy="1206632"/>
          </a:xfrm>
          <a:prstGeom prst="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الصورة الداخلية وتتمثل في: </a:t>
            </a:r>
          </a:p>
        </p:txBody>
      </p:sp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FB9342BE-8E54-4944-9C62-75801669A67D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9685822" y="4032315"/>
            <a:ext cx="1520894" cy="7223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86ABD71A-7EE6-41CA-A5E7-47BBB620E913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8527314" y="4032315"/>
            <a:ext cx="1158508" cy="8818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8984E429-94F7-4CB7-831A-A7298DD49A02}"/>
              </a:ext>
            </a:extLst>
          </p:cNvPr>
          <p:cNvSpPr/>
          <p:nvPr/>
        </p:nvSpPr>
        <p:spPr>
          <a:xfrm>
            <a:off x="10030559" y="4696961"/>
            <a:ext cx="2041452" cy="1763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/>
              <a:t>الشكل الذي يختاره الأديب</a:t>
            </a: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1D740A3D-7933-4907-8792-BC5E12FA7FAC}"/>
              </a:ext>
            </a:extLst>
          </p:cNvPr>
          <p:cNvSpPr/>
          <p:nvPr/>
        </p:nvSpPr>
        <p:spPr>
          <a:xfrm>
            <a:off x="7110275" y="4754671"/>
            <a:ext cx="1967023" cy="1879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الكلمات والعبارات </a:t>
            </a:r>
          </a:p>
        </p:txBody>
      </p: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8AD839A9-5F20-42FE-9C7E-10008FD36627}"/>
              </a:ext>
            </a:extLst>
          </p:cNvPr>
          <p:cNvCxnSpPr>
            <a:stCxn id="13" idx="2"/>
          </p:cNvCxnSpPr>
          <p:nvPr/>
        </p:nvCxnSpPr>
        <p:spPr>
          <a:xfrm flipH="1">
            <a:off x="3296093" y="4060432"/>
            <a:ext cx="15893" cy="853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وجة مزدوجة 17">
            <a:extLst>
              <a:ext uri="{FF2B5EF4-FFF2-40B4-BE49-F238E27FC236}">
                <a16:creationId xmlns:a16="http://schemas.microsoft.com/office/drawing/2014/main" id="{A5A1A0F0-E6BA-4888-B87D-5018A2DE6E18}"/>
              </a:ext>
            </a:extLst>
          </p:cNvPr>
          <p:cNvSpPr/>
          <p:nvPr/>
        </p:nvSpPr>
        <p:spPr>
          <a:xfrm>
            <a:off x="563417" y="4754671"/>
            <a:ext cx="5532583" cy="1879667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العناصر الداخلية التي يتألف منها العمل الأدبي المتمثلة في الأفكار والعاطفة والخيال والإيقاع الموسيقي واللغة .</a:t>
            </a:r>
          </a:p>
        </p:txBody>
      </p:sp>
    </p:spTree>
    <p:extLst>
      <p:ext uri="{BB962C8B-B14F-4D97-AF65-F5344CB8AC3E}">
        <p14:creationId xmlns:p14="http://schemas.microsoft.com/office/powerpoint/2010/main" val="114674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يون">
  <a:themeElements>
    <a:clrScheme name="أيون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