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udio/x-wav" Extension="wav"/>
  <Default ContentType="application/vnd.openxmlformats-package.relationships+xml" Extension="rels"/>
  <Override ContentType="application/vnd.openxmlformats-officedocument.presentationml.tableStyles+xml" PartName="/ppt/tableStyles1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udio/wav" PartName="/ppt/media/audio2.wav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y="6858000" cx="12192000"/>
  <p:notesSz cx="6858000" cy="9144000"/>
  <p:defaultTextStyle>
    <a:defPPr lvl="0">
      <a:defRPr lang="ar-OM"/>
    </a:defPPr>
    <a:lvl1pPr defTabSz="914400" eaLnBrk="1" hangingPunct="1" latinLnBrk="0" lvl="0" marL="0" rtl="1" algn="r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1" algn="r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1" algn="r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1" algn="r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1" algn="r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1" algn="r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1" algn="r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1" algn="r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1" algn="r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1.xml><?xml version="1.0" encoding="utf-8"?>
<a:tblStyleLst xmlns:a="http://schemas.openxmlformats.org/drawingml/2006/main" xmlns:r="http://schemas.openxmlformats.org/officeDocument/2006/relationships" def="{90651C3A-4460-11DB-9652-00E08161165F}">
  <a:tblStyle styleId="{5940675A-B579-460E-94D1-54222C63F5DA}" styleName="بلا نمط، شبكة جدول">
    <a:wholeTbl>
      <a:tcTxStyle>
        <a:fontRef idx="minor">
          <a:scrgbClr b="0" g="0" r="0"/>
        </a:fontRef>
        <a:schemeClr val="tx1"/>
      </a:tcTxStyle>
      <a:tcStyle>
        <a:tcBdr>
          <a:left>
            <a:ln cmpd="sng" w="12700">
              <a:solidFill>
                <a:schemeClr val="tx1"/>
              </a:solidFill>
            </a:ln>
          </a:left>
          <a:right>
            <a:ln cmpd="sng" w="12700">
              <a:solidFill>
                <a:schemeClr val="tx1"/>
              </a:solidFill>
            </a:ln>
          </a:right>
          <a:top>
            <a:ln cmpd="sng" w="12700">
              <a:solidFill>
                <a:schemeClr val="tx1"/>
              </a:solidFill>
            </a:ln>
          </a:top>
          <a:bottom>
            <a:ln cmpd="sng" w="12700">
              <a:solidFill>
                <a:schemeClr val="tx1"/>
              </a:solidFill>
            </a:ln>
          </a:bottom>
          <a:insideH>
            <a:ln cmpd="sng" w="12700">
              <a:solidFill>
                <a:schemeClr val="tx1"/>
              </a:solidFill>
            </a:ln>
          </a:insideH>
          <a:insideV>
            <a:ln cmpd="sng" w="12700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7292A2E-F333-43FB-9621-5CBBE7FDCDCB}" styleName="نمط فاتح 2 - تمييز 4">
    <a:wholeTbl>
      <a:tcTxStyle>
        <a:fontRef idx="minor">
          <a:scrgbClr b="0" g="0" r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cmpd="dbl" w="50800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b="0" g="0" r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slide" Target="slides/slide18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24" Type="http://schemas.openxmlformats.org/officeDocument/2006/relationships/slide" Target="slides/slide20.xml"/><Relationship Id="rId12" Type="http://schemas.openxmlformats.org/officeDocument/2006/relationships/slide" Target="slides/slide8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tableStyles" Target="tableStyle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EFA5BCA-9ED8-44B2-84FC-2152769DC2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504ABC0-C90D-4718-A81E-56A6AE08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D186BA-7EE2-4C8C-9286-7545F4CFF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0718-7744-43B7-A894-5007E4AA3EBD}" type="datetimeFigureOut">
              <a:rPr lang="ar-OM" smtClean="0"/>
              <a:t>16/04/1445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2C36CA8-2FD0-44F2-9316-B13EAA4F0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86B2BDF-4AF1-40CC-8DAC-159FBB01C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1278-FF4F-4AFA-A85A-41722F6D9F02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493824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D25F30-4FC4-4BFA-AA59-423F4184B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41D1D30-3A63-431F-AE77-E707E5BDB7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DFC09F5-3427-4F9B-86CB-0BB332086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0718-7744-43B7-A894-5007E4AA3EBD}" type="datetimeFigureOut">
              <a:rPr lang="ar-OM" smtClean="0"/>
              <a:t>16/04/1445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9759DA9-B95F-4B31-8DA4-FA06ECD1C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DC687A3-7CFF-4756-BD6A-9A66277F8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1278-FF4F-4AFA-A85A-41722F6D9F02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513652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F39761A-9ED5-4F1E-B5D8-CDCD829E54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A217733-2D59-475A-A159-D6A45E89D8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D26FA35-8421-424F-8540-FB7331DFF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0718-7744-43B7-A894-5007E4AA3EBD}" type="datetimeFigureOut">
              <a:rPr lang="ar-OM" smtClean="0"/>
              <a:t>16/04/1445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9EEDA4C-0D29-4579-A8EC-D6A2CCEF2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77AD00-C004-4033-9CC7-B73AD8191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1278-FF4F-4AFA-A85A-41722F6D9F02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732328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9CEFAC-544C-434D-98AD-994DAAA85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45A67D-C4E3-47E2-B0AB-34DB0E146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0EEA411-0205-49E6-B90E-74A3CFB03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0718-7744-43B7-A894-5007E4AA3EBD}" type="datetimeFigureOut">
              <a:rPr lang="ar-OM" smtClean="0"/>
              <a:t>16/04/1445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19E2B90-1820-4EC2-8401-7E98FE7E2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C68691C-3D5F-431F-9F98-BBEAD5C84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1278-FF4F-4AFA-A85A-41722F6D9F02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581441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A9989D2-B0CC-4E29-BDF3-CD28472B6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A2B986F-2A56-4DE4-9F79-1F0C89F1E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030812-D874-4172-BD18-0A151C2E1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0718-7744-43B7-A894-5007E4AA3EBD}" type="datetimeFigureOut">
              <a:rPr lang="ar-OM" smtClean="0"/>
              <a:t>16/04/1445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6305816-23F8-4EC5-8A95-2ADD3D75F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87FDC85-19AD-4EA2-9A8B-48C4F13A0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1278-FF4F-4AFA-A85A-41722F6D9F02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15790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E44E8F-A7F0-4DC4-BA6F-50C067CF0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5DEEC52-FB4B-466C-86EC-DA12C611BD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BE6F837-50D4-4081-8BE4-F8B347B530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15E1EBB-E82D-4FD4-91FC-79A844227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0718-7744-43B7-A894-5007E4AA3EBD}" type="datetimeFigureOut">
              <a:rPr lang="ar-OM" smtClean="0"/>
              <a:t>16/04/1445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AD3D418-6D50-4FBA-8980-274939F55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182C0AA-76B5-4946-A29D-B50B6CB0F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1278-FF4F-4AFA-A85A-41722F6D9F02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610588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A009C93-C8F2-4753-AAF9-C62CE93A3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FC3CE44-24C7-4FD0-837E-4F666BD5B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61B2639-70A6-45E2-A6EA-EB634DD317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5E5C2C46-F7EF-4042-8352-173FD4CF2D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326CBB3-820B-496E-9748-B2D27E6B39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889C660-E73D-487F-9CE1-E8CEFEEC5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0718-7744-43B7-A894-5007E4AA3EBD}" type="datetimeFigureOut">
              <a:rPr lang="ar-OM" smtClean="0"/>
              <a:t>16/04/1445</a:t>
            </a:fld>
            <a:endParaRPr lang="ar-OM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974017D-189A-48F7-B07E-49374627C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166E5C6-7FA1-4072-B806-1968BFF88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1278-FF4F-4AFA-A85A-41722F6D9F02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456147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72E71-6D31-4C00-B56A-068F97ACC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0C9E05B-4013-4EAA-AC3F-CB69FC0DC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0718-7744-43B7-A894-5007E4AA3EBD}" type="datetimeFigureOut">
              <a:rPr lang="ar-OM" smtClean="0"/>
              <a:t>16/04/1445</a:t>
            </a:fld>
            <a:endParaRPr lang="ar-OM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9B6FFC2-B6C2-40C2-9AF1-471775882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E4C0C4F-3667-40F7-9635-A01060DDE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1278-FF4F-4AFA-A85A-41722F6D9F02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648956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C4663F5-1ABD-43EC-A09F-E93B8D4B6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0718-7744-43B7-A894-5007E4AA3EBD}" type="datetimeFigureOut">
              <a:rPr lang="ar-OM" smtClean="0"/>
              <a:t>16/04/1445</a:t>
            </a:fld>
            <a:endParaRPr lang="ar-OM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94E0983-F797-4A80-9B7E-D0C4DCD2A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9F08D7F-A372-4C70-B40C-8682F6E67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1278-FF4F-4AFA-A85A-41722F6D9F02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270701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192FE8-14F5-4BD3-A648-8C37647FC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0838018-B13A-448A-AEE2-4D90F7925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C301FBB-304D-404B-BC81-E718249790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B7A9C90-9A38-43D7-8F51-4E94E8B02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0718-7744-43B7-A894-5007E4AA3EBD}" type="datetimeFigureOut">
              <a:rPr lang="ar-OM" smtClean="0"/>
              <a:t>16/04/1445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D8C8DE3-89FA-4215-93F8-059FB346E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CD0BA31-4A98-4F11-AB4D-477CC21C7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1278-FF4F-4AFA-A85A-41722F6D9F02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651269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36FAEF-393E-407A-9D60-6D85591CB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B2FC03F-9911-4C35-9801-3AD5FD322B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OM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CAB344F-76ED-4912-BC33-84B3776F9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C1627E0-CAF2-4D37-8474-3ACDCF965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0718-7744-43B7-A894-5007E4AA3EBD}" type="datetimeFigureOut">
              <a:rPr lang="ar-OM" smtClean="0"/>
              <a:t>16/04/1445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B13BB7B-7385-4C46-84EC-F1A04401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5EF23E0-646B-4BF9-B9B4-DDF00F293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1278-FF4F-4AFA-A85A-41722F6D9F02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512715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C2A594E-4ED8-4C65-85F5-116367596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2246C65-AFB7-4658-A112-1D6F1E493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E13EE2A-C132-4B51-9D70-7A96F9459D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40718-7744-43B7-A894-5007E4AA3EBD}" type="datetimeFigureOut">
              <a:rPr lang="ar-OM" smtClean="0"/>
              <a:t>16/04/1445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28B50D8-408B-4A24-B66D-93E39D4AE8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D49055F-9289-4B7E-AACA-A6FFE87310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D1278-FF4F-4AFA-A85A-41722F6D9F02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3797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OM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audio" Target="../media/audio2.wav"/><Relationship Id="rId7" Type="http://schemas.openxmlformats.org/officeDocument/2006/relationships/hyperlink" Target="https://commons.wikimedia.org/wiki/File:Symbol_OK.svg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hyperlink" Target="http://commons.wikimedia.org/wiki/File:Crystal_Clear_action_button_cancel.svg" TargetMode="Externa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666150-C9B4-4479-0667-4D7AAD4B5B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93AB6F0-BA90-FAC0-A4E8-04C97B7EAB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38111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B62DFCDE-B724-49CB-A117-C93270DB18CA}"/>
              </a:ext>
            </a:extLst>
          </p:cNvPr>
          <p:cNvGrpSpPr/>
          <p:nvPr/>
        </p:nvGrpSpPr>
        <p:grpSpPr>
          <a:xfrm>
            <a:off x="4084322" y="169696"/>
            <a:ext cx="7969364" cy="751312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223CEB51-74D9-4C9A-A844-92C27DAA3C7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/البلاغة : </a:t>
              </a:r>
              <a:r>
                <a:rPr lang="ar-SA" sz="4400" b="1" dirty="0">
                  <a:solidFill>
                    <a:srgbClr val="C00000"/>
                  </a:solidFill>
                  <a:latin typeface="A Rezvan-fat" panose="01000500000000020002" pitchFamily="2" charset="-78"/>
                  <a:cs typeface="A Rezvan-fat" panose="01000500000000020002" pitchFamily="2" charset="-78"/>
                </a:rPr>
                <a:t>السجع</a:t>
              </a:r>
              <a:endParaRPr lang="ar-OM" sz="4400" b="1" dirty="0">
                <a:solidFill>
                  <a:srgbClr val="C00000"/>
                </a:solidFill>
                <a:latin typeface="A Rezvan-fat" panose="01000500000000020002" pitchFamily="2" charset="-78"/>
                <a:cs typeface="A Rezvan-fat" panose="01000500000000020002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409D4589-9580-4E61-AF07-504D6605175C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78CCA4EA-02C4-46FB-BB52-70720E6F8597}"/>
              </a:ext>
            </a:extLst>
          </p:cNvPr>
          <p:cNvCxnSpPr>
            <a:cxnSpLocks/>
          </p:cNvCxnSpPr>
          <p:nvPr/>
        </p:nvCxnSpPr>
        <p:spPr>
          <a:xfrm>
            <a:off x="11018536" y="1584923"/>
            <a:ext cx="0" cy="486842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0A1D17D6-E622-4535-BE91-CC9DBE5BB855}"/>
              </a:ext>
            </a:extLst>
          </p:cNvPr>
          <p:cNvSpPr txBox="1"/>
          <p:nvPr/>
        </p:nvSpPr>
        <p:spPr>
          <a:xfrm rot="16200000">
            <a:off x="9177354" y="3490788"/>
            <a:ext cx="4762027" cy="12349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5400" b="1" dirty="0"/>
              <a:t>أمثلة على السجع</a:t>
            </a:r>
            <a:endParaRPr lang="ar-SA" sz="5400" dirty="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12896A9-D60D-4BBB-A280-B1EE5DB3C9E5}"/>
              </a:ext>
            </a:extLst>
          </p:cNvPr>
          <p:cNvSpPr txBox="1"/>
          <p:nvPr/>
        </p:nvSpPr>
        <p:spPr>
          <a:xfrm>
            <a:off x="753612" y="2126178"/>
            <a:ext cx="9448801" cy="16850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OM" sz="3600" b="1" dirty="0"/>
              <a:t>فنحن في جدل ، والروم في وجل     </a:t>
            </a:r>
          </a:p>
          <a:p>
            <a:pPr algn="l"/>
            <a:r>
              <a:rPr lang="ar-OM" sz="3600" b="1" dirty="0"/>
              <a:t>                                   والبر في شغل ، و البحر في خجل </a:t>
            </a:r>
            <a:endParaRPr lang="ar-OM" b="1" dirty="0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0072706-EE84-4E9F-A7AC-93846B09189D}"/>
              </a:ext>
            </a:extLst>
          </p:cNvPr>
          <p:cNvSpPr txBox="1"/>
          <p:nvPr/>
        </p:nvSpPr>
        <p:spPr>
          <a:xfrm>
            <a:off x="205039" y="1166186"/>
            <a:ext cx="10735852" cy="8374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تأمل الاتفاق في النهايات الصوتية للجمل في البيت الشعري :   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C64E288C-370B-4B45-9E4B-3ABAD7BFFCE2}"/>
              </a:ext>
            </a:extLst>
          </p:cNvPr>
          <p:cNvSpPr txBox="1"/>
          <p:nvPr/>
        </p:nvSpPr>
        <p:spPr>
          <a:xfrm>
            <a:off x="6658914" y="4179288"/>
            <a:ext cx="1652812" cy="10030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4400" b="1" dirty="0">
                <a:latin typeface="Calibri" panose="020F0502020204030204" pitchFamily="34" charset="0"/>
                <a:cs typeface="Calibri" panose="020F0502020204030204" pitchFamily="34" charset="0"/>
              </a:rPr>
              <a:t>جد</a:t>
            </a:r>
            <a:r>
              <a:rPr lang="ar-SA" sz="4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</a:t>
            </a:r>
            <a:endParaRPr lang="ar-OM" sz="4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19C00A5-F116-468A-A499-BC1A814C427C}"/>
              </a:ext>
            </a:extLst>
          </p:cNvPr>
          <p:cNvSpPr txBox="1"/>
          <p:nvPr/>
        </p:nvSpPr>
        <p:spPr>
          <a:xfrm>
            <a:off x="4636863" y="4184306"/>
            <a:ext cx="1652812" cy="10030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4400" b="1" dirty="0">
                <a:latin typeface="Calibri" panose="020F0502020204030204" pitchFamily="34" charset="0"/>
                <a:cs typeface="Calibri" panose="020F0502020204030204" pitchFamily="34" charset="0"/>
              </a:rPr>
              <a:t>وج</a:t>
            </a:r>
            <a:r>
              <a:rPr lang="ar-SA" sz="4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</a:t>
            </a:r>
            <a:endParaRPr lang="ar-OM" sz="4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386C2FB6-533B-4FA6-93A0-7EF71FF1299B}"/>
              </a:ext>
            </a:extLst>
          </p:cNvPr>
          <p:cNvSpPr txBox="1"/>
          <p:nvPr/>
        </p:nvSpPr>
        <p:spPr>
          <a:xfrm>
            <a:off x="2451009" y="4186587"/>
            <a:ext cx="1816615" cy="10030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4400" b="1" dirty="0">
                <a:latin typeface="Calibri" panose="020F0502020204030204" pitchFamily="34" charset="0"/>
                <a:cs typeface="Calibri" panose="020F0502020204030204" pitchFamily="34" charset="0"/>
              </a:rPr>
              <a:t>شغ</a:t>
            </a:r>
            <a:r>
              <a:rPr lang="ar-SA" sz="4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</a:t>
            </a:r>
            <a:endParaRPr lang="ar-OM" sz="4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980A96FE-B8B7-4428-9934-F1575DC6ACE5}"/>
              </a:ext>
            </a:extLst>
          </p:cNvPr>
          <p:cNvSpPr txBox="1"/>
          <p:nvPr/>
        </p:nvSpPr>
        <p:spPr>
          <a:xfrm rot="20940304">
            <a:off x="8914584" y="4967708"/>
            <a:ext cx="1652813" cy="9387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4000" b="1" u="sng" dirty="0"/>
              <a:t>نلاحظ : </a:t>
            </a:r>
            <a:endParaRPr lang="ar-OM" sz="4000" u="sng" dirty="0"/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0F971482-4EA9-4AA9-8390-B24A94C78EAE}"/>
              </a:ext>
            </a:extLst>
          </p:cNvPr>
          <p:cNvSpPr txBox="1"/>
          <p:nvPr/>
        </p:nvSpPr>
        <p:spPr>
          <a:xfrm>
            <a:off x="-343533" y="5691814"/>
            <a:ext cx="10545946" cy="8374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توافق فواصل الجمل في الحرف الأخير و الذي يسمى </a:t>
            </a:r>
            <a:r>
              <a:rPr lang="ar-SA" sz="3600" b="1" u="sng" dirty="0">
                <a:latin typeface="Calibri" panose="020F0502020204030204" pitchFamily="34" charset="0"/>
                <a:cs typeface="Calibri" panose="020F0502020204030204" pitchFamily="34" charset="0"/>
              </a:rPr>
              <a:t>السجع</a:t>
            </a:r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 . 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DBB01587-C03D-409A-9F3A-7F8C5D3FD3A0}"/>
              </a:ext>
            </a:extLst>
          </p:cNvPr>
          <p:cNvSpPr txBox="1"/>
          <p:nvPr/>
        </p:nvSpPr>
        <p:spPr>
          <a:xfrm>
            <a:off x="265155" y="4199814"/>
            <a:ext cx="1816615" cy="10030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4400" b="1" dirty="0">
                <a:latin typeface="Calibri" panose="020F0502020204030204" pitchFamily="34" charset="0"/>
                <a:cs typeface="Calibri" panose="020F0502020204030204" pitchFamily="34" charset="0"/>
              </a:rPr>
              <a:t>خج</a:t>
            </a:r>
            <a:r>
              <a:rPr lang="ar-SA" sz="4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</a:t>
            </a:r>
            <a:endParaRPr lang="ar-OM" sz="4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2B74A72E-16A1-10EA-42D9-8FA1458D0384}"/>
              </a:ext>
            </a:extLst>
          </p:cNvPr>
          <p:cNvSpPr txBox="1"/>
          <p:nvPr/>
        </p:nvSpPr>
        <p:spPr>
          <a:xfrm>
            <a:off x="7863210" y="4199814"/>
            <a:ext cx="3183150" cy="8374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الفواصل هي : ...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123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9" grpId="0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B62DFCDE-B724-49CB-A117-C93270DB18CA}"/>
              </a:ext>
            </a:extLst>
          </p:cNvPr>
          <p:cNvGrpSpPr/>
          <p:nvPr/>
        </p:nvGrpSpPr>
        <p:grpSpPr>
          <a:xfrm>
            <a:off x="4084322" y="169696"/>
            <a:ext cx="7969364" cy="751312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223CEB51-74D9-4C9A-A844-92C27DAA3C7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/البلاغة : </a:t>
              </a:r>
              <a:r>
                <a:rPr lang="ar-SA" sz="4400" b="1" dirty="0">
                  <a:solidFill>
                    <a:srgbClr val="C00000"/>
                  </a:solidFill>
                  <a:latin typeface="A Rezvan-fat" panose="01000500000000020002" pitchFamily="2" charset="-78"/>
                  <a:cs typeface="A Rezvan-fat" panose="01000500000000020002" pitchFamily="2" charset="-78"/>
                </a:rPr>
                <a:t>السجع</a:t>
              </a:r>
              <a:endParaRPr lang="ar-OM" sz="4400" b="1" dirty="0">
                <a:solidFill>
                  <a:srgbClr val="C00000"/>
                </a:solidFill>
                <a:latin typeface="A Rezvan-fat" panose="01000500000000020002" pitchFamily="2" charset="-78"/>
                <a:cs typeface="A Rezvan-fat" panose="01000500000000020002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409D4589-9580-4E61-AF07-504D6605175C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78CCA4EA-02C4-46FB-BB52-70720E6F8597}"/>
              </a:ext>
            </a:extLst>
          </p:cNvPr>
          <p:cNvCxnSpPr>
            <a:cxnSpLocks/>
          </p:cNvCxnSpPr>
          <p:nvPr/>
        </p:nvCxnSpPr>
        <p:spPr>
          <a:xfrm>
            <a:off x="11018536" y="1584923"/>
            <a:ext cx="0" cy="486842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0A1D17D6-E622-4535-BE91-CC9DBE5BB855}"/>
              </a:ext>
            </a:extLst>
          </p:cNvPr>
          <p:cNvSpPr txBox="1"/>
          <p:nvPr/>
        </p:nvSpPr>
        <p:spPr>
          <a:xfrm rot="16200000">
            <a:off x="9177354" y="3490788"/>
            <a:ext cx="4762027" cy="12349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5400" b="1" dirty="0"/>
              <a:t>الاستنتاج </a:t>
            </a:r>
            <a:endParaRPr lang="ar-SA" sz="5400" dirty="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12896A9-D60D-4BBB-A280-B1EE5DB3C9E5}"/>
              </a:ext>
            </a:extLst>
          </p:cNvPr>
          <p:cNvSpPr txBox="1"/>
          <p:nvPr/>
        </p:nvSpPr>
        <p:spPr>
          <a:xfrm>
            <a:off x="243840" y="1442587"/>
            <a:ext cx="6553201" cy="49924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marL="571500" indent="-571500">
              <a:buFont typeface="Wingdings" panose="05000000000000000000" pitchFamily="2" charset="2"/>
              <a:buChar char="ü"/>
            </a:pPr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السجع : هو </a:t>
            </a:r>
            <a:r>
              <a:rPr lang="ar-SA" sz="3600" b="1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توافق فاصلتين في الحرف الأخير</a:t>
            </a:r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 من النثر و قد يرد في الشعر .  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يسمى في القرآن الكريم ( </a:t>
            </a:r>
            <a:r>
              <a:rPr lang="ar-SA" sz="3600" b="1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فواصل قرآنية </a:t>
            </a:r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) . 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يحدث </a:t>
            </a:r>
            <a:r>
              <a:rPr lang="ar-SA" sz="3600" b="1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جرسا موسيقيا </a:t>
            </a:r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يثير النفس و تطرب له الآذان .  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6ABA180-39BB-4E49-943E-1155DF00DFE9}"/>
              </a:ext>
            </a:extLst>
          </p:cNvPr>
          <p:cNvSpPr txBox="1"/>
          <p:nvPr/>
        </p:nvSpPr>
        <p:spPr>
          <a:xfrm>
            <a:off x="7262117" y="1091606"/>
            <a:ext cx="3624713" cy="55464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س/ عرفي السجع .</a:t>
            </a:r>
          </a:p>
          <a:p>
            <a:endParaRPr lang="ar-SA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س/ ماذا يطلق على السجع في القرآن الكريم ؟  </a:t>
            </a:r>
          </a:p>
          <a:p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س/ ما فائدة السجع ؟ </a:t>
            </a:r>
          </a:p>
          <a:p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BC95D15E-E294-44EC-9E25-852938DC13FF}"/>
              </a:ext>
            </a:extLst>
          </p:cNvPr>
          <p:cNvCxnSpPr>
            <a:cxnSpLocks/>
          </p:cNvCxnSpPr>
          <p:nvPr/>
        </p:nvCxnSpPr>
        <p:spPr>
          <a:xfrm>
            <a:off x="7285699" y="1584923"/>
            <a:ext cx="0" cy="4850121"/>
          </a:xfrm>
          <a:prstGeom prst="line">
            <a:avLst/>
          </a:prstGeom>
          <a:ln w="762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9164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AB5660-11DE-E91C-C76B-F6C4B0FDA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>
            <a:normAutofit/>
          </a:bodyPr>
          <a:lstStyle/>
          <a:p>
            <a:r>
              <a:rPr lang="ar-OM" b="0" i="0" dirty="0">
                <a:solidFill>
                  <a:srgbClr val="333333"/>
                </a:solidFill>
                <a:effectLst/>
                <a:latin typeface="DroidArabicKufi-Regular"/>
              </a:rPr>
              <a:t>أكمل الجُمل الآتية بالحرف النّاقص ليكتمل المعنى باستخدام أسلوب السَّجْع</a:t>
            </a:r>
            <a:r>
              <a:rPr lang="ar-SA" dirty="0"/>
              <a:t>: </a:t>
            </a:r>
            <a:endParaRPr lang="ar-OM" dirty="0"/>
          </a:p>
        </p:txBody>
      </p:sp>
      <p:graphicFrame>
        <p:nvGraphicFramePr>
          <p:cNvPr id="7" name="جدول 7">
            <a:extLst>
              <a:ext uri="{FF2B5EF4-FFF2-40B4-BE49-F238E27FC236}">
                <a16:creationId xmlns:a16="http://schemas.microsoft.com/office/drawing/2014/main" id="{FF705198-6CC2-8C50-46CE-4ADAAF662C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6453298"/>
              </p:ext>
            </p:extLst>
          </p:nvPr>
        </p:nvGraphicFramePr>
        <p:xfrm>
          <a:off x="1090127" y="2687319"/>
          <a:ext cx="10515600" cy="3561822"/>
        </p:xfrm>
        <a:graphic>
          <a:graphicData uri="http://schemas.openxmlformats.org/drawingml/2006/table">
            <a:tbl>
              <a:tblPr rtl="1" firstRow="1" bandRow="1">
                <a:tableStyleId>{17292A2E-F333-43FB-9621-5CBBE7FDCDCB}</a:tableStyleId>
              </a:tblPr>
              <a:tblGrid>
                <a:gridCol w="8144070">
                  <a:extLst>
                    <a:ext uri="{9D8B030D-6E8A-4147-A177-3AD203B41FA5}">
                      <a16:colId xmlns:a16="http://schemas.microsoft.com/office/drawing/2014/main" val="2841603265"/>
                    </a:ext>
                  </a:extLst>
                </a:gridCol>
                <a:gridCol w="2371530">
                  <a:extLst>
                    <a:ext uri="{9D8B030D-6E8A-4147-A177-3AD203B41FA5}">
                      <a16:colId xmlns:a16="http://schemas.microsoft.com/office/drawing/2014/main" val="2823502098"/>
                    </a:ext>
                  </a:extLst>
                </a:gridCol>
              </a:tblGrid>
              <a:tr h="831674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>
                          <a:solidFill>
                            <a:srgbClr val="7030A0"/>
                          </a:solidFill>
                          <a:latin typeface="Aref Ruqaa" panose="02000503000000000000" pitchFamily="2" charset="-78"/>
                          <a:cs typeface="Aref Ruqaa" panose="02000503000000000000" pitchFamily="2" charset="-78"/>
                        </a:rPr>
                        <a:t>العبارة </a:t>
                      </a:r>
                      <a:endParaRPr lang="ar-OM" sz="3200" dirty="0">
                        <a:solidFill>
                          <a:srgbClr val="7030A0"/>
                        </a:solidFill>
                        <a:latin typeface="Aref Ruqaa" panose="02000503000000000000" pitchFamily="2" charset="-78"/>
                        <a:cs typeface="Aref Ruqaa" panose="02000503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>
                          <a:solidFill>
                            <a:srgbClr val="7030A0"/>
                          </a:solidFill>
                          <a:latin typeface="Aref Ruqaa" panose="02000503000000000000" pitchFamily="2" charset="-78"/>
                          <a:cs typeface="Aref Ruqaa" panose="02000503000000000000" pitchFamily="2" charset="-78"/>
                        </a:rPr>
                        <a:t>الحرف الناقص</a:t>
                      </a:r>
                      <a:endParaRPr lang="ar-OM" sz="3200" dirty="0">
                        <a:solidFill>
                          <a:srgbClr val="7030A0"/>
                        </a:solidFill>
                        <a:latin typeface="Aref Ruqaa" panose="02000503000000000000" pitchFamily="2" charset="-78"/>
                        <a:cs typeface="Aref Ruqaa" panose="02000503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5684944"/>
                  </a:ext>
                </a:extLst>
              </a:tr>
              <a:tr h="831674">
                <a:tc>
                  <a:txBody>
                    <a:bodyPr/>
                    <a:lstStyle/>
                    <a:p>
                      <a:pPr rtl="1"/>
                      <a:r>
                        <a:rPr lang="ar-OM" sz="3200" b="0" i="0" kern="1200" dirty="0">
                          <a:solidFill>
                            <a:schemeClr val="tx1"/>
                          </a:solidFill>
                          <a:effectLst/>
                          <a:latin typeface="Aref Ruqaa" panose="02000503000000000000" pitchFamily="2" charset="-78"/>
                          <a:ea typeface="+mn-ea"/>
                          <a:cs typeface="Aref Ruqaa" panose="02000503000000000000" pitchFamily="2" charset="-78"/>
                        </a:rPr>
                        <a:t>المَثل الذي يقول: "من أكل تمرهم، يقوم بأمرهـ(__)". </a:t>
                      </a:r>
                      <a:endParaRPr lang="ar-OM" sz="3200" dirty="0">
                        <a:latin typeface="Aref Ruqaa" panose="02000503000000000000" pitchFamily="2" charset="-78"/>
                        <a:cs typeface="Aref Ruqaa" panose="02000503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sz="3200" dirty="0">
                        <a:latin typeface="Aref Ruqaa" panose="02000503000000000000" pitchFamily="2" charset="-78"/>
                        <a:cs typeface="Aref Ruqaa" panose="02000503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1126954"/>
                  </a:ext>
                </a:extLst>
              </a:tr>
              <a:tr h="831674">
                <a:tc>
                  <a:txBody>
                    <a:bodyPr/>
                    <a:lstStyle/>
                    <a:p>
                      <a:pPr rtl="1"/>
                      <a:r>
                        <a:rPr lang="ar-OM" sz="3200" b="0" i="0" kern="1200" dirty="0">
                          <a:solidFill>
                            <a:schemeClr val="tx1"/>
                          </a:solidFill>
                          <a:effectLst/>
                          <a:latin typeface="Aref Ruqaa" panose="02000503000000000000" pitchFamily="2" charset="-78"/>
                          <a:ea typeface="+mn-ea"/>
                          <a:cs typeface="Aref Ruqaa" panose="02000503000000000000" pitchFamily="2" charset="-78"/>
                        </a:rPr>
                        <a:t>إن بعد الكدر صفوا و بعد المطر صحـــ (__)ا 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sz="3200">
                        <a:latin typeface="Aref Ruqaa" panose="02000503000000000000" pitchFamily="2" charset="-78"/>
                        <a:cs typeface="Aref Ruqaa" panose="02000503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49256"/>
                  </a:ext>
                </a:extLst>
              </a:tr>
              <a:tr h="831674">
                <a:tc>
                  <a:txBody>
                    <a:bodyPr/>
                    <a:lstStyle/>
                    <a:p>
                      <a:pPr rtl="1"/>
                      <a:r>
                        <a:rPr lang="ar-OM" sz="3200" b="0" i="0" kern="1200" dirty="0">
                          <a:solidFill>
                            <a:schemeClr val="tx1"/>
                          </a:solidFill>
                          <a:effectLst/>
                          <a:latin typeface="Aref Ruqaa" panose="02000503000000000000" pitchFamily="2" charset="-78"/>
                          <a:ea typeface="+mn-ea"/>
                          <a:cs typeface="Aref Ruqaa" panose="02000503000000000000" pitchFamily="2" charset="-78"/>
                        </a:rPr>
                        <a:t>الحِكمة التي تقول: "مَنْ </a:t>
                      </a:r>
                      <a:r>
                        <a:rPr lang="ar-OM" sz="3200" b="0" i="0" kern="1200" dirty="0" err="1">
                          <a:solidFill>
                            <a:schemeClr val="tx1"/>
                          </a:solidFill>
                          <a:effectLst/>
                          <a:latin typeface="Aref Ruqaa" panose="02000503000000000000" pitchFamily="2" charset="-78"/>
                          <a:ea typeface="+mn-ea"/>
                          <a:cs typeface="Aref Ruqaa" panose="02000503000000000000" pitchFamily="2" charset="-78"/>
                        </a:rPr>
                        <a:t>مَنّ</a:t>
                      </a:r>
                      <a:r>
                        <a:rPr lang="ar-OM" sz="3200" b="0" i="0" kern="1200" dirty="0">
                          <a:solidFill>
                            <a:schemeClr val="tx1"/>
                          </a:solidFill>
                          <a:effectLst/>
                          <a:latin typeface="Aref Ruqaa" panose="02000503000000000000" pitchFamily="2" charset="-78"/>
                          <a:ea typeface="+mn-ea"/>
                          <a:cs typeface="Aref Ruqaa" panose="02000503000000000000" pitchFamily="2" charset="-78"/>
                        </a:rPr>
                        <a:t> بمعروفه سقط شكرهُ، ومَنْ أُعجب بعمله حبط أجر(____)".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sz="3200" dirty="0">
                        <a:latin typeface="Aref Ruqaa" panose="02000503000000000000" pitchFamily="2" charset="-78"/>
                        <a:cs typeface="Aref Ruqaa" panose="02000503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8013127"/>
                  </a:ext>
                </a:extLst>
              </a:tr>
            </a:tbl>
          </a:graphicData>
        </a:graphic>
      </p:graphicFrame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C27EF35F-0789-5DF3-0EC6-63F1BB5BB7E9}"/>
              </a:ext>
            </a:extLst>
          </p:cNvPr>
          <p:cNvGrpSpPr/>
          <p:nvPr/>
        </p:nvGrpSpPr>
        <p:grpSpPr>
          <a:xfrm>
            <a:off x="4108140" y="92667"/>
            <a:ext cx="7969364" cy="751312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76685F9B-8B0C-BA7E-426E-1EEBEF9B5A96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/البلاغة : </a:t>
              </a:r>
              <a:r>
                <a:rPr lang="ar-SA" sz="4400" b="1" dirty="0">
                  <a:solidFill>
                    <a:srgbClr val="C00000"/>
                  </a:solidFill>
                  <a:latin typeface="A Rezvan-fat" panose="01000500000000020002" pitchFamily="2" charset="-78"/>
                  <a:cs typeface="A Rezvan-fat" panose="01000500000000020002" pitchFamily="2" charset="-78"/>
                </a:rPr>
                <a:t>السجع</a:t>
              </a:r>
              <a:endParaRPr lang="ar-OM" sz="4400" b="1" dirty="0">
                <a:solidFill>
                  <a:srgbClr val="C00000"/>
                </a:solidFill>
                <a:latin typeface="A Rezvan-fat" panose="01000500000000020002" pitchFamily="2" charset="-78"/>
                <a:cs typeface="A Rezvan-fat" panose="01000500000000020002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E54956F9-C8E3-1EC4-AB23-F98154F40DF8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عنوان 1">
            <a:extLst>
              <a:ext uri="{FF2B5EF4-FFF2-40B4-BE49-F238E27FC236}">
                <a16:creationId xmlns:a16="http://schemas.microsoft.com/office/drawing/2014/main" id="{B5874589-9AC9-A218-C63C-449195F41C6E}"/>
              </a:ext>
            </a:extLst>
          </p:cNvPr>
          <p:cNvSpPr txBox="1">
            <a:spLocks/>
          </p:cNvSpPr>
          <p:nvPr/>
        </p:nvSpPr>
        <p:spPr>
          <a:xfrm>
            <a:off x="2006081" y="3546418"/>
            <a:ext cx="765732" cy="762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dirty="0"/>
              <a:t>م</a:t>
            </a:r>
          </a:p>
        </p:txBody>
      </p:sp>
      <p:sp>
        <p:nvSpPr>
          <p:cNvPr id="9" name="عنوان 1">
            <a:extLst>
              <a:ext uri="{FF2B5EF4-FFF2-40B4-BE49-F238E27FC236}">
                <a16:creationId xmlns:a16="http://schemas.microsoft.com/office/drawing/2014/main" id="{D140E0E5-269C-0D81-356C-C07BD455A747}"/>
              </a:ext>
            </a:extLst>
          </p:cNvPr>
          <p:cNvSpPr txBox="1">
            <a:spLocks/>
          </p:cNvSpPr>
          <p:nvPr/>
        </p:nvSpPr>
        <p:spPr>
          <a:xfrm>
            <a:off x="2006081" y="4405517"/>
            <a:ext cx="765732" cy="762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dirty="0"/>
              <a:t>و</a:t>
            </a:r>
          </a:p>
        </p:txBody>
      </p:sp>
      <p:sp>
        <p:nvSpPr>
          <p:cNvPr id="10" name="عنوان 1">
            <a:extLst>
              <a:ext uri="{FF2B5EF4-FFF2-40B4-BE49-F238E27FC236}">
                <a16:creationId xmlns:a16="http://schemas.microsoft.com/office/drawing/2014/main" id="{F04565E2-569E-6E18-E5E8-6A9BB03B3F41}"/>
              </a:ext>
            </a:extLst>
          </p:cNvPr>
          <p:cNvSpPr txBox="1">
            <a:spLocks/>
          </p:cNvSpPr>
          <p:nvPr/>
        </p:nvSpPr>
        <p:spPr>
          <a:xfrm>
            <a:off x="2006081" y="5358567"/>
            <a:ext cx="765732" cy="762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dirty="0"/>
              <a:t>هـ</a:t>
            </a:r>
          </a:p>
        </p:txBody>
      </p:sp>
    </p:spTree>
    <p:extLst>
      <p:ext uri="{BB962C8B-B14F-4D97-AF65-F5344CB8AC3E}">
        <p14:creationId xmlns:p14="http://schemas.microsoft.com/office/powerpoint/2010/main" val="376556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DB9BBA9-0B7F-DBD1-379F-1923F1525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481" y="1716216"/>
            <a:ext cx="10515600" cy="1325563"/>
          </a:xfrm>
        </p:spPr>
        <p:txBody>
          <a:bodyPr/>
          <a:lstStyle/>
          <a:p>
            <a:r>
              <a:rPr lang="ar-OM" dirty="0"/>
              <a:t>علل يعد ما حوط بدائرة في النص الآتي  سجعا . 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1EB708E-5F52-A426-5A53-10642B44D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845" y="3144416"/>
            <a:ext cx="11280710" cy="2771192"/>
          </a:xfrm>
        </p:spPr>
        <p:txBody>
          <a:bodyPr>
            <a:normAutofit/>
          </a:bodyPr>
          <a:lstStyle/>
          <a:p>
            <a:r>
              <a:rPr lang="ar-OM" sz="6000" b="0" i="0" dirty="0">
                <a:solidFill>
                  <a:srgbClr val="333333"/>
                </a:solidFill>
                <a:effectLst/>
                <a:latin typeface="DroidArabicKufi-Regular"/>
                <a:cs typeface="Barada Reqa" pitchFamily="2" charset="-78"/>
              </a:rPr>
              <a:t>قيل لأعرابيّ: ما خَيْرُ العنب؟، قال: "ما اخْضرَّ عُودُه، وطال عَمُودُه، وعَظُم عُنْقُوده". </a:t>
            </a:r>
            <a:endParaRPr lang="ar-OM" sz="6000" dirty="0">
              <a:cs typeface="Barada Reqa" pitchFamily="2" charset="-78"/>
            </a:endParaRPr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D3B60CBD-07B7-6F8F-1B4F-52DD42872DA3}"/>
              </a:ext>
            </a:extLst>
          </p:cNvPr>
          <p:cNvSpPr/>
          <p:nvPr/>
        </p:nvSpPr>
        <p:spPr>
          <a:xfrm>
            <a:off x="8479194" y="3909526"/>
            <a:ext cx="1744824" cy="877077"/>
          </a:xfrm>
          <a:prstGeom prst="ellipse">
            <a:avLst/>
          </a:prstGeom>
          <a:noFill/>
          <a:ln w="762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5F44C3F0-9AB8-CF44-5778-FE4E21D062B3}"/>
              </a:ext>
            </a:extLst>
          </p:cNvPr>
          <p:cNvSpPr/>
          <p:nvPr/>
        </p:nvSpPr>
        <p:spPr>
          <a:xfrm>
            <a:off x="5145833" y="3909526"/>
            <a:ext cx="1744824" cy="877077"/>
          </a:xfrm>
          <a:prstGeom prst="ellipse">
            <a:avLst/>
          </a:prstGeom>
          <a:noFill/>
          <a:ln w="762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88EA88F2-45E3-2A8C-3BD2-0C136BCBD28D}"/>
              </a:ext>
            </a:extLst>
          </p:cNvPr>
          <p:cNvSpPr/>
          <p:nvPr/>
        </p:nvSpPr>
        <p:spPr>
          <a:xfrm>
            <a:off x="1446244" y="3974841"/>
            <a:ext cx="2097833" cy="877077"/>
          </a:xfrm>
          <a:prstGeom prst="ellipse">
            <a:avLst/>
          </a:prstGeom>
          <a:noFill/>
          <a:ln w="762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6F5DAD3C-2C49-6F39-C0D7-A62B72763B61}"/>
              </a:ext>
            </a:extLst>
          </p:cNvPr>
          <p:cNvSpPr txBox="1"/>
          <p:nvPr/>
        </p:nvSpPr>
        <p:spPr>
          <a:xfrm>
            <a:off x="1665128" y="5050197"/>
            <a:ext cx="6594927" cy="10030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4400" b="1" dirty="0">
                <a:latin typeface="Calibri" panose="020F0502020204030204" pitchFamily="34" charset="0"/>
                <a:cs typeface="Calibri" panose="020F0502020204030204" pitchFamily="34" charset="0"/>
              </a:rPr>
              <a:t>لاتفاق فواصله في الحرف الأخير </a:t>
            </a:r>
            <a:endParaRPr lang="ar-OM" sz="4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B3FB06F-4818-9A9D-CB06-6343F7A47CC2}"/>
              </a:ext>
            </a:extLst>
          </p:cNvPr>
          <p:cNvSpPr txBox="1"/>
          <p:nvPr/>
        </p:nvSpPr>
        <p:spPr>
          <a:xfrm>
            <a:off x="7229409" y="5177063"/>
            <a:ext cx="2378222" cy="8374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السبب: ...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" name="مجموعة 10">
            <a:extLst>
              <a:ext uri="{FF2B5EF4-FFF2-40B4-BE49-F238E27FC236}">
                <a16:creationId xmlns:a16="http://schemas.microsoft.com/office/drawing/2014/main" id="{5E43F66D-BBC7-E6A5-1837-D8A334E213E0}"/>
              </a:ext>
            </a:extLst>
          </p:cNvPr>
          <p:cNvGrpSpPr/>
          <p:nvPr/>
        </p:nvGrpSpPr>
        <p:grpSpPr>
          <a:xfrm>
            <a:off x="4084322" y="169696"/>
            <a:ext cx="7969364" cy="751312"/>
            <a:chOff x="5107619" y="228849"/>
            <a:chExt cx="7084381" cy="658457"/>
          </a:xfrm>
        </p:grpSpPr>
        <p:sp>
          <p:nvSpPr>
            <p:cNvPr id="12" name="عنوان 1">
              <a:extLst>
                <a:ext uri="{FF2B5EF4-FFF2-40B4-BE49-F238E27FC236}">
                  <a16:creationId xmlns:a16="http://schemas.microsoft.com/office/drawing/2014/main" id="{C073A96B-F0CE-8E89-83E3-BA24771513B2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/البلاغة : </a:t>
              </a:r>
              <a:r>
                <a:rPr lang="ar-SA" sz="4400" b="1" dirty="0">
                  <a:solidFill>
                    <a:srgbClr val="C00000"/>
                  </a:solidFill>
                  <a:latin typeface="A Rezvan-fat" panose="01000500000000020002" pitchFamily="2" charset="-78"/>
                  <a:cs typeface="A Rezvan-fat" panose="01000500000000020002" pitchFamily="2" charset="-78"/>
                </a:rPr>
                <a:t>السجع</a:t>
              </a:r>
              <a:endParaRPr lang="ar-OM" sz="4400" b="1" dirty="0">
                <a:solidFill>
                  <a:srgbClr val="C00000"/>
                </a:solidFill>
                <a:latin typeface="A Rezvan-fat" panose="01000500000000020002" pitchFamily="2" charset="-78"/>
                <a:cs typeface="A Rezvan-fat" panose="01000500000000020002" pitchFamily="2" charset="-78"/>
              </a:endParaRPr>
            </a:p>
          </p:txBody>
        </p:sp>
        <p:cxnSp>
          <p:nvCxnSpPr>
            <p:cNvPr id="13" name="رابط مستقيم 12">
              <a:extLst>
                <a:ext uri="{FF2B5EF4-FFF2-40B4-BE49-F238E27FC236}">
                  <a16:creationId xmlns:a16="http://schemas.microsoft.com/office/drawing/2014/main" id="{7AD6FE39-16C6-9CF0-CE86-DAF22DE47D54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7879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B62DFCDE-B724-49CB-A117-C93270DB18CA}"/>
              </a:ext>
            </a:extLst>
          </p:cNvPr>
          <p:cNvGrpSpPr/>
          <p:nvPr/>
        </p:nvGrpSpPr>
        <p:grpSpPr>
          <a:xfrm>
            <a:off x="4084322" y="169696"/>
            <a:ext cx="7969364" cy="751312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223CEB51-74D9-4C9A-A844-92C27DAA3C7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/البلاغة : </a:t>
              </a:r>
              <a:r>
                <a:rPr lang="ar-SA" sz="4400" b="1" dirty="0">
                  <a:solidFill>
                    <a:srgbClr val="C00000"/>
                  </a:solidFill>
                  <a:latin typeface="A Rezvan-fat" panose="01000500000000020002" pitchFamily="2" charset="-78"/>
                  <a:cs typeface="A Rezvan-fat" panose="01000500000000020002" pitchFamily="2" charset="-78"/>
                </a:rPr>
                <a:t>السجع</a:t>
              </a:r>
              <a:endParaRPr lang="ar-OM" sz="4400" b="1" dirty="0">
                <a:solidFill>
                  <a:srgbClr val="C00000"/>
                </a:solidFill>
                <a:latin typeface="A Rezvan-fat" panose="01000500000000020002" pitchFamily="2" charset="-78"/>
                <a:cs typeface="A Rezvan-fat" panose="01000500000000020002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409D4589-9580-4E61-AF07-504D6605175C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78CCA4EA-02C4-46FB-BB52-70720E6F8597}"/>
              </a:ext>
            </a:extLst>
          </p:cNvPr>
          <p:cNvCxnSpPr>
            <a:cxnSpLocks/>
          </p:cNvCxnSpPr>
          <p:nvPr/>
        </p:nvCxnSpPr>
        <p:spPr>
          <a:xfrm>
            <a:off x="11018536" y="1584923"/>
            <a:ext cx="0" cy="486842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0A1D17D6-E622-4535-BE91-CC9DBE5BB855}"/>
              </a:ext>
            </a:extLst>
          </p:cNvPr>
          <p:cNvSpPr txBox="1"/>
          <p:nvPr/>
        </p:nvSpPr>
        <p:spPr>
          <a:xfrm rot="16200000">
            <a:off x="9079014" y="3321338"/>
            <a:ext cx="4762027" cy="12349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5400" b="1" dirty="0"/>
              <a:t>التقويم الختامي </a:t>
            </a:r>
            <a:endParaRPr lang="ar-SA" sz="5400" dirty="0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6ABA180-39BB-4E49-943E-1155DF00DFE9}"/>
              </a:ext>
            </a:extLst>
          </p:cNvPr>
          <p:cNvSpPr txBox="1"/>
          <p:nvPr/>
        </p:nvSpPr>
        <p:spPr>
          <a:xfrm>
            <a:off x="114496" y="928012"/>
            <a:ext cx="10826396" cy="51580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OM" sz="3600" dirty="0">
                <a:solidFill>
                  <a:schemeClr val="tx1"/>
                </a:solidFill>
              </a:rPr>
              <a:t>س / حديدي موضع السجع في الحديث الآتي معللة سبب اعتباره سجعا :</a:t>
            </a:r>
          </a:p>
          <a:p>
            <a:r>
              <a:rPr lang="ar-OM" sz="3600" dirty="0">
                <a:solidFill>
                  <a:schemeClr val="tx1"/>
                </a:solidFill>
              </a:rPr>
              <a:t>قال رسول الله صلى الله عليه وسلم : « رحم الله عبدا قال خيرا فغنم ، أو سكت فسلم»</a:t>
            </a:r>
          </a:p>
          <a:p>
            <a:r>
              <a:rPr lang="ar-OM" sz="3600" dirty="0">
                <a:latin typeface="Calibri" panose="020F0502020204030204" pitchFamily="34" charset="0"/>
                <a:cs typeface="Calibri" panose="020F0502020204030204" pitchFamily="34" charset="0"/>
              </a:rPr>
              <a:t>موضع السجع : .......................................................</a:t>
            </a:r>
          </a:p>
          <a:p>
            <a:r>
              <a:rPr lang="ar-OM" sz="3600" dirty="0">
                <a:latin typeface="Calibri" panose="020F0502020204030204" pitchFamily="34" charset="0"/>
                <a:cs typeface="Calibri" panose="020F0502020204030204" pitchFamily="34" charset="0"/>
              </a:rPr>
              <a:t>التعليل : .............................................................................</a:t>
            </a:r>
            <a:endParaRPr lang="ar-OM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عنوان 1">
            <a:extLst>
              <a:ext uri="{FF2B5EF4-FFF2-40B4-BE49-F238E27FC236}">
                <a16:creationId xmlns:a16="http://schemas.microsoft.com/office/drawing/2014/main" id="{858BCB6B-3F77-4379-890C-A06ACFA50D2A}"/>
              </a:ext>
            </a:extLst>
          </p:cNvPr>
          <p:cNvSpPr txBox="1">
            <a:spLocks/>
          </p:cNvSpPr>
          <p:nvPr/>
        </p:nvSpPr>
        <p:spPr>
          <a:xfrm>
            <a:off x="4709161" y="4263429"/>
            <a:ext cx="2651760" cy="76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4800" b="1" dirty="0"/>
              <a:t>فغنم / فسلم </a:t>
            </a:r>
          </a:p>
        </p:txBody>
      </p:sp>
      <p:sp>
        <p:nvSpPr>
          <p:cNvPr id="15" name="عنوان 1">
            <a:extLst>
              <a:ext uri="{FF2B5EF4-FFF2-40B4-BE49-F238E27FC236}">
                <a16:creationId xmlns:a16="http://schemas.microsoft.com/office/drawing/2014/main" id="{06E03E0E-B42B-460D-B95F-48516A60A78E}"/>
              </a:ext>
            </a:extLst>
          </p:cNvPr>
          <p:cNvSpPr txBox="1">
            <a:spLocks/>
          </p:cNvSpPr>
          <p:nvPr/>
        </p:nvSpPr>
        <p:spPr>
          <a:xfrm>
            <a:off x="518160" y="5167988"/>
            <a:ext cx="8844258" cy="76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b="1" dirty="0"/>
              <a:t>لاتفاق فواصل الجمل في الحرف الأخير ( م )</a:t>
            </a:r>
          </a:p>
        </p:txBody>
      </p:sp>
    </p:spTree>
    <p:extLst>
      <p:ext uri="{BB962C8B-B14F-4D97-AF65-F5344CB8AC3E}">
        <p14:creationId xmlns:p14="http://schemas.microsoft.com/office/powerpoint/2010/main" val="59289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B62DFCDE-B724-49CB-A117-C93270DB18CA}"/>
              </a:ext>
            </a:extLst>
          </p:cNvPr>
          <p:cNvGrpSpPr/>
          <p:nvPr/>
        </p:nvGrpSpPr>
        <p:grpSpPr>
          <a:xfrm>
            <a:off x="4084322" y="169696"/>
            <a:ext cx="7969364" cy="751312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223CEB51-74D9-4C9A-A844-92C27DAA3C7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/البلاغة : </a:t>
              </a:r>
              <a:r>
                <a:rPr lang="ar-SA" sz="4400" b="1" dirty="0">
                  <a:solidFill>
                    <a:srgbClr val="C00000"/>
                  </a:solidFill>
                  <a:latin typeface="A Rezvan-fat" panose="01000500000000020002" pitchFamily="2" charset="-78"/>
                  <a:cs typeface="A Rezvan-fat" panose="01000500000000020002" pitchFamily="2" charset="-78"/>
                </a:rPr>
                <a:t>السجع</a:t>
              </a:r>
              <a:endParaRPr lang="ar-OM" sz="4400" b="1" dirty="0">
                <a:solidFill>
                  <a:srgbClr val="C00000"/>
                </a:solidFill>
                <a:latin typeface="A Rezvan-fat" panose="01000500000000020002" pitchFamily="2" charset="-78"/>
                <a:cs typeface="A Rezvan-fat" panose="01000500000000020002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409D4589-9580-4E61-AF07-504D6605175C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78CCA4EA-02C4-46FB-BB52-70720E6F8597}"/>
              </a:ext>
            </a:extLst>
          </p:cNvPr>
          <p:cNvCxnSpPr>
            <a:cxnSpLocks/>
          </p:cNvCxnSpPr>
          <p:nvPr/>
        </p:nvCxnSpPr>
        <p:spPr>
          <a:xfrm>
            <a:off x="11018536" y="1584923"/>
            <a:ext cx="0" cy="486842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0A1D17D6-E622-4535-BE91-CC9DBE5BB855}"/>
              </a:ext>
            </a:extLst>
          </p:cNvPr>
          <p:cNvSpPr txBox="1"/>
          <p:nvPr/>
        </p:nvSpPr>
        <p:spPr>
          <a:xfrm rot="16200000">
            <a:off x="9079014" y="3321338"/>
            <a:ext cx="4762027" cy="12349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5400" b="1" dirty="0"/>
              <a:t>التقويم الختامي </a:t>
            </a:r>
            <a:endParaRPr lang="ar-SA" sz="5400" dirty="0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6ABA180-39BB-4E49-943E-1155DF00DFE9}"/>
              </a:ext>
            </a:extLst>
          </p:cNvPr>
          <p:cNvSpPr txBox="1"/>
          <p:nvPr/>
        </p:nvSpPr>
        <p:spPr>
          <a:xfrm>
            <a:off x="114496" y="928012"/>
            <a:ext cx="10826396" cy="45116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OM" sz="3600" dirty="0"/>
              <a:t>س / حددي موضع المحسن البديعي اللفظي في العبارة الآتية مبينة نوعه .  </a:t>
            </a:r>
          </a:p>
          <a:p>
            <a:r>
              <a:rPr lang="ar-OM" sz="3600" dirty="0"/>
              <a:t> (( إن تقوى الله أفضل زاد و أفضل عاقبة ليوم الميعاد </a:t>
            </a:r>
            <a:r>
              <a:rPr lang="ar-OM" sz="3600" dirty="0">
                <a:sym typeface="Wingdings" pitchFamily="2" charset="2"/>
              </a:rPr>
              <a:t>)) </a:t>
            </a:r>
            <a:r>
              <a:rPr lang="ar-OM" sz="1800" dirty="0">
                <a:sym typeface="Wingdings" pitchFamily="2" charset="2"/>
              </a:rPr>
              <a:t>رواه البخاري </a:t>
            </a:r>
          </a:p>
          <a:p>
            <a:r>
              <a:rPr lang="ar-OM" sz="4400" dirty="0">
                <a:latin typeface="Calibri" panose="020F0502020204030204" pitchFamily="34" charset="0"/>
                <a:cs typeface="Calibri" panose="020F0502020204030204" pitchFamily="34" charset="0"/>
              </a:rPr>
              <a:t>موضع المحسن البديعي : .....................................</a:t>
            </a:r>
          </a:p>
          <a:p>
            <a:r>
              <a:rPr lang="ar-OM" sz="4400" dirty="0">
                <a:latin typeface="Calibri" panose="020F0502020204030204" pitchFamily="34" charset="0"/>
                <a:cs typeface="Calibri" panose="020F0502020204030204" pitchFamily="34" charset="0"/>
              </a:rPr>
              <a:t>نوعه : ............................................................</a:t>
            </a:r>
            <a:endParaRPr lang="ar-OM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عنوان 1">
            <a:extLst>
              <a:ext uri="{FF2B5EF4-FFF2-40B4-BE49-F238E27FC236}">
                <a16:creationId xmlns:a16="http://schemas.microsoft.com/office/drawing/2014/main" id="{858BCB6B-3F77-4379-890C-A06ACFA50D2A}"/>
              </a:ext>
            </a:extLst>
          </p:cNvPr>
          <p:cNvSpPr txBox="1">
            <a:spLocks/>
          </p:cNvSpPr>
          <p:nvPr/>
        </p:nvSpPr>
        <p:spPr>
          <a:xfrm>
            <a:off x="2971801" y="3638135"/>
            <a:ext cx="2682240" cy="76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b="1" dirty="0"/>
              <a:t>زاد / الميعاد </a:t>
            </a:r>
          </a:p>
        </p:txBody>
      </p:sp>
      <p:sp>
        <p:nvSpPr>
          <p:cNvPr id="15" name="عنوان 1">
            <a:extLst>
              <a:ext uri="{FF2B5EF4-FFF2-40B4-BE49-F238E27FC236}">
                <a16:creationId xmlns:a16="http://schemas.microsoft.com/office/drawing/2014/main" id="{06E03E0E-B42B-460D-B95F-48516A60A78E}"/>
              </a:ext>
            </a:extLst>
          </p:cNvPr>
          <p:cNvSpPr txBox="1">
            <a:spLocks/>
          </p:cNvSpPr>
          <p:nvPr/>
        </p:nvSpPr>
        <p:spPr>
          <a:xfrm>
            <a:off x="5615961" y="4736762"/>
            <a:ext cx="3563274" cy="76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dirty="0"/>
              <a:t>السجع</a:t>
            </a:r>
          </a:p>
        </p:txBody>
      </p:sp>
    </p:spTree>
    <p:extLst>
      <p:ext uri="{BB962C8B-B14F-4D97-AF65-F5344CB8AC3E}">
        <p14:creationId xmlns:p14="http://schemas.microsoft.com/office/powerpoint/2010/main" val="197324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B62DFCDE-B724-49CB-A117-C93270DB18CA}"/>
              </a:ext>
            </a:extLst>
          </p:cNvPr>
          <p:cNvGrpSpPr/>
          <p:nvPr/>
        </p:nvGrpSpPr>
        <p:grpSpPr>
          <a:xfrm>
            <a:off x="4084322" y="169696"/>
            <a:ext cx="7969364" cy="751312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223CEB51-74D9-4C9A-A844-92C27DAA3C7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/البلاغة : </a:t>
              </a:r>
              <a:r>
                <a:rPr lang="ar-SA" sz="4400" b="1" dirty="0">
                  <a:solidFill>
                    <a:srgbClr val="C00000"/>
                  </a:solidFill>
                  <a:latin typeface="A Rezvan-fat" panose="01000500000000020002" pitchFamily="2" charset="-78"/>
                  <a:cs typeface="A Rezvan-fat" panose="01000500000000020002" pitchFamily="2" charset="-78"/>
                </a:rPr>
                <a:t>السجع</a:t>
              </a:r>
              <a:endParaRPr lang="ar-OM" sz="4400" b="1" dirty="0">
                <a:solidFill>
                  <a:srgbClr val="C00000"/>
                </a:solidFill>
                <a:latin typeface="A Rezvan-fat" panose="01000500000000020002" pitchFamily="2" charset="-78"/>
                <a:cs typeface="A Rezvan-fat" panose="01000500000000020002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409D4589-9580-4E61-AF07-504D6605175C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78CCA4EA-02C4-46FB-BB52-70720E6F8597}"/>
              </a:ext>
            </a:extLst>
          </p:cNvPr>
          <p:cNvCxnSpPr>
            <a:cxnSpLocks/>
          </p:cNvCxnSpPr>
          <p:nvPr/>
        </p:nvCxnSpPr>
        <p:spPr>
          <a:xfrm>
            <a:off x="11018536" y="1584923"/>
            <a:ext cx="0" cy="486842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0A1D17D6-E622-4535-BE91-CC9DBE5BB855}"/>
              </a:ext>
            </a:extLst>
          </p:cNvPr>
          <p:cNvSpPr txBox="1"/>
          <p:nvPr/>
        </p:nvSpPr>
        <p:spPr>
          <a:xfrm rot="16200000">
            <a:off x="9079014" y="3321338"/>
            <a:ext cx="4762027" cy="12349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5400" b="1" dirty="0"/>
              <a:t>التقويم الختامي </a:t>
            </a:r>
            <a:endParaRPr lang="ar-SA" sz="5400" dirty="0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6ABA180-39BB-4E49-943E-1155DF00DFE9}"/>
              </a:ext>
            </a:extLst>
          </p:cNvPr>
          <p:cNvSpPr txBox="1"/>
          <p:nvPr/>
        </p:nvSpPr>
        <p:spPr>
          <a:xfrm>
            <a:off x="104148" y="917983"/>
            <a:ext cx="10826396" cy="552734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OM" sz="3600" dirty="0"/>
              <a:t>س / حددي موضع السجع في العبارة الآتية:   </a:t>
            </a:r>
          </a:p>
          <a:p>
            <a:r>
              <a:rPr lang="ar-OM" sz="3600" dirty="0"/>
              <a:t> صيام القلب عن الفكر في الآثام أفضل من صيام البطن عن الطعام .</a:t>
            </a:r>
            <a:r>
              <a:rPr lang="ar-OM" sz="3600" dirty="0">
                <a:sym typeface="Wingdings" pitchFamily="2" charset="2"/>
              </a:rPr>
              <a:t>  </a:t>
            </a:r>
            <a:endParaRPr lang="ar-OM" sz="1800" dirty="0">
              <a:sym typeface="Wingdings" pitchFamily="2" charset="2"/>
            </a:endParaRPr>
          </a:p>
          <a:p>
            <a:r>
              <a:rPr lang="ar-OM" sz="4400" dirty="0">
                <a:latin typeface="Calibri" panose="020F0502020204030204" pitchFamily="34" charset="0"/>
                <a:cs typeface="Calibri" panose="020F0502020204030204" pitchFamily="34" charset="0"/>
              </a:rPr>
              <a:t>موضع السجع : .....................................</a:t>
            </a:r>
          </a:p>
          <a:p>
            <a:r>
              <a:rPr lang="ar-OM" sz="4400" dirty="0">
                <a:latin typeface="Calibri" panose="020F0502020204030204" pitchFamily="34" charset="0"/>
                <a:cs typeface="Calibri" panose="020F0502020204030204" pitchFamily="34" charset="0"/>
              </a:rPr>
              <a:t>ب – الحقد صدأ القلوب </a:t>
            </a:r>
            <a:r>
              <a:rPr lang="ar-OM" sz="4400">
                <a:latin typeface="Calibri" panose="020F0502020204030204" pitchFamily="34" charset="0"/>
                <a:cs typeface="Calibri" panose="020F0502020204030204" pitchFamily="34" charset="0"/>
              </a:rPr>
              <a:t>و البغضاء </a:t>
            </a:r>
            <a:r>
              <a:rPr lang="ar-OM" sz="4400" dirty="0">
                <a:latin typeface="Calibri" panose="020F0502020204030204" pitchFamily="34" charset="0"/>
                <a:cs typeface="Calibri" panose="020F0502020204030204" pitchFamily="34" charset="0"/>
              </a:rPr>
              <a:t>سبب الحروب .</a:t>
            </a:r>
          </a:p>
          <a:p>
            <a:r>
              <a:rPr lang="ar-OM" sz="4400" dirty="0">
                <a:latin typeface="Calibri" panose="020F0502020204030204" pitchFamily="34" charset="0"/>
                <a:cs typeface="Calibri" panose="020F0502020204030204" pitchFamily="34" charset="0"/>
              </a:rPr>
              <a:t>موضع السجع : ..................................... </a:t>
            </a:r>
          </a:p>
        </p:txBody>
      </p:sp>
      <p:sp>
        <p:nvSpPr>
          <p:cNvPr id="14" name="عنوان 1">
            <a:extLst>
              <a:ext uri="{FF2B5EF4-FFF2-40B4-BE49-F238E27FC236}">
                <a16:creationId xmlns:a16="http://schemas.microsoft.com/office/drawing/2014/main" id="{858BCB6B-3F77-4379-890C-A06ACFA50D2A}"/>
              </a:ext>
            </a:extLst>
          </p:cNvPr>
          <p:cNvSpPr txBox="1">
            <a:spLocks/>
          </p:cNvSpPr>
          <p:nvPr/>
        </p:nvSpPr>
        <p:spPr>
          <a:xfrm>
            <a:off x="4754880" y="3429000"/>
            <a:ext cx="2682240" cy="76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b="1" dirty="0"/>
              <a:t>الآثام / الطعام </a:t>
            </a:r>
          </a:p>
        </p:txBody>
      </p:sp>
      <p:sp>
        <p:nvSpPr>
          <p:cNvPr id="12" name="عنوان 1">
            <a:extLst>
              <a:ext uri="{FF2B5EF4-FFF2-40B4-BE49-F238E27FC236}">
                <a16:creationId xmlns:a16="http://schemas.microsoft.com/office/drawing/2014/main" id="{3F59F3B5-7B7D-490B-97EB-C98068810A48}"/>
              </a:ext>
            </a:extLst>
          </p:cNvPr>
          <p:cNvSpPr txBox="1">
            <a:spLocks/>
          </p:cNvSpPr>
          <p:nvPr/>
        </p:nvSpPr>
        <p:spPr>
          <a:xfrm>
            <a:off x="3639127" y="5557828"/>
            <a:ext cx="3516284" cy="76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b="1" dirty="0"/>
              <a:t>القلوب / الحروب</a:t>
            </a:r>
          </a:p>
        </p:txBody>
      </p:sp>
    </p:spTree>
    <p:extLst>
      <p:ext uri="{BB962C8B-B14F-4D97-AF65-F5344CB8AC3E}">
        <p14:creationId xmlns:p14="http://schemas.microsoft.com/office/powerpoint/2010/main" val="632085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B62DFCDE-B724-49CB-A117-C93270DB18CA}"/>
              </a:ext>
            </a:extLst>
          </p:cNvPr>
          <p:cNvGrpSpPr/>
          <p:nvPr/>
        </p:nvGrpSpPr>
        <p:grpSpPr>
          <a:xfrm>
            <a:off x="4108140" y="92668"/>
            <a:ext cx="7969364" cy="751312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223CEB51-74D9-4C9A-A844-92C27DAA3C7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/البلاغة : </a:t>
              </a:r>
              <a:r>
                <a:rPr lang="ar-SA" sz="4400" b="1" dirty="0">
                  <a:solidFill>
                    <a:srgbClr val="C00000"/>
                  </a:solidFill>
                  <a:latin typeface="A Rezvan-fat" panose="01000500000000020002" pitchFamily="2" charset="-78"/>
                  <a:cs typeface="A Rezvan-fat" panose="01000500000000020002" pitchFamily="2" charset="-78"/>
                </a:rPr>
                <a:t>السجع</a:t>
              </a:r>
              <a:endParaRPr lang="ar-OM" sz="4400" b="1" dirty="0">
                <a:solidFill>
                  <a:srgbClr val="C00000"/>
                </a:solidFill>
                <a:latin typeface="A Rezvan-fat" panose="01000500000000020002" pitchFamily="2" charset="-78"/>
                <a:cs typeface="A Rezvan-fat" panose="01000500000000020002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409D4589-9580-4E61-AF07-504D6605175C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78CCA4EA-02C4-46FB-BB52-70720E6F8597}"/>
              </a:ext>
            </a:extLst>
          </p:cNvPr>
          <p:cNvCxnSpPr>
            <a:cxnSpLocks/>
          </p:cNvCxnSpPr>
          <p:nvPr/>
        </p:nvCxnSpPr>
        <p:spPr>
          <a:xfrm>
            <a:off x="11018536" y="1584923"/>
            <a:ext cx="0" cy="486842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0A1D17D6-E622-4535-BE91-CC9DBE5BB855}"/>
              </a:ext>
            </a:extLst>
          </p:cNvPr>
          <p:cNvSpPr txBox="1"/>
          <p:nvPr/>
        </p:nvSpPr>
        <p:spPr>
          <a:xfrm rot="16200000">
            <a:off x="9079014" y="3321338"/>
            <a:ext cx="4762027" cy="12349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5400" b="1" dirty="0"/>
              <a:t>التقويم الختامي </a:t>
            </a:r>
            <a:endParaRPr lang="ar-SA" sz="5400" dirty="0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6ABA180-39BB-4E49-943E-1155DF00DFE9}"/>
              </a:ext>
            </a:extLst>
          </p:cNvPr>
          <p:cNvSpPr txBox="1"/>
          <p:nvPr/>
        </p:nvSpPr>
        <p:spPr>
          <a:xfrm>
            <a:off x="452582" y="928012"/>
            <a:ext cx="10488309" cy="50860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r"/>
            <a:r>
              <a:rPr lang="ar-OM" sz="4400" b="1" dirty="0"/>
              <a:t>س / ضعي كلمة مناسبة في المكان الملائم لها في النص التالي ؛ ليستقيم السجع فيها : </a:t>
            </a:r>
          </a:p>
          <a:p>
            <a:pPr algn="r"/>
            <a:endParaRPr lang="ar-OM" sz="4400" b="1" dirty="0"/>
          </a:p>
          <a:p>
            <a:r>
              <a:rPr lang="ar-OM" sz="4400" dirty="0"/>
              <a:t> </a:t>
            </a:r>
            <a:r>
              <a:rPr lang="ar-OM" sz="4400" b="1" dirty="0"/>
              <a:t>ألهمك الله عمرا . . .           ،    و عملا   . . .           ،               و رأيا  . . .            .</a:t>
            </a:r>
            <a:endParaRPr lang="ar-OM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عنوان 1">
            <a:extLst>
              <a:ext uri="{FF2B5EF4-FFF2-40B4-BE49-F238E27FC236}">
                <a16:creationId xmlns:a16="http://schemas.microsoft.com/office/drawing/2014/main" id="{858BCB6B-3F77-4379-890C-A06ACFA50D2A}"/>
              </a:ext>
            </a:extLst>
          </p:cNvPr>
          <p:cNvSpPr txBox="1">
            <a:spLocks/>
          </p:cNvSpPr>
          <p:nvPr/>
        </p:nvSpPr>
        <p:spPr>
          <a:xfrm>
            <a:off x="5273963" y="3938814"/>
            <a:ext cx="1983949" cy="76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dirty="0"/>
              <a:t>مديدا</a:t>
            </a:r>
          </a:p>
        </p:txBody>
      </p:sp>
      <p:sp>
        <p:nvSpPr>
          <p:cNvPr id="15" name="عنوان 1">
            <a:extLst>
              <a:ext uri="{FF2B5EF4-FFF2-40B4-BE49-F238E27FC236}">
                <a16:creationId xmlns:a16="http://schemas.microsoft.com/office/drawing/2014/main" id="{06E03E0E-B42B-460D-B95F-48516A60A78E}"/>
              </a:ext>
            </a:extLst>
          </p:cNvPr>
          <p:cNvSpPr txBox="1">
            <a:spLocks/>
          </p:cNvSpPr>
          <p:nvPr/>
        </p:nvSpPr>
        <p:spPr>
          <a:xfrm>
            <a:off x="7947258" y="5167988"/>
            <a:ext cx="1836326" cy="76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dirty="0"/>
              <a:t>سديدا</a:t>
            </a:r>
          </a:p>
        </p:txBody>
      </p:sp>
      <p:sp>
        <p:nvSpPr>
          <p:cNvPr id="12" name="عنوان 1">
            <a:extLst>
              <a:ext uri="{FF2B5EF4-FFF2-40B4-BE49-F238E27FC236}">
                <a16:creationId xmlns:a16="http://schemas.microsoft.com/office/drawing/2014/main" id="{97929086-57A1-469D-BC68-0847CECBFA8B}"/>
              </a:ext>
            </a:extLst>
          </p:cNvPr>
          <p:cNvSpPr txBox="1">
            <a:spLocks/>
          </p:cNvSpPr>
          <p:nvPr/>
        </p:nvSpPr>
        <p:spPr>
          <a:xfrm>
            <a:off x="1251109" y="3938814"/>
            <a:ext cx="1947990" cy="76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dirty="0"/>
              <a:t>مفيدا</a:t>
            </a:r>
          </a:p>
        </p:txBody>
      </p:sp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E4590689-28A3-4CBE-BA71-3B891A5719CB}"/>
              </a:ext>
            </a:extLst>
          </p:cNvPr>
          <p:cNvGrpSpPr/>
          <p:nvPr/>
        </p:nvGrpSpPr>
        <p:grpSpPr>
          <a:xfrm>
            <a:off x="4108140" y="92667"/>
            <a:ext cx="7969364" cy="751312"/>
            <a:chOff x="5107619" y="228849"/>
            <a:chExt cx="7084381" cy="658457"/>
          </a:xfrm>
        </p:grpSpPr>
        <p:sp>
          <p:nvSpPr>
            <p:cNvPr id="16" name="عنوان 1">
              <a:extLst>
                <a:ext uri="{FF2B5EF4-FFF2-40B4-BE49-F238E27FC236}">
                  <a16:creationId xmlns:a16="http://schemas.microsoft.com/office/drawing/2014/main" id="{5EE86AA8-1680-40CC-848B-5457787E7770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/البلاغة : </a:t>
              </a:r>
              <a:r>
                <a:rPr lang="ar-SA" sz="4400" b="1" dirty="0">
                  <a:solidFill>
                    <a:srgbClr val="C00000"/>
                  </a:solidFill>
                  <a:latin typeface="A Rezvan-fat" panose="01000500000000020002" pitchFamily="2" charset="-78"/>
                  <a:cs typeface="A Rezvan-fat" panose="01000500000000020002" pitchFamily="2" charset="-78"/>
                </a:rPr>
                <a:t>السجع</a:t>
              </a:r>
              <a:endParaRPr lang="ar-OM" sz="4400" b="1" dirty="0">
                <a:solidFill>
                  <a:srgbClr val="C00000"/>
                </a:solidFill>
                <a:latin typeface="A Rezvan-fat" panose="01000500000000020002" pitchFamily="2" charset="-78"/>
                <a:cs typeface="A Rezvan-fat" panose="01000500000000020002" pitchFamily="2" charset="-78"/>
              </a:endParaRPr>
            </a:p>
          </p:txBody>
        </p:sp>
        <p:cxnSp>
          <p:nvCxnSpPr>
            <p:cNvPr id="17" name="رابط مستقيم 16">
              <a:extLst>
                <a:ext uri="{FF2B5EF4-FFF2-40B4-BE49-F238E27FC236}">
                  <a16:creationId xmlns:a16="http://schemas.microsoft.com/office/drawing/2014/main" id="{51F2E46C-74EF-490A-A3B5-4B4A7DCAF3B1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9822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56CECF5-EDB4-468F-871A-B038B4B5C7C4}"/>
              </a:ext>
            </a:extLst>
          </p:cNvPr>
          <p:cNvSpPr/>
          <p:nvPr/>
        </p:nvSpPr>
        <p:spPr>
          <a:xfrm>
            <a:off x="3843333" y="2495244"/>
            <a:ext cx="6911225" cy="72171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OM" sz="2800" dirty="0">
                <a:solidFill>
                  <a:schemeClr val="tx1"/>
                </a:solidFill>
              </a:rPr>
              <a:t>أودى به الناطق و الصامت ، و رثا له الحاسد و الشامت 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01979AF-6D52-4A0A-8BE5-F8987B602CBF}"/>
              </a:ext>
            </a:extLst>
          </p:cNvPr>
          <p:cNvSpPr/>
          <p:nvPr/>
        </p:nvSpPr>
        <p:spPr>
          <a:xfrm>
            <a:off x="3737396" y="4421877"/>
            <a:ext cx="7061159" cy="72171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OM" sz="2400" dirty="0">
                <a:solidFill>
                  <a:schemeClr val="tx1"/>
                </a:solidFill>
              </a:rPr>
              <a:t>من باتت الأسد أسرى في سلاسله هل يأسر الغلْب إلا من الغلَب 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9B6D6F2-0025-404E-9B84-9A95AD9DBF73}"/>
              </a:ext>
            </a:extLst>
          </p:cNvPr>
          <p:cNvSpPr/>
          <p:nvPr/>
        </p:nvSpPr>
        <p:spPr>
          <a:xfrm>
            <a:off x="3737396" y="3477131"/>
            <a:ext cx="7096464" cy="72171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OM" sz="2800" dirty="0">
                <a:solidFill>
                  <a:schemeClr val="tx1"/>
                </a:solidFill>
              </a:rPr>
              <a:t>اللهم إن كنت قد أبليت ، فإنك طالما قد أعطيت </a:t>
            </a:r>
          </a:p>
        </p:txBody>
      </p:sp>
      <p:pic>
        <p:nvPicPr>
          <p:cNvPr id="12" name="Picture 11" descr="Icon&#10;&#10;Description automatically generated">
            <a:extLst>
              <a:ext uri="{FF2B5EF4-FFF2-40B4-BE49-F238E27FC236}">
                <a16:creationId xmlns:a16="http://schemas.microsoft.com/office/drawing/2014/main" id="{E304A1D9-EE02-4BC1-8B78-1B7C374D9F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flipH="1">
            <a:off x="3354540" y="2495244"/>
            <a:ext cx="721714" cy="721714"/>
          </a:xfrm>
          <a:prstGeom prst="rect">
            <a:avLst/>
          </a:prstGeom>
        </p:spPr>
      </p:pic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D94D4549-61A9-4EE2-A506-F156A92FE7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flipH="1">
            <a:off x="3570102" y="4421877"/>
            <a:ext cx="721714" cy="721714"/>
          </a:xfrm>
          <a:prstGeom prst="rect">
            <a:avLst/>
          </a:prstGeom>
        </p:spPr>
      </p:pic>
      <p:pic>
        <p:nvPicPr>
          <p:cNvPr id="14" name="Picture 13" descr="A green rectangle with a black background&#10;&#10;Description automatically generated with low confidence">
            <a:extLst>
              <a:ext uri="{FF2B5EF4-FFF2-40B4-BE49-F238E27FC236}">
                <a16:creationId xmlns:a16="http://schemas.microsoft.com/office/drawing/2014/main" id="{1C845325-0378-4977-84E6-59E7F7093DD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3366653" y="3498504"/>
            <a:ext cx="741487" cy="721714"/>
          </a:xfrm>
          <a:prstGeom prst="rect">
            <a:avLst/>
          </a:prstGeom>
        </p:spPr>
      </p:pic>
      <p:pic>
        <p:nvPicPr>
          <p:cNvPr id="19" name="Picture 6">
            <a:extLst>
              <a:ext uri="{FF2B5EF4-FFF2-40B4-BE49-F238E27FC236}">
                <a16:creationId xmlns:a16="http://schemas.microsoft.com/office/drawing/2014/main" id="{90BA8E35-58E9-4163-A155-4D1B1AD938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00" t="690" r="6943" b="10634"/>
          <a:stretch/>
        </p:blipFill>
        <p:spPr bwMode="auto">
          <a:xfrm>
            <a:off x="0" y="3620277"/>
            <a:ext cx="3482109" cy="318977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5">
            <a:extLst>
              <a:ext uri="{FF2B5EF4-FFF2-40B4-BE49-F238E27FC236}">
                <a16:creationId xmlns:a16="http://schemas.microsoft.com/office/drawing/2014/main" id="{CB4957F5-64A4-4681-90BC-1459474F127F}"/>
              </a:ext>
            </a:extLst>
          </p:cNvPr>
          <p:cNvSpPr txBox="1"/>
          <p:nvPr/>
        </p:nvSpPr>
        <p:spPr>
          <a:xfrm>
            <a:off x="155238" y="1429611"/>
            <a:ext cx="10687313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ar-OM" sz="4800" dirty="0">
                <a:solidFill>
                  <a:schemeClr val="tx1"/>
                </a:solidFill>
              </a:rPr>
              <a:t>المثال الذي يستشهد به على السجع فقط فيما يأتي هو : </a:t>
            </a:r>
          </a:p>
        </p:txBody>
      </p:sp>
      <p:grpSp>
        <p:nvGrpSpPr>
          <p:cNvPr id="11" name="مجموعة 10">
            <a:extLst>
              <a:ext uri="{FF2B5EF4-FFF2-40B4-BE49-F238E27FC236}">
                <a16:creationId xmlns:a16="http://schemas.microsoft.com/office/drawing/2014/main" id="{45B51D51-A7DC-4A9C-BC62-1318887E5C4E}"/>
              </a:ext>
            </a:extLst>
          </p:cNvPr>
          <p:cNvGrpSpPr/>
          <p:nvPr/>
        </p:nvGrpSpPr>
        <p:grpSpPr>
          <a:xfrm>
            <a:off x="4108140" y="92667"/>
            <a:ext cx="7969364" cy="751312"/>
            <a:chOff x="5107619" y="228849"/>
            <a:chExt cx="7084381" cy="658457"/>
          </a:xfrm>
        </p:grpSpPr>
        <p:sp>
          <p:nvSpPr>
            <p:cNvPr id="16" name="عنوان 1">
              <a:extLst>
                <a:ext uri="{FF2B5EF4-FFF2-40B4-BE49-F238E27FC236}">
                  <a16:creationId xmlns:a16="http://schemas.microsoft.com/office/drawing/2014/main" id="{D1295EC9-0BD8-4EED-B5A3-828E2188A98A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/البلاغة : </a:t>
              </a:r>
              <a:r>
                <a:rPr lang="ar-SA" sz="4400" b="1" dirty="0">
                  <a:solidFill>
                    <a:srgbClr val="C00000"/>
                  </a:solidFill>
                  <a:latin typeface="A Rezvan-fat" panose="01000500000000020002" pitchFamily="2" charset="-78"/>
                  <a:cs typeface="A Rezvan-fat" panose="01000500000000020002" pitchFamily="2" charset="-78"/>
                </a:rPr>
                <a:t>السجع</a:t>
              </a:r>
              <a:endParaRPr lang="ar-OM" sz="4400" b="1" dirty="0">
                <a:solidFill>
                  <a:srgbClr val="C00000"/>
                </a:solidFill>
                <a:latin typeface="A Rezvan-fat" panose="01000500000000020002" pitchFamily="2" charset="-78"/>
                <a:cs typeface="A Rezvan-fat" panose="01000500000000020002" pitchFamily="2" charset="-78"/>
              </a:endParaRPr>
            </a:p>
          </p:txBody>
        </p:sp>
        <p:cxnSp>
          <p:nvCxnSpPr>
            <p:cNvPr id="17" name="رابط مستقيم 16">
              <a:extLst>
                <a:ext uri="{FF2B5EF4-FFF2-40B4-BE49-F238E27FC236}">
                  <a16:creationId xmlns:a16="http://schemas.microsoft.com/office/drawing/2014/main" id="{26803ED2-D1DE-4B0C-BE4E-A0A89280BBD0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A8AFCC1F-3279-4A39-BD89-D4F23D392932}"/>
              </a:ext>
            </a:extLst>
          </p:cNvPr>
          <p:cNvSpPr txBox="1"/>
          <p:nvPr/>
        </p:nvSpPr>
        <p:spPr>
          <a:xfrm rot="16200000">
            <a:off x="9079014" y="3321337"/>
            <a:ext cx="4762027" cy="12349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5400" b="1" dirty="0"/>
              <a:t>التقويم الختامي </a:t>
            </a:r>
            <a:endParaRPr lang="ar-SA" sz="5400" dirty="0"/>
          </a:p>
        </p:txBody>
      </p:sp>
      <p:cxnSp>
        <p:nvCxnSpPr>
          <p:cNvPr id="21" name="رابط مستقيم 20">
            <a:extLst>
              <a:ext uri="{FF2B5EF4-FFF2-40B4-BE49-F238E27FC236}">
                <a16:creationId xmlns:a16="http://schemas.microsoft.com/office/drawing/2014/main" id="{5FEF94DF-96C4-455C-ABA2-7212CF205AFF}"/>
              </a:ext>
            </a:extLst>
          </p:cNvPr>
          <p:cNvCxnSpPr>
            <a:cxnSpLocks/>
          </p:cNvCxnSpPr>
          <p:nvPr/>
        </p:nvCxnSpPr>
        <p:spPr>
          <a:xfrm>
            <a:off x="11018536" y="1584923"/>
            <a:ext cx="0" cy="486842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8">
            <a:extLst>
              <a:ext uri="{FF2B5EF4-FFF2-40B4-BE49-F238E27FC236}">
                <a16:creationId xmlns:a16="http://schemas.microsoft.com/office/drawing/2014/main" id="{D80A4C80-293A-4931-893C-C4BF1D08BFCD}"/>
              </a:ext>
            </a:extLst>
          </p:cNvPr>
          <p:cNvSpPr/>
          <p:nvPr/>
        </p:nvSpPr>
        <p:spPr>
          <a:xfrm>
            <a:off x="3715397" y="5387373"/>
            <a:ext cx="7061159" cy="72171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OM" sz="2400" dirty="0">
                <a:solidFill>
                  <a:schemeClr val="tx1"/>
                </a:solidFill>
              </a:rPr>
              <a:t>الكاتب يكون حليما في موضع الحلم ، فهيما في موضع الحكم </a:t>
            </a:r>
          </a:p>
        </p:txBody>
      </p:sp>
      <p:pic>
        <p:nvPicPr>
          <p:cNvPr id="23" name="Picture 12" descr="Icon&#10;&#10;Description automatically generated">
            <a:extLst>
              <a:ext uri="{FF2B5EF4-FFF2-40B4-BE49-F238E27FC236}">
                <a16:creationId xmlns:a16="http://schemas.microsoft.com/office/drawing/2014/main" id="{CB9EFCF1-7D3B-495E-8C7D-F21D5068B1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flipH="1">
            <a:off x="3548103" y="5387373"/>
            <a:ext cx="721714" cy="721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905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8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B62DFCDE-B724-49CB-A117-C93270DB18CA}"/>
              </a:ext>
            </a:extLst>
          </p:cNvPr>
          <p:cNvGrpSpPr/>
          <p:nvPr/>
        </p:nvGrpSpPr>
        <p:grpSpPr>
          <a:xfrm>
            <a:off x="4084322" y="169696"/>
            <a:ext cx="7969364" cy="751312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223CEB51-74D9-4C9A-A844-92C27DAA3C7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/البلاغة : </a:t>
              </a:r>
              <a:r>
                <a:rPr lang="ar-SA" sz="4400" b="1" dirty="0">
                  <a:solidFill>
                    <a:srgbClr val="C00000"/>
                  </a:solidFill>
                  <a:latin typeface="A Rezvan-fat" panose="01000500000000020002" pitchFamily="2" charset="-78"/>
                  <a:cs typeface="A Rezvan-fat" panose="01000500000000020002" pitchFamily="2" charset="-78"/>
                </a:rPr>
                <a:t>السجع</a:t>
              </a:r>
              <a:endParaRPr lang="ar-OM" sz="4400" b="1" dirty="0">
                <a:solidFill>
                  <a:srgbClr val="C00000"/>
                </a:solidFill>
                <a:latin typeface="A Rezvan-fat" panose="01000500000000020002" pitchFamily="2" charset="-78"/>
                <a:cs typeface="A Rezvan-fat" panose="01000500000000020002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409D4589-9580-4E61-AF07-504D6605175C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78CCA4EA-02C4-46FB-BB52-70720E6F8597}"/>
              </a:ext>
            </a:extLst>
          </p:cNvPr>
          <p:cNvCxnSpPr>
            <a:cxnSpLocks/>
          </p:cNvCxnSpPr>
          <p:nvPr/>
        </p:nvCxnSpPr>
        <p:spPr>
          <a:xfrm>
            <a:off x="11018536" y="1584923"/>
            <a:ext cx="0" cy="486842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0A1D17D6-E622-4535-BE91-CC9DBE5BB855}"/>
              </a:ext>
            </a:extLst>
          </p:cNvPr>
          <p:cNvSpPr txBox="1"/>
          <p:nvPr/>
        </p:nvSpPr>
        <p:spPr>
          <a:xfrm rot="16200000">
            <a:off x="9177354" y="3490788"/>
            <a:ext cx="4762027" cy="12349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5400" b="1" dirty="0"/>
              <a:t>أمثلة على السجع</a:t>
            </a:r>
            <a:endParaRPr lang="ar-SA" sz="5400" dirty="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12896A9-D60D-4BBB-A280-B1EE5DB3C9E5}"/>
              </a:ext>
            </a:extLst>
          </p:cNvPr>
          <p:cNvSpPr txBox="1"/>
          <p:nvPr/>
        </p:nvSpPr>
        <p:spPr>
          <a:xfrm>
            <a:off x="205039" y="930264"/>
            <a:ext cx="10735852" cy="8374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1/ الصوم حرمان مشروع ، و تأديب بالجوع ، و خضوع لله و خشوع .  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2997EFBF-3C23-4C65-9D08-CFDEADBE9BD3}"/>
              </a:ext>
            </a:extLst>
          </p:cNvPr>
          <p:cNvSpPr txBox="1"/>
          <p:nvPr/>
        </p:nvSpPr>
        <p:spPr>
          <a:xfrm>
            <a:off x="853080" y="2239582"/>
            <a:ext cx="10082611" cy="8374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36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3/ قال تعالى : (قل هو الله أحد ، الله الصمد ، لم يلد ولم يولد ) 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8D82A9B1-9BF2-4003-8E2D-759313B8BE51}"/>
              </a:ext>
            </a:extLst>
          </p:cNvPr>
          <p:cNvSpPr txBox="1"/>
          <p:nvPr/>
        </p:nvSpPr>
        <p:spPr>
          <a:xfrm>
            <a:off x="508140" y="1584923"/>
            <a:ext cx="10392231" cy="8374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2/ ظهر الصباح ، فنادى المؤذن حيّ على الفلاح .  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C3EB982-BE52-4FE6-9D75-F67120D6BEEE}"/>
              </a:ext>
            </a:extLst>
          </p:cNvPr>
          <p:cNvSpPr txBox="1"/>
          <p:nvPr/>
        </p:nvSpPr>
        <p:spPr>
          <a:xfrm>
            <a:off x="164520" y="2894241"/>
            <a:ext cx="10735852" cy="75469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36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ar-OM" sz="3200" b="1" dirty="0"/>
              <a:t>4/   فنحن في جدل ، والروم في وجل     والبر في شغل ، و البحر في خجل </a:t>
            </a:r>
          </a:p>
        </p:txBody>
      </p:sp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F6A32182-D4DF-4607-BD78-A5294CEFA0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79947"/>
              </p:ext>
            </p:extLst>
          </p:nvPr>
        </p:nvGraphicFramePr>
        <p:xfrm>
          <a:off x="853080" y="3731714"/>
          <a:ext cx="9805684" cy="295656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099225">
                  <a:extLst>
                    <a:ext uri="{9D8B030D-6E8A-4147-A177-3AD203B41FA5}">
                      <a16:colId xmlns:a16="http://schemas.microsoft.com/office/drawing/2014/main" val="2626539336"/>
                    </a:ext>
                  </a:extLst>
                </a:gridCol>
                <a:gridCol w="2364717">
                  <a:extLst>
                    <a:ext uri="{9D8B030D-6E8A-4147-A177-3AD203B41FA5}">
                      <a16:colId xmlns:a16="http://schemas.microsoft.com/office/drawing/2014/main" val="775147370"/>
                    </a:ext>
                  </a:extLst>
                </a:gridCol>
                <a:gridCol w="2341742">
                  <a:extLst>
                    <a:ext uri="{9D8B030D-6E8A-4147-A177-3AD203B41FA5}">
                      <a16:colId xmlns:a16="http://schemas.microsoft.com/office/drawing/2014/main" val="21416525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OM" sz="3600" b="1" dirty="0"/>
                        <a:t>موضع المحسن البديعي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3600" b="1" dirty="0"/>
                        <a:t>نوعه 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3600" b="1" dirty="0"/>
                        <a:t>فائدته 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590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OM" sz="3200" dirty="0"/>
                        <a:t>مشروع / بالجوع / خشوع 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 rtl="1"/>
                      <a:r>
                        <a:rPr lang="ar-OM" sz="3600" dirty="0"/>
                        <a:t>محسن </a:t>
                      </a:r>
                      <a:r>
                        <a:rPr lang="ar-OM" sz="3600" b="1" dirty="0">
                          <a:solidFill>
                            <a:srgbClr val="C00000"/>
                          </a:solidFill>
                        </a:rPr>
                        <a:t>بديعي لفظي</a:t>
                      </a:r>
                      <a:r>
                        <a:rPr lang="ar-OM" sz="3600" dirty="0"/>
                        <a:t> يسمى </a:t>
                      </a:r>
                      <a:r>
                        <a:rPr lang="ar-OM" sz="6000" dirty="0">
                          <a:solidFill>
                            <a:srgbClr val="002060"/>
                          </a:solidFill>
                        </a:rPr>
                        <a:t>السجع</a:t>
                      </a:r>
                      <a:r>
                        <a:rPr lang="ar-OM" sz="4000" dirty="0"/>
                        <a:t> 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800" b="1" dirty="0"/>
                        <a:t>يحدث </a:t>
                      </a:r>
                      <a:r>
                        <a:rPr lang="ar-SA" sz="2800" b="1" dirty="0">
                          <a:highlight>
                            <a:srgbClr val="FFFF00"/>
                          </a:highlight>
                        </a:rPr>
                        <a:t>جرسا موسيقيا </a:t>
                      </a:r>
                      <a:r>
                        <a:rPr lang="ar-SA" sz="2800" b="1" dirty="0"/>
                        <a:t>يثير النفس و تطرب له الآذان .  </a:t>
                      </a:r>
                      <a:endParaRPr lang="ar-OM" sz="2800" dirty="0"/>
                    </a:p>
                    <a:p>
                      <a:pPr rtl="1"/>
                      <a:endParaRPr lang="ar-OM" sz="32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23045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OM" sz="3200" dirty="0"/>
                        <a:t>الصباح / الفلاح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OM" sz="3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OM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274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OM" sz="3200" dirty="0"/>
                        <a:t>أحد / الصمد / يولد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OM" sz="3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OM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4429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OM" sz="3200" dirty="0"/>
                        <a:t>جدل / وجل / شغل / خجل 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OM" sz="3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OM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010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6479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998849F6-397D-4107-9E67-C60212245C6B}"/>
              </a:ext>
            </a:extLst>
          </p:cNvPr>
          <p:cNvSpPr txBox="1"/>
          <p:nvPr/>
        </p:nvSpPr>
        <p:spPr>
          <a:xfrm>
            <a:off x="294105" y="2402038"/>
            <a:ext cx="3844714" cy="769441"/>
          </a:xfrm>
          <a:prstGeom prst="rect">
            <a:avLst/>
          </a:prstGeom>
          <a:solidFill>
            <a:srgbClr val="CC99FF"/>
          </a:solidFill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OM"/>
            </a:defPPr>
            <a:lvl1pPr algn="ctr"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ar-OM" sz="4400" dirty="0"/>
              <a:t>المحسنات اللفظية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DFE5730-3174-4E95-BFA7-81D784BE13DB}"/>
              </a:ext>
            </a:extLst>
          </p:cNvPr>
          <p:cNvSpPr txBox="1"/>
          <p:nvPr/>
        </p:nvSpPr>
        <p:spPr>
          <a:xfrm rot="699381">
            <a:off x="559489" y="3323475"/>
            <a:ext cx="4189737" cy="30546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4400" b="1" dirty="0"/>
              <a:t>السجع ، الجناس ، الاقتباس و التضمين 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809BA5CC-5197-41F9-893B-8402AF8AD9B9}"/>
              </a:ext>
            </a:extLst>
          </p:cNvPr>
          <p:cNvSpPr txBox="1"/>
          <p:nvPr/>
        </p:nvSpPr>
        <p:spPr>
          <a:xfrm>
            <a:off x="6714254" y="2641794"/>
            <a:ext cx="3997853" cy="769441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OM"/>
            </a:defPPr>
            <a:lvl1pPr algn="ctr">
              <a:defRPr sz="3200" b="1">
                <a:solidFill>
                  <a:schemeClr val="tx1"/>
                </a:solidFill>
              </a:defRPr>
            </a:lvl1pPr>
          </a:lstStyle>
          <a:p>
            <a:pPr algn="r"/>
            <a:r>
              <a:rPr lang="ar-OM" sz="4400" dirty="0"/>
              <a:t>المحسنات المعنوية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1C843AF-7039-4FEA-B258-4C99DA6BC991}"/>
              </a:ext>
            </a:extLst>
          </p:cNvPr>
          <p:cNvSpPr txBox="1"/>
          <p:nvPr/>
        </p:nvSpPr>
        <p:spPr>
          <a:xfrm>
            <a:off x="3992676" y="1195244"/>
            <a:ext cx="3115803" cy="22159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4800" b="1" dirty="0">
                <a:latin typeface="Aref Ruqaa" panose="02000503000000000000" pitchFamily="2" charset="-78"/>
                <a:ea typeface="+mj-ea"/>
                <a:cs typeface="Aref Ruqaa" panose="02000503000000000000" pitchFamily="2" charset="-78"/>
              </a:rPr>
              <a:t>المحسنات البديعية </a:t>
            </a:r>
            <a:r>
              <a:rPr lang="ar-SA" sz="4400" b="1" dirty="0"/>
              <a:t>: 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E5FF5E51-FD83-49C3-B7EC-FE10D868FF2B}"/>
              </a:ext>
            </a:extLst>
          </p:cNvPr>
          <p:cNvSpPr txBox="1"/>
          <p:nvPr/>
        </p:nvSpPr>
        <p:spPr>
          <a:xfrm rot="21292411">
            <a:off x="7707422" y="3787346"/>
            <a:ext cx="1952526" cy="20390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4400" b="1" dirty="0"/>
              <a:t>الطباق و المقابلة </a:t>
            </a:r>
          </a:p>
        </p:txBody>
      </p:sp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00D41B36-0D9B-4105-A34A-E75E097CA0C9}"/>
              </a:ext>
            </a:extLst>
          </p:cNvPr>
          <p:cNvGrpSpPr/>
          <p:nvPr/>
        </p:nvGrpSpPr>
        <p:grpSpPr>
          <a:xfrm>
            <a:off x="4084322" y="114277"/>
            <a:ext cx="7969364" cy="751312"/>
            <a:chOff x="5107619" y="228849"/>
            <a:chExt cx="7084381" cy="658457"/>
          </a:xfrm>
        </p:grpSpPr>
        <p:sp>
          <p:nvSpPr>
            <p:cNvPr id="10" name="عنوان 1">
              <a:extLst>
                <a:ext uri="{FF2B5EF4-FFF2-40B4-BE49-F238E27FC236}">
                  <a16:creationId xmlns:a16="http://schemas.microsoft.com/office/drawing/2014/main" id="{2132E3FA-0B9B-475F-B7B2-7CB3A7B21709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/البلاغة : </a:t>
              </a:r>
              <a:r>
                <a:rPr lang="ar-SA" sz="4400" b="1" dirty="0">
                  <a:solidFill>
                    <a:srgbClr val="C00000"/>
                  </a:solidFill>
                  <a:latin typeface="A Rezvan-fat" panose="01000500000000020002" pitchFamily="2" charset="-78"/>
                  <a:cs typeface="A Rezvan-fat" panose="01000500000000020002" pitchFamily="2" charset="-78"/>
                </a:rPr>
                <a:t>السجع</a:t>
              </a:r>
              <a:endParaRPr lang="ar-OM" sz="4400" b="1" dirty="0">
                <a:solidFill>
                  <a:srgbClr val="C00000"/>
                </a:solidFill>
                <a:latin typeface="A Rezvan-fat" panose="01000500000000020002" pitchFamily="2" charset="-78"/>
                <a:cs typeface="A Rezvan-fat" panose="01000500000000020002" pitchFamily="2" charset="-78"/>
              </a:endParaRPr>
            </a:p>
          </p:txBody>
        </p:sp>
        <p:cxnSp>
          <p:nvCxnSpPr>
            <p:cNvPr id="11" name="رابط مستقيم 10">
              <a:extLst>
                <a:ext uri="{FF2B5EF4-FFF2-40B4-BE49-F238E27FC236}">
                  <a16:creationId xmlns:a16="http://schemas.microsoft.com/office/drawing/2014/main" id="{5C767F8F-7BF2-4AB3-B42D-17936C777170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245503B5-926C-4810-8506-23F11E934609}"/>
              </a:ext>
            </a:extLst>
          </p:cNvPr>
          <p:cNvCxnSpPr>
            <a:cxnSpLocks/>
          </p:cNvCxnSpPr>
          <p:nvPr/>
        </p:nvCxnSpPr>
        <p:spPr>
          <a:xfrm>
            <a:off x="11018537" y="1529504"/>
            <a:ext cx="0" cy="486842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EECD3F6A-2228-4923-B28B-7C5F961DA92D}"/>
              </a:ext>
            </a:extLst>
          </p:cNvPr>
          <p:cNvSpPr txBox="1"/>
          <p:nvPr/>
        </p:nvSpPr>
        <p:spPr>
          <a:xfrm rot="16200000">
            <a:off x="9298083" y="3443890"/>
            <a:ext cx="4321232" cy="12349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5400" b="1" dirty="0"/>
              <a:t>التعلم القبلي </a:t>
            </a:r>
            <a:endParaRPr lang="ar-SA" sz="5400" dirty="0"/>
          </a:p>
        </p:txBody>
      </p:sp>
    </p:spTree>
    <p:extLst>
      <p:ext uri="{BB962C8B-B14F-4D97-AF65-F5344CB8AC3E}">
        <p14:creationId xmlns:p14="http://schemas.microsoft.com/office/powerpoint/2010/main" val="84849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B62DFCDE-B724-49CB-A117-C93270DB18CA}"/>
              </a:ext>
            </a:extLst>
          </p:cNvPr>
          <p:cNvGrpSpPr/>
          <p:nvPr/>
        </p:nvGrpSpPr>
        <p:grpSpPr>
          <a:xfrm>
            <a:off x="4084322" y="169696"/>
            <a:ext cx="7969364" cy="751312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223CEB51-74D9-4C9A-A844-92C27DAA3C7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/البلاغة : </a:t>
              </a:r>
              <a:r>
                <a:rPr lang="ar-SA" sz="4400" b="1" dirty="0">
                  <a:solidFill>
                    <a:srgbClr val="C00000"/>
                  </a:solidFill>
                  <a:latin typeface="A Rezvan-fat" panose="01000500000000020002" pitchFamily="2" charset="-78"/>
                  <a:cs typeface="A Rezvan-fat" panose="01000500000000020002" pitchFamily="2" charset="-78"/>
                </a:rPr>
                <a:t>السجع</a:t>
              </a:r>
              <a:endParaRPr lang="ar-OM" sz="4400" b="1" dirty="0">
                <a:solidFill>
                  <a:srgbClr val="C00000"/>
                </a:solidFill>
                <a:latin typeface="A Rezvan-fat" panose="01000500000000020002" pitchFamily="2" charset="-78"/>
                <a:cs typeface="A Rezvan-fat" panose="01000500000000020002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409D4589-9580-4E61-AF07-504D6605175C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78CCA4EA-02C4-46FB-BB52-70720E6F8597}"/>
              </a:ext>
            </a:extLst>
          </p:cNvPr>
          <p:cNvCxnSpPr>
            <a:cxnSpLocks/>
          </p:cNvCxnSpPr>
          <p:nvPr/>
        </p:nvCxnSpPr>
        <p:spPr>
          <a:xfrm>
            <a:off x="11018536" y="1584923"/>
            <a:ext cx="0" cy="486842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0A1D17D6-E622-4535-BE91-CC9DBE5BB855}"/>
              </a:ext>
            </a:extLst>
          </p:cNvPr>
          <p:cNvSpPr txBox="1"/>
          <p:nvPr/>
        </p:nvSpPr>
        <p:spPr>
          <a:xfrm rot="16200000">
            <a:off x="9079014" y="3321338"/>
            <a:ext cx="4762027" cy="12349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5400" b="1" dirty="0"/>
              <a:t>الواجب المنزلي </a:t>
            </a:r>
            <a:endParaRPr lang="ar-SA" sz="5400" dirty="0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6ABA180-39BB-4E49-943E-1155DF00DFE9}"/>
              </a:ext>
            </a:extLst>
          </p:cNvPr>
          <p:cNvSpPr txBox="1"/>
          <p:nvPr/>
        </p:nvSpPr>
        <p:spPr>
          <a:xfrm>
            <a:off x="114496" y="928012"/>
            <a:ext cx="10826396" cy="50167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OM" sz="2800" dirty="0"/>
              <a:t>س / حددي موضع السجع في الفقرة الآتية : </a:t>
            </a:r>
          </a:p>
          <a:p>
            <a:pPr algn="r"/>
            <a:r>
              <a:rPr lang="ar-OM" sz="2800" dirty="0"/>
              <a:t> </a:t>
            </a:r>
            <a:r>
              <a:rPr lang="ar-OM" sz="2800" b="1" dirty="0"/>
              <a:t>/ قال أحد الكتاب في وصف الكتابة</a:t>
            </a:r>
            <a:r>
              <a:rPr lang="ar-OM" sz="2800" b="1" dirty="0">
                <a:sym typeface="Wingdings" pitchFamily="2" charset="2"/>
              </a:rPr>
              <a:t>: </a:t>
            </a:r>
          </a:p>
          <a:p>
            <a:pPr algn="r"/>
            <a:r>
              <a:rPr lang="ar-OM" b="1" dirty="0">
                <a:sym typeface="Wingdings" pitchFamily="2" charset="2"/>
              </a:rPr>
              <a:t>(( </a:t>
            </a:r>
            <a:r>
              <a:rPr lang="ar-OM" sz="3200" b="1" dirty="0">
                <a:sym typeface="Wingdings" pitchFamily="2" charset="2"/>
              </a:rPr>
              <a:t>الكتابة _ ألهمك الله معرفة فضلها ، و لا حرمك نفع صداقة أهلها _ من أشرف الوظائف و المناصب ، و من أرفع المنازل  و المراتب ، أفلح صناعة ، و أربح بضاعة ، رسول صادق ، و لسان بالحق ناطق </a:t>
            </a:r>
            <a:r>
              <a:rPr lang="ar-OM" b="1" dirty="0">
                <a:sym typeface="Wingdings" pitchFamily="2" charset="2"/>
              </a:rPr>
              <a:t>))</a:t>
            </a:r>
            <a:r>
              <a:rPr lang="ar-OM" sz="3200" b="1" dirty="0">
                <a:sym typeface="Wingdings" pitchFamily="2" charset="2"/>
              </a:rPr>
              <a:t>.</a:t>
            </a:r>
          </a:p>
          <a:p>
            <a:pPr algn="r"/>
            <a:endParaRPr lang="ar-OM" sz="3200" b="1" dirty="0">
              <a:sym typeface="Wingdings" pitchFamily="2" charset="2"/>
            </a:endParaRPr>
          </a:p>
          <a:p>
            <a:pPr algn="r"/>
            <a:r>
              <a:rPr lang="ar-OM" sz="3200" b="1" dirty="0">
                <a:sym typeface="Wingdings" pitchFamily="2" charset="2"/>
              </a:rPr>
              <a:t>موضع السجع : ................................................................................................</a:t>
            </a:r>
            <a:endParaRPr lang="ar-OM" sz="3200" b="1" dirty="0"/>
          </a:p>
        </p:txBody>
      </p:sp>
      <p:sp>
        <p:nvSpPr>
          <p:cNvPr id="14" name="عنوان 1">
            <a:extLst>
              <a:ext uri="{FF2B5EF4-FFF2-40B4-BE49-F238E27FC236}">
                <a16:creationId xmlns:a16="http://schemas.microsoft.com/office/drawing/2014/main" id="{858BCB6B-3F77-4379-890C-A06ACFA50D2A}"/>
              </a:ext>
            </a:extLst>
          </p:cNvPr>
          <p:cNvSpPr txBox="1">
            <a:spLocks/>
          </p:cNvSpPr>
          <p:nvPr/>
        </p:nvSpPr>
        <p:spPr>
          <a:xfrm>
            <a:off x="447870" y="4673954"/>
            <a:ext cx="3901972" cy="76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b="1" dirty="0"/>
              <a:t>المناصب/ المراتب </a:t>
            </a:r>
          </a:p>
        </p:txBody>
      </p:sp>
      <p:sp>
        <p:nvSpPr>
          <p:cNvPr id="15" name="عنوان 1">
            <a:extLst>
              <a:ext uri="{FF2B5EF4-FFF2-40B4-BE49-F238E27FC236}">
                <a16:creationId xmlns:a16="http://schemas.microsoft.com/office/drawing/2014/main" id="{06E03E0E-B42B-460D-B95F-48516A60A78E}"/>
              </a:ext>
            </a:extLst>
          </p:cNvPr>
          <p:cNvSpPr txBox="1">
            <a:spLocks/>
          </p:cNvSpPr>
          <p:nvPr/>
        </p:nvSpPr>
        <p:spPr>
          <a:xfrm>
            <a:off x="4895139" y="4673954"/>
            <a:ext cx="3563274" cy="76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dirty="0"/>
              <a:t>فضلها / أهلها </a:t>
            </a:r>
          </a:p>
        </p:txBody>
      </p:sp>
      <p:sp>
        <p:nvSpPr>
          <p:cNvPr id="12" name="عنوان 1">
            <a:extLst>
              <a:ext uri="{FF2B5EF4-FFF2-40B4-BE49-F238E27FC236}">
                <a16:creationId xmlns:a16="http://schemas.microsoft.com/office/drawing/2014/main" id="{27E4CA68-1E15-4397-80DB-A9D8E5FFBAA6}"/>
              </a:ext>
            </a:extLst>
          </p:cNvPr>
          <p:cNvSpPr txBox="1">
            <a:spLocks/>
          </p:cNvSpPr>
          <p:nvPr/>
        </p:nvSpPr>
        <p:spPr>
          <a:xfrm>
            <a:off x="4895139" y="5557828"/>
            <a:ext cx="3563274" cy="76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b="1" dirty="0"/>
              <a:t>صناعة / بضاعة </a:t>
            </a:r>
          </a:p>
        </p:txBody>
      </p:sp>
      <p:sp>
        <p:nvSpPr>
          <p:cNvPr id="13" name="عنوان 1">
            <a:extLst>
              <a:ext uri="{FF2B5EF4-FFF2-40B4-BE49-F238E27FC236}">
                <a16:creationId xmlns:a16="http://schemas.microsoft.com/office/drawing/2014/main" id="{756C8511-E63F-422C-9797-21800C980895}"/>
              </a:ext>
            </a:extLst>
          </p:cNvPr>
          <p:cNvSpPr txBox="1">
            <a:spLocks/>
          </p:cNvSpPr>
          <p:nvPr/>
        </p:nvSpPr>
        <p:spPr>
          <a:xfrm>
            <a:off x="1006764" y="5557828"/>
            <a:ext cx="3343077" cy="76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b="1" dirty="0"/>
              <a:t>صادق / ناطق</a:t>
            </a:r>
          </a:p>
        </p:txBody>
      </p:sp>
    </p:spTree>
    <p:extLst>
      <p:ext uri="{BB962C8B-B14F-4D97-AF65-F5344CB8AC3E}">
        <p14:creationId xmlns:p14="http://schemas.microsoft.com/office/powerpoint/2010/main" val="3058330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E60439-0056-441E-98A8-9E06BBA428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853" y="2443661"/>
            <a:ext cx="11126294" cy="1556875"/>
          </a:xfrm>
        </p:spPr>
        <p:txBody>
          <a:bodyPr>
            <a:normAutofit/>
          </a:bodyPr>
          <a:lstStyle/>
          <a:p>
            <a:r>
              <a:rPr lang="ar-SA" sz="9600" dirty="0">
                <a:latin typeface="A Rezvan-fat" panose="01000500000000020002" pitchFamily="2" charset="-78"/>
                <a:cs typeface="A Rezvan-fat" panose="01000500000000020002" pitchFamily="2" charset="-78"/>
              </a:rPr>
              <a:t>السجع</a:t>
            </a:r>
            <a:endParaRPr lang="ar-OM" sz="8800" dirty="0">
              <a:cs typeface="Akhbar MT" pitchFamily="2" charset="-78"/>
            </a:endParaRP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4811E78-3E66-4ABA-BEB4-F2D426035B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46773" y="1196190"/>
            <a:ext cx="9144000" cy="730264"/>
          </a:xfrm>
        </p:spPr>
        <p:txBody>
          <a:bodyPr>
            <a:normAutofit/>
          </a:bodyPr>
          <a:lstStyle/>
          <a:p>
            <a:r>
              <a:rPr lang="ar-SA" sz="3600" u="sng" dirty="0">
                <a:solidFill>
                  <a:srgbClr val="C00000"/>
                </a:solidFill>
              </a:rPr>
              <a:t>من دروس اللغة العربية للصف العاشر الأساسي </a:t>
            </a:r>
            <a:endParaRPr lang="ar-OM" sz="3600" u="sng" dirty="0">
              <a:solidFill>
                <a:srgbClr val="C00000"/>
              </a:solidFill>
            </a:endParaRPr>
          </a:p>
        </p:txBody>
      </p:sp>
      <p:sp>
        <p:nvSpPr>
          <p:cNvPr id="4" name="عنوان فرعي 2">
            <a:extLst>
              <a:ext uri="{FF2B5EF4-FFF2-40B4-BE49-F238E27FC236}">
                <a16:creationId xmlns:a16="http://schemas.microsoft.com/office/drawing/2014/main" id="{1C3D362A-1890-49C5-8F78-C32B0D4F6CD6}"/>
              </a:ext>
            </a:extLst>
          </p:cNvPr>
          <p:cNvSpPr txBox="1">
            <a:spLocks/>
          </p:cNvSpPr>
          <p:nvPr/>
        </p:nvSpPr>
        <p:spPr>
          <a:xfrm>
            <a:off x="1524000" y="4686594"/>
            <a:ext cx="9144000" cy="730264"/>
          </a:xfrm>
          <a:prstGeom prst="rect">
            <a:avLst/>
          </a:prstGeom>
        </p:spPr>
        <p:txBody>
          <a:bodyPr vert="horz" lIns="91440" tIns="45720" rIns="91440" bIns="45720" rtlCol="1">
            <a:normAutofit lnSpcReduction="10000"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4800" u="sng" dirty="0">
                <a:solidFill>
                  <a:srgbClr val="C00000"/>
                </a:solidFill>
              </a:rPr>
              <a:t>إعداد معلمة المادة / أسماء القاسمية </a:t>
            </a:r>
            <a:endParaRPr lang="ar-OM" sz="4800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084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2DBB40F-4479-9C75-5CF9-F3A48DC2E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EA1A028-CA53-3A41-B13D-7B97CFB7D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OM" sz="4800" dirty="0"/>
              <a:t>طرق الباب فوجدت أحد الأحباب دخلوا معنا فأصبحنا أصحاب ثم ذهبنا إلى المكتبة واشترينا كتاب و عندما عدنا إلى المنزل وجدناهم قد رحلوا وقد أغلقوا الأبواب </a:t>
            </a:r>
          </a:p>
        </p:txBody>
      </p:sp>
    </p:spTree>
    <p:extLst>
      <p:ext uri="{BB962C8B-B14F-4D97-AF65-F5344CB8AC3E}">
        <p14:creationId xmlns:p14="http://schemas.microsoft.com/office/powerpoint/2010/main" val="2076677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01D039F9-FA94-4986-B8E7-BD3E8AE45261}"/>
              </a:ext>
            </a:extLst>
          </p:cNvPr>
          <p:cNvGraphicFramePr>
            <a:graphicFrameLocks noGrp="1"/>
          </p:cNvGraphicFramePr>
          <p:nvPr/>
        </p:nvGraphicFramePr>
        <p:xfrm>
          <a:off x="310557" y="1244311"/>
          <a:ext cx="10530663" cy="547388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697220">
                  <a:extLst>
                    <a:ext uri="{9D8B030D-6E8A-4147-A177-3AD203B41FA5}">
                      <a16:colId xmlns:a16="http://schemas.microsoft.com/office/drawing/2014/main" val="732132905"/>
                    </a:ext>
                  </a:extLst>
                </a:gridCol>
                <a:gridCol w="8833443">
                  <a:extLst>
                    <a:ext uri="{9D8B030D-6E8A-4147-A177-3AD203B41FA5}">
                      <a16:colId xmlns:a16="http://schemas.microsoft.com/office/drawing/2014/main" val="2746510695"/>
                    </a:ext>
                  </a:extLst>
                </a:gridCol>
              </a:tblGrid>
              <a:tr h="1027875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 Rezvan-fat" panose="01000500000000020002" pitchFamily="2" charset="-78"/>
                          <a:cs typeface="A Rezvan-fat" panose="01000500000000020002" pitchFamily="2" charset="-78"/>
                        </a:rPr>
                        <a:t>المصطلح البلاغي</a:t>
                      </a:r>
                      <a:endParaRPr lang="ar-OM" sz="4000" dirty="0">
                        <a:latin typeface="A Rezvan-fat" panose="01000500000000020002" pitchFamily="2" charset="-78"/>
                        <a:cs typeface="A Rezvan-fat" panose="01000500000000020002" pitchFamily="2" charset="-78"/>
                      </a:endParaRPr>
                    </a:p>
                  </a:txBody>
                  <a:tcP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948237"/>
                  </a:ext>
                </a:extLst>
              </a:tr>
              <a:tr h="272294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 Rezvan-fat" panose="01000500000000020002" pitchFamily="2" charset="-78"/>
                          <a:cs typeface="A Rezvan-fat" panose="01000500000000020002" pitchFamily="2" charset="-78"/>
                        </a:rPr>
                        <a:t>لغة</a:t>
                      </a:r>
                      <a:endParaRPr lang="ar-OM" sz="4000" dirty="0">
                        <a:latin typeface="A Rezvan-fat" panose="01000500000000020002" pitchFamily="2" charset="-78"/>
                        <a:cs typeface="A Rezvan-fat" panose="01000500000000020002" pitchFamily="2" charset="-78"/>
                      </a:endParaRPr>
                    </a:p>
                  </a:txBody>
                  <a:tcP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14628"/>
                  </a:ext>
                </a:extLst>
              </a:tr>
              <a:tr h="1440300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 Rezvan-fat" panose="01000500000000020002" pitchFamily="2" charset="-78"/>
                          <a:cs typeface="A Rezvan-fat" panose="01000500000000020002" pitchFamily="2" charset="-78"/>
                        </a:rPr>
                        <a:t>اصطلاحا</a:t>
                      </a:r>
                      <a:endParaRPr lang="ar-OM" sz="4000" dirty="0">
                        <a:latin typeface="A Rezvan-fat" panose="01000500000000020002" pitchFamily="2" charset="-78"/>
                        <a:cs typeface="A Rezvan-fat" panose="01000500000000020002" pitchFamily="2" charset="-78"/>
                      </a:endParaRPr>
                    </a:p>
                  </a:txBody>
                  <a:tcP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070360"/>
                  </a:ext>
                </a:extLst>
              </a:tr>
            </a:tbl>
          </a:graphicData>
        </a:graphic>
      </p:graphicFrame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B62DFCDE-B724-49CB-A117-C93270DB18CA}"/>
              </a:ext>
            </a:extLst>
          </p:cNvPr>
          <p:cNvGrpSpPr/>
          <p:nvPr/>
        </p:nvGrpSpPr>
        <p:grpSpPr>
          <a:xfrm>
            <a:off x="4084322" y="169696"/>
            <a:ext cx="7969364" cy="751312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223CEB51-74D9-4C9A-A844-92C27DAA3C7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/البلاغة : </a:t>
              </a:r>
              <a:r>
                <a:rPr lang="ar-SA" sz="4400" b="1" dirty="0">
                  <a:solidFill>
                    <a:srgbClr val="C00000"/>
                  </a:solidFill>
                  <a:latin typeface="A Rezvan-fat" panose="01000500000000020002" pitchFamily="2" charset="-78"/>
                  <a:cs typeface="A Rezvan-fat" panose="01000500000000020002" pitchFamily="2" charset="-78"/>
                </a:rPr>
                <a:t>السجع</a:t>
              </a:r>
              <a:endParaRPr lang="ar-OM" sz="4400" b="1" dirty="0">
                <a:solidFill>
                  <a:srgbClr val="C00000"/>
                </a:solidFill>
                <a:latin typeface="A Rezvan-fat" panose="01000500000000020002" pitchFamily="2" charset="-78"/>
                <a:cs typeface="A Rezvan-fat" panose="01000500000000020002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409D4589-9580-4E61-AF07-504D6605175C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78CCA4EA-02C4-46FB-BB52-70720E6F8597}"/>
              </a:ext>
            </a:extLst>
          </p:cNvPr>
          <p:cNvCxnSpPr>
            <a:cxnSpLocks/>
          </p:cNvCxnSpPr>
          <p:nvPr/>
        </p:nvCxnSpPr>
        <p:spPr>
          <a:xfrm>
            <a:off x="11018536" y="1584923"/>
            <a:ext cx="0" cy="486842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0A1D17D6-E622-4535-BE91-CC9DBE5BB855}"/>
              </a:ext>
            </a:extLst>
          </p:cNvPr>
          <p:cNvSpPr txBox="1"/>
          <p:nvPr/>
        </p:nvSpPr>
        <p:spPr>
          <a:xfrm rot="16200000">
            <a:off x="9298082" y="3499309"/>
            <a:ext cx="4321232" cy="12349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5400" b="1" dirty="0"/>
              <a:t>مفهوم السجع</a:t>
            </a:r>
            <a:endParaRPr lang="ar-SA" sz="5400" dirty="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12896A9-D60D-4BBB-A280-B1EE5DB3C9E5}"/>
              </a:ext>
            </a:extLst>
          </p:cNvPr>
          <p:cNvSpPr txBox="1"/>
          <p:nvPr/>
        </p:nvSpPr>
        <p:spPr>
          <a:xfrm>
            <a:off x="943608" y="1333883"/>
            <a:ext cx="7498097" cy="9202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4000" b="1" dirty="0">
                <a:latin typeface="Calibri" panose="020F0502020204030204" pitchFamily="34" charset="0"/>
                <a:cs typeface="Calibri" panose="020F0502020204030204" pitchFamily="34" charset="0"/>
              </a:rPr>
              <a:t>السجع </a:t>
            </a:r>
            <a:r>
              <a:rPr lang="ar-SA" sz="4000" dirty="0">
                <a:latin typeface="Calibri" panose="020F0502020204030204" pitchFamily="34" charset="0"/>
                <a:cs typeface="Calibri" panose="020F0502020204030204" pitchFamily="34" charset="0"/>
              </a:rPr>
              <a:t>من المحسنات </a:t>
            </a:r>
            <a:r>
              <a:rPr lang="ar-SA" sz="4000" b="1" u="sng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البديعية اللفظية </a:t>
            </a:r>
            <a:endParaRPr lang="ar-OM" sz="4000" b="1" u="sng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896B0306-1B38-460F-A1EE-A04280F2C271}"/>
              </a:ext>
            </a:extLst>
          </p:cNvPr>
          <p:cNvSpPr txBox="1"/>
          <p:nvPr/>
        </p:nvSpPr>
        <p:spPr>
          <a:xfrm>
            <a:off x="363234" y="2446913"/>
            <a:ext cx="8658843" cy="28161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>
              <a:buFont typeface="Wingdings" pitchFamily="2" charset="2"/>
              <a:buChar char="v"/>
            </a:pPr>
            <a:r>
              <a:rPr lang="ar-SA" b="1" dirty="0">
                <a:solidFill>
                  <a:srgbClr val="C00000"/>
                </a:solidFill>
              </a:rPr>
              <a:t>سجع يسجع سجعا </a:t>
            </a:r>
            <a:r>
              <a:rPr lang="ar-SA" b="1" dirty="0"/>
              <a:t>: استوى و استقام و أشبه بعضه بعضا , و السجع : هو الكلام المقفى و الجمع ( </a:t>
            </a:r>
            <a:r>
              <a:rPr lang="ar-SA" b="1" dirty="0">
                <a:solidFill>
                  <a:srgbClr val="C00000"/>
                </a:solidFill>
              </a:rPr>
              <a:t>أسجاع و أساجيع </a:t>
            </a:r>
            <a:r>
              <a:rPr lang="ar-SA" b="1" dirty="0"/>
              <a:t>) .</a:t>
            </a:r>
          </a:p>
          <a:p>
            <a:pPr>
              <a:buFont typeface="Wingdings" pitchFamily="2" charset="2"/>
              <a:buChar char="v"/>
            </a:pPr>
            <a:r>
              <a:rPr lang="ar-SA" b="1" dirty="0">
                <a:solidFill>
                  <a:srgbClr val="C00000"/>
                </a:solidFill>
              </a:rPr>
              <a:t>سجّع</a:t>
            </a:r>
            <a:r>
              <a:rPr lang="ar-SA" b="1" dirty="0"/>
              <a:t> : تكلم بكلام له فواصل كفواصل الشعر من غير وزن . </a:t>
            </a:r>
          </a:p>
          <a:p>
            <a:pPr>
              <a:buFont typeface="Wingdings" pitchFamily="2" charset="2"/>
              <a:buChar char="v"/>
            </a:pPr>
            <a:r>
              <a:rPr lang="ar-SA" b="1" dirty="0"/>
              <a:t> </a:t>
            </a:r>
            <a:r>
              <a:rPr lang="ar-SA" b="1" dirty="0">
                <a:solidFill>
                  <a:srgbClr val="C00000"/>
                </a:solidFill>
              </a:rPr>
              <a:t>سجع</a:t>
            </a:r>
            <a:r>
              <a:rPr lang="ar-SA" b="1" dirty="0"/>
              <a:t> </a:t>
            </a:r>
            <a:r>
              <a:rPr lang="ar-SA" b="1" dirty="0">
                <a:solidFill>
                  <a:srgbClr val="C00000"/>
                </a:solidFill>
              </a:rPr>
              <a:t>الحمام</a:t>
            </a:r>
            <a:r>
              <a:rPr lang="ar-SA" b="1" dirty="0"/>
              <a:t> : هدل على جهة واحدة . </a:t>
            </a:r>
          </a:p>
          <a:p>
            <a:pPr>
              <a:buFont typeface="Wingdings" pitchFamily="2" charset="2"/>
              <a:buChar char="v"/>
            </a:pPr>
            <a:r>
              <a:rPr lang="ar-SA" b="1" dirty="0">
                <a:solidFill>
                  <a:srgbClr val="C00000"/>
                </a:solidFill>
              </a:rPr>
              <a:t>سجعت</a:t>
            </a:r>
            <a:r>
              <a:rPr lang="ar-SA" b="1" dirty="0"/>
              <a:t> </a:t>
            </a:r>
            <a:r>
              <a:rPr lang="ar-SA" b="1" dirty="0">
                <a:solidFill>
                  <a:srgbClr val="C00000"/>
                </a:solidFill>
              </a:rPr>
              <a:t>الجماعة</a:t>
            </a:r>
            <a:r>
              <a:rPr lang="ar-SA" b="1" dirty="0"/>
              <a:t> : إذا رددت على صوت رجل واحد .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4B78E3D7-6B91-45C0-B8E2-E2F79548862E}"/>
              </a:ext>
            </a:extLst>
          </p:cNvPr>
          <p:cNvSpPr txBox="1"/>
          <p:nvPr/>
        </p:nvSpPr>
        <p:spPr>
          <a:xfrm>
            <a:off x="770583" y="5242308"/>
            <a:ext cx="7973043" cy="85408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600" b="1" u="sng" dirty="0">
                <a:solidFill>
                  <a:srgbClr val="7030A0"/>
                </a:solidFill>
              </a:rPr>
              <a:t>توافق فاصلتين في الحرف الأخير </a:t>
            </a:r>
            <a:r>
              <a:rPr lang="ar-SA" sz="3600" b="1" dirty="0"/>
              <a:t>من النثر </a:t>
            </a:r>
          </a:p>
        </p:txBody>
      </p:sp>
      <p:cxnSp>
        <p:nvCxnSpPr>
          <p:cNvPr id="14" name="رابط مستقيم 13">
            <a:extLst>
              <a:ext uri="{FF2B5EF4-FFF2-40B4-BE49-F238E27FC236}">
                <a16:creationId xmlns:a16="http://schemas.microsoft.com/office/drawing/2014/main" id="{F1AD944C-C369-43EE-B9E8-CC75753A2E5E}"/>
              </a:ext>
            </a:extLst>
          </p:cNvPr>
          <p:cNvCxnSpPr>
            <a:cxnSpLocks/>
          </p:cNvCxnSpPr>
          <p:nvPr/>
        </p:nvCxnSpPr>
        <p:spPr>
          <a:xfrm flipH="1">
            <a:off x="310557" y="2590763"/>
            <a:ext cx="8818219" cy="0"/>
          </a:xfrm>
          <a:prstGeom prst="line">
            <a:avLst/>
          </a:prstGeom>
          <a:ln w="762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مستقيم 14">
            <a:extLst>
              <a:ext uri="{FF2B5EF4-FFF2-40B4-BE49-F238E27FC236}">
                <a16:creationId xmlns:a16="http://schemas.microsoft.com/office/drawing/2014/main" id="{1F3FEE9D-F966-45ED-BA0D-E504C0D31C2E}"/>
              </a:ext>
            </a:extLst>
          </p:cNvPr>
          <p:cNvCxnSpPr>
            <a:cxnSpLocks/>
          </p:cNvCxnSpPr>
          <p:nvPr/>
        </p:nvCxnSpPr>
        <p:spPr>
          <a:xfrm flipH="1">
            <a:off x="347996" y="5263069"/>
            <a:ext cx="8818219" cy="0"/>
          </a:xfrm>
          <a:prstGeom prst="line">
            <a:avLst/>
          </a:prstGeom>
          <a:ln w="762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BC144466-65C6-4DF2-AE12-EBE15DFEBC44}"/>
              </a:ext>
            </a:extLst>
          </p:cNvPr>
          <p:cNvCxnSpPr>
            <a:cxnSpLocks/>
          </p:cNvCxnSpPr>
          <p:nvPr/>
        </p:nvCxnSpPr>
        <p:spPr>
          <a:xfrm>
            <a:off x="11018537" y="1584923"/>
            <a:ext cx="0" cy="486842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89AA806-EC0C-4806-9C13-A350E5BE4099}"/>
              </a:ext>
            </a:extLst>
          </p:cNvPr>
          <p:cNvSpPr txBox="1"/>
          <p:nvPr/>
        </p:nvSpPr>
        <p:spPr>
          <a:xfrm rot="16200000">
            <a:off x="9298083" y="3499309"/>
            <a:ext cx="4321232" cy="12349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5400" b="1" dirty="0"/>
              <a:t>مفهوم السجع</a:t>
            </a:r>
            <a:endParaRPr lang="ar-SA" sz="5400" dirty="0"/>
          </a:p>
        </p:txBody>
      </p:sp>
    </p:spTree>
    <p:extLst>
      <p:ext uri="{BB962C8B-B14F-4D97-AF65-F5344CB8AC3E}">
        <p14:creationId xmlns:p14="http://schemas.microsoft.com/office/powerpoint/2010/main" val="1917746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B62DFCDE-B724-49CB-A117-C93270DB18CA}"/>
              </a:ext>
            </a:extLst>
          </p:cNvPr>
          <p:cNvGrpSpPr/>
          <p:nvPr/>
        </p:nvGrpSpPr>
        <p:grpSpPr>
          <a:xfrm>
            <a:off x="4084322" y="169696"/>
            <a:ext cx="7969364" cy="751312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223CEB51-74D9-4C9A-A844-92C27DAA3C7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/البلاغة : </a:t>
              </a:r>
              <a:r>
                <a:rPr lang="ar-SA" sz="4400" b="1" dirty="0">
                  <a:solidFill>
                    <a:srgbClr val="C00000"/>
                  </a:solidFill>
                  <a:latin typeface="A Rezvan-fat" panose="01000500000000020002" pitchFamily="2" charset="-78"/>
                  <a:cs typeface="A Rezvan-fat" panose="01000500000000020002" pitchFamily="2" charset="-78"/>
                </a:rPr>
                <a:t>السجع</a:t>
              </a:r>
              <a:endParaRPr lang="ar-OM" sz="4400" b="1" dirty="0">
                <a:solidFill>
                  <a:srgbClr val="C00000"/>
                </a:solidFill>
                <a:latin typeface="A Rezvan-fat" panose="01000500000000020002" pitchFamily="2" charset="-78"/>
                <a:cs typeface="A Rezvan-fat" panose="01000500000000020002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409D4589-9580-4E61-AF07-504D6605175C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78CCA4EA-02C4-46FB-BB52-70720E6F8597}"/>
              </a:ext>
            </a:extLst>
          </p:cNvPr>
          <p:cNvCxnSpPr>
            <a:cxnSpLocks/>
          </p:cNvCxnSpPr>
          <p:nvPr/>
        </p:nvCxnSpPr>
        <p:spPr>
          <a:xfrm>
            <a:off x="11018536" y="1584923"/>
            <a:ext cx="0" cy="486842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0A1D17D6-E622-4535-BE91-CC9DBE5BB855}"/>
              </a:ext>
            </a:extLst>
          </p:cNvPr>
          <p:cNvSpPr txBox="1"/>
          <p:nvPr/>
        </p:nvSpPr>
        <p:spPr>
          <a:xfrm rot="16200000">
            <a:off x="9177354" y="3490788"/>
            <a:ext cx="4762027" cy="12349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5400" b="1" dirty="0"/>
              <a:t>أمثلة على السجع</a:t>
            </a:r>
            <a:endParaRPr lang="ar-SA" sz="5400" dirty="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12896A9-D60D-4BBB-A280-B1EE5DB3C9E5}"/>
              </a:ext>
            </a:extLst>
          </p:cNvPr>
          <p:cNvSpPr txBox="1"/>
          <p:nvPr/>
        </p:nvSpPr>
        <p:spPr>
          <a:xfrm>
            <a:off x="205037" y="1308514"/>
            <a:ext cx="10735852" cy="8374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1/ الصوم حرمان مشروع ، و تأديب بالجوع ، و خضوع لله و خشوع .  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2997EFBF-3C23-4C65-9D08-CFDEADBE9BD3}"/>
              </a:ext>
            </a:extLst>
          </p:cNvPr>
          <p:cNvSpPr txBox="1"/>
          <p:nvPr/>
        </p:nvSpPr>
        <p:spPr>
          <a:xfrm>
            <a:off x="777240" y="3429000"/>
            <a:ext cx="10082611" cy="8374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36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3/ قال تعالى : (قل هو الله أحد ، الله الصمد ، لم يلد ولم يولد ) 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8D82A9B1-9BF2-4003-8E2D-759313B8BE51}"/>
              </a:ext>
            </a:extLst>
          </p:cNvPr>
          <p:cNvSpPr txBox="1"/>
          <p:nvPr/>
        </p:nvSpPr>
        <p:spPr>
          <a:xfrm>
            <a:off x="509836" y="2321491"/>
            <a:ext cx="10392231" cy="8374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2/ ظهر الصباح ، فنادى المؤذن حيّ على الفلاح .  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C3EB982-BE52-4FE6-9D75-F67120D6BEEE}"/>
              </a:ext>
            </a:extLst>
          </p:cNvPr>
          <p:cNvSpPr txBox="1"/>
          <p:nvPr/>
        </p:nvSpPr>
        <p:spPr>
          <a:xfrm>
            <a:off x="624840" y="4663440"/>
            <a:ext cx="10280731" cy="166847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36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ar-OM" sz="3600" b="1" dirty="0"/>
              <a:t>4/   فنحن في جدل ، والروم في وجل     </a:t>
            </a:r>
          </a:p>
          <a:p>
            <a:pPr algn="l"/>
            <a:r>
              <a:rPr lang="ar-OM" sz="3600" b="1" dirty="0"/>
              <a:t>                                   والبر في شغل ، و البحر في خجل </a:t>
            </a:r>
            <a:endParaRPr lang="ar-OM" b="1" dirty="0"/>
          </a:p>
        </p:txBody>
      </p:sp>
    </p:spTree>
    <p:extLst>
      <p:ext uri="{BB962C8B-B14F-4D97-AF65-F5344CB8AC3E}">
        <p14:creationId xmlns:p14="http://schemas.microsoft.com/office/powerpoint/2010/main" val="4038766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B62DFCDE-B724-49CB-A117-C93270DB18CA}"/>
              </a:ext>
            </a:extLst>
          </p:cNvPr>
          <p:cNvGrpSpPr/>
          <p:nvPr/>
        </p:nvGrpSpPr>
        <p:grpSpPr>
          <a:xfrm>
            <a:off x="4084322" y="169696"/>
            <a:ext cx="7969364" cy="751312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223CEB51-74D9-4C9A-A844-92C27DAA3C7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/البلاغة : </a:t>
              </a:r>
              <a:r>
                <a:rPr lang="ar-SA" sz="4400" b="1" dirty="0">
                  <a:solidFill>
                    <a:srgbClr val="C00000"/>
                  </a:solidFill>
                  <a:latin typeface="A Rezvan-fat" panose="01000500000000020002" pitchFamily="2" charset="-78"/>
                  <a:cs typeface="A Rezvan-fat" panose="01000500000000020002" pitchFamily="2" charset="-78"/>
                </a:rPr>
                <a:t>السجع</a:t>
              </a:r>
              <a:endParaRPr lang="ar-OM" sz="4400" b="1" dirty="0">
                <a:solidFill>
                  <a:srgbClr val="C00000"/>
                </a:solidFill>
                <a:latin typeface="A Rezvan-fat" panose="01000500000000020002" pitchFamily="2" charset="-78"/>
                <a:cs typeface="A Rezvan-fat" panose="01000500000000020002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409D4589-9580-4E61-AF07-504D6605175C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78CCA4EA-02C4-46FB-BB52-70720E6F8597}"/>
              </a:ext>
            </a:extLst>
          </p:cNvPr>
          <p:cNvCxnSpPr>
            <a:cxnSpLocks/>
          </p:cNvCxnSpPr>
          <p:nvPr/>
        </p:nvCxnSpPr>
        <p:spPr>
          <a:xfrm>
            <a:off x="11018536" y="1584923"/>
            <a:ext cx="0" cy="486842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0A1D17D6-E622-4535-BE91-CC9DBE5BB855}"/>
              </a:ext>
            </a:extLst>
          </p:cNvPr>
          <p:cNvSpPr txBox="1"/>
          <p:nvPr/>
        </p:nvSpPr>
        <p:spPr>
          <a:xfrm rot="16200000">
            <a:off x="9177354" y="3490788"/>
            <a:ext cx="4762027" cy="12349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5400" b="1" dirty="0"/>
              <a:t>أمثلة على السجع</a:t>
            </a:r>
            <a:endParaRPr lang="ar-SA" sz="5400" dirty="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12896A9-D60D-4BBB-A280-B1EE5DB3C9E5}"/>
              </a:ext>
            </a:extLst>
          </p:cNvPr>
          <p:cNvSpPr txBox="1"/>
          <p:nvPr/>
        </p:nvSpPr>
        <p:spPr>
          <a:xfrm>
            <a:off x="205039" y="2145987"/>
            <a:ext cx="10735852" cy="8374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marL="571500" indent="-571500">
              <a:buFont typeface="Wingdings" panose="05000000000000000000" pitchFamily="2" charset="2"/>
              <a:buChar char="ü"/>
            </a:pPr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الصوم حرمان مشرو</a:t>
            </a:r>
            <a:r>
              <a:rPr lang="ar-SA" sz="3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ع </a:t>
            </a:r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، و تأديب بالجو</a:t>
            </a:r>
            <a:r>
              <a:rPr lang="ar-SA" sz="3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ع</a:t>
            </a:r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 ، و خضوع لله و خشو</a:t>
            </a:r>
            <a:r>
              <a:rPr lang="ar-SA" sz="3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ع</a:t>
            </a:r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 .  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0072706-EE84-4E9F-A7AC-93846B09189D}"/>
              </a:ext>
            </a:extLst>
          </p:cNvPr>
          <p:cNvSpPr txBox="1"/>
          <p:nvPr/>
        </p:nvSpPr>
        <p:spPr>
          <a:xfrm>
            <a:off x="205039" y="1166186"/>
            <a:ext cx="10735852" cy="8374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تأمل الاتفاق في النهايات الصوتية للجمل الآتية :   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C64E288C-370B-4B45-9E4B-3ABAD7BFFCE2}"/>
              </a:ext>
            </a:extLst>
          </p:cNvPr>
          <p:cNvSpPr txBox="1"/>
          <p:nvPr/>
        </p:nvSpPr>
        <p:spPr>
          <a:xfrm>
            <a:off x="5795210" y="3489869"/>
            <a:ext cx="1652812" cy="10030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4400" b="1" dirty="0">
                <a:latin typeface="Calibri" panose="020F0502020204030204" pitchFamily="34" charset="0"/>
                <a:cs typeface="Calibri" panose="020F0502020204030204" pitchFamily="34" charset="0"/>
              </a:rPr>
              <a:t>مشرو</a:t>
            </a:r>
            <a:r>
              <a:rPr lang="ar-SA" sz="4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ع </a:t>
            </a:r>
            <a:r>
              <a:rPr lang="ar-SA" sz="44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endParaRPr lang="ar-OM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19C00A5-F116-468A-A499-BC1A814C427C}"/>
              </a:ext>
            </a:extLst>
          </p:cNvPr>
          <p:cNvSpPr txBox="1"/>
          <p:nvPr/>
        </p:nvSpPr>
        <p:spPr>
          <a:xfrm>
            <a:off x="3859790" y="3489869"/>
            <a:ext cx="1652812" cy="10030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4400" b="1" dirty="0">
                <a:latin typeface="Calibri" panose="020F0502020204030204" pitchFamily="34" charset="0"/>
                <a:cs typeface="Calibri" panose="020F0502020204030204" pitchFamily="34" charset="0"/>
              </a:rPr>
              <a:t>بالجو</a:t>
            </a:r>
            <a:r>
              <a:rPr lang="ar-SA" sz="4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ع</a:t>
            </a:r>
            <a:endParaRPr lang="ar-OM" sz="4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386C2FB6-533B-4FA6-93A0-7EF71FF1299B}"/>
              </a:ext>
            </a:extLst>
          </p:cNvPr>
          <p:cNvSpPr txBox="1"/>
          <p:nvPr/>
        </p:nvSpPr>
        <p:spPr>
          <a:xfrm>
            <a:off x="1924370" y="3465784"/>
            <a:ext cx="1652812" cy="10030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4400" b="1" dirty="0">
                <a:latin typeface="Calibri" panose="020F0502020204030204" pitchFamily="34" charset="0"/>
                <a:cs typeface="Calibri" panose="020F0502020204030204" pitchFamily="34" charset="0"/>
              </a:rPr>
              <a:t>خشو</a:t>
            </a:r>
            <a:r>
              <a:rPr lang="ar-SA" sz="4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ع</a:t>
            </a:r>
            <a:endParaRPr lang="ar-OM" sz="4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980A96FE-B8B7-4428-9934-F1575DC6ACE5}"/>
              </a:ext>
            </a:extLst>
          </p:cNvPr>
          <p:cNvSpPr txBox="1"/>
          <p:nvPr/>
        </p:nvSpPr>
        <p:spPr>
          <a:xfrm rot="20940304">
            <a:off x="9034823" y="4604097"/>
            <a:ext cx="1652813" cy="9387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4000" b="1" u="sng" dirty="0"/>
              <a:t>نلاحظ : </a:t>
            </a:r>
            <a:endParaRPr lang="ar-OM" sz="4000" u="sng" dirty="0"/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0F971482-4EA9-4AA9-8390-B24A94C78EAE}"/>
              </a:ext>
            </a:extLst>
          </p:cNvPr>
          <p:cNvSpPr txBox="1"/>
          <p:nvPr/>
        </p:nvSpPr>
        <p:spPr>
          <a:xfrm>
            <a:off x="584849" y="5394581"/>
            <a:ext cx="9976231" cy="8374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توافق فواصل الجمل في الحرف الأخير و الذي يسمى </a:t>
            </a:r>
            <a:r>
              <a:rPr lang="ar-SA" sz="3600" b="1" u="sng" dirty="0">
                <a:latin typeface="Calibri" panose="020F0502020204030204" pitchFamily="34" charset="0"/>
                <a:cs typeface="Calibri" panose="020F0502020204030204" pitchFamily="34" charset="0"/>
              </a:rPr>
              <a:t>السجع</a:t>
            </a:r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 . 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25DAED4A-9504-C88D-D5E3-4E4945E8279C}"/>
              </a:ext>
            </a:extLst>
          </p:cNvPr>
          <p:cNvSpPr txBox="1"/>
          <p:nvPr/>
        </p:nvSpPr>
        <p:spPr>
          <a:xfrm>
            <a:off x="7413896" y="3577307"/>
            <a:ext cx="3183150" cy="8374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الفواصل هي : ...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20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B62DFCDE-B724-49CB-A117-C93270DB18CA}"/>
              </a:ext>
            </a:extLst>
          </p:cNvPr>
          <p:cNvGrpSpPr/>
          <p:nvPr/>
        </p:nvGrpSpPr>
        <p:grpSpPr>
          <a:xfrm>
            <a:off x="4084322" y="169696"/>
            <a:ext cx="7969364" cy="751312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223CEB51-74D9-4C9A-A844-92C27DAA3C7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/البلاغة : </a:t>
              </a:r>
              <a:r>
                <a:rPr lang="ar-SA" sz="4400" b="1" dirty="0">
                  <a:solidFill>
                    <a:srgbClr val="C00000"/>
                  </a:solidFill>
                  <a:latin typeface="A Rezvan-fat" panose="01000500000000020002" pitchFamily="2" charset="-78"/>
                  <a:cs typeface="A Rezvan-fat" panose="01000500000000020002" pitchFamily="2" charset="-78"/>
                </a:rPr>
                <a:t>السجع</a:t>
              </a:r>
              <a:endParaRPr lang="ar-OM" sz="4400" b="1" dirty="0">
                <a:solidFill>
                  <a:srgbClr val="C00000"/>
                </a:solidFill>
                <a:latin typeface="A Rezvan-fat" panose="01000500000000020002" pitchFamily="2" charset="-78"/>
                <a:cs typeface="A Rezvan-fat" panose="01000500000000020002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409D4589-9580-4E61-AF07-504D6605175C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78CCA4EA-02C4-46FB-BB52-70720E6F8597}"/>
              </a:ext>
            </a:extLst>
          </p:cNvPr>
          <p:cNvCxnSpPr>
            <a:cxnSpLocks/>
          </p:cNvCxnSpPr>
          <p:nvPr/>
        </p:nvCxnSpPr>
        <p:spPr>
          <a:xfrm>
            <a:off x="11018536" y="1584923"/>
            <a:ext cx="0" cy="486842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0A1D17D6-E622-4535-BE91-CC9DBE5BB855}"/>
              </a:ext>
            </a:extLst>
          </p:cNvPr>
          <p:cNvSpPr txBox="1"/>
          <p:nvPr/>
        </p:nvSpPr>
        <p:spPr>
          <a:xfrm rot="16200000">
            <a:off x="9177354" y="3490788"/>
            <a:ext cx="4762027" cy="12349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5400" b="1" dirty="0"/>
              <a:t>أمثلة على السجع</a:t>
            </a:r>
            <a:endParaRPr lang="ar-SA" sz="5400" dirty="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12896A9-D60D-4BBB-A280-B1EE5DB3C9E5}"/>
              </a:ext>
            </a:extLst>
          </p:cNvPr>
          <p:cNvSpPr txBox="1"/>
          <p:nvPr/>
        </p:nvSpPr>
        <p:spPr>
          <a:xfrm>
            <a:off x="205039" y="2145987"/>
            <a:ext cx="10735852" cy="8374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marL="571500" indent="-571500">
              <a:buFont typeface="Wingdings" panose="05000000000000000000" pitchFamily="2" charset="2"/>
              <a:buChar char="ü"/>
            </a:pPr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ظهر الصباح ، فنادى المؤذن حيّ على الفلاح .  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0072706-EE84-4E9F-A7AC-93846B09189D}"/>
              </a:ext>
            </a:extLst>
          </p:cNvPr>
          <p:cNvSpPr txBox="1"/>
          <p:nvPr/>
        </p:nvSpPr>
        <p:spPr>
          <a:xfrm>
            <a:off x="205039" y="1166186"/>
            <a:ext cx="10735852" cy="8374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تأمل الاتفاق في النهايات الصوتية للجملتين الآتيتين :   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C64E288C-370B-4B45-9E4B-3ABAD7BFFCE2}"/>
              </a:ext>
            </a:extLst>
          </p:cNvPr>
          <p:cNvSpPr txBox="1"/>
          <p:nvPr/>
        </p:nvSpPr>
        <p:spPr>
          <a:xfrm>
            <a:off x="4171683" y="3555183"/>
            <a:ext cx="1652812" cy="10030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4400" b="1" dirty="0">
                <a:latin typeface="Calibri" panose="020F0502020204030204" pitchFamily="34" charset="0"/>
                <a:cs typeface="Calibri" panose="020F0502020204030204" pitchFamily="34" charset="0"/>
              </a:rPr>
              <a:t>الصبا</a:t>
            </a:r>
            <a:r>
              <a:rPr lang="ar-SA" sz="4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ح</a:t>
            </a:r>
            <a:endParaRPr lang="ar-OM" sz="4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19C00A5-F116-468A-A499-BC1A814C427C}"/>
              </a:ext>
            </a:extLst>
          </p:cNvPr>
          <p:cNvSpPr txBox="1"/>
          <p:nvPr/>
        </p:nvSpPr>
        <p:spPr>
          <a:xfrm>
            <a:off x="2236263" y="3555183"/>
            <a:ext cx="1652812" cy="10030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4400" b="1" dirty="0">
                <a:latin typeface="Calibri" panose="020F0502020204030204" pitchFamily="34" charset="0"/>
                <a:cs typeface="Calibri" panose="020F0502020204030204" pitchFamily="34" charset="0"/>
              </a:rPr>
              <a:t>الفلا</a:t>
            </a:r>
            <a:r>
              <a:rPr lang="ar-SA" sz="4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ح</a:t>
            </a:r>
            <a:endParaRPr lang="ar-OM" sz="4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980A96FE-B8B7-4428-9934-F1575DC6ACE5}"/>
              </a:ext>
            </a:extLst>
          </p:cNvPr>
          <p:cNvSpPr txBox="1"/>
          <p:nvPr/>
        </p:nvSpPr>
        <p:spPr>
          <a:xfrm rot="20940304">
            <a:off x="9034823" y="4604097"/>
            <a:ext cx="1652813" cy="9387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4000" b="1" u="sng" dirty="0"/>
              <a:t>نلاحظ : </a:t>
            </a:r>
            <a:endParaRPr lang="ar-OM" sz="4000" u="sng" dirty="0"/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0F971482-4EA9-4AA9-8390-B24A94C78EAE}"/>
              </a:ext>
            </a:extLst>
          </p:cNvPr>
          <p:cNvSpPr txBox="1"/>
          <p:nvPr/>
        </p:nvSpPr>
        <p:spPr>
          <a:xfrm>
            <a:off x="584849" y="5394581"/>
            <a:ext cx="9976231" cy="8374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توافق فواصل الجمل في الحرف الأخير و الذي يسمى </a:t>
            </a:r>
            <a:r>
              <a:rPr lang="ar-SA" sz="3600" b="1" u="sng" dirty="0">
                <a:latin typeface="Calibri" panose="020F0502020204030204" pitchFamily="34" charset="0"/>
                <a:cs typeface="Calibri" panose="020F0502020204030204" pitchFamily="34" charset="0"/>
              </a:rPr>
              <a:t>السجع</a:t>
            </a:r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 . 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2C7F845B-C7D9-E38B-EA9E-62FC968CE114}"/>
              </a:ext>
            </a:extLst>
          </p:cNvPr>
          <p:cNvSpPr txBox="1"/>
          <p:nvPr/>
        </p:nvSpPr>
        <p:spPr>
          <a:xfrm>
            <a:off x="6678079" y="3600398"/>
            <a:ext cx="3183150" cy="8374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الفواصل هي : ...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433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B62DFCDE-B724-49CB-A117-C93270DB18CA}"/>
              </a:ext>
            </a:extLst>
          </p:cNvPr>
          <p:cNvGrpSpPr/>
          <p:nvPr/>
        </p:nvGrpSpPr>
        <p:grpSpPr>
          <a:xfrm>
            <a:off x="4084322" y="169696"/>
            <a:ext cx="7969364" cy="751312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223CEB51-74D9-4C9A-A844-92C27DAA3C7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/البلاغة : </a:t>
              </a:r>
              <a:r>
                <a:rPr lang="ar-SA" sz="4400" b="1" dirty="0">
                  <a:solidFill>
                    <a:srgbClr val="C00000"/>
                  </a:solidFill>
                  <a:latin typeface="A Rezvan-fat" panose="01000500000000020002" pitchFamily="2" charset="-78"/>
                  <a:cs typeface="A Rezvan-fat" panose="01000500000000020002" pitchFamily="2" charset="-78"/>
                </a:rPr>
                <a:t>السجع</a:t>
              </a:r>
              <a:endParaRPr lang="ar-OM" sz="4400" b="1" dirty="0">
                <a:solidFill>
                  <a:srgbClr val="C00000"/>
                </a:solidFill>
                <a:latin typeface="A Rezvan-fat" panose="01000500000000020002" pitchFamily="2" charset="-78"/>
                <a:cs typeface="A Rezvan-fat" panose="01000500000000020002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409D4589-9580-4E61-AF07-504D6605175C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78CCA4EA-02C4-46FB-BB52-70720E6F8597}"/>
              </a:ext>
            </a:extLst>
          </p:cNvPr>
          <p:cNvCxnSpPr>
            <a:cxnSpLocks/>
          </p:cNvCxnSpPr>
          <p:nvPr/>
        </p:nvCxnSpPr>
        <p:spPr>
          <a:xfrm>
            <a:off x="11018536" y="1584923"/>
            <a:ext cx="0" cy="486842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0A1D17D6-E622-4535-BE91-CC9DBE5BB855}"/>
              </a:ext>
            </a:extLst>
          </p:cNvPr>
          <p:cNvSpPr txBox="1"/>
          <p:nvPr/>
        </p:nvSpPr>
        <p:spPr>
          <a:xfrm rot="16200000">
            <a:off x="9177354" y="3490788"/>
            <a:ext cx="4762027" cy="12349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5400" b="1" dirty="0"/>
              <a:t>أمثلة على السجع</a:t>
            </a:r>
            <a:endParaRPr lang="ar-SA" sz="5400" dirty="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12896A9-D60D-4BBB-A280-B1EE5DB3C9E5}"/>
              </a:ext>
            </a:extLst>
          </p:cNvPr>
          <p:cNvSpPr txBox="1"/>
          <p:nvPr/>
        </p:nvSpPr>
        <p:spPr>
          <a:xfrm>
            <a:off x="205039" y="2145987"/>
            <a:ext cx="10735852" cy="8374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marL="571500" indent="-571500">
              <a:buFont typeface="Wingdings" panose="05000000000000000000" pitchFamily="2" charset="2"/>
              <a:buChar char="ü"/>
            </a:pPr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قال تعالى : (قل هو الله أح</a:t>
            </a:r>
            <a:r>
              <a:rPr lang="ar-SA" sz="3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د</a:t>
            </a:r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 ، الله الصم</a:t>
            </a:r>
            <a:r>
              <a:rPr lang="ar-SA" sz="3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د</a:t>
            </a:r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 ، لم يلد ولم يول</a:t>
            </a:r>
            <a:r>
              <a:rPr lang="ar-SA" sz="3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د</a:t>
            </a:r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 ) 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0072706-EE84-4E9F-A7AC-93846B09189D}"/>
              </a:ext>
            </a:extLst>
          </p:cNvPr>
          <p:cNvSpPr txBox="1"/>
          <p:nvPr/>
        </p:nvSpPr>
        <p:spPr>
          <a:xfrm>
            <a:off x="205039" y="1166186"/>
            <a:ext cx="10735852" cy="8374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تأمل الاتفاق في النهايات الصوتية للآيات الكريمة من سورة الإخلاص :   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C64E288C-370B-4B45-9E4B-3ABAD7BFFCE2}"/>
              </a:ext>
            </a:extLst>
          </p:cNvPr>
          <p:cNvSpPr txBox="1"/>
          <p:nvPr/>
        </p:nvSpPr>
        <p:spPr>
          <a:xfrm>
            <a:off x="5207381" y="3583175"/>
            <a:ext cx="1652812" cy="10030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4400" b="1" dirty="0">
                <a:latin typeface="Calibri" panose="020F0502020204030204" pitchFamily="34" charset="0"/>
                <a:cs typeface="Calibri" panose="020F0502020204030204" pitchFamily="34" charset="0"/>
              </a:rPr>
              <a:t>أح</a:t>
            </a:r>
            <a:r>
              <a:rPr lang="ar-SA" sz="4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د</a:t>
            </a:r>
            <a:endParaRPr lang="ar-OM" sz="4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19C00A5-F116-468A-A499-BC1A814C427C}"/>
              </a:ext>
            </a:extLst>
          </p:cNvPr>
          <p:cNvSpPr txBox="1"/>
          <p:nvPr/>
        </p:nvSpPr>
        <p:spPr>
          <a:xfrm>
            <a:off x="3271961" y="3583175"/>
            <a:ext cx="1652812" cy="10030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4400" b="1" dirty="0">
                <a:latin typeface="Calibri" panose="020F0502020204030204" pitchFamily="34" charset="0"/>
                <a:cs typeface="Calibri" panose="020F0502020204030204" pitchFamily="34" charset="0"/>
              </a:rPr>
              <a:t>الصم</a:t>
            </a:r>
            <a:r>
              <a:rPr lang="ar-SA" sz="4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د</a:t>
            </a:r>
            <a:endParaRPr lang="ar-OM" sz="4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386C2FB6-533B-4FA6-93A0-7EF71FF1299B}"/>
              </a:ext>
            </a:extLst>
          </p:cNvPr>
          <p:cNvSpPr txBox="1"/>
          <p:nvPr/>
        </p:nvSpPr>
        <p:spPr>
          <a:xfrm>
            <a:off x="1336541" y="3559090"/>
            <a:ext cx="1652812" cy="10030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4400" b="1" dirty="0">
                <a:latin typeface="Calibri" panose="020F0502020204030204" pitchFamily="34" charset="0"/>
                <a:cs typeface="Calibri" panose="020F0502020204030204" pitchFamily="34" charset="0"/>
              </a:rPr>
              <a:t>يول</a:t>
            </a:r>
            <a:r>
              <a:rPr lang="ar-SA" sz="4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د</a:t>
            </a:r>
            <a:endParaRPr lang="ar-OM" sz="4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980A96FE-B8B7-4428-9934-F1575DC6ACE5}"/>
              </a:ext>
            </a:extLst>
          </p:cNvPr>
          <p:cNvSpPr txBox="1"/>
          <p:nvPr/>
        </p:nvSpPr>
        <p:spPr>
          <a:xfrm rot="20940304">
            <a:off x="9034823" y="4604097"/>
            <a:ext cx="1652813" cy="9387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4000" b="1" u="sng" dirty="0"/>
              <a:t>نلاحظ : </a:t>
            </a:r>
            <a:endParaRPr lang="ar-OM" sz="4000" u="sng" dirty="0"/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0F971482-4EA9-4AA9-8390-B24A94C78EAE}"/>
              </a:ext>
            </a:extLst>
          </p:cNvPr>
          <p:cNvSpPr txBox="1"/>
          <p:nvPr/>
        </p:nvSpPr>
        <p:spPr>
          <a:xfrm>
            <a:off x="205040" y="5434044"/>
            <a:ext cx="10545946" cy="166847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توافق فواصل الآيات في الحرف الأخير و الذي يسمى </a:t>
            </a:r>
            <a:r>
              <a:rPr lang="ar-SA" sz="3600" b="1" u="sng" dirty="0">
                <a:latin typeface="Calibri" panose="020F0502020204030204" pitchFamily="34" charset="0"/>
                <a:cs typeface="Calibri" panose="020F0502020204030204" pitchFamily="34" charset="0"/>
              </a:rPr>
              <a:t>فواصل قرآنية </a:t>
            </a:r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. . 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E248BD87-416A-3806-5507-D2F9693067AE}"/>
              </a:ext>
            </a:extLst>
          </p:cNvPr>
          <p:cNvSpPr txBox="1"/>
          <p:nvPr/>
        </p:nvSpPr>
        <p:spPr>
          <a:xfrm>
            <a:off x="7413896" y="3577307"/>
            <a:ext cx="3183150" cy="8374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الفواصل هي : ...</a:t>
            </a:r>
            <a:endParaRPr lang="ar-OM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011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9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