
<file path=[Content_Types].xml><?xml version="1.0" encoding="utf-8"?>
<Types xmlns="http://schemas.openxmlformats.org/package/2006/content-types">
  <Default ContentType="image/jpeg" Extension="jpg"/>
  <Default ContentType="image/png" Extension="tmp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inkml+xml" PartName="/ppt/ink/ink5.xml"/>
  <Override ContentType="application/inkml+xml" PartName="/ppt/ink/ink13.xml"/>
  <Override ContentType="application/inkml+xml" PartName="/ppt/ink/ink18.xml"/>
  <Override ContentType="application/inkml+xml" PartName="/ppt/ink/ink7.xml"/>
  <Override ContentType="application/inkml+xml" PartName="/ppt/ink/ink10.xml"/>
  <Override ContentType="application/inkml+xml" PartName="/ppt/ink/ink2.xml"/>
  <Override ContentType="application/inkml+xml" PartName="/ppt/ink/ink21.xml"/>
  <Override ContentType="application/inkml+xml" PartName="/ppt/ink/ink16.xml"/>
  <Override ContentType="application/inkml+xml" PartName="/ppt/ink/ink14.xml"/>
  <Override ContentType="application/inkml+xml" PartName="/ppt/ink/ink12.xml"/>
  <Override ContentType="application/inkml+xml" PartName="/ppt/ink/ink20.xml"/>
  <Override ContentType="application/inkml+xml" PartName="/ppt/ink/ink17.xml"/>
  <Override ContentType="application/inkml+xml" PartName="/ppt/ink/ink4.xml"/>
  <Override ContentType="application/inkml+xml" PartName="/ppt/ink/ink9.xml"/>
  <Override ContentType="application/inkml+xml" PartName="/ppt/ink/ink19.xml"/>
  <Override ContentType="application/inkml+xml" PartName="/ppt/ink/ink6.xml"/>
  <Override ContentType="application/inkml+xml" PartName="/ppt/ink/ink22.xml"/>
  <Override ContentType="application/inkml+xml" PartName="/ppt/ink/ink8.xml"/>
  <Override ContentType="application/inkml+xml" PartName="/ppt/ink/ink3.xml"/>
  <Override ContentType="application/inkml+xml" PartName="/ppt/ink/ink15.xml"/>
  <Override ContentType="application/inkml+xml" PartName="/ppt/ink/ink1.xml"/>
  <Override ContentType="application/inkml+xml" PartName="/ppt/ink/ink1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EB344D84-9AFB-497E-A393-DC336BA19D2E}" styleName="نمط متوسط 3 - تمييز 3">
    <a:wholeTbl>
      <a:tcTxStyle>
        <a:fontRef idx="minor">
          <a:scrgbClr b="0" g="0" r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cmpd="sng" w="25400">
              <a:solidFill>
                <a:schemeClr val="dk1"/>
              </a:solidFill>
            </a:ln>
          </a:top>
          <a:bottom>
            <a:ln cmpd="sng" w="25400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b="0" g="0" r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b="0" g="0" r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cmpd="dbl" w="50800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b="0" g="0" r="0"/>
        </a:fontRef>
        <a:schemeClr val="dk1"/>
      </a:tcTxStyle>
      <a:tcStyle>
        <a:tcBdr/>
      </a:tcStyle>
    </a:seCell>
    <a:swCell>
      <a:tcTxStyle b="on">
        <a:fontRef idx="minor">
          <a:scrgbClr b="0" g="0" r="0"/>
        </a:fontRef>
        <a:schemeClr val="dk1"/>
      </a:tcTxStyle>
      <a:tcStyle>
        <a:tcBdr/>
      </a:tcStyle>
    </a:swCell>
    <a:firstRow>
      <a:tcTxStyle b="on">
        <a:fontRef idx="minor">
          <a:scrgbClr b="0" g="0" r="0"/>
        </a:fontRef>
        <a:schemeClr val="lt1"/>
      </a:tcTxStyle>
      <a:tcStyle>
        <a:tcBdr>
          <a:bottom>
            <a:ln cmpd="sng" w="25400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9T13:29:25.0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9T13:29:25.3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9T13:29:25.6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9T13:29:29.2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9T13:51:05.1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7T11:56:28.24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16328 1161 24575,'2'21'0,"0"0"0,6 28 0,2 20 0,-7-38 0,-1 0 0,-2 0 0,-5 42 0,3-63 0,0 1 0,0-1 0,-1 0 0,-1 0 0,1 0 0,-2-1 0,1 1 0,-1-1 0,-1 0 0,0 0 0,0-1 0,0 0 0,-13 12 0,-15 14 0,19-18 0,-1-1 0,0 0 0,-1-1 0,0-1 0,-1-1 0,-1 0 0,-33 15 0,-154 39 0,178-57 0,0-2 0,-1-1 0,-34 3 0,-39 7 0,50-6 0,0-3 0,-61 1 0,80-6 0,-16 3 0,-58 14 0,65-11 0,-1-1 0,-54 2 0,50-6 0,-1 3 0,-90 22 0,93-16 0,-1-3 0,1-2 0,-64 3 0,78-10 0,1 1 0,-1 2 0,1 1 0,-39 11 0,16-1 0,0-2 0,0-3 0,-1-2 0,-72 1 0,-259-9 0,377 1 0,0 1 0,1 0 0,-1 1 0,0 0 0,1 0 0,0 1 0,-1 0 0,-10 6 0,-31 10 0,-120 34 0,56-17 0,-132 24 0,120-44 0,-1-6 0,-151-7 0,-2 0 0,113 11 0,65-4 0,-2 0 0,-116 5 0,-2432-17 0,1462 3 0,993-15 0,86 3 0,-75-12 0,108 11 0,-94-3 0,-667 15 0,365 2 0,471-2 0,-508-15 0,-104 3 0,382 14 0,-71 0 0,-323-4 0,379-24 0,-31 1 0,131 24 0,28 3 0,-1-6 0,-154-24 0,-248-54 0,468 75 0,-147-25 0,76 3 0,112 28 0,0 1 0,-1 0 0,1 0 0,0 2 0,0 0 0,0 0 0,0 1 0,0 1 0,-16 6 0,-43 10 0,43-15 0,0 0 0,-1-2 0,1-1 0,-1-1 0,0-2 0,1-1 0,-1-1 0,1-1 0,-1-2 0,2-1 0,-43-16 0,24 2 0,0-1 0,2-3 0,0-2 0,2-2 0,1-1 0,1-3 0,-63-65 0,-45-75 0,105 128 0,27 29 0,1-1 0,-18-24 0,30 35 0,0-1 0,0 1 0,0-1 0,1 1 0,0-1 0,1 0 0,0 0 0,0-1 0,0 1 0,1 0 0,-1-10 0,3-149 0,1 59 0,-2 95 0,2 1 0,-1-1 0,1 1 0,1-1 0,0 1 0,1-1 0,9-19 0,0 6 0,0 0 0,21-26 0,-18 32 0,0 1 0,2 1 0,0 0 0,23-17 0,-6 6 0,18-16 0,2 2 0,2 2 0,94-50 0,-116 75 0,49-13 0,-32 11 0,-27 10 0,0 2 0,0 1 0,1 1 0,-1 1 0,37 1 0,52-4 0,86-25 0,-134 22 0,-1 4 0,102 5 0,-55 1 0,350-17 0,-152-17 0,-157 15 0,254 5 0,-272 13 0,208-24 0,-177-7 0,131-14 0,62 41 0,-182 6 0,-20-2 0,172-3 0,-257-5 0,101-24 0,39-4 0,-102 25 0,26-2 0,220-46 0,-307 49 0,1 2 0,-1 2 0,1 2 0,0 2 0,96 12 0,-1 8 0,-59-6 0,88 1 0,-33-6 0,-100-3 0,0-2 0,0-2 0,0-2 0,79-11 0,-64-1 0,6-1 0,0 2 0,108-6 0,217 18 0,-146 2 0,-209 0 0,0 1 0,1 2 0,36 10 0,-36-7 0,0-1 0,63 4 0,667-11 0,-344-2 0,702 2 0,-1031 4 0,98 17 0,73 5 0,437-26 0,-314-2 0,-303-3 0,0-3 0,158-38 0,-25 4 0,-115 26 0,575-64 0,-409 79 0,-129 2 0,43 12 0,-15-1 0,-136-10 0,0 0 0,0 2 0,45 12 0,78 33 0,-58-16 0,151 61 0,-53-19 0,-64-27 0,-68-23 0,101 36 0,-125-48 0,0 2 0,-1 0 0,56 37 0,72 66 0,-15-13 0,-141-100 0,1-1 0,-1 1 0,0 0 0,0 1 0,-1-1 0,0 1 0,0 0 0,0 0 0,4 8 0,3 8 0,14 34 0,-20-43 0,1 9 0,0 0 0,5 26 0,-7-24 0,-1-2-341,-1 0 0,-2 0-1,0 25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7T11:56:31.65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24575,'41'29'0,"-4"1"0,1-1 0,2-3 0,57 30 0,137 53 0,-115-63 0,1-4 0,191 38 0,-155-58 0,-104-16 0,88 19 0,-98-13 0,229 56 0,-202-54 0,139 9 0,11-21 0,87 5 0,290 7 0,-527-21 0,0-3 0,92-26 0,0 0 0,-17 19 0,-62 9 0,-15 0 0,372-60 0,-273 35 0,-88 19 0,114-35 0,-142 35 0,0 2 0,52-6 0,27-5 0,-89 16 0,0 1 0,51 1 0,-50 4 0,0-2 0,49-11 0,-15-3 0,1 2 0,1 4 0,120-1 0,-90 13 0,40-1 0,274 37 0,88 69 0,-309-51 0,-70-17 0,-71-20 0,0 3 0,-2 1 0,0 4 0,-2 2 0,91 61 0,84 73 0,-212-151 0,0-1 0,30 11 0,-48-19 0,-10-2 0,-16-5 0,4-6 0,0 0 0,0-2 0,1-1 0,1 0 0,0-1 0,1-1 0,-27-30 0,41 41-273,1 0 0,0 0 0,0 0 0,-6-12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7T11:56:34.856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7518 0 24575,'-22'20'0,"-2"0"0,-29 18 0,-4 3 0,42-30 0,-244 182 0,201-155 0,-2-2 0,-106 45 0,61-40 0,-3-6 0,0-4 0,-2-5 0,-184 19 0,-393-9 0,290-24 0,25-1 0,342-11 0,-242-4 0,202 0 0,-129-27 0,5-15 0,43 8 0,-247-30 0,290 60 0,-122-14 0,175 14 0,0-2 0,-60-20 0,-64-23 0,-3 8 0,-1 8 0,-339-25 0,-77 57 0,331 7 0,166-3 0,-113 3 0,202-1 0,1 1 0,-1 1 0,1 0 0,0 1 0,0 0 0,0 1 0,0 0 0,1 1 0,0 0 0,0 1 0,-14 12 0,-9 10 0,-58 62 0,80-77 0,-11 13 0,2 2 0,-29 50 0,32-48 0,-4 8 0,-28 72 0,32-80-1365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7T11:56:53.877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2519 915 24575,'7'-9'0,"0"0"0,-1 0 0,0 0 0,10-20 0,1-4 0,-13 26 0,138-245 0,-135 238 0,0 1 0,1 0 0,1 1 0,0 0 0,1 0 0,0 1 0,0 0 0,2 1 0,16-13 0,-9 11 0,1 0 0,0 1 0,1 1 0,0 1 0,31-9 0,17-5 0,-32 10 0,0 1 0,1 1 0,1 3 0,0 1 0,49-3 0,41-2 0,3 1 0,-94 10 0,-1-1 0,47-9 0,-9 1 0,-58 9 0,1 0 0,-1-2 0,0 0 0,0-1 0,0-1 0,16-7 0,-12 3 0,1 1 0,0 1 0,0 0 0,0 2 0,0 1 0,1 0 0,0 2 0,32 1 0,-35-1 0,-1-1 0,0 0 0,0-1 0,0-1 0,0-1 0,-1 0 0,0-2 0,20-11 0,-24 15 0,0-1 0,0 2 0,0 0 0,0 1 0,0 0 0,1 1 0,23 1 0,-16 0 0,1-1 0,25-4 0,26-10 0,149-9 0,12 11 0,71 0 0,331 14 0,-598 0 0,0 2 0,-1 2 0,60 16 0,-19 5 0,-2 3 0,112 60 0,-148-69 0,100 56 0,-121-63 0,-1 1 0,-1 0 0,0 2 0,28 30 0,6 9 0,-36-40 0,-1 1 0,0 1 0,-1 0 0,-1 1 0,16 29 0,97 217 0,1 28 0,-113-247 0,-2 1 0,-2 1 0,-2-1 0,3 73 0,-8-94 0,7 538 0,-12-341 0,0-191 0,-1 1 0,-2-1 0,-10 36 0,6-28 0,-5 49 0,3-6 0,-4-1 0,-39 125 0,13-59 0,34-128 0,1-1 0,-2 0 0,-1 0 0,-14 21 0,-12 27 0,-46 138 0,-60 112 0,123-286 0,-2 0 0,-1-1 0,-47 47 0,17-18 0,18-21 0,-2-1 0,-1-2 0,-2-1 0,-1-2 0,-2-2 0,-1-1 0,-52 25 0,24-21 0,-2-3 0,-95 24 0,70-34 0,67-15 0,1 1 0,-33 11 0,29-5 0,0-1 0,0-1 0,-1-3 0,0 0 0,-60 1 0,11-3 0,-133 23 0,122-13 0,62-10 0,-51 8 0,-109 1 0,44-1 0,10 0 0,-154 15 0,111-6 0,-236 33 0,-14 53 0,10 30 0,308-95 0,73-25 0,-1-1 0,-1-3 0,-1-1 0,-73 10 0,-202-19 0,156-6 0,52 3 0,-214-6 0,269 2 0,0-3 0,0-2 0,-95-30 0,81 16 0,2-2 0,-126-69 0,143 64 0,-85-55 0,57 31 0,16 13 0,3-3 0,-67-64 0,69 53 0,28 29 0,1-2 0,2 0 0,-31-44 0,20 12 0,2-1 0,-47-118 0,65 136 0,2-1 0,3-1 0,1 0 0,2 0 0,2-1 0,-2-90 0,8-17 0,5-195 0,-1 309 0,3-1 0,16-68 0,36-77 0,-20 65 0,-29 97 0,1 0 0,1 1 0,1 0 0,22-31 0,12-22 0,-19 22 0,-17 31 0,1 0 0,1 1 0,2 0 0,-1 0 0,2 2 0,20-21 0,101-80 0,36-34 0,-146 126 0,-4 4 0,41-35 0,59-47 0,-102 89 0,1 2 0,0 0 0,1 1 0,0 1 0,43-17 0,-33 16 0,-1-2 0,37-24 0,-51 30 0,1 1 0,0 0 0,0 1 0,1 1 0,26-6 0,-7 2 0,0 1 0,1 2 0,76-7 0,-105 14 0,2 0 0,-1-1 0,1-1 0,-1 0 0,0-1 0,0 0 0,0 0 0,0-1 0,-1-1 0,0 0 0,18-13 0,-16 12 0,1 1 0,1 0 0,-1 0 0,1 1 0,0 1 0,15-3 0,-12 3 0,0 0 0,-1-1 0,0-1 0,18-9 0,83-53 0,-96 57 0,0 1 0,1 1 0,0 1 0,32-8 0,23-8 0,-71 22 0,23-9 0,43-21 0,-20 3 0,84-43 0,-96 58-1365,-22 11-5461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7T11:57:03.892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11074 228 24575,'25'-21'0,"0"2"0,2 1 0,0 1 0,1 1 0,0 1 0,33-11 0,142-51 0,-177 71 0,0 1 0,0 1 0,0 2 0,0 0 0,1 2 0,32 4 0,18-1 0,46-5 0,120 4 0,-226 1 0,0 0 0,0 1 0,30 10 0,-31-8 0,1-1 0,0 0 0,0-1 0,18 1 0,-11-3 0,0 1 0,0 1 0,0 1 0,-1 1 0,1 2 0,28 12 0,-34-13 0,1-1 0,0-1 0,1-1 0,33 3 0,-31-5 0,0 2 0,0 0 0,27 9 0,2 3 0,2-2 0,0-3 0,93 8 0,-12-2 0,-99-10 0,0 3 0,0 1 0,56 25 0,47 16 0,26 8 0,-85-28 0,102 48 0,-143-62 0,0 2 0,-2 2 0,0 2 0,44 37 0,-38-18 0,-3 2 0,-2 2 0,-2 1 0,-2 1 0,-2 2 0,-2 2 0,23 60 0,-44-92 0,-1 0 0,0 0 0,-2 0 0,-1 1 0,3 37 0,-7 109 0,-2-95 0,1-62 0,-1 1 0,1 0 0,-2 0 0,0-1 0,0 1 0,-1-1 0,-8 16 0,6-12 0,2-2 0,0 0 0,1 0 0,0 0 0,0 13 0,2-14 0,-1 0 0,0 0 0,-1 0 0,0 0 0,-6 13 0,-5 1 0,0-1 0,-2-1 0,0 0 0,-2-1 0,-1-1 0,-1 0 0,0-2 0,-2 0 0,-30 22 0,0-7 0,-2-1 0,-1-3 0,-72 30 0,63-36 0,-1-3 0,-1-3 0,-1-2 0,-1-4 0,-90 7 0,-373 62 0,489-74 0,-166 25 0,-1-9 0,-262-3 0,166-21 0,-209-2 0,3-36 0,330 17 0,-228 3 0,376 16 0,0-1 0,0-1 0,0-2 0,-53-17 0,10 3 0,-525-103 0,69 16 0,306 58 0,-169-41 0,252 58 0,-171-16 0,150 37 0,-169 11 0,133 3 0,105-4 0,-1-1 0,-1 4 0,-140 22 0,-386 73 0,465-77 0,50-4 0,-154 1 0,239-15 0,0 0 0,0 1 0,0 2 0,1 0 0,0 1 0,-24 11 0,-22 6 0,-585 127 0,579-137 0,-2-3 0,1-3 0,-1-3 0,0-3 0,0-4 0,0-4 0,1-2 0,-116-30 0,84 7 0,-111-47 0,164 56 0,-2 3 0,0 2 0,-1 3 0,-110-15 0,-307-45 0,301 44 0,127 23 0,-24-6 0,-136-6 0,160 20 0,0-2 0,0-1 0,1-3 0,-1-2 0,-51-16 0,45 10 0,-77-11 0,81 18 0,0-3 0,-52-18 0,-253-72 0,285 85 0,30 8 0,0-2 0,-49-19 0,25 4 0,25 10 0,0-1 0,-63-37 0,79 38 0,-20-11 0,0-3 0,3-1 0,-48-45 0,76 64 0,0 0 0,1-1 0,0 0 0,1-1 0,0 1 0,1-2 0,0 1 0,1-1 0,1 0 0,0 0 0,0-1 0,2 1 0,-1-1 0,2 0 0,-2-28 0,6-200 0,0 224 0,2-1 0,-1 1 0,2-1 0,1 1 0,0 0 0,1 1 0,1 0 0,1 0 0,0 0 0,1 1 0,1 1 0,0 0 0,18-19 0,5 0 0,1 0 0,1 3 0,2 0 0,43-25 0,-51 37 0,2 2 0,0 1 0,46-16 0,104-22 0,-73 23 0,-72 18 0,43-21 0,-40 16 0,-25 13 0,2 0 0,-1 1 0,0 0 0,1 2 0,0 0 0,26 0 0,35-4 0,39-5 0,-63 6 0,63-12 0,-13-2 0,199-12 0,109 26 0,-276 6 0,633 14 0,-421-9 0,-39-2 0,18 18 0,6 2 0,-17 0 0,374-21 0,-42-1 0,-608-2 0,0 3 0,0 1 0,-1 2 0,0 2 0,70 24 0,-81-24 0,-1 0 0,57 7 0,-24-5 0,204 35 0,-187-37 0,1-4 0,83-6 0,-40 0 0,654 2 0,-702-4 0,130-22 0,-115 11 0,-29 10 0,1 2 0,65 5 0,-22 0 0,1889-2 0,-1986 0 0,-1-1 0,1 1 0,-1-1 0,0 0 0,1-1 0,-1 1 0,0-1 0,0 0 0,0-1 0,0 1 0,7-5 0,3-4 0,-1 0 0,15-16 0,10-9 0,-10 9-1365,-17 12-5461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7T11:57:32.1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5724 642 24575,'11'0'0,"1"-1"0,-1 0 0,0-1 0,0 0 0,0-1 0,-1 0 0,12-5 0,6-5 0,31-20 0,22-9 0,30 5 0,60-39 0,-139 62 0,-1-2 0,-1-1 0,-1-1 0,41-32 0,-52 36 0,1 0 0,1 2 0,0 0 0,0 1 0,1 1 0,0 1 0,37-10 0,1-7 0,-45 19 0,-1 0 0,27-8 0,77-30 0,-76 34 0,70-10 0,-56 11 0,-33 6 0,44-5 0,116-3 0,27-1 0,-23 1 0,12-1 0,662 14 0,-832 2 0,0 1 0,0 0 0,-1 3 0,1 0 0,-2 1 0,45 21 0,-32-14 0,-3 1 0,0 2 0,0 1 0,-2 2 0,0 1 0,-2 2 0,-1 1 0,31 32 0,138 174 0,-60-63 0,-113-139 0,-1 1 0,-1 1 0,-2 1 0,32 59 0,-51-82 0,8 14 0,-2 1 0,0 1 0,-1 0 0,5 26 0,5 66 0,6 159 0,-20 122 0,-5-312 0,-4 12 0,-3-1 0,-5 1 0,-4-2 0,-30 96 0,34-148 0,-3-1 0,-1-1 0,-2-1 0,-2 0 0,-1-2 0,-3 0 0,-1-1 0,-1-2 0,-59 62 0,55-64 0,-35 52 0,40-50 0,-44 47 0,15-32 0,-102 73 0,56-48 0,88-66 0,-1-1 0,0-1 0,-1 0 0,0-1 0,-28 10 0,-75 13 0,102-26 0,-26 5 0,23-4 0,0 0 0,-1-2 0,-19 1 0,-525 48 0,448-32 0,63-9 0,0-3 0,-65 2 0,-470-11 0,233 0 0,75-12 0,25 0 0,-329-20 0,225 15 0,-113-13 0,-65-38 0,338 40 0,-145-11 0,81 36 0,-72-3 0,38-5 0,117 7 0,-268-41 0,233 8 0,-425-97 0,361 62 0,123 34 0,-305-121 0,383 129 0,-177-72 0,248 100 0,-1 1 0,1-1 0,0 0 0,0-1 0,0 1 0,0-1 0,1 0 0,-1-1 0,1 1 0,0-1 0,0 0 0,-6-10 0,3 2 0,1 0 0,0-1 0,2 0 0,-8-24 0,-67-177 0,-25-83 0,102 287 0,-5-17 0,2 0 0,0 0 0,2-1 0,-1-36 0,5 37 0,-1 8 0,2-1 0,0 0 0,4-22 0,-3 36 0,0 0 0,0 0 0,0 0 0,1 1 0,0-1 0,1 1 0,-1-1 0,1 1 0,0 0 0,1 1 0,-1-1 0,11-8 0,7-5 0,2 1 0,0 1 0,2 1 0,35-17 0,114-39 0,-136 59 0,-27 10 0,0-1 0,0 0 0,-1-1 0,0 0 0,0-1 0,0 0 0,14-11 0,-2 1 0,0 2 0,2 0 0,-1 1 0,2 2 0,38-13 0,-28 11 0,-3 2 0,1 2 0,53-8 0,19-4 0,206-71 0,-268 78 0,27-8 0,93-43 0,-117 46 0,0 2 0,78-17 0,-71 19 0,32-6 0,130-16 0,-86 12 0,-1 0 0,63-9 0,-127 20 0,0 3 0,74-4 0,-87 11 0,83-16 0,-84 10 0,93-5 0,-70 10 0,96-19 0,-62 7 0,87-13 0,119-14 0,-222 31 0,99-30 0,-141 31 0,-16 7 0,0 1 0,0 1 0,0 2 0,42 4 0,2-1 0,339-2 0,-399 1 0,0 1 0,33 8 0,-32-6 0,1 0 0,23 0 0,61 8 0,-69-6 0,39 1 0,206-8-1365,-259 1-5461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7T11:57:36.7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6072 519 24575,'92'-5'0,"170"-31"0,-9 1 0,-205 27 0,0-1 0,0-2 0,63-25 0,-64 21 0,31-8 0,0 3 0,81-9 0,207-40 0,-106 20 0,-206 41 0,414-42 0,-355 42 0,527-3 0,-384 13 0,-31-3 0,248 3 0,-399 3 0,-1 4 0,-1 2 0,0 4 0,-1 3 0,0 3 0,-2 2 0,70 36 0,-80-32 0,-1 3 0,-2 2 0,-1 2 0,-2 3 0,-1 2 0,71 71 0,-103-89 0,-2 1 0,-1 1 0,0 0 0,23 46 0,-21-29 0,-2 0 0,18 61 0,-28-74 0,-2 1 0,0-1 0,0 52 0,-9 86 0,2-132 0,-4 30 0,-3 0 0,-2 0 0,-32 98 0,31-128 0,-1 0 0,-31 54 0,-45 57 0,76-124 0,-1 3 0,-1-2 0,-1 0 0,0-1 0,-2 0 0,0-2 0,-2 0 0,1-1 0,-28 17 0,-3-4 0,-1-2 0,-66 26 0,-116 31 0,48-16 0,114-40 0,0-2 0,-2-4 0,-114 21 0,-739 31 0,491-76 0,-79 2 0,69 42 0,240-17 0,-594 73 0,533-64 0,-274 61 0,172-24 0,-151 42 0,121-22 0,-7-35 0,13-39 0,54-3 0,-109 1 0,1-38 0,235-9 0,0-8 0,3-10 0,2-8 0,-246-105 0,358 121 0,2-4 0,2-3 0,2-5 0,-103-81 0,111 66 0,-85-93 0,35 31 0,89 90 0,2-1 0,2-1 0,2-3 0,-37-59 0,47 65 0,9 15 0,-21-44 0,33 57 0,0 1 0,0-1 0,1 1 0,1-1 0,0 0 0,0 0 0,1-21 0,1-5 0,1 0 0,3 0 0,1 0 0,1 1 0,3 0 0,14-42 0,25-36 0,4 2 0,102-160 0,-139 250 0,1 1 0,2 1 0,0 0 0,1 1 0,0 2 0,2 0 0,0 0 0,1 2 0,0 1 0,2 1 0,33-14 0,25-6 0,1 3 0,88-18 0,102-25 0,256-63 0,5 30 0,-64 26 0,132 0 0,-479 68 0,605-71 0,-547 65 0,336 11 0,-270 36 0,-109-10 0,-82-10 0,0 3 0,-1 2 0,78 31 0,-120-40 0,0 2 0,18 11 0,-19-10 0,-1-2 0,1 1 0,17 5 0,-10-4 0,1 1 0,30 20 0,-2-2 0,-29-16 0,-1 0 0,18 16 0,27 17 0,-52-37-55,-2 0-1,1 1 0,-1 0 0,0 0 1,-1 1-1,0 1 0,-1-1 0,1 1 1,4 11-1,-1-6-752,-2-3-6018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7T11:58:18.65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1126 1 24575,'-220'22'0,"74"-3"0,-233-13 0,225-8 0,151 2 0,1 0 0,0 0 0,0 0 0,0 0 0,0 1 0,0-1 0,0 1 0,0 0 0,0 0 0,0 0 0,0 1 0,0-1 0,1 1 0,-1 0 0,0 0 0,0 0 0,1 0 0,-1 0 0,1 1 0,-1-1 0,1 1 0,0 0 0,-1 0 0,1 0 0,0 0 0,0 0 0,0 0 0,0 0 0,0 1 0,1-1 0,-1 0 0,1 1 0,-1 4 0,-2 6 0,0 0 0,0-1 0,-5 17 0,4-18 0,0 1 0,1 0 0,0-1 0,-2 19 0,1 9 0,-1 53 0,-1 25 0,5-108 0,-32 281 0,4-101 0,23-138 0,0-1 0,3 2 0,-1 85 0,4-108 0,-1 0 0,-5 54 0,3-53 0,0 39 0,2-42 0,0 0 0,-5 30 0,5-47 0,-4 27 0,0 1 0,-2 70 0,4-68-1365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7T11:58:22.559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5664 66 24575,'-607'0'0,"546"-3"0,-93-16 0,-38-2 0,31 10 0,-32 0 0,-511 11 0,645 3 0,-97 17 0,25-1 0,5-6 0,-237 57 0,199-26 0,-280 87 0,-237 87 0,174-56 0,361-104 0,-65 22 0,115-44 0,23-7 0,20-5 0,39-17 0,0-1 0,-27 9 0,32-12 0,-1 1 0,0 0 0,1 0 0,-1 1 0,1 0 0,-13 10 0,-48 45 0,55-47 0,-42 52 0,38-49-112,8-8-97,1 1 0,-1 1 1,1 0-1,1 0 0,-12 18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9T13:29:25.0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9T13:29:25.3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9T13:29:25.6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9T13:29:29.2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9T13:29:25.0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9T13:29:25.3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9T13:29:25.6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9T13:29:29.2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EFA5BCA-9ED8-44B2-84FC-2152769DC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504ABC0-C90D-4718-A81E-56A6AE08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FD186BA-7EE2-4C8C-9286-7545F4CF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0718-7744-43B7-A894-5007E4AA3EBD}" type="datetimeFigureOut">
              <a:rPr lang="ar-OM" smtClean="0"/>
              <a:t>07/03/1444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2C36CA8-2FD0-44F2-9316-B13EAA4F0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86B2BDF-4AF1-40CC-8DAC-159FBB01C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1278-FF4F-4AFA-A85A-41722F6D9F0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9382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69CEFAC-544C-434D-98AD-994DAAA85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645A67D-C4E3-47E2-B0AB-34DB0E146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0EEA411-0205-49E6-B90E-74A3CFB03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0718-7744-43B7-A894-5007E4AA3EBD}" type="datetimeFigureOut">
              <a:rPr lang="ar-OM" smtClean="0"/>
              <a:t>07/03/1444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19E2B90-1820-4EC2-8401-7E98FE7E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C68691C-3D5F-431F-9F98-BBEAD5C84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1278-FF4F-4AFA-A85A-41722F6D9F0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81441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A9989D2-B0CC-4E29-BDF3-CD28472B6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A2B986F-2A56-4DE4-9F79-1F0C89F1E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C030812-D874-4172-BD18-0A151C2E1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0718-7744-43B7-A894-5007E4AA3EBD}" type="datetimeFigureOut">
              <a:rPr lang="ar-OM" smtClean="0"/>
              <a:t>07/03/1444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6305816-23F8-4EC5-8A95-2ADD3D75F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87FDC85-19AD-4EA2-9A8B-48C4F13A0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1278-FF4F-4AFA-A85A-41722F6D9F0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15790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0E44E8F-A7F0-4DC4-BA6F-50C067CF0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5DEEC52-FB4B-466C-86EC-DA12C611B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BE6F837-50D4-4081-8BE4-F8B347B53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15E1EBB-E82D-4FD4-91FC-79A844227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0718-7744-43B7-A894-5007E4AA3EBD}" type="datetimeFigureOut">
              <a:rPr lang="ar-OM" smtClean="0"/>
              <a:t>07/03/1444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AD3D418-6D50-4FBA-8980-274939F55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182C0AA-76B5-4946-A29D-B50B6CB0F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1278-FF4F-4AFA-A85A-41722F6D9F0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10588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A009C93-C8F2-4753-AAF9-C62CE93A3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DFC3CE44-24C7-4FD0-837E-4F666BD5B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61B2639-70A6-45E2-A6EA-EB634DD317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5E5C2C46-F7EF-4042-8352-173FD4CF2D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D326CBB3-820B-496E-9748-B2D27E6B39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9889C660-E73D-487F-9CE1-E8CEFEEC5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0718-7744-43B7-A894-5007E4AA3EBD}" type="datetimeFigureOut">
              <a:rPr lang="ar-OM" smtClean="0"/>
              <a:t>07/03/1444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F974017D-189A-48F7-B07E-49374627C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B166E5C6-7FA1-4072-B806-1968BFF88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1278-FF4F-4AFA-A85A-41722F6D9F0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56147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C772E71-6D31-4C00-B56A-068F97AC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20C9E05B-4013-4EAA-AC3F-CB69FC0DC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0718-7744-43B7-A894-5007E4AA3EBD}" type="datetimeFigureOut">
              <a:rPr lang="ar-OM" smtClean="0"/>
              <a:t>07/03/1444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C9B6FFC2-B6C2-40C2-9AF1-471775882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0E4C0C4F-3667-40F7-9635-A01060DD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1278-FF4F-4AFA-A85A-41722F6D9F0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8956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DC4663F5-1ABD-43EC-A09F-E93B8D4B6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0718-7744-43B7-A894-5007E4AA3EBD}" type="datetimeFigureOut">
              <a:rPr lang="ar-OM" smtClean="0"/>
              <a:t>07/03/1444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A94E0983-F797-4A80-9B7E-D0C4DCD2A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9F08D7F-A372-4C70-B40C-8682F6E67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1278-FF4F-4AFA-A85A-41722F6D9F0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270701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192FE8-14F5-4BD3-A648-8C37647FC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0838018-B13A-448A-AEE2-4D90F7925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BC301FBB-304D-404B-BC81-E71824979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B7A9C90-9A38-43D7-8F51-4E94E8B02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0718-7744-43B7-A894-5007E4AA3EBD}" type="datetimeFigureOut">
              <a:rPr lang="ar-OM" smtClean="0"/>
              <a:t>07/03/1444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D8C8DE3-89FA-4215-93F8-059FB346E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CD0BA31-4A98-4F11-AB4D-477CC21C7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1278-FF4F-4AFA-A85A-41722F6D9F0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512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636FAEF-393E-407A-9D60-6D85591CB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AB2FC03F-9911-4C35-9801-3AD5FD322B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CAB344F-76ED-4912-BC33-84B3776F9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C1627E0-CAF2-4D37-8474-3ACDCF965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0718-7744-43B7-A894-5007E4AA3EBD}" type="datetimeFigureOut">
              <a:rPr lang="ar-OM" smtClean="0"/>
              <a:t>07/03/1444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B13BB7B-7385-4C46-84EC-F1A044014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5EF23E0-646B-4BF9-B9B4-DDF00F293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1278-FF4F-4AFA-A85A-41722F6D9F0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271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9D25F30-4FC4-4BFA-AA59-423F4184B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41D1D30-3A63-431F-AE77-E707E5BDB7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DFC09F5-3427-4F9B-86CB-0BB332086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0718-7744-43B7-A894-5007E4AA3EBD}" type="datetimeFigureOut">
              <a:rPr lang="ar-OM" smtClean="0"/>
              <a:t>07/03/1444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9759DA9-B95F-4B31-8DA4-FA06ECD1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DC687A3-7CFF-4756-BD6A-9A66277F8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1278-FF4F-4AFA-A85A-41722F6D9F0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13652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EF39761A-9ED5-4F1E-B5D8-CDCD829E54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A217733-2D59-475A-A159-D6A45E89D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D26FA35-8421-424F-8540-FB7331DFF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0718-7744-43B7-A894-5007E4AA3EBD}" type="datetimeFigureOut">
              <a:rPr lang="ar-OM" smtClean="0"/>
              <a:t>07/03/1444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9EEDA4C-0D29-4579-A8EC-D6A2CCEF2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C77AD00-C004-4033-9CC7-B73AD8191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1278-FF4F-4AFA-A85A-41722F6D9F0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323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2C2A594E-4ED8-4C65-85F5-116367596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2246C65-AFB7-4658-A112-1D6F1E493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E13EE2A-C132-4B51-9D70-7A96F9459D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40718-7744-43B7-A894-5007E4AA3EBD}" type="datetimeFigureOut">
              <a:rPr lang="ar-OM" smtClean="0"/>
              <a:t>07/03/1444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28B50D8-408B-4A24-B66D-93E39D4AE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D49055F-9289-4B7E-AACA-A6FFE8731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D1278-FF4F-4AFA-A85A-41722F6D9F0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797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.png"/><Relationship Id="rId26" Type="http://schemas.openxmlformats.org/officeDocument/2006/relationships/image" Target="../media/image8.png"/><Relationship Id="rId3" Type="http://schemas.openxmlformats.org/officeDocument/2006/relationships/image" Target="../media/image2.png"/><Relationship Id="rId21" Type="http://schemas.openxmlformats.org/officeDocument/2006/relationships/customXml" Target="../ink/ink8.xml"/><Relationship Id="rId34" Type="http://schemas.openxmlformats.org/officeDocument/2006/relationships/image" Target="../media/image12.png"/><Relationship Id="rId7" Type="http://schemas.openxmlformats.org/officeDocument/2006/relationships/customXml" Target="../ink/ink5.xml"/><Relationship Id="rId17" Type="http://schemas.openxmlformats.org/officeDocument/2006/relationships/customXml" Target="../ink/ink6.xml"/><Relationship Id="rId25" Type="http://schemas.openxmlformats.org/officeDocument/2006/relationships/customXml" Target="../ink/ink10.xml"/><Relationship Id="rId33" Type="http://schemas.openxmlformats.org/officeDocument/2006/relationships/customXml" Target="../ink/ink14.xml"/><Relationship Id="rId2" Type="http://schemas.openxmlformats.org/officeDocument/2006/relationships/customXml" Target="../ink/ink1.xml"/><Relationship Id="rId16" Type="http://schemas.openxmlformats.org/officeDocument/2006/relationships/image" Target="../media/image7.png"/><Relationship Id="rId20" Type="http://schemas.openxmlformats.org/officeDocument/2006/relationships/image" Target="../media/image4.png"/><Relationship Id="rId29" Type="http://schemas.openxmlformats.org/officeDocument/2006/relationships/customXml" Target="../ink/ink1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24" Type="http://schemas.openxmlformats.org/officeDocument/2006/relationships/image" Target="../media/image6.png"/><Relationship Id="rId32" Type="http://schemas.openxmlformats.org/officeDocument/2006/relationships/image" Target="../media/image11.png"/><Relationship Id="rId5" Type="http://schemas.openxmlformats.org/officeDocument/2006/relationships/customXml" Target="../ink/ink3.xml"/><Relationship Id="rId23" Type="http://schemas.openxmlformats.org/officeDocument/2006/relationships/customXml" Target="../ink/ink9.xml"/><Relationship Id="rId28" Type="http://schemas.openxmlformats.org/officeDocument/2006/relationships/image" Target="../media/image9.png"/><Relationship Id="rId19" Type="http://schemas.openxmlformats.org/officeDocument/2006/relationships/customXml" Target="../ink/ink7.xml"/><Relationship Id="rId31" Type="http://schemas.openxmlformats.org/officeDocument/2006/relationships/customXml" Target="../ink/ink13.xml"/><Relationship Id="rId4" Type="http://schemas.openxmlformats.org/officeDocument/2006/relationships/customXml" Target="../ink/ink2.xml"/><Relationship Id="rId22" Type="http://schemas.openxmlformats.org/officeDocument/2006/relationships/image" Target="../media/image5.png"/><Relationship Id="rId27" Type="http://schemas.openxmlformats.org/officeDocument/2006/relationships/customXml" Target="../ink/ink11.xml"/><Relationship Id="rId30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2.png"/><Relationship Id="rId7" Type="http://schemas.openxmlformats.org/officeDocument/2006/relationships/image" Target="../media/image2.jp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.xml"/><Relationship Id="rId11" Type="http://schemas.openxmlformats.org/officeDocument/2006/relationships/image" Target="../media/image6.jpg"/><Relationship Id="rId5" Type="http://schemas.openxmlformats.org/officeDocument/2006/relationships/customXml" Target="../ink/ink17.xml"/><Relationship Id="rId10" Type="http://schemas.openxmlformats.org/officeDocument/2006/relationships/image" Target="../media/image5.jpg"/><Relationship Id="rId4" Type="http://schemas.openxmlformats.org/officeDocument/2006/relationships/customXml" Target="../ink/ink16.xml"/><Relationship Id="rId9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2.xml"/><Relationship Id="rId11" Type="http://schemas.openxmlformats.org/officeDocument/2006/relationships/image" Target="../media/image11.jpg"/><Relationship Id="rId5" Type="http://schemas.openxmlformats.org/officeDocument/2006/relationships/customXml" Target="../ink/ink21.xml"/><Relationship Id="rId10" Type="http://schemas.openxmlformats.org/officeDocument/2006/relationships/image" Target="../media/image10.jpg"/><Relationship Id="rId4" Type="http://schemas.openxmlformats.org/officeDocument/2006/relationships/customXml" Target="../ink/ink20.xml"/><Relationship Id="rId9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m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93A0CD2-918A-4669-9591-C881C59051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sz="6000" b="1" dirty="0">
                <a:solidFill>
                  <a:schemeClr val="tx1"/>
                </a:solidFill>
              </a:rPr>
              <a:t>من أشهر النقاد في العصر الحديث ؟</a:t>
            </a:r>
            <a:endParaRPr lang="ar-OM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00525297-0FB9-4030-BD95-92F81869B0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06174"/>
            <a:ext cx="9144000" cy="1351625"/>
          </a:xfrm>
        </p:spPr>
        <p:txBody>
          <a:bodyPr/>
          <a:lstStyle/>
          <a:p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809112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7E60439-0056-441E-98A8-9E06BBA42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2255" y="2512380"/>
            <a:ext cx="10795247" cy="1556875"/>
          </a:xfrm>
        </p:spPr>
        <p:txBody>
          <a:bodyPr>
            <a:normAutofit/>
          </a:bodyPr>
          <a:lstStyle/>
          <a:p>
            <a:r>
              <a:rPr lang="ar-SA" sz="8800" dirty="0"/>
              <a:t>مقدمة في علم النقد</a:t>
            </a:r>
            <a:endParaRPr lang="ar-OM" sz="8800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4811E78-3E66-4ABA-BEB4-F2D426035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773" y="1196190"/>
            <a:ext cx="9144000" cy="730264"/>
          </a:xfrm>
        </p:spPr>
        <p:txBody>
          <a:bodyPr>
            <a:normAutofit/>
          </a:bodyPr>
          <a:lstStyle/>
          <a:p>
            <a:r>
              <a:rPr lang="ar-SA" sz="3600" u="sng" dirty="0">
                <a:solidFill>
                  <a:srgbClr val="C00000"/>
                </a:solidFill>
              </a:rPr>
              <a:t>من دروس البلاغة للصف العاشر الأساسي </a:t>
            </a:r>
            <a:endParaRPr lang="ar-OM" sz="3600" u="sng" dirty="0">
              <a:solidFill>
                <a:srgbClr val="C00000"/>
              </a:solidFill>
            </a:endParaRPr>
          </a:p>
        </p:txBody>
      </p:sp>
      <p:sp>
        <p:nvSpPr>
          <p:cNvPr id="4" name="عنوان فرعي 2">
            <a:extLst>
              <a:ext uri="{FF2B5EF4-FFF2-40B4-BE49-F238E27FC236}">
                <a16:creationId xmlns:a16="http://schemas.microsoft.com/office/drawing/2014/main" id="{1C3D362A-1890-49C5-8F78-C32B0D4F6CD6}"/>
              </a:ext>
            </a:extLst>
          </p:cNvPr>
          <p:cNvSpPr txBox="1">
            <a:spLocks/>
          </p:cNvSpPr>
          <p:nvPr/>
        </p:nvSpPr>
        <p:spPr>
          <a:xfrm>
            <a:off x="1524000" y="4686594"/>
            <a:ext cx="9144000" cy="730264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3600" u="sng" dirty="0">
                <a:solidFill>
                  <a:srgbClr val="C00000"/>
                </a:solidFill>
              </a:rPr>
              <a:t>إعداد معلمة المادة / أسماء القاسمية </a:t>
            </a:r>
            <a:endParaRPr lang="ar-OM" sz="3600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084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35360" y="1844824"/>
            <a:ext cx="9483343" cy="391703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5333" b="1" dirty="0"/>
              <a:t>تعريف النقد لغة و اصطلاحا .</a:t>
            </a:r>
          </a:p>
          <a:p>
            <a:pPr>
              <a:buFont typeface="Wingdings" pitchFamily="2" charset="2"/>
              <a:buChar char="ü"/>
            </a:pPr>
            <a:r>
              <a:rPr lang="ar-SA" sz="5333" b="1" dirty="0"/>
              <a:t>نشأة النقد و تطوره .</a:t>
            </a:r>
          </a:p>
          <a:p>
            <a:pPr>
              <a:buFont typeface="Wingdings" pitchFamily="2" charset="2"/>
              <a:buChar char="ü"/>
            </a:pPr>
            <a:r>
              <a:rPr lang="ar-SA" sz="5333" b="1" dirty="0"/>
              <a:t>أهمية النقد في التذوق الأدبي . </a:t>
            </a:r>
          </a:p>
          <a:p>
            <a:pPr>
              <a:buFont typeface="Wingdings" pitchFamily="2" charset="2"/>
              <a:buChar char="ü"/>
            </a:pPr>
            <a:r>
              <a:rPr lang="ar-SA" sz="5333" b="1" dirty="0"/>
              <a:t>مفهوم العمل الأدبي و صوره .  </a:t>
            </a: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B62DFCDE-B724-49CB-A117-C93270DB18CA}"/>
              </a:ext>
            </a:extLst>
          </p:cNvPr>
          <p:cNvGrpSpPr/>
          <p:nvPr/>
        </p:nvGrpSpPr>
        <p:grpSpPr>
          <a:xfrm>
            <a:off x="114376" y="180843"/>
            <a:ext cx="11915373" cy="658457"/>
            <a:chOff x="5107619" y="228849"/>
            <a:chExt cx="7084381" cy="658457"/>
          </a:xfrm>
        </p:grpSpPr>
        <p:sp>
          <p:nvSpPr>
            <p:cNvPr id="5" name="عنوان 1">
              <a:extLst>
                <a:ext uri="{FF2B5EF4-FFF2-40B4-BE49-F238E27FC236}">
                  <a16:creationId xmlns:a16="http://schemas.microsoft.com/office/drawing/2014/main" id="{223CEB51-74D9-4C9A-A844-92C27DAA3C7E}"/>
                </a:ext>
              </a:extLst>
            </p:cNvPr>
            <p:cNvSpPr txBox="1">
              <a:spLocks/>
            </p:cNvSpPr>
            <p:nvPr/>
          </p:nvSpPr>
          <p:spPr>
            <a:xfrm>
              <a:off x="5255581" y="228849"/>
              <a:ext cx="6936419" cy="655806"/>
            </a:xfrm>
            <a:prstGeom prst="rect">
              <a:avLst/>
            </a:prstGeom>
          </p:spPr>
          <p:txBody>
            <a:bodyPr vert="horz" lIns="91440" tIns="45720" rIns="91440" bIns="45720" rtlCol="1" anchor="b">
              <a:noAutofit/>
            </a:bodyPr>
            <a:lstStyle>
              <a:lvl1pPr algn="ct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لغة عربية /النقد الأدبي: </a:t>
              </a:r>
              <a:r>
                <a:rPr lang="ar-SA" sz="4400" b="1" dirty="0">
                  <a:solidFill>
                    <a:srgbClr val="C00000"/>
                  </a:solidFill>
                  <a:latin typeface="Aref Ruqaa" panose="02000503000000000000" pitchFamily="2" charset="-78"/>
                  <a:cs typeface="Aref Ruqaa" panose="02000503000000000000" pitchFamily="2" charset="-78"/>
                </a:rPr>
                <a:t>مقدمة في النقد الأدبي</a:t>
              </a:r>
              <a:endParaRPr lang="ar-OM" sz="4400" b="1" dirty="0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endParaRPr>
            </a:p>
          </p:txBody>
        </p:sp>
        <p:cxnSp>
          <p:nvCxnSpPr>
            <p:cNvPr id="6" name="رابط مستقيم 5">
              <a:extLst>
                <a:ext uri="{FF2B5EF4-FFF2-40B4-BE49-F238E27FC236}">
                  <a16:creationId xmlns:a16="http://schemas.microsoft.com/office/drawing/2014/main" id="{409D4589-9580-4E61-AF07-504D6605175C}"/>
                </a:ext>
              </a:extLst>
            </p:cNvPr>
            <p:cNvCxnSpPr/>
            <p:nvPr/>
          </p:nvCxnSpPr>
          <p:spPr>
            <a:xfrm flipH="1">
              <a:off x="5107619" y="887306"/>
              <a:ext cx="7084381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78CCA4EA-02C4-46FB-BB52-70720E6F8597}"/>
              </a:ext>
            </a:extLst>
          </p:cNvPr>
          <p:cNvCxnSpPr>
            <a:cxnSpLocks/>
          </p:cNvCxnSpPr>
          <p:nvPr/>
        </p:nvCxnSpPr>
        <p:spPr>
          <a:xfrm>
            <a:off x="10389539" y="1603396"/>
            <a:ext cx="0" cy="4868425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A1D17D6-E622-4535-BE91-CC9DBE5BB855}"/>
              </a:ext>
            </a:extLst>
          </p:cNvPr>
          <p:cNvSpPr txBox="1"/>
          <p:nvPr/>
        </p:nvSpPr>
        <p:spPr>
          <a:xfrm rot="16200000">
            <a:off x="8971314" y="3420131"/>
            <a:ext cx="4321232" cy="12349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5400" b="1" dirty="0"/>
              <a:t>محاور الدرس </a:t>
            </a:r>
            <a:endParaRPr lang="ar-SA" sz="5400" dirty="0"/>
          </a:p>
        </p:txBody>
      </p:sp>
    </p:spTree>
    <p:extLst>
      <p:ext uri="{BB962C8B-B14F-4D97-AF65-F5344CB8AC3E}">
        <p14:creationId xmlns:p14="http://schemas.microsoft.com/office/powerpoint/2010/main" val="325138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66990F0D-C71A-4C6B-B3DF-0487A7212774}"/>
              </a:ext>
            </a:extLst>
          </p:cNvPr>
          <p:cNvGrpSpPr/>
          <p:nvPr/>
        </p:nvGrpSpPr>
        <p:grpSpPr>
          <a:xfrm>
            <a:off x="4846491" y="146082"/>
            <a:ext cx="7327037" cy="658457"/>
            <a:chOff x="5107619" y="228849"/>
            <a:chExt cx="7084381" cy="658457"/>
          </a:xfrm>
        </p:grpSpPr>
        <p:sp>
          <p:nvSpPr>
            <p:cNvPr id="5" name="عنوان 1">
              <a:extLst>
                <a:ext uri="{FF2B5EF4-FFF2-40B4-BE49-F238E27FC236}">
                  <a16:creationId xmlns:a16="http://schemas.microsoft.com/office/drawing/2014/main" id="{6D0E6751-5E0A-45F5-A879-18140D692292}"/>
                </a:ext>
              </a:extLst>
            </p:cNvPr>
            <p:cNvSpPr txBox="1">
              <a:spLocks/>
            </p:cNvSpPr>
            <p:nvPr/>
          </p:nvSpPr>
          <p:spPr>
            <a:xfrm>
              <a:off x="5255581" y="228849"/>
              <a:ext cx="6936419" cy="655806"/>
            </a:xfrm>
            <a:prstGeom prst="rect">
              <a:avLst/>
            </a:prstGeom>
          </p:spPr>
          <p:txBody>
            <a:bodyPr vert="horz" lIns="91440" tIns="45720" rIns="91440" bIns="45720" rtlCol="1" anchor="b">
              <a:noAutofit/>
            </a:bodyPr>
            <a:lstStyle>
              <a:lvl1pPr algn="ct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لغة عربية /بلاغة: </a:t>
              </a:r>
              <a:r>
                <a:rPr lang="ar-SA" sz="4400" b="1" dirty="0">
                  <a:solidFill>
                    <a:srgbClr val="C00000"/>
                  </a:solidFill>
                  <a:latin typeface="Aref Ruqaa" panose="02000503000000000000" pitchFamily="2" charset="-78"/>
                  <a:cs typeface="Aref Ruqaa" panose="02000503000000000000" pitchFamily="2" charset="-78"/>
                </a:rPr>
                <a:t>مقدمة في علم النقد </a:t>
              </a:r>
              <a:endParaRPr lang="ar-OM" sz="4400" b="1" dirty="0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endParaRPr>
            </a:p>
          </p:txBody>
        </p:sp>
        <p:cxnSp>
          <p:nvCxnSpPr>
            <p:cNvPr id="6" name="رابط مستقيم 5">
              <a:extLst>
                <a:ext uri="{FF2B5EF4-FFF2-40B4-BE49-F238E27FC236}">
                  <a16:creationId xmlns:a16="http://schemas.microsoft.com/office/drawing/2014/main" id="{AEFA805B-1412-4905-9C9D-61A22D621045}"/>
                </a:ext>
              </a:extLst>
            </p:cNvPr>
            <p:cNvCxnSpPr/>
            <p:nvPr/>
          </p:nvCxnSpPr>
          <p:spPr>
            <a:xfrm flipH="1">
              <a:off x="5107619" y="887306"/>
              <a:ext cx="7084381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09510F51-944A-4DDE-A977-82DF878F016A}"/>
              </a:ext>
            </a:extLst>
          </p:cNvPr>
          <p:cNvSpPr txBox="1"/>
          <p:nvPr/>
        </p:nvSpPr>
        <p:spPr>
          <a:xfrm>
            <a:off x="8112822" y="882014"/>
            <a:ext cx="2842856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2800" b="1" u="sng" dirty="0">
                <a:solidFill>
                  <a:srgbClr val="C00000"/>
                </a:solidFill>
              </a:rPr>
              <a:t>مفهوم النقد : </a:t>
            </a:r>
            <a:endParaRPr lang="ar-SA" sz="2800" u="sng" dirty="0">
              <a:solidFill>
                <a:srgbClr val="C00000"/>
              </a:solidFill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D1BF1BB9-9FAA-49B3-BCAC-FFA411579450}"/>
              </a:ext>
            </a:extLst>
          </p:cNvPr>
          <p:cNvSpPr txBox="1"/>
          <p:nvPr/>
        </p:nvSpPr>
        <p:spPr>
          <a:xfrm rot="20990712">
            <a:off x="73196" y="1256437"/>
            <a:ext cx="3614491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 algn="ctr"/>
            <a:r>
              <a:rPr lang="ar-SA" sz="2800" b="1" u="sng" dirty="0">
                <a:solidFill>
                  <a:srgbClr val="C00000"/>
                </a:solidFill>
              </a:rPr>
              <a:t>نشأة النقد : </a:t>
            </a:r>
            <a:endParaRPr lang="ar-SA" sz="2800" u="sng" dirty="0">
              <a:solidFill>
                <a:srgbClr val="C00000"/>
              </a:solidFill>
            </a:endParaRPr>
          </a:p>
        </p:txBody>
      </p:sp>
      <p:cxnSp>
        <p:nvCxnSpPr>
          <p:cNvPr id="22" name="رابط مستقيم 21">
            <a:extLst>
              <a:ext uri="{FF2B5EF4-FFF2-40B4-BE49-F238E27FC236}">
                <a16:creationId xmlns:a16="http://schemas.microsoft.com/office/drawing/2014/main" id="{70980A1E-CB9A-440F-B73F-CDA7E9D67317}"/>
              </a:ext>
            </a:extLst>
          </p:cNvPr>
          <p:cNvCxnSpPr/>
          <p:nvPr/>
        </p:nvCxnSpPr>
        <p:spPr>
          <a:xfrm>
            <a:off x="3719745" y="1034162"/>
            <a:ext cx="0" cy="5477187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جدول 2">
            <a:extLst>
              <a:ext uri="{FF2B5EF4-FFF2-40B4-BE49-F238E27FC236}">
                <a16:creationId xmlns:a16="http://schemas.microsoft.com/office/drawing/2014/main" id="{90215E80-514F-44EE-9FE0-C47F059DCC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941142"/>
              </p:ext>
            </p:extLst>
          </p:nvPr>
        </p:nvGraphicFramePr>
        <p:xfrm>
          <a:off x="3897297" y="1570455"/>
          <a:ext cx="8066847" cy="4336056"/>
        </p:xfrm>
        <a:graphic>
          <a:graphicData uri="http://schemas.openxmlformats.org/drawingml/2006/table">
            <a:tbl>
              <a:tblPr rtl="1" firstRow="1" bandRow="1">
                <a:tableStyleId>{EB344D84-9AFB-497E-A393-DC336BA19D2E}</a:tableStyleId>
              </a:tblPr>
              <a:tblGrid>
                <a:gridCol w="1506249">
                  <a:extLst>
                    <a:ext uri="{9D8B030D-6E8A-4147-A177-3AD203B41FA5}">
                      <a16:colId xmlns:a16="http://schemas.microsoft.com/office/drawing/2014/main" val="25047604"/>
                    </a:ext>
                  </a:extLst>
                </a:gridCol>
                <a:gridCol w="6560598">
                  <a:extLst>
                    <a:ext uri="{9D8B030D-6E8A-4147-A177-3AD203B41FA5}">
                      <a16:colId xmlns:a16="http://schemas.microsoft.com/office/drawing/2014/main" val="2381008928"/>
                    </a:ext>
                  </a:extLst>
                </a:gridCol>
              </a:tblGrid>
              <a:tr h="67467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>
                          <a:solidFill>
                            <a:schemeClr val="tx1"/>
                          </a:solidFill>
                        </a:rPr>
                        <a:t>أوجه المقارنة </a:t>
                      </a:r>
                      <a:endParaRPr lang="ar-OM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kern="1200" dirty="0">
                          <a:solidFill>
                            <a:schemeClr val="tx1"/>
                          </a:solidFill>
                          <a:latin typeface="Aref Ruqaa" panose="02000503000000000000" pitchFamily="2" charset="-78"/>
                          <a:ea typeface="+mj-ea"/>
                          <a:cs typeface="Aref Ruqaa" panose="02000503000000000000" pitchFamily="2" charset="-78"/>
                        </a:rPr>
                        <a:t>النقد</a:t>
                      </a:r>
                      <a:endParaRPr lang="ar-OM" sz="3600" b="1" kern="1200" dirty="0">
                        <a:solidFill>
                          <a:schemeClr val="tx1"/>
                        </a:solidFill>
                        <a:latin typeface="Aref Ruqaa" panose="02000503000000000000" pitchFamily="2" charset="-78"/>
                        <a:ea typeface="+mj-ea"/>
                        <a:cs typeface="Aref Ruqaa" panose="02000503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5430744"/>
                  </a:ext>
                </a:extLst>
              </a:tr>
              <a:tr h="1471235"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kern="1200" dirty="0">
                          <a:solidFill>
                            <a:schemeClr val="tx1"/>
                          </a:solidFill>
                          <a:latin typeface="Aref Ruqaa" panose="02000503000000000000" pitchFamily="2" charset="-78"/>
                          <a:ea typeface="+mj-ea"/>
                          <a:cs typeface="Aref Ruqaa" panose="02000503000000000000" pitchFamily="2" charset="-78"/>
                        </a:rPr>
                        <a:t>لغة</a:t>
                      </a:r>
                      <a:endParaRPr lang="ar-OM" sz="3600" b="1" kern="1200" dirty="0">
                        <a:solidFill>
                          <a:schemeClr val="tx1"/>
                        </a:solidFill>
                        <a:latin typeface="Aref Ruqaa" panose="02000503000000000000" pitchFamily="2" charset="-78"/>
                        <a:ea typeface="+mj-ea"/>
                        <a:cs typeface="Aref Ruqaa" panose="02000503000000000000" pitchFamily="2" charset="-78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131054"/>
                  </a:ext>
                </a:extLst>
              </a:tr>
              <a:tr h="2041861"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kern="1200" dirty="0">
                          <a:solidFill>
                            <a:schemeClr val="tx1"/>
                          </a:solidFill>
                          <a:latin typeface="Aref Ruqaa" panose="02000503000000000000" pitchFamily="2" charset="-78"/>
                          <a:ea typeface="+mj-ea"/>
                          <a:cs typeface="Aref Ruqaa" panose="02000503000000000000" pitchFamily="2" charset="-78"/>
                        </a:rPr>
                        <a:t>اصطلاحا</a:t>
                      </a:r>
                      <a:endParaRPr lang="ar-OM" sz="3600" b="1" kern="1200" dirty="0">
                        <a:solidFill>
                          <a:schemeClr val="tx1"/>
                        </a:solidFill>
                        <a:latin typeface="Aref Ruqaa" panose="02000503000000000000" pitchFamily="2" charset="-78"/>
                        <a:ea typeface="+mj-ea"/>
                        <a:cs typeface="Aref Ruqaa" panose="02000503000000000000" pitchFamily="2" charset="-78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6877868"/>
                  </a:ext>
                </a:extLst>
              </a:tr>
            </a:tbl>
          </a:graphicData>
        </a:graphic>
      </p:graphicFrame>
      <p:sp>
        <p:nvSpPr>
          <p:cNvPr id="24" name="مربع نص 23">
            <a:extLst>
              <a:ext uri="{FF2B5EF4-FFF2-40B4-BE49-F238E27FC236}">
                <a16:creationId xmlns:a16="http://schemas.microsoft.com/office/drawing/2014/main" id="{FA885211-96ED-451F-A9AC-F5333BD67C14}"/>
              </a:ext>
            </a:extLst>
          </p:cNvPr>
          <p:cNvSpPr txBox="1"/>
          <p:nvPr/>
        </p:nvSpPr>
        <p:spPr>
          <a:xfrm>
            <a:off x="3932518" y="2483475"/>
            <a:ext cx="6498743" cy="9771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2000" b="1" dirty="0"/>
              <a:t>نقد الشيء نقدا : نقده ليختبره أو ليميز جيده من </a:t>
            </a:r>
            <a:r>
              <a:rPr lang="ar-SA" sz="2000" b="1" dirty="0" err="1"/>
              <a:t>رديئه</a:t>
            </a:r>
            <a:r>
              <a:rPr lang="ar-SA" sz="2000" b="1" dirty="0"/>
              <a:t>  ..    </a:t>
            </a:r>
          </a:p>
          <a:p>
            <a:r>
              <a:rPr lang="ar-SA" sz="2000" b="1" dirty="0"/>
              <a:t>و نقد الدراهم و الدنانير و غيرهما نقدا وتناقدا : ميز جيدها من </a:t>
            </a:r>
            <a:r>
              <a:rPr lang="ar-SA" sz="2000" b="1" dirty="0" err="1"/>
              <a:t>رديئها</a:t>
            </a:r>
            <a:r>
              <a:rPr lang="ar-SA" sz="2000" b="1" dirty="0"/>
              <a:t> .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25FE5946-C5D8-4EB9-9430-8F432DBC8F5F}"/>
              </a:ext>
            </a:extLst>
          </p:cNvPr>
          <p:cNvSpPr txBox="1"/>
          <p:nvPr/>
        </p:nvSpPr>
        <p:spPr>
          <a:xfrm>
            <a:off x="4072386" y="3961320"/>
            <a:ext cx="6219006" cy="14388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>
              <a:buFont typeface="Wingdings" pitchFamily="2" charset="2"/>
              <a:buChar char="ü"/>
            </a:pPr>
            <a:r>
              <a:rPr lang="ar-SA" sz="2000" b="1" dirty="0"/>
              <a:t>هو فن تفسير الأعمال الأدبية 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ar-SA" sz="2000" b="1" dirty="0"/>
              <a:t> هو محاولة منضبطة يشترك فيها ذوق الناقد وفكره للكشف عن مواطن الجمال أو القبح في الأعمال الأدبية .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3B9CC4AF-4A96-46E2-B313-417FF829DCC5}"/>
              </a:ext>
            </a:extLst>
          </p:cNvPr>
          <p:cNvSpPr txBox="1"/>
          <p:nvPr/>
        </p:nvSpPr>
        <p:spPr>
          <a:xfrm rot="20940903">
            <a:off x="284751" y="3961320"/>
            <a:ext cx="3109435" cy="14388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ar-SA" sz="2000" b="1" dirty="0"/>
              <a:t>الأدب أسبق من النقد في الظهور ؛ لأن قواعد النقد مستقاة من دراسة الأدب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E38E2ED4-5FE0-4300-B76F-D365CE42D769}"/>
              </a:ext>
            </a:extLst>
          </p:cNvPr>
          <p:cNvSpPr txBox="1"/>
          <p:nvPr/>
        </p:nvSpPr>
        <p:spPr>
          <a:xfrm>
            <a:off x="267976" y="2411053"/>
            <a:ext cx="3142987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ar-SA" sz="2800" b="1" dirty="0"/>
              <a:t>س / من ظهر أولا النقد أم الأدب ؟ و لماذا ؟  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66520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build="p"/>
      <p:bldP spid="27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9E64E64F-686F-4DC4-97A2-34775D896987}"/>
              </a:ext>
            </a:extLst>
          </p:cNvPr>
          <p:cNvGrpSpPr/>
          <p:nvPr/>
        </p:nvGrpSpPr>
        <p:grpSpPr>
          <a:xfrm>
            <a:off x="4864963" y="164554"/>
            <a:ext cx="7327037" cy="658457"/>
            <a:chOff x="5107619" y="228849"/>
            <a:chExt cx="7084381" cy="658457"/>
          </a:xfrm>
        </p:grpSpPr>
        <p:sp>
          <p:nvSpPr>
            <p:cNvPr id="4" name="عنوان 1">
              <a:extLst>
                <a:ext uri="{FF2B5EF4-FFF2-40B4-BE49-F238E27FC236}">
                  <a16:creationId xmlns:a16="http://schemas.microsoft.com/office/drawing/2014/main" id="{204461BF-7F55-4116-B62F-49C7E73FFE8C}"/>
                </a:ext>
              </a:extLst>
            </p:cNvPr>
            <p:cNvSpPr txBox="1">
              <a:spLocks/>
            </p:cNvSpPr>
            <p:nvPr/>
          </p:nvSpPr>
          <p:spPr>
            <a:xfrm>
              <a:off x="5255581" y="228849"/>
              <a:ext cx="6936419" cy="655806"/>
            </a:xfrm>
            <a:prstGeom prst="rect">
              <a:avLst/>
            </a:prstGeom>
          </p:spPr>
          <p:txBody>
            <a:bodyPr vert="horz" lIns="91440" tIns="45720" rIns="91440" bIns="45720" rtlCol="1" anchor="b">
              <a:noAutofit/>
            </a:bodyPr>
            <a:lstStyle>
              <a:lvl1pPr algn="ct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لغة عربية /بلاغة: </a:t>
              </a:r>
              <a:r>
                <a:rPr lang="ar-SA" sz="4400" b="1" dirty="0">
                  <a:solidFill>
                    <a:srgbClr val="C00000"/>
                  </a:solidFill>
                  <a:latin typeface="Aref Ruqaa" panose="02000503000000000000" pitchFamily="2" charset="-78"/>
                  <a:cs typeface="Aref Ruqaa" panose="02000503000000000000" pitchFamily="2" charset="-78"/>
                </a:rPr>
                <a:t>مقدمة في علم البلاغة </a:t>
              </a:r>
              <a:endParaRPr lang="ar-OM" sz="4400" b="1" dirty="0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endParaRPr>
            </a:p>
          </p:txBody>
        </p:sp>
        <p:cxnSp>
          <p:nvCxnSpPr>
            <p:cNvPr id="6" name="رابط مستقيم 5">
              <a:extLst>
                <a:ext uri="{FF2B5EF4-FFF2-40B4-BE49-F238E27FC236}">
                  <a16:creationId xmlns:a16="http://schemas.microsoft.com/office/drawing/2014/main" id="{F4BF0E88-5245-4489-87B6-4AF2529C527C}"/>
                </a:ext>
              </a:extLst>
            </p:cNvPr>
            <p:cNvCxnSpPr/>
            <p:nvPr/>
          </p:nvCxnSpPr>
          <p:spPr>
            <a:xfrm flipH="1">
              <a:off x="5107619" y="887306"/>
              <a:ext cx="7084381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6AF2396-5AA3-4258-97E4-4DD77D0F16D5}"/>
              </a:ext>
            </a:extLst>
          </p:cNvPr>
          <p:cNvSpPr txBox="1"/>
          <p:nvPr/>
        </p:nvSpPr>
        <p:spPr>
          <a:xfrm>
            <a:off x="9544575" y="1040523"/>
            <a:ext cx="2301050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b="1" dirty="0">
                <a:solidFill>
                  <a:schemeClr val="accent6">
                    <a:lumMod val="75000"/>
                  </a:schemeClr>
                </a:solidFill>
              </a:rPr>
              <a:t>نشأة النقد : </a:t>
            </a:r>
            <a:endParaRPr lang="ar-SA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54D0B08E-3699-486B-BEC2-E79A2DAA5C1B}"/>
              </a:ext>
            </a:extLst>
          </p:cNvPr>
          <p:cNvGrpSpPr/>
          <p:nvPr/>
        </p:nvGrpSpPr>
        <p:grpSpPr>
          <a:xfrm>
            <a:off x="11425233" y="4491748"/>
            <a:ext cx="360" cy="360"/>
            <a:chOff x="11425233" y="4491748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حبر 2">
                  <a:extLst>
                    <a:ext uri="{FF2B5EF4-FFF2-40B4-BE49-F238E27FC236}">
                      <a16:creationId xmlns:a16="http://schemas.microsoft.com/office/drawing/2014/main" id="{DC153EC9-A005-4138-A095-27FACA87BA67}"/>
                    </a:ext>
                  </a:extLst>
                </p14:cNvPr>
                <p14:cNvContentPartPr/>
                <p14:nvPr/>
              </p14:nvContentPartPr>
              <p14:xfrm>
                <a:off x="11425233" y="4491748"/>
                <a:ext cx="360" cy="360"/>
              </p14:xfrm>
            </p:contentPart>
          </mc:Choice>
          <mc:Fallback xmlns="">
            <p:pic>
              <p:nvPicPr>
                <p:cNvPr id="3" name="حبر 2">
                  <a:extLst>
                    <a:ext uri="{FF2B5EF4-FFF2-40B4-BE49-F238E27FC236}">
                      <a16:creationId xmlns:a16="http://schemas.microsoft.com/office/drawing/2014/main" id="{DC153EC9-A005-4138-A095-27FACA87BA6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416233" y="448274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1" name="حبر 10">
                  <a:extLst>
                    <a:ext uri="{FF2B5EF4-FFF2-40B4-BE49-F238E27FC236}">
                      <a16:creationId xmlns:a16="http://schemas.microsoft.com/office/drawing/2014/main" id="{890A5FC9-DC69-46E6-88E8-DDFECFC3AE0A}"/>
                    </a:ext>
                  </a:extLst>
                </p14:cNvPr>
                <p14:cNvContentPartPr/>
                <p14:nvPr/>
              </p14:nvContentPartPr>
              <p14:xfrm>
                <a:off x="11425233" y="4491748"/>
                <a:ext cx="360" cy="360"/>
              </p14:xfrm>
            </p:contentPart>
          </mc:Choice>
          <mc:Fallback xmlns="">
            <p:pic>
              <p:nvPicPr>
                <p:cNvPr id="11" name="حبر 10">
                  <a:extLst>
                    <a:ext uri="{FF2B5EF4-FFF2-40B4-BE49-F238E27FC236}">
                      <a16:creationId xmlns:a16="http://schemas.microsoft.com/office/drawing/2014/main" id="{890A5FC9-DC69-46E6-88E8-DDFECFC3AE0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416233" y="448274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2" name="حبر 11">
                  <a:extLst>
                    <a:ext uri="{FF2B5EF4-FFF2-40B4-BE49-F238E27FC236}">
                      <a16:creationId xmlns:a16="http://schemas.microsoft.com/office/drawing/2014/main" id="{C2338F4F-F3EA-4A8C-AA9F-75BE2DC6BF69}"/>
                    </a:ext>
                  </a:extLst>
                </p14:cNvPr>
                <p14:cNvContentPartPr/>
                <p14:nvPr/>
              </p14:nvContentPartPr>
              <p14:xfrm>
                <a:off x="11425233" y="4491748"/>
                <a:ext cx="360" cy="360"/>
              </p14:xfrm>
            </p:contentPart>
          </mc:Choice>
          <mc:Fallback xmlns="">
            <p:pic>
              <p:nvPicPr>
                <p:cNvPr id="12" name="حبر 11">
                  <a:extLst>
                    <a:ext uri="{FF2B5EF4-FFF2-40B4-BE49-F238E27FC236}">
                      <a16:creationId xmlns:a16="http://schemas.microsoft.com/office/drawing/2014/main" id="{C2338F4F-F3EA-4A8C-AA9F-75BE2DC6BF69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416233" y="448274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حبر 13">
                <a:extLst>
                  <a:ext uri="{FF2B5EF4-FFF2-40B4-BE49-F238E27FC236}">
                    <a16:creationId xmlns:a16="http://schemas.microsoft.com/office/drawing/2014/main" id="{352CDACC-AB5E-47D8-9BAD-4DAA4D1E236C}"/>
                  </a:ext>
                </a:extLst>
              </p14:cNvPr>
              <p14:cNvContentPartPr/>
              <p14:nvPr/>
            </p14:nvContentPartPr>
            <p14:xfrm>
              <a:off x="10821513" y="3790468"/>
              <a:ext cx="360" cy="360"/>
            </p14:xfrm>
          </p:contentPart>
        </mc:Choice>
        <mc:Fallback xmlns="">
          <p:pic>
            <p:nvPicPr>
              <p:cNvPr id="14" name="حبر 13">
                <a:extLst>
                  <a:ext uri="{FF2B5EF4-FFF2-40B4-BE49-F238E27FC236}">
                    <a16:creationId xmlns:a16="http://schemas.microsoft.com/office/drawing/2014/main" id="{352CDACC-AB5E-47D8-9BAD-4DAA4D1E236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12873" y="3781468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مربع نص 15">
            <a:extLst>
              <a:ext uri="{FF2B5EF4-FFF2-40B4-BE49-F238E27FC236}">
                <a16:creationId xmlns:a16="http://schemas.microsoft.com/office/drawing/2014/main" id="{5450B61D-563B-48A3-A62F-889218CCF981}"/>
              </a:ext>
            </a:extLst>
          </p:cNvPr>
          <p:cNvSpPr txBox="1"/>
          <p:nvPr/>
        </p:nvSpPr>
        <p:spPr>
          <a:xfrm>
            <a:off x="3043420" y="1040523"/>
            <a:ext cx="5858934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2400" b="1" dirty="0">
                <a:solidFill>
                  <a:schemeClr val="tx1"/>
                </a:solidFill>
              </a:rPr>
              <a:t>حركة النقد الأدبي عند العرب تنقسم إلى فترتين : </a:t>
            </a:r>
            <a:endParaRPr lang="ar-SA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5" name="حبر 34">
                <a:extLst>
                  <a:ext uri="{FF2B5EF4-FFF2-40B4-BE49-F238E27FC236}">
                    <a16:creationId xmlns:a16="http://schemas.microsoft.com/office/drawing/2014/main" id="{CA013808-C524-4AA2-83C1-8E00D0140526}"/>
                  </a:ext>
                </a:extLst>
              </p14:cNvPr>
              <p14:cNvContentPartPr/>
              <p14:nvPr/>
            </p14:nvContentPartPr>
            <p14:xfrm>
              <a:off x="12854433" y="2467468"/>
              <a:ext cx="360" cy="360"/>
            </p14:xfrm>
          </p:contentPart>
        </mc:Choice>
        <mc:Fallback xmlns="">
          <p:pic>
            <p:nvPicPr>
              <p:cNvPr id="35" name="حبر 34">
                <a:extLst>
                  <a:ext uri="{FF2B5EF4-FFF2-40B4-BE49-F238E27FC236}">
                    <a16:creationId xmlns:a16="http://schemas.microsoft.com/office/drawing/2014/main" id="{CA013808-C524-4AA2-83C1-8E00D014052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2836793" y="2449828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37" name="مربع نص 36">
            <a:extLst>
              <a:ext uri="{FF2B5EF4-FFF2-40B4-BE49-F238E27FC236}">
                <a16:creationId xmlns:a16="http://schemas.microsoft.com/office/drawing/2014/main" id="{FE73A1F2-9E93-4F03-BC6C-3DE092C9CBA9}"/>
              </a:ext>
            </a:extLst>
          </p:cNvPr>
          <p:cNvSpPr txBox="1"/>
          <p:nvPr/>
        </p:nvSpPr>
        <p:spPr>
          <a:xfrm rot="20600612">
            <a:off x="9429832" y="2034364"/>
            <a:ext cx="2184748" cy="14388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2000" b="1" dirty="0"/>
              <a:t>من العصر الجاهلي إلى بداية عصر النهضة في القرن 19 . 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690FED24-07CD-4CA8-9799-E0AC4FE93885}"/>
              </a:ext>
            </a:extLst>
          </p:cNvPr>
          <p:cNvSpPr txBox="1"/>
          <p:nvPr/>
        </p:nvSpPr>
        <p:spPr>
          <a:xfrm>
            <a:off x="454037" y="2209466"/>
            <a:ext cx="4944210" cy="5155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2000" b="1" dirty="0"/>
              <a:t>فترة النقد الحديث (من عصر النهضة إلى اليوم ) 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F5960986-7BDB-4728-9804-1F61F434153B}"/>
              </a:ext>
            </a:extLst>
          </p:cNvPr>
          <p:cNvSpPr txBox="1"/>
          <p:nvPr/>
        </p:nvSpPr>
        <p:spPr>
          <a:xfrm>
            <a:off x="7980818" y="3693908"/>
            <a:ext cx="3613558" cy="11695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1600" b="1" dirty="0"/>
              <a:t>المرحلة الأولى</a:t>
            </a:r>
          </a:p>
          <a:p>
            <a:pPr algn="r"/>
            <a:r>
              <a:rPr lang="ar-SA" sz="1600" b="1" dirty="0"/>
              <a:t>( من العصر الجاهلي حتى مطلع العصر العباسي )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441B0866-0BE3-4F14-9453-0AD11DAB1F9E}"/>
              </a:ext>
            </a:extLst>
          </p:cNvPr>
          <p:cNvSpPr txBox="1"/>
          <p:nvPr/>
        </p:nvSpPr>
        <p:spPr>
          <a:xfrm>
            <a:off x="9373382" y="5136564"/>
            <a:ext cx="2424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b="1" dirty="0"/>
              <a:t>اعتمدت على الرواية الشفهية لعدم ظهور التدوين .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C6DF4628-0B03-4459-84E0-3D35B1FBC2DA}"/>
              </a:ext>
            </a:extLst>
          </p:cNvPr>
          <p:cNvSpPr txBox="1"/>
          <p:nvPr/>
        </p:nvSpPr>
        <p:spPr>
          <a:xfrm>
            <a:off x="4024222" y="4233331"/>
            <a:ext cx="37358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b="1" dirty="0"/>
              <a:t>المرحلة الثانية</a:t>
            </a:r>
          </a:p>
          <a:p>
            <a:pPr algn="r"/>
            <a:r>
              <a:rPr lang="ar-SA" b="1" dirty="0"/>
              <a:t>( من العصر العباسي حتى العصر الحديث ) 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2C81D9F6-7EB0-4ECB-B18F-7BBFABC51F2A}"/>
              </a:ext>
            </a:extLst>
          </p:cNvPr>
          <p:cNvSpPr txBox="1"/>
          <p:nvPr/>
        </p:nvSpPr>
        <p:spPr>
          <a:xfrm>
            <a:off x="1635711" y="5240499"/>
            <a:ext cx="64585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1800" b="1" dirty="0"/>
              <a:t>تميز بظهور التدوين الذي أسهم في </a:t>
            </a:r>
          </a:p>
          <a:p>
            <a:pPr marL="571500" indent="-571500" algn="r">
              <a:buFont typeface="Wingdings" pitchFamily="2" charset="2"/>
              <a:buChar char="ü"/>
            </a:pPr>
            <a:r>
              <a:rPr lang="ar-SA" sz="1800" b="1" dirty="0"/>
              <a:t> تطوير كثير من العلوم والفنون والمعارف و منها النقد الأدبي 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حبر 9">
                <a:extLst>
                  <a:ext uri="{FF2B5EF4-FFF2-40B4-BE49-F238E27FC236}">
                    <a16:creationId xmlns:a16="http://schemas.microsoft.com/office/drawing/2014/main" id="{9EA859D9-6AA1-4E87-BAEA-EA241467321C}"/>
                  </a:ext>
                </a:extLst>
              </p14:cNvPr>
              <p14:cNvContentPartPr/>
              <p14:nvPr/>
            </p14:nvContentPartPr>
            <p14:xfrm>
              <a:off x="3325953" y="1011031"/>
              <a:ext cx="5905440" cy="862200"/>
            </p14:xfrm>
          </p:contentPart>
        </mc:Choice>
        <mc:Fallback xmlns="">
          <p:pic>
            <p:nvPicPr>
              <p:cNvPr id="10" name="حبر 9">
                <a:extLst>
                  <a:ext uri="{FF2B5EF4-FFF2-40B4-BE49-F238E27FC236}">
                    <a16:creationId xmlns:a16="http://schemas.microsoft.com/office/drawing/2014/main" id="{9EA859D9-6AA1-4E87-BAEA-EA241467321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290313" y="975391"/>
                <a:ext cx="5977080" cy="9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حبر 14">
                <a:extLst>
                  <a:ext uri="{FF2B5EF4-FFF2-40B4-BE49-F238E27FC236}">
                    <a16:creationId xmlns:a16="http://schemas.microsoft.com/office/drawing/2014/main" id="{740E4C87-89C7-49B4-8D06-E9A5B9972A5D}"/>
                  </a:ext>
                </a:extLst>
              </p14:cNvPr>
              <p14:cNvContentPartPr/>
              <p14:nvPr/>
            </p14:nvContentPartPr>
            <p14:xfrm>
              <a:off x="7208193" y="1863870"/>
              <a:ext cx="2910600" cy="304200"/>
            </p14:xfrm>
          </p:contentPart>
        </mc:Choice>
        <mc:Fallback xmlns="">
          <p:pic>
            <p:nvPicPr>
              <p:cNvPr id="15" name="حبر 14">
                <a:extLst>
                  <a:ext uri="{FF2B5EF4-FFF2-40B4-BE49-F238E27FC236}">
                    <a16:creationId xmlns:a16="http://schemas.microsoft.com/office/drawing/2014/main" id="{740E4C87-89C7-49B4-8D06-E9A5B9972A5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172553" y="1828230"/>
                <a:ext cx="2982240" cy="37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حبر 16">
                <a:extLst>
                  <a:ext uri="{FF2B5EF4-FFF2-40B4-BE49-F238E27FC236}">
                    <a16:creationId xmlns:a16="http://schemas.microsoft.com/office/drawing/2014/main" id="{0E4C1883-6EF2-43A0-8413-177EA9AFB7AB}"/>
                  </a:ext>
                </a:extLst>
              </p14:cNvPr>
              <p14:cNvContentPartPr/>
              <p14:nvPr/>
            </p14:nvContentPartPr>
            <p14:xfrm>
              <a:off x="4563993" y="1890870"/>
              <a:ext cx="2706840" cy="285840"/>
            </p14:xfrm>
          </p:contentPart>
        </mc:Choice>
        <mc:Fallback xmlns="">
          <p:pic>
            <p:nvPicPr>
              <p:cNvPr id="17" name="حبر 16">
                <a:extLst>
                  <a:ext uri="{FF2B5EF4-FFF2-40B4-BE49-F238E27FC236}">
                    <a16:creationId xmlns:a16="http://schemas.microsoft.com/office/drawing/2014/main" id="{0E4C1883-6EF2-43A0-8413-177EA9AFB7A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27993" y="1854870"/>
                <a:ext cx="2778480" cy="35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8" name="حبر 17">
                <a:extLst>
                  <a:ext uri="{FF2B5EF4-FFF2-40B4-BE49-F238E27FC236}">
                    <a16:creationId xmlns:a16="http://schemas.microsoft.com/office/drawing/2014/main" id="{2904CC9E-BBCA-454F-80AF-C5AFEF83C08E}"/>
                  </a:ext>
                </a:extLst>
              </p14:cNvPr>
              <p14:cNvContentPartPr/>
              <p14:nvPr/>
            </p14:nvContentPartPr>
            <p14:xfrm>
              <a:off x="9231393" y="1881468"/>
              <a:ext cx="2674440" cy="1803960"/>
            </p14:xfrm>
          </p:contentPart>
        </mc:Choice>
        <mc:Fallback xmlns="">
          <p:pic>
            <p:nvPicPr>
              <p:cNvPr id="18" name="حبر 17">
                <a:extLst>
                  <a:ext uri="{FF2B5EF4-FFF2-40B4-BE49-F238E27FC236}">
                    <a16:creationId xmlns:a16="http://schemas.microsoft.com/office/drawing/2014/main" id="{2904CC9E-BBCA-454F-80AF-C5AFEF83C08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222393" y="1872828"/>
                <a:ext cx="2692080" cy="18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9" name="حبر 18">
                <a:extLst>
                  <a:ext uri="{FF2B5EF4-FFF2-40B4-BE49-F238E27FC236}">
                    <a16:creationId xmlns:a16="http://schemas.microsoft.com/office/drawing/2014/main" id="{E1EBC9CA-285F-45CE-ABAB-41F833FF3184}"/>
                  </a:ext>
                </a:extLst>
              </p14:cNvPr>
              <p14:cNvContentPartPr/>
              <p14:nvPr/>
            </p14:nvContentPartPr>
            <p14:xfrm>
              <a:off x="584913" y="2163750"/>
              <a:ext cx="5240160" cy="900360"/>
            </p14:xfrm>
          </p:contentPart>
        </mc:Choice>
        <mc:Fallback xmlns="">
          <p:pic>
            <p:nvPicPr>
              <p:cNvPr id="19" name="حبر 18">
                <a:extLst>
                  <a:ext uri="{FF2B5EF4-FFF2-40B4-BE49-F238E27FC236}">
                    <a16:creationId xmlns:a16="http://schemas.microsoft.com/office/drawing/2014/main" id="{E1EBC9CA-285F-45CE-ABAB-41F833FF3184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76273" y="2154750"/>
                <a:ext cx="5257800" cy="9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0" name="حبر 19">
                <a:extLst>
                  <a:ext uri="{FF2B5EF4-FFF2-40B4-BE49-F238E27FC236}">
                    <a16:creationId xmlns:a16="http://schemas.microsoft.com/office/drawing/2014/main" id="{0224974C-E73E-4DCE-85BC-92843C9E7721}"/>
                  </a:ext>
                </a:extLst>
              </p14:cNvPr>
              <p14:cNvContentPartPr/>
              <p14:nvPr/>
            </p14:nvContentPartPr>
            <p14:xfrm>
              <a:off x="8316445" y="3655770"/>
              <a:ext cx="3605760" cy="1324080"/>
            </p14:xfrm>
          </p:contentPart>
        </mc:Choice>
        <mc:Fallback xmlns="">
          <p:pic>
            <p:nvPicPr>
              <p:cNvPr id="20" name="حبر 19">
                <a:extLst>
                  <a:ext uri="{FF2B5EF4-FFF2-40B4-BE49-F238E27FC236}">
                    <a16:creationId xmlns:a16="http://schemas.microsoft.com/office/drawing/2014/main" id="{0224974C-E73E-4DCE-85BC-92843C9E772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307445" y="3646770"/>
                <a:ext cx="3623400" cy="13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1" name="حبر 20">
                <a:extLst>
                  <a:ext uri="{FF2B5EF4-FFF2-40B4-BE49-F238E27FC236}">
                    <a16:creationId xmlns:a16="http://schemas.microsoft.com/office/drawing/2014/main" id="{42526617-7E13-4BF9-AFAD-6A84378DC854}"/>
                  </a:ext>
                </a:extLst>
              </p14:cNvPr>
              <p14:cNvContentPartPr/>
              <p14:nvPr/>
            </p14:nvContentPartPr>
            <p14:xfrm>
              <a:off x="4024222" y="4091791"/>
              <a:ext cx="4123440" cy="1179000"/>
            </p14:xfrm>
          </p:contentPart>
        </mc:Choice>
        <mc:Fallback xmlns="">
          <p:pic>
            <p:nvPicPr>
              <p:cNvPr id="21" name="حبر 20">
                <a:extLst>
                  <a:ext uri="{FF2B5EF4-FFF2-40B4-BE49-F238E27FC236}">
                    <a16:creationId xmlns:a16="http://schemas.microsoft.com/office/drawing/2014/main" id="{42526617-7E13-4BF9-AFAD-6A84378DC85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015221" y="4082791"/>
                <a:ext cx="4141082" cy="11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6" name="حبر 35">
                <a:extLst>
                  <a:ext uri="{FF2B5EF4-FFF2-40B4-BE49-F238E27FC236}">
                    <a16:creationId xmlns:a16="http://schemas.microsoft.com/office/drawing/2014/main" id="{337BDAE3-527C-47F9-9ABA-5B2611883320}"/>
                  </a:ext>
                </a:extLst>
              </p14:cNvPr>
              <p14:cNvContentPartPr/>
              <p14:nvPr/>
            </p14:nvContentPartPr>
            <p14:xfrm>
              <a:off x="8902354" y="3362190"/>
              <a:ext cx="405164" cy="684972"/>
            </p14:xfrm>
          </p:contentPart>
        </mc:Choice>
        <mc:Fallback xmlns="">
          <p:pic>
            <p:nvPicPr>
              <p:cNvPr id="36" name="حبر 35">
                <a:extLst>
                  <a:ext uri="{FF2B5EF4-FFF2-40B4-BE49-F238E27FC236}">
                    <a16:creationId xmlns:a16="http://schemas.microsoft.com/office/drawing/2014/main" id="{337BDAE3-527C-47F9-9ABA-5B261188332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866371" y="3326556"/>
                <a:ext cx="476769" cy="7566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0" name="حبر 39">
                <a:extLst>
                  <a:ext uri="{FF2B5EF4-FFF2-40B4-BE49-F238E27FC236}">
                    <a16:creationId xmlns:a16="http://schemas.microsoft.com/office/drawing/2014/main" id="{12A60BD7-D5BC-48A6-A2AC-B6F872E625D3}"/>
                  </a:ext>
                </a:extLst>
              </p14:cNvPr>
              <p14:cNvContentPartPr/>
              <p14:nvPr/>
            </p14:nvContentPartPr>
            <p14:xfrm>
              <a:off x="7230513" y="3351270"/>
              <a:ext cx="2038942" cy="433811"/>
            </p14:xfrm>
          </p:contentPart>
        </mc:Choice>
        <mc:Fallback xmlns="">
          <p:pic>
            <p:nvPicPr>
              <p:cNvPr id="40" name="حبر 39">
                <a:extLst>
                  <a:ext uri="{FF2B5EF4-FFF2-40B4-BE49-F238E27FC236}">
                    <a16:creationId xmlns:a16="http://schemas.microsoft.com/office/drawing/2014/main" id="{12A60BD7-D5BC-48A6-A2AC-B6F872E625D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194875" y="3315629"/>
                <a:ext cx="2110579" cy="505453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مربع نص 27">
            <a:extLst>
              <a:ext uri="{FF2B5EF4-FFF2-40B4-BE49-F238E27FC236}">
                <a16:creationId xmlns:a16="http://schemas.microsoft.com/office/drawing/2014/main" id="{94C492E6-29BB-445D-8991-B025AC857AEE}"/>
              </a:ext>
            </a:extLst>
          </p:cNvPr>
          <p:cNvSpPr txBox="1"/>
          <p:nvPr/>
        </p:nvSpPr>
        <p:spPr>
          <a:xfrm>
            <a:off x="316492" y="3106510"/>
            <a:ext cx="645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r">
              <a:buFont typeface="Wingdings" pitchFamily="2" charset="2"/>
              <a:buChar char="ü"/>
            </a:pPr>
            <a:r>
              <a:rPr lang="ar-SA" sz="1800" b="1" dirty="0"/>
              <a:t>انفتح العرب على ثقافة العالم فتأثروا بفنون الأدب العالمية  فظهرت القصة و المسرحية و ...</a:t>
            </a:r>
          </a:p>
          <a:p>
            <a:pPr marL="571500" indent="-571500" algn="r">
              <a:buFont typeface="Wingdings" pitchFamily="2" charset="2"/>
              <a:buChar char="ü"/>
            </a:pPr>
            <a:r>
              <a:rPr lang="ar-SA" sz="1800" b="1" dirty="0"/>
              <a:t>تأثروا بمذاهب النقد والأدب في العالم </a:t>
            </a:r>
          </a:p>
        </p:txBody>
      </p:sp>
    </p:spTree>
    <p:extLst>
      <p:ext uri="{BB962C8B-B14F-4D97-AF65-F5344CB8AC3E}">
        <p14:creationId xmlns:p14="http://schemas.microsoft.com/office/powerpoint/2010/main" val="203369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7" grpId="0"/>
      <p:bldP spid="38" grpId="0"/>
      <p:bldP spid="43" grpId="0"/>
      <p:bldP spid="25" grpId="0"/>
      <p:bldP spid="27" grpId="0"/>
      <p:bldP spid="29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9E64E64F-686F-4DC4-97A2-34775D896987}"/>
              </a:ext>
            </a:extLst>
          </p:cNvPr>
          <p:cNvGrpSpPr/>
          <p:nvPr/>
        </p:nvGrpSpPr>
        <p:grpSpPr>
          <a:xfrm>
            <a:off x="4864963" y="219972"/>
            <a:ext cx="7327037" cy="658457"/>
            <a:chOff x="5107619" y="228849"/>
            <a:chExt cx="7084381" cy="658457"/>
          </a:xfrm>
        </p:grpSpPr>
        <p:sp>
          <p:nvSpPr>
            <p:cNvPr id="4" name="عنوان 1">
              <a:extLst>
                <a:ext uri="{FF2B5EF4-FFF2-40B4-BE49-F238E27FC236}">
                  <a16:creationId xmlns:a16="http://schemas.microsoft.com/office/drawing/2014/main" id="{204461BF-7F55-4116-B62F-49C7E73FFE8C}"/>
                </a:ext>
              </a:extLst>
            </p:cNvPr>
            <p:cNvSpPr txBox="1">
              <a:spLocks/>
            </p:cNvSpPr>
            <p:nvPr/>
          </p:nvSpPr>
          <p:spPr>
            <a:xfrm>
              <a:off x="5255581" y="228849"/>
              <a:ext cx="6936419" cy="655806"/>
            </a:xfrm>
            <a:prstGeom prst="rect">
              <a:avLst/>
            </a:prstGeom>
          </p:spPr>
          <p:txBody>
            <a:bodyPr vert="horz" lIns="91440" tIns="45720" rIns="91440" bIns="45720" rtlCol="1" anchor="b">
              <a:noAutofit/>
            </a:bodyPr>
            <a:lstStyle>
              <a:lvl1pPr algn="ct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لغة عربية /بلاغة: </a:t>
              </a:r>
              <a:r>
                <a:rPr lang="ar-SA" sz="4400" b="1" dirty="0">
                  <a:solidFill>
                    <a:srgbClr val="C00000"/>
                  </a:solidFill>
                  <a:latin typeface="Aref Ruqaa" panose="02000503000000000000" pitchFamily="2" charset="-78"/>
                  <a:cs typeface="Aref Ruqaa" panose="02000503000000000000" pitchFamily="2" charset="-78"/>
                </a:rPr>
                <a:t>مقدمة في علم البلاغة </a:t>
              </a:r>
              <a:endParaRPr lang="ar-OM" sz="4400" b="1" dirty="0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endParaRPr>
            </a:p>
          </p:txBody>
        </p:sp>
        <p:cxnSp>
          <p:nvCxnSpPr>
            <p:cNvPr id="6" name="رابط مستقيم 5">
              <a:extLst>
                <a:ext uri="{FF2B5EF4-FFF2-40B4-BE49-F238E27FC236}">
                  <a16:creationId xmlns:a16="http://schemas.microsoft.com/office/drawing/2014/main" id="{F4BF0E88-5245-4489-87B6-4AF2529C527C}"/>
                </a:ext>
              </a:extLst>
            </p:cNvPr>
            <p:cNvCxnSpPr/>
            <p:nvPr/>
          </p:nvCxnSpPr>
          <p:spPr>
            <a:xfrm flipH="1">
              <a:off x="5107619" y="887306"/>
              <a:ext cx="7084381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6AF2396-5AA3-4258-97E4-4DD77D0F16D5}"/>
              </a:ext>
            </a:extLst>
          </p:cNvPr>
          <p:cNvSpPr txBox="1"/>
          <p:nvPr/>
        </p:nvSpPr>
        <p:spPr>
          <a:xfrm>
            <a:off x="47028" y="2446775"/>
            <a:ext cx="5037036" cy="55861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b="1" dirty="0"/>
              <a:t>س/ ما طبيعة عمل الناقد ؟</a:t>
            </a:r>
          </a:p>
          <a:p>
            <a:endParaRPr lang="ar-SA" b="1" dirty="0">
              <a:solidFill>
                <a:schemeClr val="tx1"/>
              </a:solidFill>
            </a:endParaRPr>
          </a:p>
          <a:p>
            <a:endParaRPr lang="ar-SA" b="1" dirty="0">
              <a:solidFill>
                <a:schemeClr val="tx1"/>
              </a:solidFill>
            </a:endParaRPr>
          </a:p>
          <a:p>
            <a:endParaRPr lang="ar-SA" b="1" dirty="0"/>
          </a:p>
          <a:p>
            <a:r>
              <a:rPr lang="ar-SA" b="1" dirty="0"/>
              <a:t>س / هل يوجد نقد صائب ونقد خاطئ ؟</a:t>
            </a:r>
          </a:p>
          <a:p>
            <a:endParaRPr lang="ar-SA" b="1" dirty="0"/>
          </a:p>
          <a:p>
            <a:endParaRPr lang="ar-SA" b="1" dirty="0"/>
          </a:p>
          <a:p>
            <a:endParaRPr lang="ar-SA" b="1" dirty="0"/>
          </a:p>
          <a:p>
            <a:endParaRPr lang="ar-SA" b="1" dirty="0"/>
          </a:p>
          <a:p>
            <a:endParaRPr lang="ar-SA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8EB1D2C-5F7A-488B-9850-D85BE5913530}"/>
              </a:ext>
            </a:extLst>
          </p:cNvPr>
          <p:cNvSpPr txBox="1"/>
          <p:nvPr/>
        </p:nvSpPr>
        <p:spPr>
          <a:xfrm>
            <a:off x="219795" y="3111817"/>
            <a:ext cx="5179289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OM"/>
            </a:defPPr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ar-SA" sz="2400" dirty="0"/>
              <a:t>النظر في العمل الأدبي (الشعرية والنثرية ) ثم الكشف عن مواطن الجمال والقبح فيها معللا ذلك ليبين صحة ما يقول 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8C9817C4-D4DF-41BE-98B5-44A628A78913}"/>
              </a:ext>
            </a:extLst>
          </p:cNvPr>
          <p:cNvSpPr txBox="1"/>
          <p:nvPr/>
        </p:nvSpPr>
        <p:spPr>
          <a:xfrm>
            <a:off x="323656" y="5357660"/>
            <a:ext cx="5179289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OM"/>
            </a:defPPr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ar-SA" sz="2800" dirty="0"/>
              <a:t>لا يوجد و أنما يوجد نقد أكثر قدرة على تأويل العمل الأدبي وتفسيره </a:t>
            </a: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54D0B08E-3699-486B-BEC2-E79A2DAA5C1B}"/>
              </a:ext>
            </a:extLst>
          </p:cNvPr>
          <p:cNvGrpSpPr/>
          <p:nvPr/>
        </p:nvGrpSpPr>
        <p:grpSpPr>
          <a:xfrm>
            <a:off x="11425233" y="4491748"/>
            <a:ext cx="360" cy="360"/>
            <a:chOff x="11425233" y="4491748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حبر 2">
                  <a:extLst>
                    <a:ext uri="{FF2B5EF4-FFF2-40B4-BE49-F238E27FC236}">
                      <a16:creationId xmlns:a16="http://schemas.microsoft.com/office/drawing/2014/main" id="{DC153EC9-A005-4138-A095-27FACA87BA67}"/>
                    </a:ext>
                  </a:extLst>
                </p14:cNvPr>
                <p14:cNvContentPartPr/>
                <p14:nvPr/>
              </p14:nvContentPartPr>
              <p14:xfrm>
                <a:off x="11425233" y="4491748"/>
                <a:ext cx="360" cy="360"/>
              </p14:xfrm>
            </p:contentPart>
          </mc:Choice>
          <mc:Fallback xmlns="">
            <p:pic>
              <p:nvPicPr>
                <p:cNvPr id="3" name="حبر 2">
                  <a:extLst>
                    <a:ext uri="{FF2B5EF4-FFF2-40B4-BE49-F238E27FC236}">
                      <a16:creationId xmlns:a16="http://schemas.microsoft.com/office/drawing/2014/main" id="{DC153EC9-A005-4138-A095-27FACA87BA6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416233" y="448274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1" name="حبر 10">
                  <a:extLst>
                    <a:ext uri="{FF2B5EF4-FFF2-40B4-BE49-F238E27FC236}">
                      <a16:creationId xmlns:a16="http://schemas.microsoft.com/office/drawing/2014/main" id="{890A5FC9-DC69-46E6-88E8-DDFECFC3AE0A}"/>
                    </a:ext>
                  </a:extLst>
                </p14:cNvPr>
                <p14:cNvContentPartPr/>
                <p14:nvPr/>
              </p14:nvContentPartPr>
              <p14:xfrm>
                <a:off x="11425233" y="4491748"/>
                <a:ext cx="360" cy="360"/>
              </p14:xfrm>
            </p:contentPart>
          </mc:Choice>
          <mc:Fallback xmlns="">
            <p:pic>
              <p:nvPicPr>
                <p:cNvPr id="11" name="حبر 10">
                  <a:extLst>
                    <a:ext uri="{FF2B5EF4-FFF2-40B4-BE49-F238E27FC236}">
                      <a16:creationId xmlns:a16="http://schemas.microsoft.com/office/drawing/2014/main" id="{890A5FC9-DC69-46E6-88E8-DDFECFC3AE0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416233" y="448274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2" name="حبر 11">
                  <a:extLst>
                    <a:ext uri="{FF2B5EF4-FFF2-40B4-BE49-F238E27FC236}">
                      <a16:creationId xmlns:a16="http://schemas.microsoft.com/office/drawing/2014/main" id="{C2338F4F-F3EA-4A8C-AA9F-75BE2DC6BF69}"/>
                    </a:ext>
                  </a:extLst>
                </p14:cNvPr>
                <p14:cNvContentPartPr/>
                <p14:nvPr/>
              </p14:nvContentPartPr>
              <p14:xfrm>
                <a:off x="11425233" y="4491748"/>
                <a:ext cx="360" cy="360"/>
              </p14:xfrm>
            </p:contentPart>
          </mc:Choice>
          <mc:Fallback xmlns="">
            <p:pic>
              <p:nvPicPr>
                <p:cNvPr id="12" name="حبر 11">
                  <a:extLst>
                    <a:ext uri="{FF2B5EF4-FFF2-40B4-BE49-F238E27FC236}">
                      <a16:creationId xmlns:a16="http://schemas.microsoft.com/office/drawing/2014/main" id="{C2338F4F-F3EA-4A8C-AA9F-75BE2DC6BF69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416233" y="448274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حبر 13">
                <a:extLst>
                  <a:ext uri="{FF2B5EF4-FFF2-40B4-BE49-F238E27FC236}">
                    <a16:creationId xmlns:a16="http://schemas.microsoft.com/office/drawing/2014/main" id="{352CDACC-AB5E-47D8-9BAD-4DAA4D1E236C}"/>
                  </a:ext>
                </a:extLst>
              </p14:cNvPr>
              <p14:cNvContentPartPr/>
              <p14:nvPr/>
            </p14:nvContentPartPr>
            <p14:xfrm>
              <a:off x="10821513" y="3790468"/>
              <a:ext cx="360" cy="360"/>
            </p14:xfrm>
          </p:contentPart>
        </mc:Choice>
        <mc:Fallback xmlns="">
          <p:pic>
            <p:nvPicPr>
              <p:cNvPr id="14" name="حبر 13">
                <a:extLst>
                  <a:ext uri="{FF2B5EF4-FFF2-40B4-BE49-F238E27FC236}">
                    <a16:creationId xmlns:a16="http://schemas.microsoft.com/office/drawing/2014/main" id="{352CDACC-AB5E-47D8-9BAD-4DAA4D1E236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12873" y="3781468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عنوان 1">
            <a:extLst>
              <a:ext uri="{FF2B5EF4-FFF2-40B4-BE49-F238E27FC236}">
                <a16:creationId xmlns:a16="http://schemas.microsoft.com/office/drawing/2014/main" id="{2582F6BB-1685-4756-A258-41D951CE2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3904" y="757343"/>
            <a:ext cx="8111468" cy="1957046"/>
          </a:xfrm>
        </p:spPr>
        <p:txBody>
          <a:bodyPr>
            <a:noAutofit/>
          </a:bodyPr>
          <a:lstStyle/>
          <a:p>
            <a:pPr algn="r"/>
            <a:r>
              <a:rPr lang="ar-SA" b="1" dirty="0">
                <a:solidFill>
                  <a:srgbClr val="002060"/>
                </a:solidFill>
                <a:latin typeface="Aref Ruqaa" panose="02000503000000000000" pitchFamily="2" charset="-78"/>
                <a:cs typeface="Aref Ruqaa" panose="02000503000000000000" pitchFamily="2" charset="-78"/>
              </a:rPr>
              <a:t>ما طبيعة عمل أصاحب الوظائف  في الصور الآتية  ؟  </a:t>
            </a:r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92C5575F-6242-4E10-8977-A211AA3AEA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3278">
            <a:off x="7784058" y="2498730"/>
            <a:ext cx="1668031" cy="17168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015A0EC3-A218-4BE9-A175-CCC517EBCE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5973">
            <a:off x="9722699" y="2482146"/>
            <a:ext cx="1621294" cy="18937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3CA8F9FE-6E51-40D8-B9FA-8B412F3E08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687" y="4712323"/>
            <a:ext cx="1621293" cy="16753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F681FD90-B22E-4488-AB5B-619EE498F3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698" y="3305189"/>
            <a:ext cx="1431726" cy="16557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41E9A57E-B6B2-4278-8C74-D3043258DE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038" y="4648218"/>
            <a:ext cx="1478103" cy="18035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22" name="رابط مستقيم 21">
            <a:extLst>
              <a:ext uri="{FF2B5EF4-FFF2-40B4-BE49-F238E27FC236}">
                <a16:creationId xmlns:a16="http://schemas.microsoft.com/office/drawing/2014/main" id="{211880D1-38D7-4E1A-861B-A8130A050537}"/>
              </a:ext>
            </a:extLst>
          </p:cNvPr>
          <p:cNvCxnSpPr>
            <a:cxnSpLocks/>
          </p:cNvCxnSpPr>
          <p:nvPr/>
        </p:nvCxnSpPr>
        <p:spPr>
          <a:xfrm>
            <a:off x="5639985" y="2446775"/>
            <a:ext cx="0" cy="4321233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393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9E64E64F-686F-4DC4-97A2-34775D896987}"/>
              </a:ext>
            </a:extLst>
          </p:cNvPr>
          <p:cNvGrpSpPr/>
          <p:nvPr/>
        </p:nvGrpSpPr>
        <p:grpSpPr>
          <a:xfrm>
            <a:off x="4864963" y="219972"/>
            <a:ext cx="7327037" cy="658457"/>
            <a:chOff x="5107619" y="228849"/>
            <a:chExt cx="7084381" cy="658457"/>
          </a:xfrm>
        </p:grpSpPr>
        <p:sp>
          <p:nvSpPr>
            <p:cNvPr id="4" name="عنوان 1">
              <a:extLst>
                <a:ext uri="{FF2B5EF4-FFF2-40B4-BE49-F238E27FC236}">
                  <a16:creationId xmlns:a16="http://schemas.microsoft.com/office/drawing/2014/main" id="{204461BF-7F55-4116-B62F-49C7E73FFE8C}"/>
                </a:ext>
              </a:extLst>
            </p:cNvPr>
            <p:cNvSpPr txBox="1">
              <a:spLocks/>
            </p:cNvSpPr>
            <p:nvPr/>
          </p:nvSpPr>
          <p:spPr>
            <a:xfrm>
              <a:off x="5255581" y="228849"/>
              <a:ext cx="6936419" cy="655806"/>
            </a:xfrm>
            <a:prstGeom prst="rect">
              <a:avLst/>
            </a:prstGeom>
          </p:spPr>
          <p:txBody>
            <a:bodyPr vert="horz" lIns="91440" tIns="45720" rIns="91440" bIns="45720" rtlCol="1" anchor="b">
              <a:noAutofit/>
            </a:bodyPr>
            <a:lstStyle>
              <a:lvl1pPr algn="ct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لغة عربية /بلاغة: </a:t>
              </a:r>
              <a:r>
                <a:rPr lang="ar-SA" sz="4400" b="1" dirty="0">
                  <a:solidFill>
                    <a:srgbClr val="C00000"/>
                  </a:solidFill>
                  <a:latin typeface="Aref Ruqaa" panose="02000503000000000000" pitchFamily="2" charset="-78"/>
                  <a:cs typeface="Aref Ruqaa" panose="02000503000000000000" pitchFamily="2" charset="-78"/>
                </a:rPr>
                <a:t>مقدمة في علم البلاغة </a:t>
              </a:r>
              <a:endParaRPr lang="ar-OM" sz="4400" b="1" dirty="0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endParaRPr>
            </a:p>
          </p:txBody>
        </p:sp>
        <p:cxnSp>
          <p:nvCxnSpPr>
            <p:cNvPr id="6" name="رابط مستقيم 5">
              <a:extLst>
                <a:ext uri="{FF2B5EF4-FFF2-40B4-BE49-F238E27FC236}">
                  <a16:creationId xmlns:a16="http://schemas.microsoft.com/office/drawing/2014/main" id="{F4BF0E88-5245-4489-87B6-4AF2529C527C}"/>
                </a:ext>
              </a:extLst>
            </p:cNvPr>
            <p:cNvCxnSpPr/>
            <p:nvPr/>
          </p:nvCxnSpPr>
          <p:spPr>
            <a:xfrm flipH="1">
              <a:off x="5107619" y="887306"/>
              <a:ext cx="7084381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6AF2396-5AA3-4258-97E4-4DD77D0F16D5}"/>
              </a:ext>
            </a:extLst>
          </p:cNvPr>
          <p:cNvSpPr txBox="1"/>
          <p:nvPr/>
        </p:nvSpPr>
        <p:spPr>
          <a:xfrm>
            <a:off x="219795" y="1002023"/>
            <a:ext cx="6565053" cy="75251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2400" b="1" dirty="0"/>
              <a:t>س1 / ما المقياس الذي يستخدم للحكم على العمل الأدبي ؟ </a:t>
            </a:r>
            <a:r>
              <a:rPr lang="ar-SA" b="1" dirty="0"/>
              <a:t>؟</a:t>
            </a:r>
          </a:p>
          <a:p>
            <a:endParaRPr lang="ar-SA" sz="1200" b="1" dirty="0"/>
          </a:p>
          <a:p>
            <a:pPr marL="0" indent="0">
              <a:buFont typeface="Wingdings"/>
              <a:buNone/>
            </a:pPr>
            <a:r>
              <a:rPr lang="ar-SA" sz="2000" b="1" dirty="0"/>
              <a:t>س</a:t>
            </a:r>
            <a:r>
              <a:rPr lang="ar-SA" sz="2400" b="1" dirty="0"/>
              <a:t>2/ الذوق له أهمية في الحكم على العمل الأدبي . وضحي ذلك . </a:t>
            </a:r>
          </a:p>
          <a:p>
            <a:endParaRPr lang="ar-SA" sz="2000" b="1" dirty="0"/>
          </a:p>
          <a:p>
            <a:endParaRPr lang="ar-SA" sz="2000" b="1" dirty="0"/>
          </a:p>
          <a:p>
            <a:r>
              <a:rPr lang="ar-SA" sz="2000" b="1" dirty="0"/>
              <a:t>س</a:t>
            </a:r>
            <a:r>
              <a:rPr lang="ar-SA" sz="2800" b="1" dirty="0"/>
              <a:t>3 </a:t>
            </a:r>
            <a:r>
              <a:rPr lang="ar-SA" sz="2400" b="1" dirty="0"/>
              <a:t>/ ما الذوق الجدير بالاعتبار ؟ </a:t>
            </a:r>
          </a:p>
          <a:p>
            <a:r>
              <a:rPr lang="ar-SA" sz="2000" b="1" dirty="0"/>
              <a:t>س</a:t>
            </a:r>
            <a:r>
              <a:rPr lang="ar-SA" sz="2800" b="1" dirty="0"/>
              <a:t>4 </a:t>
            </a:r>
            <a:r>
              <a:rPr lang="ar-SA" sz="2400" b="1" dirty="0"/>
              <a:t>/ ما المقصود بالذوق المصقول ؟ </a:t>
            </a:r>
          </a:p>
          <a:p>
            <a:endParaRPr lang="ar-SA" b="1" dirty="0"/>
          </a:p>
          <a:p>
            <a:endParaRPr lang="ar-SA" b="1" dirty="0"/>
          </a:p>
          <a:p>
            <a:endParaRPr lang="ar-SA" b="1" dirty="0"/>
          </a:p>
          <a:p>
            <a:endParaRPr lang="ar-SA" b="1" dirty="0"/>
          </a:p>
          <a:p>
            <a:endParaRPr lang="ar-SA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8EB1D2C-5F7A-488B-9850-D85BE5913530}"/>
              </a:ext>
            </a:extLst>
          </p:cNvPr>
          <p:cNvSpPr txBox="1"/>
          <p:nvPr/>
        </p:nvSpPr>
        <p:spPr>
          <a:xfrm>
            <a:off x="1564527" y="1731632"/>
            <a:ext cx="2184513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OM"/>
            </a:defPPr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ar-SA" sz="2400" dirty="0"/>
              <a:t>الذوق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8C9817C4-D4DF-41BE-98B5-44A628A78913}"/>
              </a:ext>
            </a:extLst>
          </p:cNvPr>
          <p:cNvSpPr txBox="1"/>
          <p:nvPr/>
        </p:nvSpPr>
        <p:spPr>
          <a:xfrm>
            <a:off x="372195" y="3154005"/>
            <a:ext cx="5260510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OM"/>
            </a:defPPr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ar-SA" sz="2400" dirty="0"/>
              <a:t>يعتبر الذوق المرجع الأول في الحكم على العمل الأدبي</a:t>
            </a:r>
          </a:p>
          <a:p>
            <a:r>
              <a:rPr lang="ar-SA" sz="2400" dirty="0"/>
              <a:t>فهو أقرب الموازين والمقاييس إلى طبيعة الأدب .</a:t>
            </a: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54D0B08E-3699-486B-BEC2-E79A2DAA5C1B}"/>
              </a:ext>
            </a:extLst>
          </p:cNvPr>
          <p:cNvGrpSpPr/>
          <p:nvPr/>
        </p:nvGrpSpPr>
        <p:grpSpPr>
          <a:xfrm>
            <a:off x="11425233" y="4491748"/>
            <a:ext cx="360" cy="360"/>
            <a:chOff x="11425233" y="4491748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حبر 2">
                  <a:extLst>
                    <a:ext uri="{FF2B5EF4-FFF2-40B4-BE49-F238E27FC236}">
                      <a16:creationId xmlns:a16="http://schemas.microsoft.com/office/drawing/2014/main" id="{DC153EC9-A005-4138-A095-27FACA87BA67}"/>
                    </a:ext>
                  </a:extLst>
                </p14:cNvPr>
                <p14:cNvContentPartPr/>
                <p14:nvPr/>
              </p14:nvContentPartPr>
              <p14:xfrm>
                <a:off x="11425233" y="4491748"/>
                <a:ext cx="360" cy="360"/>
              </p14:xfrm>
            </p:contentPart>
          </mc:Choice>
          <mc:Fallback xmlns="">
            <p:pic>
              <p:nvPicPr>
                <p:cNvPr id="3" name="حبر 2">
                  <a:extLst>
                    <a:ext uri="{FF2B5EF4-FFF2-40B4-BE49-F238E27FC236}">
                      <a16:creationId xmlns:a16="http://schemas.microsoft.com/office/drawing/2014/main" id="{DC153EC9-A005-4138-A095-27FACA87BA6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416233" y="448274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1" name="حبر 10">
                  <a:extLst>
                    <a:ext uri="{FF2B5EF4-FFF2-40B4-BE49-F238E27FC236}">
                      <a16:creationId xmlns:a16="http://schemas.microsoft.com/office/drawing/2014/main" id="{890A5FC9-DC69-46E6-88E8-DDFECFC3AE0A}"/>
                    </a:ext>
                  </a:extLst>
                </p14:cNvPr>
                <p14:cNvContentPartPr/>
                <p14:nvPr/>
              </p14:nvContentPartPr>
              <p14:xfrm>
                <a:off x="11425233" y="4491748"/>
                <a:ext cx="360" cy="360"/>
              </p14:xfrm>
            </p:contentPart>
          </mc:Choice>
          <mc:Fallback xmlns="">
            <p:pic>
              <p:nvPicPr>
                <p:cNvPr id="11" name="حبر 10">
                  <a:extLst>
                    <a:ext uri="{FF2B5EF4-FFF2-40B4-BE49-F238E27FC236}">
                      <a16:creationId xmlns:a16="http://schemas.microsoft.com/office/drawing/2014/main" id="{890A5FC9-DC69-46E6-88E8-DDFECFC3AE0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416233" y="448274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2" name="حبر 11">
                  <a:extLst>
                    <a:ext uri="{FF2B5EF4-FFF2-40B4-BE49-F238E27FC236}">
                      <a16:creationId xmlns:a16="http://schemas.microsoft.com/office/drawing/2014/main" id="{C2338F4F-F3EA-4A8C-AA9F-75BE2DC6BF69}"/>
                    </a:ext>
                  </a:extLst>
                </p14:cNvPr>
                <p14:cNvContentPartPr/>
                <p14:nvPr/>
              </p14:nvContentPartPr>
              <p14:xfrm>
                <a:off x="11425233" y="4491748"/>
                <a:ext cx="360" cy="360"/>
              </p14:xfrm>
            </p:contentPart>
          </mc:Choice>
          <mc:Fallback xmlns="">
            <p:pic>
              <p:nvPicPr>
                <p:cNvPr id="12" name="حبر 11">
                  <a:extLst>
                    <a:ext uri="{FF2B5EF4-FFF2-40B4-BE49-F238E27FC236}">
                      <a16:creationId xmlns:a16="http://schemas.microsoft.com/office/drawing/2014/main" id="{C2338F4F-F3EA-4A8C-AA9F-75BE2DC6BF69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416233" y="448274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حبر 13">
                <a:extLst>
                  <a:ext uri="{FF2B5EF4-FFF2-40B4-BE49-F238E27FC236}">
                    <a16:creationId xmlns:a16="http://schemas.microsoft.com/office/drawing/2014/main" id="{352CDACC-AB5E-47D8-9BAD-4DAA4D1E236C}"/>
                  </a:ext>
                </a:extLst>
              </p14:cNvPr>
              <p14:cNvContentPartPr/>
              <p14:nvPr/>
            </p14:nvContentPartPr>
            <p14:xfrm>
              <a:off x="10821513" y="3790468"/>
              <a:ext cx="360" cy="360"/>
            </p14:xfrm>
          </p:contentPart>
        </mc:Choice>
        <mc:Fallback xmlns="">
          <p:pic>
            <p:nvPicPr>
              <p:cNvPr id="14" name="حبر 13">
                <a:extLst>
                  <a:ext uri="{FF2B5EF4-FFF2-40B4-BE49-F238E27FC236}">
                    <a16:creationId xmlns:a16="http://schemas.microsoft.com/office/drawing/2014/main" id="{352CDACC-AB5E-47D8-9BAD-4DAA4D1E236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12873" y="3781468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مربع نص 24">
            <a:extLst>
              <a:ext uri="{FF2B5EF4-FFF2-40B4-BE49-F238E27FC236}">
                <a16:creationId xmlns:a16="http://schemas.microsoft.com/office/drawing/2014/main" id="{69B57286-95F3-4B67-AC7F-2995743B5E17}"/>
              </a:ext>
            </a:extLst>
          </p:cNvPr>
          <p:cNvSpPr txBox="1"/>
          <p:nvPr/>
        </p:nvSpPr>
        <p:spPr>
          <a:xfrm>
            <a:off x="372194" y="4533758"/>
            <a:ext cx="2547451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OM"/>
            </a:defPPr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ar-SA" sz="2400" dirty="0"/>
              <a:t>الذوق المصقول.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4DD653E8-8286-48CD-9814-4E338F593DFE}"/>
              </a:ext>
            </a:extLst>
          </p:cNvPr>
          <p:cNvSpPr txBox="1"/>
          <p:nvPr/>
        </p:nvSpPr>
        <p:spPr>
          <a:xfrm>
            <a:off x="372194" y="5784614"/>
            <a:ext cx="6118889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OM"/>
            </a:defPPr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ar-SA" sz="2400" dirty="0"/>
              <a:t>الذوق المصقول هو ذوق الناقد الذي يستطيع أن يكبح جماح هواه الخاص الذي قد يجافي الصواب .    </a:t>
            </a:r>
          </a:p>
        </p:txBody>
      </p:sp>
      <p:sp>
        <p:nvSpPr>
          <p:cNvPr id="27" name="عنوان 1">
            <a:extLst>
              <a:ext uri="{FF2B5EF4-FFF2-40B4-BE49-F238E27FC236}">
                <a16:creationId xmlns:a16="http://schemas.microsoft.com/office/drawing/2014/main" id="{5A15C9A5-1D9A-470F-AD67-76B06A506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537" y="1331423"/>
            <a:ext cx="4629668" cy="1149089"/>
          </a:xfrm>
        </p:spPr>
        <p:txBody>
          <a:bodyPr vert="horz" lIns="91440" tIns="45720" rIns="91440" bIns="45720" rtlCol="1" anchor="ctr">
            <a:noAutofit/>
          </a:bodyPr>
          <a:lstStyle/>
          <a:p>
            <a:r>
              <a:rPr lang="ar-SA" b="1" dirty="0">
                <a:solidFill>
                  <a:srgbClr val="002060"/>
                </a:solidFill>
                <a:latin typeface="Aref Ruqaa" panose="02000503000000000000" pitchFamily="2" charset="-78"/>
                <a:cs typeface="Aref Ruqaa" panose="02000503000000000000" pitchFamily="2" charset="-78"/>
              </a:rPr>
              <a:t>فيم تستخدم المقاييس المعروضة في الصور الآتية ؟ </a:t>
            </a:r>
          </a:p>
        </p:txBody>
      </p:sp>
      <p:pic>
        <p:nvPicPr>
          <p:cNvPr id="28" name="صورة 27">
            <a:extLst>
              <a:ext uri="{FF2B5EF4-FFF2-40B4-BE49-F238E27FC236}">
                <a16:creationId xmlns:a16="http://schemas.microsoft.com/office/drawing/2014/main" id="{798A26D6-3FE1-4F3A-9B21-6CDF4A9586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3278">
            <a:off x="8518814" y="2895444"/>
            <a:ext cx="1360201" cy="13827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9" name="صورة 28">
            <a:extLst>
              <a:ext uri="{FF2B5EF4-FFF2-40B4-BE49-F238E27FC236}">
                <a16:creationId xmlns:a16="http://schemas.microsoft.com/office/drawing/2014/main" id="{252B4893-CE29-4FC2-A263-59A99E8EDF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412" y="4905072"/>
            <a:ext cx="1316550" cy="12879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" name="صورة 29">
            <a:extLst>
              <a:ext uri="{FF2B5EF4-FFF2-40B4-BE49-F238E27FC236}">
                <a16:creationId xmlns:a16="http://schemas.microsoft.com/office/drawing/2014/main" id="{92BB997C-D662-41CF-BAFB-5CBEC478B0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959" y="2847809"/>
            <a:ext cx="1400290" cy="15075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1" name="صورة 30">
            <a:extLst>
              <a:ext uri="{FF2B5EF4-FFF2-40B4-BE49-F238E27FC236}">
                <a16:creationId xmlns:a16="http://schemas.microsoft.com/office/drawing/2014/main" id="{1F8E91B2-20C5-4722-A643-7F46A14238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816" y="4355331"/>
            <a:ext cx="1367040" cy="10227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2D48C645-0B7D-478E-A01C-FDC36CF602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860" y="5209206"/>
            <a:ext cx="1312250" cy="14064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33" name="رابط مستقيم 32">
            <a:extLst>
              <a:ext uri="{FF2B5EF4-FFF2-40B4-BE49-F238E27FC236}">
                <a16:creationId xmlns:a16="http://schemas.microsoft.com/office/drawing/2014/main" id="{EEE1180C-952E-4F48-A84D-7295D320041F}"/>
              </a:ext>
            </a:extLst>
          </p:cNvPr>
          <p:cNvCxnSpPr>
            <a:cxnSpLocks/>
          </p:cNvCxnSpPr>
          <p:nvPr/>
        </p:nvCxnSpPr>
        <p:spPr>
          <a:xfrm>
            <a:off x="7029873" y="1106424"/>
            <a:ext cx="0" cy="5751576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47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66990F0D-C71A-4C6B-B3DF-0487A7212774}"/>
              </a:ext>
            </a:extLst>
          </p:cNvPr>
          <p:cNvGrpSpPr/>
          <p:nvPr/>
        </p:nvGrpSpPr>
        <p:grpSpPr>
          <a:xfrm>
            <a:off x="4846491" y="146082"/>
            <a:ext cx="7327037" cy="658457"/>
            <a:chOff x="5107619" y="228849"/>
            <a:chExt cx="7084381" cy="658457"/>
          </a:xfrm>
        </p:grpSpPr>
        <p:sp>
          <p:nvSpPr>
            <p:cNvPr id="5" name="عنوان 1">
              <a:extLst>
                <a:ext uri="{FF2B5EF4-FFF2-40B4-BE49-F238E27FC236}">
                  <a16:creationId xmlns:a16="http://schemas.microsoft.com/office/drawing/2014/main" id="{6D0E6751-5E0A-45F5-A879-18140D692292}"/>
                </a:ext>
              </a:extLst>
            </p:cNvPr>
            <p:cNvSpPr txBox="1">
              <a:spLocks/>
            </p:cNvSpPr>
            <p:nvPr/>
          </p:nvSpPr>
          <p:spPr>
            <a:xfrm>
              <a:off x="5255581" y="228849"/>
              <a:ext cx="6936419" cy="655806"/>
            </a:xfrm>
            <a:prstGeom prst="rect">
              <a:avLst/>
            </a:prstGeom>
          </p:spPr>
          <p:txBody>
            <a:bodyPr vert="horz" lIns="91440" tIns="45720" rIns="91440" bIns="45720" rtlCol="1" anchor="b">
              <a:noAutofit/>
            </a:bodyPr>
            <a:lstStyle>
              <a:lvl1pPr algn="ct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ar-SA" sz="4400" b="1" dirty="0">
                  <a:latin typeface="Aref Ruqaa" panose="02000503000000000000" pitchFamily="2" charset="-78"/>
                  <a:cs typeface="Aref Ruqaa" panose="02000503000000000000" pitchFamily="2" charset="-78"/>
                </a:rPr>
                <a:t>لغة عربية /بلاغة: </a:t>
              </a:r>
              <a:r>
                <a:rPr lang="ar-SA" sz="4400" b="1" dirty="0">
                  <a:solidFill>
                    <a:srgbClr val="C00000"/>
                  </a:solidFill>
                  <a:latin typeface="Aref Ruqaa" panose="02000503000000000000" pitchFamily="2" charset="-78"/>
                  <a:cs typeface="Aref Ruqaa" panose="02000503000000000000" pitchFamily="2" charset="-78"/>
                </a:rPr>
                <a:t>مقدمة في علم البلاغة </a:t>
              </a:r>
              <a:endParaRPr lang="ar-OM" sz="4400" b="1" dirty="0">
                <a:solidFill>
                  <a:srgbClr val="C00000"/>
                </a:solidFill>
                <a:latin typeface="Aref Ruqaa" panose="02000503000000000000" pitchFamily="2" charset="-78"/>
                <a:cs typeface="Aref Ruqaa" panose="02000503000000000000" pitchFamily="2" charset="-78"/>
              </a:endParaRPr>
            </a:p>
          </p:txBody>
        </p:sp>
        <p:cxnSp>
          <p:nvCxnSpPr>
            <p:cNvPr id="6" name="رابط مستقيم 5">
              <a:extLst>
                <a:ext uri="{FF2B5EF4-FFF2-40B4-BE49-F238E27FC236}">
                  <a16:creationId xmlns:a16="http://schemas.microsoft.com/office/drawing/2014/main" id="{AEFA805B-1412-4905-9C9D-61A22D621045}"/>
                </a:ext>
              </a:extLst>
            </p:cNvPr>
            <p:cNvCxnSpPr/>
            <p:nvPr/>
          </p:nvCxnSpPr>
          <p:spPr>
            <a:xfrm flipH="1">
              <a:off x="5107619" y="887306"/>
              <a:ext cx="7084381" cy="0"/>
            </a:xfrm>
            <a:prstGeom prst="line">
              <a:avLst/>
            </a:prstGeom>
            <a:ln w="57150">
              <a:solidFill>
                <a:srgbClr val="ED7D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مربع نص 7">
            <a:extLst>
              <a:ext uri="{FF2B5EF4-FFF2-40B4-BE49-F238E27FC236}">
                <a16:creationId xmlns:a16="http://schemas.microsoft.com/office/drawing/2014/main" id="{18A2EAE2-019D-434C-B8E0-EC8F0C7CB51A}"/>
              </a:ext>
            </a:extLst>
          </p:cNvPr>
          <p:cNvSpPr txBox="1"/>
          <p:nvPr/>
        </p:nvSpPr>
        <p:spPr>
          <a:xfrm>
            <a:off x="10635028" y="3756331"/>
            <a:ext cx="1246971" cy="17068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 algn="ctr"/>
            <a:r>
              <a:rPr lang="ar-SA" b="1" dirty="0">
                <a:latin typeface="Aref Ruqaa" panose="02000503000000000000" pitchFamily="2" charset="-78"/>
                <a:ea typeface="+mj-ea"/>
                <a:cs typeface="Aref Ruqaa" panose="02000503000000000000" pitchFamily="2" charset="-78"/>
              </a:rPr>
              <a:t>صفات الناقد الأدبي </a:t>
            </a:r>
            <a:r>
              <a:rPr lang="ar-SA" sz="2000" b="1" dirty="0"/>
              <a:t>: 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FDB0524-8AF4-4407-9037-D05BCFDC2694}"/>
              </a:ext>
            </a:extLst>
          </p:cNvPr>
          <p:cNvSpPr txBox="1"/>
          <p:nvPr/>
        </p:nvSpPr>
        <p:spPr>
          <a:xfrm rot="20990712">
            <a:off x="9202954" y="929014"/>
            <a:ext cx="2529047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2800" b="1" u="sng" dirty="0">
                <a:solidFill>
                  <a:srgbClr val="C00000"/>
                </a:solidFill>
              </a:rPr>
              <a:t>الناقد و صفاته </a:t>
            </a:r>
            <a:endParaRPr lang="ar-SA" sz="2800" u="sng" dirty="0">
              <a:solidFill>
                <a:srgbClr val="C00000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ADDF015-3E5B-41A9-B6BE-94FA282C8FEA}"/>
              </a:ext>
            </a:extLst>
          </p:cNvPr>
          <p:cNvSpPr txBox="1"/>
          <p:nvPr/>
        </p:nvSpPr>
        <p:spPr>
          <a:xfrm>
            <a:off x="6554661" y="3618651"/>
            <a:ext cx="4076331" cy="19005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 b="0" i="0">
                <a:solidFill>
                  <a:srgbClr val="202122"/>
                </a:solidFill>
                <a:effectLst/>
                <a:latin typeface="Arial" panose="020B0604020202020204" pitchFamily="34" charset="0"/>
                <a:cs typeface="Dubai Medium" panose="020B0603030403030204" pitchFamily="34" charset="-78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ar-OM" sz="2000" dirty="0"/>
              <a:t>الحس المرهف  و ذوق سليم و بصر ثاقب 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ar-OM" sz="2000" dirty="0"/>
              <a:t>معرفة و ثقافة واسعة.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ar-OM" sz="2000" dirty="0"/>
              <a:t>خبير بالأدب .  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49A3AA5F-89DF-4D18-82D0-FBD3F1A1D1A6}"/>
              </a:ext>
            </a:extLst>
          </p:cNvPr>
          <p:cNvSpPr txBox="1"/>
          <p:nvPr/>
        </p:nvSpPr>
        <p:spPr>
          <a:xfrm>
            <a:off x="10528164" y="2090189"/>
            <a:ext cx="1460700" cy="5988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 algn="ctr"/>
            <a:r>
              <a:rPr lang="ar-SA" b="1" dirty="0">
                <a:latin typeface="Aref Ruqaa" panose="02000503000000000000" pitchFamily="2" charset="-78"/>
                <a:ea typeface="+mj-ea"/>
                <a:cs typeface="Aref Ruqaa" panose="02000503000000000000" pitchFamily="2" charset="-78"/>
              </a:rPr>
              <a:t>الناقد </a:t>
            </a:r>
            <a:r>
              <a:rPr lang="ar-SA" sz="2000" b="1" dirty="0"/>
              <a:t>: 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878338F2-18CB-4BCE-9C20-FA5659DDCC31}"/>
              </a:ext>
            </a:extLst>
          </p:cNvPr>
          <p:cNvSpPr txBox="1"/>
          <p:nvPr/>
        </p:nvSpPr>
        <p:spPr>
          <a:xfrm>
            <a:off x="6506823" y="1568678"/>
            <a:ext cx="4021340" cy="19005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OM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هو شخص يمكنه تمييز والحكم على الجيد من الرديء، وهو شخص خبير في مجال معين بحيث يمكنه تقييم أي عمل في مجاله</a:t>
            </a:r>
            <a:endParaRPr lang="ar-SA" sz="2000" dirty="0"/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15A1DD3-2804-491A-BE5A-13F0520A3001}"/>
              </a:ext>
            </a:extLst>
          </p:cNvPr>
          <p:cNvSpPr txBox="1"/>
          <p:nvPr/>
        </p:nvSpPr>
        <p:spPr>
          <a:xfrm rot="20990712">
            <a:off x="1544760" y="826068"/>
            <a:ext cx="2529047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2800" b="1" u="sng" dirty="0">
                <a:solidFill>
                  <a:srgbClr val="C00000"/>
                </a:solidFill>
              </a:rPr>
              <a:t>العمل الأدبي: </a:t>
            </a:r>
            <a:endParaRPr lang="ar-SA" sz="2800" u="sng" dirty="0">
              <a:solidFill>
                <a:srgbClr val="C00000"/>
              </a:solidFill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93D60A2D-2615-4E74-BB4B-96A48F77FD52}"/>
              </a:ext>
            </a:extLst>
          </p:cNvPr>
          <p:cNvSpPr txBox="1"/>
          <p:nvPr/>
        </p:nvSpPr>
        <p:spPr>
          <a:xfrm>
            <a:off x="633736" y="1621928"/>
            <a:ext cx="4412261" cy="9771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>
              <a:buFont typeface="Wingdings" pitchFamily="2" charset="2"/>
              <a:buChar char="ü"/>
            </a:pPr>
            <a:r>
              <a:rPr lang="ar-SA" sz="2000" b="1" dirty="0"/>
              <a:t>هو نتاج الأديب سواء أكان شاعرا أم ناثرا . </a:t>
            </a:r>
          </a:p>
          <a:p>
            <a:pPr>
              <a:buFont typeface="Wingdings" pitchFamily="2" charset="2"/>
              <a:buChar char="ü"/>
            </a:pPr>
            <a:r>
              <a:rPr lang="ar-SA" sz="2000" b="1" dirty="0"/>
              <a:t>هو ما يقوله الأديب تعبيرا عن تجربته . 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29946BF7-4F53-4AD5-BA94-EDE1F8B2581A}"/>
              </a:ext>
            </a:extLst>
          </p:cNvPr>
          <p:cNvSpPr txBox="1"/>
          <p:nvPr/>
        </p:nvSpPr>
        <p:spPr>
          <a:xfrm>
            <a:off x="3980362" y="4209660"/>
            <a:ext cx="1932122" cy="40011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OM"/>
            </a:defPPr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ar-OM" sz="2000" dirty="0"/>
              <a:t>خارجية 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EDEE49B6-D142-42A1-B73D-C7335EA9CFF9}"/>
              </a:ext>
            </a:extLst>
          </p:cNvPr>
          <p:cNvSpPr txBox="1"/>
          <p:nvPr/>
        </p:nvSpPr>
        <p:spPr>
          <a:xfrm>
            <a:off x="2125185" y="3910219"/>
            <a:ext cx="2268248" cy="598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 algn="ctr"/>
            <a:r>
              <a:rPr lang="ar-SA" b="1" dirty="0">
                <a:latin typeface="Aref Ruqaa" panose="02000503000000000000" pitchFamily="2" charset="-78"/>
                <a:ea typeface="+mj-ea"/>
                <a:cs typeface="Aref Ruqaa" panose="02000503000000000000" pitchFamily="2" charset="-78"/>
              </a:rPr>
              <a:t>صور العمل الأدبي</a:t>
            </a:r>
            <a:r>
              <a:rPr lang="ar-SA" sz="2000" b="1" dirty="0"/>
              <a:t>: 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F101CC74-E1AF-44E2-B21F-14445C38E07A}"/>
              </a:ext>
            </a:extLst>
          </p:cNvPr>
          <p:cNvSpPr txBox="1"/>
          <p:nvPr/>
        </p:nvSpPr>
        <p:spPr>
          <a:xfrm>
            <a:off x="492627" y="4023774"/>
            <a:ext cx="1792295" cy="400110"/>
          </a:xfrm>
          <a:prstGeom prst="rect">
            <a:avLst/>
          </a:prstGeom>
          <a:solidFill>
            <a:srgbClr val="CC99FF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OM"/>
            </a:defPPr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ar-OM" sz="2000" dirty="0"/>
              <a:t>داخلية </a:t>
            </a:r>
          </a:p>
        </p:txBody>
      </p:sp>
      <p:cxnSp>
        <p:nvCxnSpPr>
          <p:cNvPr id="3" name="رابط مستقيم 2">
            <a:extLst>
              <a:ext uri="{FF2B5EF4-FFF2-40B4-BE49-F238E27FC236}">
                <a16:creationId xmlns:a16="http://schemas.microsoft.com/office/drawing/2014/main" id="{6B41B91C-3C8B-491E-8B86-8DA788C63FE6}"/>
              </a:ext>
            </a:extLst>
          </p:cNvPr>
          <p:cNvCxnSpPr/>
          <p:nvPr/>
        </p:nvCxnSpPr>
        <p:spPr>
          <a:xfrm>
            <a:off x="6365288" y="1133837"/>
            <a:ext cx="0" cy="5477187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02BDD63-18CF-4DD8-878D-CF48AD53EE9A}"/>
              </a:ext>
            </a:extLst>
          </p:cNvPr>
          <p:cNvSpPr txBox="1"/>
          <p:nvPr/>
        </p:nvSpPr>
        <p:spPr>
          <a:xfrm>
            <a:off x="4559205" y="2828836"/>
            <a:ext cx="1562133" cy="600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 algn="ctr"/>
            <a:r>
              <a:rPr lang="ar-SA" b="1" dirty="0">
                <a:latin typeface="Aref Ruqaa" panose="02000503000000000000" pitchFamily="2" charset="-78"/>
                <a:ea typeface="+mj-ea"/>
                <a:cs typeface="Aref Ruqaa" panose="02000503000000000000" pitchFamily="2" charset="-78"/>
              </a:rPr>
              <a:t>أعمال أدبية  : </a:t>
            </a:r>
            <a:endParaRPr lang="ar-SA" sz="2000" b="1" dirty="0"/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5DFA1C45-BF40-40F6-9F1C-F4281498013C}"/>
              </a:ext>
            </a:extLst>
          </p:cNvPr>
          <p:cNvSpPr txBox="1"/>
          <p:nvPr/>
        </p:nvSpPr>
        <p:spPr>
          <a:xfrm>
            <a:off x="5116764" y="1568678"/>
            <a:ext cx="1033376" cy="598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 algn="ctr"/>
            <a:r>
              <a:rPr lang="ar-SA" b="1" dirty="0">
                <a:latin typeface="Aref Ruqaa" panose="02000503000000000000" pitchFamily="2" charset="-78"/>
                <a:ea typeface="+mj-ea"/>
                <a:cs typeface="Aref Ruqaa" panose="02000503000000000000" pitchFamily="2" charset="-78"/>
              </a:rPr>
              <a:t>تعريفه : </a:t>
            </a:r>
            <a:endParaRPr lang="ar-SA" sz="2000" b="1" dirty="0"/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CDDDED6C-A9BE-4C3F-9341-15234413C81D}"/>
              </a:ext>
            </a:extLst>
          </p:cNvPr>
          <p:cNvSpPr txBox="1"/>
          <p:nvPr/>
        </p:nvSpPr>
        <p:spPr>
          <a:xfrm>
            <a:off x="693672" y="2678767"/>
            <a:ext cx="3699761" cy="9771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2000" b="1" dirty="0"/>
              <a:t>الشعر : عمودي ، حر </a:t>
            </a:r>
          </a:p>
          <a:p>
            <a:r>
              <a:rPr lang="ar-SA" sz="2000" b="1" dirty="0"/>
              <a:t>النثر : القصة ، المسرحية ، الرواية ..إلخ 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B44751A0-0DD8-4C10-9B51-1EB11CD77993}"/>
              </a:ext>
            </a:extLst>
          </p:cNvPr>
          <p:cNvSpPr txBox="1"/>
          <p:nvPr/>
        </p:nvSpPr>
        <p:spPr>
          <a:xfrm rot="794512">
            <a:off x="10528163" y="5931587"/>
            <a:ext cx="1033376" cy="598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 algn="ctr"/>
            <a:r>
              <a:rPr lang="ar-SA" b="1" dirty="0">
                <a:latin typeface="Aref Ruqaa" panose="02000503000000000000" pitchFamily="2" charset="-78"/>
                <a:ea typeface="+mj-ea"/>
                <a:cs typeface="Aref Ruqaa" panose="02000503000000000000" pitchFamily="2" charset="-78"/>
              </a:rPr>
              <a:t>تذكري  : </a:t>
            </a:r>
            <a:endParaRPr lang="ar-SA" sz="2000" b="1" dirty="0"/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B1121B74-45C1-40C0-9FA5-08E6D0B49BF8}"/>
              </a:ext>
            </a:extLst>
          </p:cNvPr>
          <p:cNvSpPr txBox="1"/>
          <p:nvPr/>
        </p:nvSpPr>
        <p:spPr>
          <a:xfrm rot="21311565">
            <a:off x="7783085" y="6070052"/>
            <a:ext cx="2758618" cy="5155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r>
              <a:rPr lang="ar-SA" sz="2000" b="1" dirty="0"/>
              <a:t>النقد يحتاج إلى علم و فن . </a:t>
            </a:r>
          </a:p>
        </p:txBody>
      </p:sp>
    </p:spTree>
    <p:extLst>
      <p:ext uri="{BB962C8B-B14F-4D97-AF65-F5344CB8AC3E}">
        <p14:creationId xmlns:p14="http://schemas.microsoft.com/office/powerpoint/2010/main" val="90485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9" grpId="0"/>
      <p:bldP spid="20" grpId="0" animBg="1"/>
      <p:bldP spid="23" grpId="0" animBg="1"/>
      <p:bldP spid="28" grpId="0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FF458913-FE2F-4E8B-B52D-178A8B20CB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76" y="3940328"/>
            <a:ext cx="91448" cy="121931"/>
          </a:xfrm>
        </p:spPr>
      </p:pic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3561DB5E-D082-46F4-8C7D-2F8CDE8EAD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0"/>
          <a:stretch/>
        </p:blipFill>
        <p:spPr>
          <a:xfrm>
            <a:off x="6655543" y="181165"/>
            <a:ext cx="5019311" cy="3089214"/>
          </a:xfrm>
          <a:prstGeom prst="rect">
            <a:avLst/>
          </a:prstGeom>
        </p:spPr>
      </p:pic>
      <p:pic>
        <p:nvPicPr>
          <p:cNvPr id="9" name="صورة 8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D7C7D930-7A05-4EF5-8E68-ABF5628CB9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" t="18461"/>
          <a:stretch/>
        </p:blipFill>
        <p:spPr>
          <a:xfrm>
            <a:off x="6525043" y="3366563"/>
            <a:ext cx="5280313" cy="3416791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1DECF90F-D254-4EE1-8F76-C3209DD3B558}"/>
              </a:ext>
            </a:extLst>
          </p:cNvPr>
          <p:cNvSpPr txBox="1"/>
          <p:nvPr/>
        </p:nvSpPr>
        <p:spPr>
          <a:xfrm rot="1683601">
            <a:off x="4185619" y="1992383"/>
            <a:ext cx="1932122" cy="584775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OM"/>
            </a:defPPr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ar-OM" dirty="0"/>
              <a:t>خارجية 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A65513E-F8AF-488D-8C08-BF618C120155}"/>
              </a:ext>
            </a:extLst>
          </p:cNvPr>
          <p:cNvSpPr txBox="1"/>
          <p:nvPr/>
        </p:nvSpPr>
        <p:spPr>
          <a:xfrm>
            <a:off x="2574773" y="425789"/>
            <a:ext cx="2268248" cy="1676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 algn="ctr"/>
            <a:r>
              <a:rPr lang="ar-SA" sz="3600" b="1" dirty="0">
                <a:latin typeface="Aref Ruqaa" panose="02000503000000000000" pitchFamily="2" charset="-78"/>
                <a:ea typeface="+mj-ea"/>
                <a:cs typeface="Aref Ruqaa" panose="02000503000000000000" pitchFamily="2" charset="-78"/>
              </a:rPr>
              <a:t>صور العمل الأدبي</a:t>
            </a:r>
            <a:r>
              <a:rPr lang="ar-SA" sz="3200" b="1" dirty="0"/>
              <a:t>: 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0A4D541-66B8-4E09-B4CF-49B2D2AE22BD}"/>
              </a:ext>
            </a:extLst>
          </p:cNvPr>
          <p:cNvSpPr txBox="1"/>
          <p:nvPr/>
        </p:nvSpPr>
        <p:spPr>
          <a:xfrm rot="19097914">
            <a:off x="1119565" y="1517114"/>
            <a:ext cx="1792295" cy="584775"/>
          </a:xfrm>
          <a:prstGeom prst="rect">
            <a:avLst/>
          </a:prstGeom>
          <a:solidFill>
            <a:srgbClr val="CC99FF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OM"/>
            </a:defPPr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ar-OM" dirty="0"/>
              <a:t>داخلية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D745809-A4FE-4DEF-9725-1CC20B2C318F}"/>
              </a:ext>
            </a:extLst>
          </p:cNvPr>
          <p:cNvSpPr txBox="1"/>
          <p:nvPr/>
        </p:nvSpPr>
        <p:spPr>
          <a:xfrm>
            <a:off x="3445092" y="2784217"/>
            <a:ext cx="3079951" cy="15081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ar-SA" sz="3200" b="1" dirty="0"/>
              <a:t>الشكل ( القالب )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ar-SA" sz="3200" b="1" dirty="0"/>
              <a:t>الألفاظ 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570B94F1-3910-4F7E-B156-359D2823E51B}"/>
              </a:ext>
            </a:extLst>
          </p:cNvPr>
          <p:cNvSpPr txBox="1"/>
          <p:nvPr/>
        </p:nvSpPr>
        <p:spPr>
          <a:xfrm>
            <a:off x="167106" y="2623966"/>
            <a:ext cx="3267649" cy="37240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OM"/>
            </a:defPPr>
            <a:lvl1pPr>
              <a:lnSpc>
                <a:spcPct val="150000"/>
              </a:lnSpc>
              <a:defRPr sz="2400">
                <a:latin typeface="Dubai Medium" panose="020B0603030403030204" pitchFamily="34" charset="-78"/>
                <a:cs typeface="Dubai Medium" panose="020B0603030403030204" pitchFamily="34" charset="-78"/>
              </a:defRPr>
            </a:lvl1pPr>
          </a:lstStyle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ar-SA" sz="3200" b="1" dirty="0"/>
              <a:t>الأفكار 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ar-SA" sz="3200" b="1" dirty="0"/>
              <a:t>العاطفة 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ar-SA" sz="3200" b="1" dirty="0"/>
              <a:t>الخيال.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ar-SA" sz="3200" b="1" dirty="0"/>
              <a:t>الإيقاع الموسيقي.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ar-SA" sz="3200" b="1" dirty="0"/>
              <a:t>اللغة</a:t>
            </a:r>
          </a:p>
        </p:txBody>
      </p:sp>
    </p:spTree>
    <p:extLst>
      <p:ext uri="{BB962C8B-B14F-4D97-AF65-F5344CB8AC3E}">
        <p14:creationId xmlns:p14="http://schemas.microsoft.com/office/powerpoint/2010/main" val="319093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build="p"/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17219" y="1083076"/>
            <a:ext cx="6474198" cy="5413958"/>
          </a:xfrm>
        </p:spPr>
        <p:txBody>
          <a:bodyPr>
            <a:normAutofit/>
          </a:bodyPr>
          <a:lstStyle/>
          <a:p>
            <a:r>
              <a:rPr lang="ar-SA" dirty="0"/>
              <a:t>السلة تحمل فواكه مختلفة وكذلك الألفاظ تحمل عناصر العمل الأدبي : ( </a:t>
            </a:r>
            <a:r>
              <a:rPr lang="ar-SA" dirty="0">
                <a:solidFill>
                  <a:srgbClr val="FF0000"/>
                </a:solidFill>
              </a:rPr>
              <a:t>الأفكار</a:t>
            </a:r>
            <a:r>
              <a:rPr lang="ar-SA" dirty="0"/>
              <a:t>, </a:t>
            </a:r>
            <a:r>
              <a:rPr lang="ar-SA" dirty="0">
                <a:solidFill>
                  <a:srgbClr val="FF0000"/>
                </a:solidFill>
              </a:rPr>
              <a:t>العاطفة</a:t>
            </a:r>
            <a:r>
              <a:rPr lang="ar-SA" dirty="0"/>
              <a:t> , </a:t>
            </a:r>
            <a:r>
              <a:rPr lang="ar-SA" dirty="0">
                <a:solidFill>
                  <a:srgbClr val="FF0000"/>
                </a:solidFill>
              </a:rPr>
              <a:t>الخيال</a:t>
            </a:r>
            <a:r>
              <a:rPr lang="ar-SA" dirty="0"/>
              <a:t> , </a:t>
            </a:r>
            <a:r>
              <a:rPr lang="ar-SA" dirty="0">
                <a:solidFill>
                  <a:srgbClr val="FF0000"/>
                </a:solidFill>
              </a:rPr>
              <a:t>الموسيقى</a:t>
            </a:r>
            <a:r>
              <a:rPr lang="ar-SA" dirty="0"/>
              <a:t> , </a:t>
            </a:r>
            <a:r>
              <a:rPr lang="ar-SA" dirty="0">
                <a:solidFill>
                  <a:srgbClr val="FF0000"/>
                </a:solidFill>
              </a:rPr>
              <a:t>اللغة</a:t>
            </a:r>
            <a:r>
              <a:rPr lang="ar-SA" dirty="0"/>
              <a:t> ) و تختلف أهمية وجودها من عمل أدبي إلى آخر .   </a:t>
            </a:r>
            <a:endParaRPr lang="ar-OM" dirty="0"/>
          </a:p>
        </p:txBody>
      </p:sp>
      <p:sp>
        <p:nvSpPr>
          <p:cNvPr id="5" name="عنصر نائب للمحتوى 4">
            <a:extLst>
              <a:ext uri="{FF2B5EF4-FFF2-40B4-BE49-F238E27FC236}">
                <a16:creationId xmlns:a16="http://schemas.microsoft.com/office/drawing/2014/main" id="{65D2EAE9-CBF9-45FF-A542-47029B7A2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6" name="عنصر نائب للمحتوى 3">
            <a:extLst>
              <a:ext uri="{FF2B5EF4-FFF2-40B4-BE49-F238E27FC236}">
                <a16:creationId xmlns:a16="http://schemas.microsoft.com/office/drawing/2014/main" id="{D7EB97DD-37B9-4FA7-A031-0EE3185BDC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1" r="26164"/>
          <a:stretch/>
        </p:blipFill>
        <p:spPr>
          <a:xfrm>
            <a:off x="7572651" y="985421"/>
            <a:ext cx="3722703" cy="551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464721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