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9144000"/>
  <p:notesSz cx="6858000" cy="9144000"/>
  <p:defaultTextStyle>
    <a:defPPr lvl="0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115616" y="620688"/>
            <a:ext cx="7056784" cy="5170646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A" sz="6600" dirty="0" smtClean="0">
                <a:cs typeface="DecoType Naskh Variants" pitchFamily="2" charset="-78"/>
              </a:rPr>
              <a:t>بسم الله الرحمن الرحيم</a:t>
            </a:r>
          </a:p>
          <a:p>
            <a:pPr algn="ctr"/>
            <a:r>
              <a:rPr lang="ar-SA" sz="6600" dirty="0" smtClean="0">
                <a:cs typeface="DecoType Naskh Variants" pitchFamily="2" charset="-78"/>
              </a:rPr>
              <a:t>القرآن الكريم</a:t>
            </a:r>
          </a:p>
          <a:p>
            <a:pPr algn="ctr"/>
            <a:r>
              <a:rPr lang="ar-SA" sz="6600" dirty="0" smtClean="0">
                <a:cs typeface="DecoType Naskh Variants" pitchFamily="2" charset="-78"/>
              </a:rPr>
              <a:t>الدرس العشرون:</a:t>
            </a:r>
          </a:p>
          <a:p>
            <a:pPr algn="ctr"/>
            <a:r>
              <a:rPr lang="ar-SA" sz="6600" dirty="0" smtClean="0">
                <a:solidFill>
                  <a:srgbClr val="C00000"/>
                </a:solidFill>
                <a:cs typeface="DecoType Naskh Variants" pitchFamily="2" charset="-78"/>
              </a:rPr>
              <a:t>ب- حالات تفخيم الراء.</a:t>
            </a:r>
            <a:r>
              <a:rPr lang="ar-SA" sz="6600" dirty="0" smtClean="0">
                <a:cs typeface="DecoType Naskh Variants" pitchFamily="2" charset="-78"/>
              </a:rPr>
              <a:t> ص184</a:t>
            </a:r>
            <a:endParaRPr lang="en-US" sz="6600" dirty="0">
              <a:cs typeface="DecoType Naskh Variant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76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تفخم الراء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في ست أحوال:</a:t>
            </a:r>
          </a:p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الأولى: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مفتوحة فإنها تفخم مطلقاً.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((إني 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رَ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سول الله)), ((ومن أظلم ممن افتـ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رَ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ى على الله الكذب)), ((كبـ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رَ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مقتاً عند الله)).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الثانية: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مضمومة فإنها تفخم مطلقاً.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((ثم 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رُ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دُّوا إلى الله)), ((وودوا لو تكف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رُ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ون)), ((نحن أنصا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رُ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الله)).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866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الثالثة: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ساكنة وقبلها فتح أو ضم أو مد بغير الياء.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وأَ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سل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عليهم طيراً)), ((وإلى الله تُ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جع الأمو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رُ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)), ((فقنا عذاب النا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459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الرابعة: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ساكنة وقبلها كسر عارض متصل بها أو منفصل عنها.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((ا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جعي إلى ربك راضية مرضية)), ((أمِ ا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تابوا)).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189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الخامسة: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ساكنة وقبلها كسر أصلي وبعدها حرف استعلاء مفتوح.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((إن ربك لبالمِـ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صَاد)).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498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حالات تفخيم الراء: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السادسة: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ساكنة سكوناً أصلياً أو سكوناً عارضاً للوقف وقبلها فتح أو ضم أو سكون.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((والرجز فاهجُ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)), ((إنا كلَّ شيء خلقناه بقَدَ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رٍ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)), ((إنا أنزلناه في ليلة القَدْ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38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الراء التي يجوز فيها التفخيم والترقيق: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هنالك 3 حالات للراء يجوز فيها التفخيم والترقيق:</a:t>
            </a:r>
          </a:p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الأولى: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الراء ساكنة وقبلها كسر, وبعدها حرف استعلاء مكسور.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((فِ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قٍ)).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055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الراء التي يجوز فيها التفخيم والترقيق: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الثانية: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الراء ساكنة في آخر الكلمة, وسبقها حرف استعلاء ساكن مسبوق بحرف مكسور.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((مِصْ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رَ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)), ((القِطْ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ولكن رُجح التفخيم في راء (مصر) والترقيق في راء (القطر) وذلك مراعاة لحركتيهما عند الوصل.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03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الراء التي يجوز فيها التفخيم والترقيق: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الثالثة: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في كلمات ((فأَسْ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)), ((أنْ أَسْ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 حيثما وقعتا, و((يَسْ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 في سورة الفجر فقط, و((نُذُ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 في مواضعها الستة في سورة القمر.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ولا يُقاس عليها غيرها مما لم يرد فيه نص.</a:t>
            </a: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124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الحقائق والمفاهيم: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 fontScale="70000" lnSpcReduction="20000"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تفخم الراء في ست حالات, وهي: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إذا جاءت مفتوحة.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إذا </a:t>
            </a:r>
            <a:r>
              <a:rPr lang="ar-SA" sz="4400" b="1" dirty="0"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مضمومة.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>
                <a:latin typeface="Traditional Arabic" pitchFamily="18" charset="-78"/>
                <a:cs typeface="Traditional Arabic" pitchFamily="18" charset="-78"/>
              </a:rPr>
              <a:t>إذا جاءت ساكنة وقبلها فتح أو ضم أو مد بغير الياء</a:t>
            </a: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>
                <a:latin typeface="Traditional Arabic" pitchFamily="18" charset="-78"/>
                <a:cs typeface="Traditional Arabic" pitchFamily="18" charset="-78"/>
              </a:rPr>
              <a:t>إذا جاءت ساكنة وقبلها كسر عارض متصل بها أو منفصل عنها</a:t>
            </a: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>
                <a:latin typeface="Traditional Arabic" pitchFamily="18" charset="-78"/>
                <a:cs typeface="Traditional Arabic" pitchFamily="18" charset="-78"/>
              </a:rPr>
              <a:t>إذا جاءت ساكنة وقبلها كسر أصلي وبعدها حرف استعلاء </a:t>
            </a: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مفتوح.</a:t>
            </a:r>
          </a:p>
          <a:p>
            <a:pPr marL="720000" indent="-504000" algn="just">
              <a:buFont typeface="+mj-lt"/>
              <a:buAutoNum type="arabicParenR"/>
            </a:pPr>
            <a:r>
              <a:rPr lang="ar-SA" sz="4400" b="1" dirty="0">
                <a:latin typeface="Traditional Arabic" pitchFamily="18" charset="-78"/>
                <a:cs typeface="Traditional Arabic" pitchFamily="18" charset="-78"/>
              </a:rPr>
              <a:t>إذا جاءت ساكنة سكوناً أصلياً أو سكوناً عارضاً للوقف وقبلها فتح أو ضم أو سكون</a:t>
            </a: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400" b="1" dirty="0">
              <a:latin typeface="Traditional Arabic" pitchFamily="18" charset="-78"/>
              <a:cs typeface="Traditional Arabic" pitchFamily="18" charset="-78"/>
            </a:endParaRPr>
          </a:p>
          <a:p>
            <a:pPr marL="741600" indent="-741600" algn="just">
              <a:buFont typeface="+mj-lt"/>
              <a:buAutoNum type="arabicPeriod" startAt="2"/>
            </a:pPr>
            <a:r>
              <a:rPr lang="ar-SA" sz="4400" b="1" dirty="0" smtClean="0">
                <a:latin typeface="Traditional Arabic" pitchFamily="18" charset="-78"/>
                <a:cs typeface="Traditional Arabic" pitchFamily="18" charset="-78"/>
              </a:rPr>
              <a:t>هنالك ثلاث حالات يجوز فيها تفخيم الراء وترقيقها.</a:t>
            </a:r>
            <a:endParaRPr lang="ar-SA" sz="44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56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996618" y="1556792"/>
            <a:ext cx="5150769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9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DecoType Naskh Variants" pitchFamily="2" charset="-78"/>
              </a:rPr>
              <a:t>التقويم</a:t>
            </a:r>
            <a:endParaRPr lang="ar-SA" sz="199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DecoType Naskh Variant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202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 fontScale="90000"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بين حكم الراء في الحالات الآتية: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 fontScale="92500" lnSpcReduction="20000"/>
          </a:bodyPr>
          <a:lstStyle/>
          <a:p>
            <a:pPr marL="742950" indent="-742950" algn="just">
              <a:spcBef>
                <a:spcPts val="1800"/>
              </a:spcBef>
              <a:buFont typeface="+mj-lt"/>
              <a:buAutoNum type="arabicPeriod"/>
            </a:pPr>
            <a:r>
              <a:rPr lang="ar-KW" sz="4400" dirty="0"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KW" sz="4400" dirty="0" smtClean="0">
                <a:latin typeface="Traditional Arabic" pitchFamily="18" charset="-78"/>
                <a:cs typeface="Traditional Arabic" pitchFamily="18" charset="-78"/>
              </a:rPr>
              <a:t>مكسورة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                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KW" sz="4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44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مفتوحة (                 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مضمومة (                  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إذا جاءت الراء ساكنة وقبلها كسر, وبعدها حرف استعلاء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مكسور (                        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إذا جاءت ساكنة وقبلها كسر أصلي وبعدها حرف استعلاء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مفتوح (                  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endParaRPr lang="en-US" sz="4400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491880" y="1553597"/>
            <a:ext cx="93610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1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مرققة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347864" y="2129661"/>
            <a:ext cx="115212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1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مفخمة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203848" y="2754404"/>
            <a:ext cx="115212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1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مفخمة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851920" y="5013176"/>
            <a:ext cx="115212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1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مفخمة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195736" y="3857853"/>
            <a:ext cx="33123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1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جواز التفخيم والترقيق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2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+mn-lt"/>
                <a:ea typeface="+mn-ea"/>
                <a:cs typeface="DecoType Naskh Variants" pitchFamily="2" charset="-78"/>
              </a:rPr>
              <a:t>بيِّن سبب تفخيم الراء فيما يأتي:</a:t>
            </a:r>
            <a:endParaRPr lang="en-US" sz="6600" dirty="0">
              <a:solidFill>
                <a:srgbClr val="C00000"/>
              </a:solidFill>
              <a:latin typeface="+mn-lt"/>
              <a:ea typeface="+mn-ea"/>
              <a:cs typeface="DecoType Naskh Variant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((تبا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رَ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ك الذي بيده الملك)):</a:t>
            </a:r>
          </a:p>
          <a:p>
            <a:pPr marL="0" indent="0" algn="just">
              <a:buNone/>
            </a:pPr>
            <a:endParaRPr lang="ar-SA" sz="4400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((فارجع البصر هل ترى من فطو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رٍ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)):</a:t>
            </a:r>
          </a:p>
          <a:p>
            <a:pPr algn="just"/>
            <a:endParaRPr lang="ar-SA" sz="4400" dirty="0">
              <a:latin typeface="Traditional Arabic" pitchFamily="18" charset="-78"/>
              <a:cs typeface="Traditional Arabic" pitchFamily="18" charset="-78"/>
            </a:endParaRP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((تنزَّل الملائكة والر</a:t>
            </a:r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ُّ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وح فيها)):</a:t>
            </a:r>
            <a:endParaRPr lang="ar-SA" sz="44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buNone/>
            </a:pPr>
            <a:endParaRPr lang="ar-SA" sz="4400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292080" y="2324199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لأن الراء مفتوحة.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131840" y="3933056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لأن الراء ساكنة وقبلها مد بالواو.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92080" y="5467871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لأن الراء مضمومة.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446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727315" y="1556792"/>
            <a:ext cx="5689378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DecoType Naskh Variants" pitchFamily="2" charset="-78"/>
              </a:rPr>
              <a:t>تم بحمد الله</a:t>
            </a:r>
          </a:p>
          <a:p>
            <a:pPr algn="ctr"/>
            <a:r>
              <a:rPr lang="ar-SA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DecoType Naskh Variants" pitchFamily="2" charset="-78"/>
              </a:rPr>
              <a:t>أ/حمود العميري</a:t>
            </a:r>
            <a:endParaRPr lang="ar-SA" sz="1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DecoType Naskh Variant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34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