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7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5" Type="http://schemas.openxmlformats.org/officeDocument/2006/relationships/slide" Target="slides/slide2.xml"/><Relationship Id="rId19" Type="http://schemas.openxmlformats.org/officeDocument/2006/relationships/slide" Target="slides/slide16.xml"/><Relationship Id="rId6" Type="http://schemas.openxmlformats.org/officeDocument/2006/relationships/slide" Target="slides/slide3.xml"/><Relationship Id="rId18" Type="http://schemas.openxmlformats.org/officeDocument/2006/relationships/slide" Target="slides/slide15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4D60A5-48EF-4D51-AD2F-9677006D0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D58F37C-3C42-444E-921A-02CB5B97B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911404-F410-4ECC-954A-AFDC24AF8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157032-386D-4E6E-9F1C-D67AA0756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CF210AA-DE23-4F0A-9C6B-588805CC7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84034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32C2C9-513D-40F6-8335-C4C437890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D882A26-3192-43C9-92F9-8C83ACC55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933008-A53C-4D25-91B2-2D1EA800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772C45D-65B7-4D5C-9E6E-5807FA1F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D765CE-D207-4CFC-87A6-26A1A2D8C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88730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6DFB0DC-1EA7-4E19-AD15-321FB55C9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3E26DFF-03AB-4591-8206-52CB6DA45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2FF6CE-5868-4A41-8CCB-FE33A08B5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0D0366-59B4-443E-BEE1-0563729BB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C4C26FA-FA33-4CBA-865D-476E6AF9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43938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23C941-393B-49C7-9629-7EA6EAAB3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5C468F2-3D47-47A2-9A73-12ED12F8A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72BCAF-BC3E-46E0-AB01-4B43F6E44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D98D263-A664-492A-873B-F8AB6AA30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AD4357-FAD0-4363-B6FF-5469857E0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80462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AA0869-296C-4B1B-80F6-F6CD3714C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8CCF830-D81E-4359-AAED-7BF061BDB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BFC75C-A1D2-4A9A-A5FA-C5C0BA6D1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444A3DD-1737-4B0E-91BC-7A40C9BAA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0FA243-051A-4FE3-9496-8850D0E3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937139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58BC27-87C9-4962-8B73-10FFF54B2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45C5436-6BF4-4343-97E1-9BA836654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6C196D7-B408-455F-87CE-FD247179C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C9F37C1-F79E-4187-BC6C-E361D6C1A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9E2D120-4EB8-4D00-962A-F39E0691C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ED476F4-FD9D-4C30-92CF-9D2427039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71034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4AE43D-7655-4C95-B513-6C6092A56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3CDAEE0-BCCA-4DD6-AF2D-BF90BB9FE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D9AA185-6FA5-458E-A9C3-C3CF94361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2FC0C14-C805-407D-8EBF-550D9FCE83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A33CC7A-840D-41E2-9406-C0A88863C2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DD05FF0-15D1-4960-8938-F8A43126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1A70FB6-4243-4217-9A9C-61C573369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8E0BFB0-E8E7-402D-84B8-E9068A046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28523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49E09B-84DA-4780-8749-0B46B7AF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1F75F1E-CCAF-4375-B580-14F17FAEF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BA1ECD7-233F-45BB-9600-B59BF159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86D1441-AA35-4B40-B3A2-4901C05FE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786955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DD1210F-7294-4626-B488-E41780A09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EDF2738-78F0-4321-97DF-848138761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9B20173-93F4-4B6A-8F4B-1F5F1994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9734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8BD7ED-9259-4C46-9CB3-6E147DFDE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1BE6FD3-BACD-4443-B4A7-6467AFF41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44E2DBC-F916-4DD6-8C8E-BF97E686A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5DB56FB-D5EF-4969-BE27-67AF066BD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4307777-BE67-49EC-8276-08901EE67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4C8092B-2C7E-4726-841F-B89E56093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330780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75EEA2-D67E-4216-B25F-80C9E423C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7D6D18E-AFF2-4EF0-9707-9B1BA943E9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49CA4F0-3699-4BE7-BDED-B78E7336A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6E2081-A8D2-4676-965C-2BB7D8D3B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B97F260-89AF-48D2-8EC1-83CB0D1FB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618586C-47E1-44DB-8F74-F8587A90F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07796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3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F2DE554-870C-4EC8-AD48-3A22A7C1E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47F8038-0D67-4CAF-B636-3EF53541F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FB3ACC-CA64-45B6-99E0-5B7D7D7CB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B267-463B-4A04-8027-7538D38E6A95}" type="datetimeFigureOut">
              <a:rPr lang="ar-OM" smtClean="0"/>
              <a:t>17/04/1443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333A4D-315D-4013-AEE1-9444F39758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DC90F06-6C1B-467E-A03D-F9FEF55E9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CAD1C-B435-4FBF-AC63-854B7462C3E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82275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9351E1-9456-4DC9-B918-BC9C371913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ar-OM" dirty="0"/>
              <a:t>اذكري أهم النصائح التي نصح بها لقمان ابنه .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0A760C4-F4C5-4AD3-AF13-C7D42BC4D8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01817"/>
            <a:ext cx="9144000" cy="2733819"/>
          </a:xfrm>
        </p:spPr>
        <p:txBody>
          <a:bodyPr>
            <a:normAutofit fontScale="70000" lnSpcReduction="20000"/>
          </a:bodyPr>
          <a:lstStyle/>
          <a:p>
            <a:r>
              <a:rPr lang="ar-OM" sz="5400" dirty="0">
                <a:solidFill>
                  <a:srgbClr val="FF0000"/>
                </a:solidFill>
              </a:rPr>
              <a:t>عدم الإشراك بالله. </a:t>
            </a:r>
          </a:p>
          <a:p>
            <a:r>
              <a:rPr lang="ar-OM" sz="5400" dirty="0">
                <a:solidFill>
                  <a:srgbClr val="FF0000"/>
                </a:solidFill>
              </a:rPr>
              <a:t>إقامة الصلاة </a:t>
            </a:r>
          </a:p>
          <a:p>
            <a:r>
              <a:rPr lang="ar-OM" sz="5400" dirty="0">
                <a:solidFill>
                  <a:srgbClr val="FF0000"/>
                </a:solidFill>
              </a:rPr>
              <a:t>الإحسان إلى الوالدين.</a:t>
            </a:r>
          </a:p>
          <a:p>
            <a:r>
              <a:rPr lang="ar-OM" sz="5400" dirty="0">
                <a:solidFill>
                  <a:srgbClr val="FF0000"/>
                </a:solidFill>
              </a:rPr>
              <a:t>الأمر بالمعروف و النهي عن المنكر. </a:t>
            </a:r>
          </a:p>
          <a:p>
            <a:r>
              <a:rPr lang="ar-OM" sz="5400" dirty="0">
                <a:solidFill>
                  <a:srgbClr val="FF0000"/>
                </a:solidFill>
              </a:rPr>
              <a:t>عدم التكبر و التواضع </a:t>
            </a:r>
          </a:p>
          <a:p>
            <a:endParaRPr lang="ar-OM" sz="5400" dirty="0"/>
          </a:p>
        </p:txBody>
      </p:sp>
    </p:spTree>
    <p:extLst>
      <p:ext uri="{BB962C8B-B14F-4D97-AF65-F5344CB8AC3E}">
        <p14:creationId xmlns:p14="http://schemas.microsoft.com/office/powerpoint/2010/main" val="128527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9273" y="1743229"/>
            <a:ext cx="10397573" cy="4832022"/>
          </a:xfrm>
          <a:noFill/>
          <a:ln>
            <a:noFill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ar-OM" sz="4000" dirty="0"/>
              <a:t>وردت في الفقرة كلمة بمعنى ( تسيّرك). حدديها.</a:t>
            </a:r>
          </a:p>
          <a:p>
            <a:pPr>
              <a:buFont typeface="Wingdings" pitchFamily="2" charset="2"/>
              <a:buChar char="§"/>
            </a:pPr>
            <a:r>
              <a:rPr lang="ar-OM" sz="4000" dirty="0"/>
              <a:t>مرادف كلمة (الطارئة) هو: . . .  </a:t>
            </a:r>
          </a:p>
          <a:p>
            <a:pPr>
              <a:buFont typeface="Wingdings" pitchFamily="2" charset="2"/>
              <a:buChar char="§"/>
            </a:pPr>
            <a:r>
              <a:rPr lang="ar-OM" sz="4000" dirty="0"/>
              <a:t>المعنى اللغوي لكلمة ( مفرّط) هو: . . .         </a:t>
            </a:r>
          </a:p>
          <a:p>
            <a:pPr marL="0" indent="0">
              <a:buNone/>
            </a:pPr>
            <a:r>
              <a:rPr lang="ar-OM" sz="4000" dirty="0"/>
              <a:t>       </a:t>
            </a:r>
            <a:r>
              <a:rPr lang="ar-OM" sz="4000" dirty="0" err="1"/>
              <a:t>ومضادها</a:t>
            </a:r>
            <a:r>
              <a:rPr lang="ar-OM" sz="4000" dirty="0"/>
              <a:t>: . . .</a:t>
            </a:r>
          </a:p>
          <a:p>
            <a:pPr>
              <a:buFont typeface="Wingdings" pitchFamily="2" charset="2"/>
              <a:buChar char="§"/>
            </a:pPr>
            <a:r>
              <a:rPr lang="ar-OM" sz="4000" dirty="0"/>
              <a:t>المعنى اللغوي لكلمة ( نهج) هو : . . .  .      </a:t>
            </a:r>
          </a:p>
          <a:p>
            <a:pPr marL="0" indent="0">
              <a:buNone/>
            </a:pPr>
            <a:r>
              <a:rPr lang="ar-OM" sz="4000" dirty="0"/>
              <a:t>      و جمعها: . . .  </a:t>
            </a:r>
          </a:p>
          <a:p>
            <a:pPr>
              <a:buFont typeface="Wingdings" pitchFamily="2" charset="2"/>
              <a:buChar char="§"/>
            </a:pPr>
            <a:r>
              <a:rPr lang="ar-OM" sz="4000" dirty="0"/>
              <a:t> ورد في الفقرة الأخيرة كلمة معناها ( معترض) حدديها. </a:t>
            </a:r>
          </a:p>
        </p:txBody>
      </p:sp>
      <p:sp>
        <p:nvSpPr>
          <p:cNvPr id="4" name="عنصر نائب للمحتوى 8"/>
          <p:cNvSpPr txBox="1">
            <a:spLocks/>
          </p:cNvSpPr>
          <p:nvPr/>
        </p:nvSpPr>
        <p:spPr>
          <a:xfrm rot="20650118">
            <a:off x="871546" y="1661537"/>
            <a:ext cx="18944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توجهك</a:t>
            </a:r>
            <a:endParaRPr lang="ar-SA" sz="4800" b="1" dirty="0"/>
          </a:p>
        </p:txBody>
      </p:sp>
      <p:sp>
        <p:nvSpPr>
          <p:cNvPr id="9" name="عنصر نائب للمحتوى 8"/>
          <p:cNvSpPr txBox="1">
            <a:spLocks/>
          </p:cNvSpPr>
          <p:nvPr/>
        </p:nvSpPr>
        <p:spPr>
          <a:xfrm rot="21389596">
            <a:off x="3302001" y="4216450"/>
            <a:ext cx="18944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طريق </a:t>
            </a:r>
            <a:endParaRPr lang="ar-SA" sz="4800" b="1" dirty="0"/>
          </a:p>
        </p:txBody>
      </p:sp>
      <p:sp>
        <p:nvSpPr>
          <p:cNvPr id="10" name="عنصر نائب للمحتوى 8"/>
          <p:cNvSpPr txBox="1">
            <a:spLocks/>
          </p:cNvSpPr>
          <p:nvPr/>
        </p:nvSpPr>
        <p:spPr>
          <a:xfrm rot="600654">
            <a:off x="-145792" y="5536381"/>
            <a:ext cx="18944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محتج</a:t>
            </a:r>
            <a:endParaRPr lang="ar-SA" sz="4800" b="1" dirty="0"/>
          </a:p>
        </p:txBody>
      </p:sp>
      <p:sp>
        <p:nvSpPr>
          <p:cNvPr id="11" name="عنصر نائب للمحتوى 8"/>
          <p:cNvSpPr txBox="1">
            <a:spLocks/>
          </p:cNvSpPr>
          <p:nvPr/>
        </p:nvSpPr>
        <p:spPr>
          <a:xfrm rot="21389596">
            <a:off x="6558347" y="4988970"/>
            <a:ext cx="18944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نهوج</a:t>
            </a:r>
            <a:endParaRPr lang="ar-SA" sz="4800" b="1" dirty="0"/>
          </a:p>
        </p:txBody>
      </p:sp>
      <p:sp>
        <p:nvSpPr>
          <p:cNvPr id="13" name="عنصر نائب للمحتوى 8"/>
          <p:cNvSpPr txBox="1">
            <a:spLocks/>
          </p:cNvSpPr>
          <p:nvPr/>
        </p:nvSpPr>
        <p:spPr>
          <a:xfrm>
            <a:off x="4022173" y="2299018"/>
            <a:ext cx="17928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مفاجئة</a:t>
            </a:r>
            <a:endParaRPr lang="ar-SA" sz="4800" b="1" dirty="0"/>
          </a:p>
        </p:txBody>
      </p:sp>
      <p:sp>
        <p:nvSpPr>
          <p:cNvPr id="14" name="عنصر نائب للمحتوى 2">
            <a:extLst>
              <a:ext uri="{FF2B5EF4-FFF2-40B4-BE49-F238E27FC236}">
                <a16:creationId xmlns:a16="http://schemas.microsoft.com/office/drawing/2014/main" id="{8B81C80B-C093-41B1-8332-E0D0F7F4B031}"/>
              </a:ext>
            </a:extLst>
          </p:cNvPr>
          <p:cNvSpPr txBox="1">
            <a:spLocks/>
          </p:cNvSpPr>
          <p:nvPr/>
        </p:nvSpPr>
        <p:spPr>
          <a:xfrm rot="16200000">
            <a:off x="9708806" y="3663066"/>
            <a:ext cx="372547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المفردات اللغوية </a:t>
            </a:r>
          </a:p>
        </p:txBody>
      </p:sp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6499E92A-35DB-4EA9-B189-BB04F0767032}"/>
              </a:ext>
            </a:extLst>
          </p:cNvPr>
          <p:cNvCxnSpPr/>
          <p:nvPr/>
        </p:nvCxnSpPr>
        <p:spPr>
          <a:xfrm>
            <a:off x="10855919" y="1219116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EC1DF1A7-3568-4C40-BECF-29A913C04E95}"/>
              </a:ext>
            </a:extLst>
          </p:cNvPr>
          <p:cNvGrpSpPr/>
          <p:nvPr/>
        </p:nvGrpSpPr>
        <p:grpSpPr>
          <a:xfrm>
            <a:off x="2602590" y="172845"/>
            <a:ext cx="9394017" cy="655806"/>
            <a:chOff x="2636669" y="283631"/>
            <a:chExt cx="9394017" cy="655806"/>
          </a:xfrm>
        </p:grpSpPr>
        <p:sp>
          <p:nvSpPr>
            <p:cNvPr id="17" name="عنوان 1">
              <a:extLst>
                <a:ext uri="{FF2B5EF4-FFF2-40B4-BE49-F238E27FC236}">
                  <a16:creationId xmlns:a16="http://schemas.microsoft.com/office/drawing/2014/main" id="{E69D9806-EDD0-4824-B733-6AE765B4DCE7}"/>
                </a:ext>
              </a:extLst>
            </p:cNvPr>
            <p:cNvSpPr txBox="1">
              <a:spLocks/>
            </p:cNvSpPr>
            <p:nvPr/>
          </p:nvSpPr>
          <p:spPr>
            <a:xfrm>
              <a:off x="2874845" y="283631"/>
              <a:ext cx="9155841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18" name="رابط مستقيم 17">
              <a:extLst>
                <a:ext uri="{FF2B5EF4-FFF2-40B4-BE49-F238E27FC236}">
                  <a16:creationId xmlns:a16="http://schemas.microsoft.com/office/drawing/2014/main" id="{C2BC044D-572A-4851-953D-9C7AE3BE6E45}"/>
                </a:ext>
              </a:extLst>
            </p:cNvPr>
            <p:cNvCxnSpPr/>
            <p:nvPr/>
          </p:nvCxnSpPr>
          <p:spPr>
            <a:xfrm flipH="1">
              <a:off x="2636669" y="931695"/>
              <a:ext cx="9351146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عنصر نائب للمحتوى 8">
            <a:extLst>
              <a:ext uri="{FF2B5EF4-FFF2-40B4-BE49-F238E27FC236}">
                <a16:creationId xmlns:a16="http://schemas.microsoft.com/office/drawing/2014/main" id="{098E7391-C935-4668-9270-6D4316A1F9C9}"/>
              </a:ext>
            </a:extLst>
          </p:cNvPr>
          <p:cNvSpPr txBox="1">
            <a:spLocks/>
          </p:cNvSpPr>
          <p:nvPr/>
        </p:nvSpPr>
        <p:spPr>
          <a:xfrm>
            <a:off x="3079584" y="2862102"/>
            <a:ext cx="17928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مقصر</a:t>
            </a:r>
            <a:endParaRPr lang="ar-SA" sz="4800" b="1" dirty="0"/>
          </a:p>
        </p:txBody>
      </p:sp>
      <p:sp>
        <p:nvSpPr>
          <p:cNvPr id="21" name="عنصر نائب للمحتوى 8">
            <a:extLst>
              <a:ext uri="{FF2B5EF4-FFF2-40B4-BE49-F238E27FC236}">
                <a16:creationId xmlns:a16="http://schemas.microsoft.com/office/drawing/2014/main" id="{1204BB51-8439-417B-B792-181362247869}"/>
              </a:ext>
            </a:extLst>
          </p:cNvPr>
          <p:cNvSpPr txBox="1">
            <a:spLocks/>
          </p:cNvSpPr>
          <p:nvPr/>
        </p:nvSpPr>
        <p:spPr>
          <a:xfrm rot="21172136">
            <a:off x="4760098" y="3583943"/>
            <a:ext cx="3552501" cy="805063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3733" b="1" dirty="0"/>
              <a:t>حريص ، متمسك</a:t>
            </a:r>
            <a:endParaRPr lang="ar-SA" sz="3733" b="1" dirty="0"/>
          </a:p>
        </p:txBody>
      </p:sp>
    </p:spTree>
    <p:extLst>
      <p:ext uri="{BB962C8B-B14F-4D97-AF65-F5344CB8AC3E}">
        <p14:creationId xmlns:p14="http://schemas.microsoft.com/office/powerpoint/2010/main" val="148269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3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3600" b="1" dirty="0"/>
              <a:t>س/ اذكر أهم النصائح التي نصح بها الكاتب ابنه في بناء حياته و رسم مصيره .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المناقشة و التحليل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2336799" y="2705448"/>
            <a:ext cx="8327207" cy="372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1ـ أن يكون واعيا ذكيا . </a:t>
            </a:r>
          </a:p>
          <a:p>
            <a:r>
              <a:rPr lang="ar-SA" sz="3200" b="1" dirty="0"/>
              <a:t>2ـ أن لا يتخلى عن عقله و حريته .</a:t>
            </a:r>
          </a:p>
          <a:p>
            <a:r>
              <a:rPr lang="ar-SA" sz="3200" b="1" dirty="0"/>
              <a:t>3ـ أن يصغ أهدافه في الحياة . </a:t>
            </a:r>
          </a:p>
          <a:p>
            <a:r>
              <a:rPr lang="ar-SA" sz="3200" b="1" dirty="0"/>
              <a:t>4ـ أن يتحل بالمرونة و اللباقة في سبيل تحقيق أهدافه. </a:t>
            </a:r>
          </a:p>
          <a:p>
            <a:r>
              <a:rPr lang="ar-SA" sz="3200" b="1" dirty="0"/>
              <a:t>4ـ أن لا يفرط في خلق قويم أو حق صحيح. 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66109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3600" b="1" dirty="0"/>
              <a:t>ما أفضل منحة للإنسان ؟ و ما واجبه نحوها ؟ </a:t>
            </a:r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ب ـ ماذا يحدث لو عطل الإنسان عقله ؟ 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المناقشة و التحليل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397164" y="1920357"/>
            <a:ext cx="10405388" cy="22467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العقل و الحرية . واجبه نحو عقله أن يستخدمه في صياغة أهدافه . </a:t>
            </a:r>
          </a:p>
          <a:p>
            <a:r>
              <a:rPr lang="ar-SA" sz="3200" b="1" dirty="0"/>
              <a:t>واجبه نحو الحرية أن يحرص عليها و لا يتنازل عنها و اختيار الطريق الصحيح في سبيل تحقيق أهدافه . </a:t>
            </a:r>
            <a:endParaRPr lang="ar-SA" sz="32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42E8D7F-776D-46E0-8496-F65DE9F0E55D}"/>
              </a:ext>
            </a:extLst>
          </p:cNvPr>
          <p:cNvSpPr txBox="1"/>
          <p:nvPr/>
        </p:nvSpPr>
        <p:spPr>
          <a:xfrm>
            <a:off x="397156" y="5078536"/>
            <a:ext cx="10405388" cy="15081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سوف يترك نفسه ريشة </a:t>
            </a:r>
            <a:r>
              <a:rPr lang="ar-SA" sz="3200" b="1" dirty="0" err="1"/>
              <a:t>تتقاذفها</a:t>
            </a:r>
            <a:r>
              <a:rPr lang="ar-SA" sz="3200" b="1" dirty="0"/>
              <a:t> عواصف </a:t>
            </a:r>
            <a:r>
              <a:rPr lang="ar-SA" sz="3200" b="1" dirty="0" err="1"/>
              <a:t>الحياةو</a:t>
            </a:r>
            <a:r>
              <a:rPr lang="ar-SA" sz="3200" b="1" dirty="0"/>
              <a:t> رياح الصدف  ولا يستفيد من عقله في صياغة الأهداف .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408858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3600" b="1" dirty="0"/>
              <a:t>س4/ وضع الكاتب مجموعة من الضوابط لمعرفة صحة الأهداف وسلامة طرق تحقيقها. بيني ذلك</a:t>
            </a:r>
            <a:r>
              <a:rPr lang="en-US" sz="3600" b="1" dirty="0"/>
              <a:t>.</a:t>
            </a:r>
            <a:r>
              <a:rPr lang="ar-OM" sz="3600" b="1" dirty="0"/>
              <a:t> </a:t>
            </a: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OM" sz="3600" b="1" dirty="0"/>
              <a:t>س5/ يقول الكاتب أن الأهداف علم و فن.  بيني ذلك.</a:t>
            </a:r>
            <a:endParaRPr lang="ar-SA" sz="3600" b="1" dirty="0"/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المناقشة و التحليل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494103" y="2493011"/>
            <a:ext cx="10405388" cy="15081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200" b="1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dirty="0"/>
              <a:t>الأهداف الصحيحة  لا يمكن أن تكون جامدة </a:t>
            </a:r>
            <a:r>
              <a:rPr lang="ar-OM" dirty="0" err="1"/>
              <a:t>ولامتحجرة</a:t>
            </a:r>
            <a:r>
              <a:rPr lang="ar-OM" dirty="0"/>
              <a:t>. </a:t>
            </a:r>
          </a:p>
          <a:p>
            <a:r>
              <a:rPr lang="ar-OM" dirty="0"/>
              <a:t>الطرق السليمة  لا يمكن أن تكون وحيدة </a:t>
            </a:r>
            <a:r>
              <a:rPr lang="ar-OM" dirty="0" err="1"/>
              <a:t>ولاخيالية</a:t>
            </a:r>
            <a:r>
              <a:rPr lang="ar-OM" dirty="0"/>
              <a:t>.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42E8D7F-776D-46E0-8496-F65DE9F0E55D}"/>
              </a:ext>
            </a:extLst>
          </p:cNvPr>
          <p:cNvSpPr txBox="1"/>
          <p:nvPr/>
        </p:nvSpPr>
        <p:spPr>
          <a:xfrm>
            <a:off x="397156" y="5078536"/>
            <a:ext cx="10405388" cy="15081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200" b="1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dirty="0"/>
              <a:t>الأهداف تحتاج إلى قدر كبير من الذكاء والتفكير والتدبير والخبرة</a:t>
            </a:r>
            <a:r>
              <a:rPr lang="ar-SA" dirty="0"/>
              <a:t>،</a:t>
            </a:r>
            <a:r>
              <a:rPr lang="ar-OM" dirty="0"/>
              <a:t> فهي مهارة وعلم في نفس الوقت. </a:t>
            </a:r>
          </a:p>
        </p:txBody>
      </p:sp>
    </p:spTree>
    <p:extLst>
      <p:ext uri="{BB962C8B-B14F-4D97-AF65-F5344CB8AC3E}">
        <p14:creationId xmlns:p14="http://schemas.microsoft.com/office/powerpoint/2010/main" val="400801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80" y="1108186"/>
            <a:ext cx="10790903" cy="4641627"/>
          </a:xfrm>
        </p:spPr>
        <p:txBody>
          <a:bodyPr vert="horz" lIns="91440" tIns="45720" rIns="91440" bIns="45720" rtlCol="1">
            <a:noAutofit/>
          </a:bodyPr>
          <a:lstStyle/>
          <a:p>
            <a:pPr marL="0" indent="0">
              <a:buNone/>
            </a:pPr>
            <a:r>
              <a:rPr lang="ar-OM" sz="3600" b="1" dirty="0"/>
              <a:t>س 6 / وضحي دور الأسرة والمربين اتجاه أبنائهم في مرحلة المراهقة وبناء حياتهم. </a:t>
            </a: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OM" sz="3600" b="1" dirty="0"/>
              <a:t>س / يريد الكاتب أن يحقق ابنه هدفه بطرق شريفة سليمة مستقيمة وعدم اللجوء إلى الطرق الملتوية</a:t>
            </a:r>
            <a:r>
              <a:rPr lang="ar-SA" sz="3600" b="1" dirty="0"/>
              <a:t>،</a:t>
            </a:r>
            <a:r>
              <a:rPr lang="ar-OM" sz="3600" b="1" dirty="0"/>
              <a:t> فكيف السبيل إلى ذلك.</a:t>
            </a:r>
            <a:endParaRPr lang="ar-SA" sz="3600" b="1" dirty="0"/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المناقشة و التحليل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159997" y="2097865"/>
            <a:ext cx="8558108" cy="13311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200" b="1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2800" dirty="0"/>
              <a:t>مساعدتهم على تخطي هذه المرحلة بسلام بحيث يكونوا مواطنين صالحين ومساعدتهم في تحديد أهدافهم وكيفية تحقيقها.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42E8D7F-776D-46E0-8496-F65DE9F0E55D}"/>
              </a:ext>
            </a:extLst>
          </p:cNvPr>
          <p:cNvSpPr txBox="1"/>
          <p:nvPr/>
        </p:nvSpPr>
        <p:spPr>
          <a:xfrm>
            <a:off x="1199875" y="4884573"/>
            <a:ext cx="8804033" cy="15081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200" b="1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dirty="0"/>
              <a:t>يمكن ذلك من خلال:  1 / استحضار النية الحسنة.      </a:t>
            </a:r>
          </a:p>
          <a:p>
            <a:r>
              <a:rPr lang="ar-OM" dirty="0"/>
              <a:t>  2/ الضمير الحي.        3/ الاعتصام بالخلق القويم.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8330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3600" b="1" dirty="0"/>
              <a:t>س/ اشرح الصورة الفنية في قول الكاتب </a:t>
            </a:r>
            <a:r>
              <a:rPr lang="ar-SA" sz="3600" b="1" dirty="0">
                <a:sym typeface="Wingdings" panose="05000000000000000000" pitchFamily="2" charset="2"/>
              </a:rPr>
              <a:t>: ( إنك تودع طفولتك  و... لاستقبال رجولتك ). </a:t>
            </a: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س2/ ما دلالة حذف الكاتب أداة النداء و إضافة ياء المتكلم للمنادى  في قوله : ( بني ) . </a:t>
            </a:r>
          </a:p>
          <a:p>
            <a:pPr marL="0" indent="0">
              <a:buNone/>
            </a:pPr>
            <a:r>
              <a:rPr lang="ar-SA" sz="3600" b="1" dirty="0"/>
              <a:t> </a:t>
            </a:r>
          </a:p>
          <a:p>
            <a:pPr marL="0" indent="0">
              <a:buNone/>
            </a:pPr>
            <a:endParaRPr lang="ar-SA" sz="3600" b="1" dirty="0"/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النتائج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366456" y="2203258"/>
            <a:ext cx="7373618" cy="16850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3600" b="1" dirty="0"/>
              <a:t>شبه مرحلة الطفولة بشخص يودّع </a:t>
            </a:r>
          </a:p>
          <a:p>
            <a:pPr algn="ctr"/>
            <a:r>
              <a:rPr lang="ar-SA" sz="3600" b="1" dirty="0"/>
              <a:t>و مرحلة الرجولة بشخص يستقبل  </a:t>
            </a:r>
            <a:endParaRPr lang="ar-SA" sz="36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857D145-E3EB-425E-A9F8-B21CF106AF98}"/>
              </a:ext>
            </a:extLst>
          </p:cNvPr>
          <p:cNvSpPr txBox="1"/>
          <p:nvPr/>
        </p:nvSpPr>
        <p:spPr>
          <a:xfrm>
            <a:off x="487915" y="5083761"/>
            <a:ext cx="7373618" cy="16850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3600" b="1" dirty="0"/>
              <a:t>للدلالة على قربه من قلب الأب و فيها إظهار لإشفاق و محبة الكاتب لابنه 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90530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3600" b="1" dirty="0"/>
              <a:t>س/ وضحي الصور الجمالية الآتية : </a:t>
            </a:r>
          </a:p>
          <a:p>
            <a:pPr marL="0" indent="0">
              <a:buNone/>
            </a:pPr>
            <a:r>
              <a:rPr lang="ar-SA" sz="3600" b="1" dirty="0"/>
              <a:t>أـ إننا نستقبل شروق كل شمس تغييرا جديدا . </a:t>
            </a:r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ب ـ تترك نفسك ريشة </a:t>
            </a:r>
            <a:r>
              <a:rPr lang="ar-SA" sz="3600" b="1" dirty="0" err="1"/>
              <a:t>تتقاذفها</a:t>
            </a:r>
            <a:r>
              <a:rPr lang="ar-SA" sz="3600" b="1" dirty="0"/>
              <a:t> عواصف الحياة و رياح المصادفات . 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النتائج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1807691" y="2647410"/>
            <a:ext cx="8163138" cy="938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000" b="1" dirty="0"/>
              <a:t>شبه شروق الشمس بشخص يستقبله </a:t>
            </a:r>
            <a:endParaRPr lang="ar-SA" sz="40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857D145-E3EB-425E-A9F8-B21CF106AF98}"/>
              </a:ext>
            </a:extLst>
          </p:cNvPr>
          <p:cNvSpPr txBox="1"/>
          <p:nvPr/>
        </p:nvSpPr>
        <p:spPr>
          <a:xfrm>
            <a:off x="481952" y="4372534"/>
            <a:ext cx="10320600" cy="186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000" b="1" dirty="0"/>
              <a:t>شبه النفس بريشة و شبه مصاعب الحياة بالعواصف و شبه المصادفات بالرياح . </a:t>
            </a:r>
            <a:endParaRPr lang="ar-SA" sz="4000" dirty="0"/>
          </a:p>
        </p:txBody>
      </p:sp>
    </p:spTree>
    <p:extLst>
      <p:ext uri="{BB962C8B-B14F-4D97-AF65-F5344CB8AC3E}">
        <p14:creationId xmlns:p14="http://schemas.microsoft.com/office/powerpoint/2010/main" val="304627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3600" b="1" dirty="0"/>
              <a:t>س/ ما دلالة استخدام الكاتب فعل الأمر كقوله : صغ ،ارسم ، أفد ، حاذر ،  .</a:t>
            </a:r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س/ وضحي الصورة البلاغة في قول الكاتب : خض معركة الحياة ). </a:t>
            </a:r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س/ ما نوع الأسلوب في قول الكاتب : أي بني ؟ </a:t>
            </a:r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 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النتائج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1195570" y="2016106"/>
            <a:ext cx="8163138" cy="938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000" b="1" dirty="0"/>
              <a:t>النصح والإرشاد </a:t>
            </a:r>
            <a:endParaRPr lang="ar-SA" sz="40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857D145-E3EB-425E-A9F8-B21CF106AF98}"/>
              </a:ext>
            </a:extLst>
          </p:cNvPr>
          <p:cNvSpPr txBox="1"/>
          <p:nvPr/>
        </p:nvSpPr>
        <p:spPr>
          <a:xfrm>
            <a:off x="1401291" y="3790643"/>
            <a:ext cx="8163138" cy="938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000" b="1" dirty="0"/>
              <a:t>شبه الحياة بالمعركة </a:t>
            </a:r>
            <a:endParaRPr lang="ar-SA" sz="40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87F0A09-827A-4B46-8395-0EDBF21DC08E}"/>
              </a:ext>
            </a:extLst>
          </p:cNvPr>
          <p:cNvSpPr txBox="1"/>
          <p:nvPr/>
        </p:nvSpPr>
        <p:spPr>
          <a:xfrm>
            <a:off x="1512127" y="5578216"/>
            <a:ext cx="8163138" cy="9387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pPr algn="ctr"/>
            <a:r>
              <a:rPr lang="ar-SA" sz="4000" b="1" dirty="0"/>
              <a:t>أسلوب نداء للتنبيه فيه إشفاق ومحبة </a:t>
            </a:r>
            <a:endParaRPr lang="ar-SA" sz="4000" dirty="0"/>
          </a:p>
        </p:txBody>
      </p:sp>
    </p:spTree>
    <p:extLst>
      <p:ext uri="{BB962C8B-B14F-4D97-AF65-F5344CB8AC3E}">
        <p14:creationId xmlns:p14="http://schemas.microsoft.com/office/powerpoint/2010/main" val="175069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E60439-0056-441E-98A8-9E06BBA42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96521" y="2377525"/>
            <a:ext cx="6289118" cy="1556875"/>
          </a:xfrm>
        </p:spPr>
        <p:txBody>
          <a:bodyPr>
            <a:noAutofit/>
          </a:bodyPr>
          <a:lstStyle/>
          <a:p>
            <a:r>
              <a:rPr lang="ar-SA" b="1" dirty="0"/>
              <a:t>رسالة إلى ابني </a:t>
            </a:r>
            <a:endParaRPr lang="ar-OM" b="1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4811E78-3E66-4ABA-BEB4-F2D426035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6773" y="1196190"/>
            <a:ext cx="9144000" cy="730264"/>
          </a:xfrm>
        </p:spPr>
        <p:txBody>
          <a:bodyPr>
            <a:normAutofit/>
          </a:bodyPr>
          <a:lstStyle/>
          <a:p>
            <a:r>
              <a:rPr lang="ar-SA" sz="3600" u="sng" dirty="0">
                <a:solidFill>
                  <a:srgbClr val="C00000"/>
                </a:solidFill>
              </a:rPr>
              <a:t>النصوص القرائية للصف العاشر الأساسي </a:t>
            </a:r>
            <a:endParaRPr lang="ar-OM" sz="3600" u="sng" dirty="0">
              <a:solidFill>
                <a:srgbClr val="C00000"/>
              </a:solidFill>
            </a:endParaRPr>
          </a:p>
        </p:txBody>
      </p:sp>
      <p:sp>
        <p:nvSpPr>
          <p:cNvPr id="4" name="عنوان فرعي 2">
            <a:extLst>
              <a:ext uri="{FF2B5EF4-FFF2-40B4-BE49-F238E27FC236}">
                <a16:creationId xmlns:a16="http://schemas.microsoft.com/office/drawing/2014/main" id="{1C3D362A-1890-49C5-8F78-C32B0D4F6CD6}"/>
              </a:ext>
            </a:extLst>
          </p:cNvPr>
          <p:cNvSpPr txBox="1">
            <a:spLocks/>
          </p:cNvSpPr>
          <p:nvPr/>
        </p:nvSpPr>
        <p:spPr>
          <a:xfrm>
            <a:off x="5742432" y="4686594"/>
            <a:ext cx="5797296" cy="73026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u="sng" dirty="0">
                <a:solidFill>
                  <a:srgbClr val="C00000"/>
                </a:solidFill>
              </a:rPr>
              <a:t>إعداد معلمة المادة / أسماء القاسمية </a:t>
            </a:r>
            <a:endParaRPr lang="ar-OM" sz="3600" u="sng" dirty="0">
              <a:solidFill>
                <a:srgbClr val="C00000"/>
              </a:solidFill>
            </a:endParaRPr>
          </a:p>
        </p:txBody>
      </p:sp>
      <p:pic>
        <p:nvPicPr>
          <p:cNvPr id="8" name="صورة 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6DEA86D9-46FA-4DF4-8DC6-33D2552539E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9" t="23031" r="17813" b="38586"/>
          <a:stretch/>
        </p:blipFill>
        <p:spPr>
          <a:xfrm>
            <a:off x="706019" y="1839780"/>
            <a:ext cx="4535055" cy="3822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084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3600" b="1" dirty="0"/>
              <a:t>س1/ بم وعد الكاتب ابنه ؟ ولم كان ذلك الوعد ؟</a:t>
            </a:r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س2/ ما الفترة العمرية التي يمر بها الابن ؟</a:t>
            </a:r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س3/. قارني بين نظرة الكاتب ونظرة الآخرين لمرحلة المراهقة .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القراءة الصامتة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644774C-01A6-431E-9C9A-0E3F71F1A257}"/>
              </a:ext>
            </a:extLst>
          </p:cNvPr>
          <p:cNvSpPr txBox="1"/>
          <p:nvPr/>
        </p:nvSpPr>
        <p:spPr>
          <a:xfrm>
            <a:off x="397164" y="1880992"/>
            <a:ext cx="10405388" cy="15081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وعده بأن يكتب لابنه رسالة حين يبلغ عمرا يقارب عمر أخته . لأنه تمنى أن يكتب له رسالة مثلما كتب لها </a:t>
            </a:r>
            <a:endParaRPr lang="ar-SA" sz="32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7AFDE51-A3AC-4709-8BC3-E3BF7715D5C1}"/>
              </a:ext>
            </a:extLst>
          </p:cNvPr>
          <p:cNvSpPr txBox="1"/>
          <p:nvPr/>
        </p:nvSpPr>
        <p:spPr>
          <a:xfrm>
            <a:off x="397164" y="3900265"/>
            <a:ext cx="3611418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مرحلة المراهقة . </a:t>
            </a:r>
            <a:endParaRPr lang="ar-SA" sz="32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8A276DA-2F8C-4321-94D3-6E20BBACA32C}"/>
              </a:ext>
            </a:extLst>
          </p:cNvPr>
          <p:cNvSpPr txBox="1"/>
          <p:nvPr/>
        </p:nvSpPr>
        <p:spPr>
          <a:xfrm>
            <a:off x="314037" y="5753178"/>
            <a:ext cx="10405388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يرى البعض أنها صعبة عسيرة خطيرة بينما </a:t>
            </a:r>
            <a:r>
              <a:rPr lang="ar-SA" sz="3200" b="1"/>
              <a:t>الكاتب يراها عكس ذلك .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97967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79540" y="283632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F8F1163-1F4C-43AE-B9C9-752DF73BB471}"/>
              </a:ext>
            </a:extLst>
          </p:cNvPr>
          <p:cNvSpPr txBox="1"/>
          <p:nvPr/>
        </p:nvSpPr>
        <p:spPr>
          <a:xfrm>
            <a:off x="7355113" y="1077633"/>
            <a:ext cx="3479841" cy="8540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solidFill>
                  <a:schemeClr val="accent6">
                    <a:lumMod val="75000"/>
                  </a:schemeClr>
                </a:solidFill>
              </a:rPr>
              <a:t>الفكرة العامة : </a:t>
            </a:r>
            <a:endParaRPr lang="ar-SA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31775" y="1380813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عنصر نائب للمحتوى 2">
            <a:extLst>
              <a:ext uri="{FF2B5EF4-FFF2-40B4-BE49-F238E27FC236}">
                <a16:creationId xmlns:a16="http://schemas.microsoft.com/office/drawing/2014/main" id="{8669A46A-11FF-47CD-93F5-77DA3F88B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78" y="2973968"/>
            <a:ext cx="10714876" cy="3600400"/>
          </a:xfrm>
        </p:spPr>
        <p:txBody>
          <a:bodyPr>
            <a:noAutofit/>
          </a:bodyPr>
          <a:lstStyle/>
          <a:p>
            <a:r>
              <a:rPr lang="ar-SA" sz="3600" b="1" dirty="0"/>
              <a:t>أهمية فترة المراهقة وكيفية اجتيازها . </a:t>
            </a:r>
          </a:p>
          <a:p>
            <a:r>
              <a:rPr lang="ar-SA" sz="3600" b="1" dirty="0"/>
              <a:t>الحقيقة المهمة التي أراد الكاتب أن يفتح عيني ولده عليها . </a:t>
            </a:r>
          </a:p>
          <a:p>
            <a:r>
              <a:rPr lang="ar-SA" sz="3600" b="1" dirty="0"/>
              <a:t>رأي الكاتب في التغيرات في المواقف الاجتماعية و المفاهيم الإنسانية .</a:t>
            </a:r>
          </a:p>
          <a:p>
            <a:r>
              <a:rPr lang="ar-SA" sz="3600" b="1" dirty="0"/>
              <a:t>قدرة الإنسان على التكيف و التوفيق بين ذاته و بيئته . </a:t>
            </a:r>
          </a:p>
          <a:p>
            <a:r>
              <a:rPr lang="ar-SA" sz="3600" b="1" dirty="0"/>
              <a:t>أهم نصائح الكاتب لابنه في بناء حياته و رسم مصيره . </a:t>
            </a:r>
          </a:p>
        </p:txBody>
      </p: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>
            <a:off x="203200" y="1116149"/>
            <a:ext cx="8036175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4400" b="1" dirty="0"/>
              <a:t>نصائح الأب لابنه لتخطي مرحلة المراهقة و بناء مستقبله. 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CB004314-38DF-4D17-BF42-3A0A9524550F}"/>
              </a:ext>
            </a:extLst>
          </p:cNvPr>
          <p:cNvSpPr txBox="1"/>
          <p:nvPr/>
        </p:nvSpPr>
        <p:spPr>
          <a:xfrm>
            <a:off x="7355113" y="2083833"/>
            <a:ext cx="3479841" cy="8540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600" b="1" dirty="0">
                <a:solidFill>
                  <a:schemeClr val="accent6">
                    <a:lumMod val="75000"/>
                  </a:schemeClr>
                </a:solidFill>
              </a:rPr>
              <a:t>الأفكار الفرعية : </a:t>
            </a:r>
            <a:endParaRPr lang="ar-SA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عنصر نائب للمحتوى 2">
            <a:extLst>
              <a:ext uri="{FF2B5EF4-FFF2-40B4-BE49-F238E27FC236}">
                <a16:creationId xmlns:a16="http://schemas.microsoft.com/office/drawing/2014/main" id="{5AAD03F5-76D9-4E21-892D-AD14DF6E941C}"/>
              </a:ext>
            </a:extLst>
          </p:cNvPr>
          <p:cNvSpPr txBox="1">
            <a:spLocks/>
          </p:cNvSpPr>
          <p:nvPr/>
        </p:nvSpPr>
        <p:spPr>
          <a:xfrm rot="16200000">
            <a:off x="9934854" y="3536487"/>
            <a:ext cx="3080600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SA" sz="4400" b="1" dirty="0"/>
              <a:t>أفكار الدرس  </a:t>
            </a:r>
          </a:p>
        </p:txBody>
      </p:sp>
    </p:spTree>
    <p:extLst>
      <p:ext uri="{BB962C8B-B14F-4D97-AF65-F5344CB8AC3E}">
        <p14:creationId xmlns:p14="http://schemas.microsoft.com/office/powerpoint/2010/main" val="359933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3770" y="1895466"/>
            <a:ext cx="10718543" cy="4611255"/>
          </a:xfrm>
          <a:noFill/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ar-OM" sz="3600" dirty="0"/>
              <a:t>المعنى اللغوي لعبارة ( الأكثرية الساحقة ). هو : </a:t>
            </a:r>
          </a:p>
          <a:p>
            <a:pPr>
              <a:buFont typeface="Wingdings" pitchFamily="2" charset="2"/>
              <a:buChar char="§"/>
            </a:pPr>
            <a:r>
              <a:rPr lang="ar-OM" sz="3600" dirty="0"/>
              <a:t>مرادف كلمة ( يتسم) هو: . . .  </a:t>
            </a:r>
          </a:p>
          <a:p>
            <a:pPr>
              <a:buFont typeface="Wingdings" pitchFamily="2" charset="2"/>
              <a:buChar char="§"/>
            </a:pPr>
            <a:r>
              <a:rPr lang="ar-OM" sz="3600" dirty="0"/>
              <a:t>المعنى اللغوي لكلمة ( الويل ) هو: . . .         </a:t>
            </a:r>
          </a:p>
          <a:p>
            <a:pPr>
              <a:buFont typeface="Wingdings" pitchFamily="2" charset="2"/>
              <a:buChar char="§"/>
            </a:pPr>
            <a:r>
              <a:rPr lang="ar-OM" sz="3600" dirty="0"/>
              <a:t>مفرد كلمة ( </a:t>
            </a:r>
            <a:r>
              <a:rPr lang="ar-OM" sz="3600" dirty="0" err="1"/>
              <a:t>أقانيم</a:t>
            </a:r>
            <a:r>
              <a:rPr lang="ar-OM" sz="3600" dirty="0"/>
              <a:t>) : ....           و معناها : ....</a:t>
            </a:r>
          </a:p>
          <a:p>
            <a:pPr>
              <a:buFont typeface="Wingdings" pitchFamily="2" charset="2"/>
              <a:buChar char="§"/>
            </a:pPr>
            <a:r>
              <a:rPr lang="ar-OM" sz="3600" dirty="0"/>
              <a:t> ورد في الفقرة السادسة كلمة معناها ( أمر مؤكد) حدديها .</a:t>
            </a:r>
          </a:p>
          <a:p>
            <a:pPr>
              <a:buFont typeface="Wingdings" pitchFamily="2" charset="2"/>
              <a:buChar char="§"/>
            </a:pPr>
            <a:r>
              <a:rPr lang="ar-OM" sz="3600" dirty="0"/>
              <a:t>ورد في الفقرة السادسة كلمة معناها ( انسجم و توافق مع الظروف ) هي : . . .  </a:t>
            </a:r>
          </a:p>
        </p:txBody>
      </p:sp>
      <p:sp>
        <p:nvSpPr>
          <p:cNvPr id="4" name="عنصر نائب للمحتوى 8"/>
          <p:cNvSpPr txBox="1">
            <a:spLocks/>
          </p:cNvSpPr>
          <p:nvPr/>
        </p:nvSpPr>
        <p:spPr>
          <a:xfrm rot="21398403">
            <a:off x="244954" y="1669352"/>
            <a:ext cx="3800297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الغالبية العظمى </a:t>
            </a:r>
            <a:endParaRPr lang="ar-SA" sz="4800" b="1" dirty="0"/>
          </a:p>
        </p:txBody>
      </p:sp>
      <p:sp>
        <p:nvSpPr>
          <p:cNvPr id="6" name="عنصر نائب للمحتوى 8"/>
          <p:cNvSpPr txBox="1">
            <a:spLocks/>
          </p:cNvSpPr>
          <p:nvPr/>
        </p:nvSpPr>
        <p:spPr>
          <a:xfrm>
            <a:off x="4020665" y="2870994"/>
            <a:ext cx="17928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العذاب</a:t>
            </a:r>
            <a:endParaRPr lang="ar-SA" sz="4800" b="1" dirty="0"/>
          </a:p>
        </p:txBody>
      </p:sp>
      <p:sp>
        <p:nvSpPr>
          <p:cNvPr id="9" name="عنصر نائب للمحتوى 8"/>
          <p:cNvSpPr txBox="1">
            <a:spLocks/>
          </p:cNvSpPr>
          <p:nvPr/>
        </p:nvSpPr>
        <p:spPr>
          <a:xfrm rot="21389596">
            <a:off x="6053852" y="3501807"/>
            <a:ext cx="18944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أقنوم </a:t>
            </a:r>
            <a:endParaRPr lang="ar-SA" sz="4800" b="1" dirty="0"/>
          </a:p>
        </p:txBody>
      </p:sp>
      <p:sp>
        <p:nvSpPr>
          <p:cNvPr id="10" name="عنصر نائب للمحتوى 8"/>
          <p:cNvSpPr txBox="1">
            <a:spLocks/>
          </p:cNvSpPr>
          <p:nvPr/>
        </p:nvSpPr>
        <p:spPr>
          <a:xfrm rot="21391922">
            <a:off x="616628" y="3992008"/>
            <a:ext cx="18944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حتم</a:t>
            </a:r>
            <a:endParaRPr lang="ar-SA" sz="4800" b="1" dirty="0"/>
          </a:p>
        </p:txBody>
      </p:sp>
      <p:sp>
        <p:nvSpPr>
          <p:cNvPr id="13" name="عنصر نائب للمحتوى 8"/>
          <p:cNvSpPr txBox="1">
            <a:spLocks/>
          </p:cNvSpPr>
          <p:nvPr/>
        </p:nvSpPr>
        <p:spPr>
          <a:xfrm rot="21094372">
            <a:off x="5199563" y="2292758"/>
            <a:ext cx="1792873" cy="608187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يتصف</a:t>
            </a:r>
            <a:endParaRPr lang="ar-SA" sz="4800" b="1" dirty="0"/>
          </a:p>
        </p:txBody>
      </p:sp>
      <p:sp>
        <p:nvSpPr>
          <p:cNvPr id="14" name="عنصر نائب للمحتوى 8"/>
          <p:cNvSpPr txBox="1">
            <a:spLocks/>
          </p:cNvSpPr>
          <p:nvPr/>
        </p:nvSpPr>
        <p:spPr>
          <a:xfrm>
            <a:off x="8647460" y="5335418"/>
            <a:ext cx="18944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التكيف</a:t>
            </a:r>
            <a:endParaRPr lang="ar-SA" sz="4800" b="1" dirty="0"/>
          </a:p>
        </p:txBody>
      </p:sp>
      <p:sp>
        <p:nvSpPr>
          <p:cNvPr id="15" name="عنصر نائب للمحتوى 8"/>
          <p:cNvSpPr txBox="1">
            <a:spLocks/>
          </p:cNvSpPr>
          <p:nvPr/>
        </p:nvSpPr>
        <p:spPr>
          <a:xfrm>
            <a:off x="6897035" y="5335417"/>
            <a:ext cx="18944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التواؤم</a:t>
            </a:r>
            <a:endParaRPr lang="ar-SA" sz="4800" b="1" dirty="0"/>
          </a:p>
        </p:txBody>
      </p:sp>
      <p:sp>
        <p:nvSpPr>
          <p:cNvPr id="16" name="عنصر نائب للمحتوى 8"/>
          <p:cNvSpPr txBox="1">
            <a:spLocks/>
          </p:cNvSpPr>
          <p:nvPr/>
        </p:nvSpPr>
        <p:spPr>
          <a:xfrm>
            <a:off x="2855114" y="3444596"/>
            <a:ext cx="1894473" cy="777331"/>
          </a:xfrm>
          <a:prstGeom prst="rect">
            <a:avLst/>
          </a:prstGeom>
          <a:noFill/>
          <a:ln w="76200">
            <a:noFill/>
          </a:ln>
          <a:effectLst/>
          <a:scene3d>
            <a:camera prst="isometricOffAxis2Lef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121920" tIns="60960" rIns="121920" bIns="6096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OM" sz="4800" b="1" dirty="0"/>
              <a:t>أصل</a:t>
            </a:r>
            <a:endParaRPr lang="ar-SA" sz="4800" b="1" dirty="0"/>
          </a:p>
        </p:txBody>
      </p: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3D5BACC3-57C8-44F1-91B9-6338EC5A7D44}"/>
              </a:ext>
            </a:extLst>
          </p:cNvPr>
          <p:cNvCxnSpPr/>
          <p:nvPr/>
        </p:nvCxnSpPr>
        <p:spPr>
          <a:xfrm>
            <a:off x="10877414" y="1219537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C060F05E-A097-4230-9613-E1B1FC04FFE1}"/>
              </a:ext>
            </a:extLst>
          </p:cNvPr>
          <p:cNvGrpSpPr/>
          <p:nvPr/>
        </p:nvGrpSpPr>
        <p:grpSpPr>
          <a:xfrm>
            <a:off x="2624085" y="228684"/>
            <a:ext cx="9394017" cy="655806"/>
            <a:chOff x="2636669" y="283631"/>
            <a:chExt cx="9394017" cy="655806"/>
          </a:xfrm>
        </p:grpSpPr>
        <p:sp>
          <p:nvSpPr>
            <p:cNvPr id="20" name="عنوان 1">
              <a:extLst>
                <a:ext uri="{FF2B5EF4-FFF2-40B4-BE49-F238E27FC236}">
                  <a16:creationId xmlns:a16="http://schemas.microsoft.com/office/drawing/2014/main" id="{3582119A-67D3-4F8B-93F3-8249F3EE33BC}"/>
                </a:ext>
              </a:extLst>
            </p:cNvPr>
            <p:cNvSpPr txBox="1">
              <a:spLocks/>
            </p:cNvSpPr>
            <p:nvPr/>
          </p:nvSpPr>
          <p:spPr>
            <a:xfrm>
              <a:off x="2874845" y="283631"/>
              <a:ext cx="9155841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21" name="رابط مستقيم 20">
              <a:extLst>
                <a:ext uri="{FF2B5EF4-FFF2-40B4-BE49-F238E27FC236}">
                  <a16:creationId xmlns:a16="http://schemas.microsoft.com/office/drawing/2014/main" id="{97905CE5-97B6-4F27-B3A0-D53C043A1BE9}"/>
                </a:ext>
              </a:extLst>
            </p:cNvPr>
            <p:cNvCxnSpPr/>
            <p:nvPr/>
          </p:nvCxnSpPr>
          <p:spPr>
            <a:xfrm flipH="1">
              <a:off x="2636669" y="931695"/>
              <a:ext cx="9351146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عنصر نائب للمحتوى 2">
            <a:extLst>
              <a:ext uri="{FF2B5EF4-FFF2-40B4-BE49-F238E27FC236}">
                <a16:creationId xmlns:a16="http://schemas.microsoft.com/office/drawing/2014/main" id="{A3C4F50D-50B4-4883-98A9-9E10C0876C96}"/>
              </a:ext>
            </a:extLst>
          </p:cNvPr>
          <p:cNvSpPr txBox="1">
            <a:spLocks/>
          </p:cNvSpPr>
          <p:nvPr/>
        </p:nvSpPr>
        <p:spPr>
          <a:xfrm rot="16200000">
            <a:off x="9708806" y="3663066"/>
            <a:ext cx="372547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المفردات اللغوية </a:t>
            </a:r>
          </a:p>
        </p:txBody>
      </p:sp>
    </p:spTree>
    <p:extLst>
      <p:ext uri="{BB962C8B-B14F-4D97-AF65-F5344CB8AC3E}">
        <p14:creationId xmlns:p14="http://schemas.microsoft.com/office/powerpoint/2010/main" val="103264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3600" b="1" dirty="0"/>
              <a:t>س1/ يرى البعض أن مرحلة المراهقة صعبة عسيرة خطيرة لكن الكاتب يرى عكس ذلك.  فكيف السبيل إلى جعلها غير شاقة و لا عسيرة كما تفهمين من النص  ؟ 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المناقشة و التحليل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42E8D7F-776D-46E0-8496-F65DE9F0E55D}"/>
              </a:ext>
            </a:extLst>
          </p:cNvPr>
          <p:cNvSpPr txBox="1"/>
          <p:nvPr/>
        </p:nvSpPr>
        <p:spPr>
          <a:xfrm>
            <a:off x="812800" y="3345688"/>
            <a:ext cx="9989752" cy="22467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إذا تنبه الأهل و المربون إلى أهميتها و اتخذوا منها موقف الجد المتفائل و بالتوجيه الذكي الذي يتسم بالهدوء و سعة الصدر و حسن الفهم و لباقة الإشارة  .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405336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3600" b="1" dirty="0"/>
              <a:t>س1/ ما الحقيقة المهمة التي أراد الكاتب أن ينبه ابنه عليها ؟ </a:t>
            </a:r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س2/ ما أهم الجوانب التي شملها التغيير في حياتنا ؟ 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المناقشة و التحليل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397164" y="1920357"/>
            <a:ext cx="10405388" cy="15081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حقيقة تغير الزمان و تطور العلم في عصرنا متسارع فيضيع من لا يدرك هذه الحقيقة . </a:t>
            </a:r>
            <a:endParaRPr lang="ar-SA" sz="32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42E8D7F-776D-46E0-8496-F65DE9F0E55D}"/>
              </a:ext>
            </a:extLst>
          </p:cNvPr>
          <p:cNvSpPr txBox="1"/>
          <p:nvPr/>
        </p:nvSpPr>
        <p:spPr>
          <a:xfrm>
            <a:off x="397164" y="4380160"/>
            <a:ext cx="10490176" cy="22467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المخترعات ، المكتشفات ، التطبيقات العلمية ، الحقائق العلمية عن ذواتنا و الحياة من حولنا ، المواقف الاجتماعية و المفاهيم الإنسانية و العلاقات البشرية .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89727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29" y="1284673"/>
            <a:ext cx="10223662" cy="4641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3600" b="1" dirty="0"/>
              <a:t>س3/ يرى الكاتب أن التغيرات التي تحدث في المواقف الاجتماعية و العلاقات البشرية والمفاهيم الإنسانية بالغة الخطورة</a:t>
            </a:r>
            <a:r>
              <a:rPr lang="ar-SA" sz="3600" b="1" dirty="0"/>
              <a:t>،</a:t>
            </a:r>
            <a:r>
              <a:rPr lang="ar-OM" sz="3600" b="1" dirty="0"/>
              <a:t> فما خطورة تلك التغيرات في رأيك؟ </a:t>
            </a: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endParaRPr lang="ar-SA" sz="3600" b="1" dirty="0"/>
          </a:p>
          <a:p>
            <a:pPr marL="0" indent="0">
              <a:buNone/>
            </a:pPr>
            <a:r>
              <a:rPr lang="ar-SA" sz="3600" b="1" dirty="0"/>
              <a:t>س4/ ماذا يقصد الكاتب بتنازع البقاء   ؟ 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المناقشة و التحليل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397164" y="2910090"/>
            <a:ext cx="10405388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200" b="1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dirty="0"/>
              <a:t>تؤدي إلى فساد المجتمع وضعفه وتفككه.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42E8D7F-776D-46E0-8496-F65DE9F0E55D}"/>
              </a:ext>
            </a:extLst>
          </p:cNvPr>
          <p:cNvSpPr txBox="1"/>
          <p:nvPr/>
        </p:nvSpPr>
        <p:spPr>
          <a:xfrm>
            <a:off x="312376" y="4962051"/>
            <a:ext cx="10490176" cy="150810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2400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SA" sz="3200" b="1" dirty="0"/>
              <a:t>البقاء للأصلح الذي ليس بالضرورة أن يكون الأفضل و الأنسب و إنما الأقوى جسدا و الأوفر قوة.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00371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2">
            <a:extLst>
              <a:ext uri="{FF2B5EF4-FFF2-40B4-BE49-F238E27FC236}">
                <a16:creationId xmlns:a16="http://schemas.microsoft.com/office/drawing/2014/main" id="{A2C6ED3F-4FF3-44EA-89BA-33062BF43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5" y="1334842"/>
            <a:ext cx="10696286" cy="31621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OM" sz="3200" b="1" dirty="0"/>
              <a:t>س5/ الإنسان أكثر المخلوقات قدرة على التكيف . فما سلاحه في عملية التكيف ؟ </a:t>
            </a:r>
            <a:endParaRPr lang="ar-SA" sz="3200" b="1" dirty="0"/>
          </a:p>
          <a:p>
            <a:pPr marL="0" indent="0">
              <a:buNone/>
            </a:pPr>
            <a:endParaRPr lang="ar-OM" sz="1400" b="1" dirty="0"/>
          </a:p>
          <a:p>
            <a:pPr marL="0" indent="0">
              <a:buNone/>
            </a:pPr>
            <a:endParaRPr lang="ar-SA" sz="3200" b="1" dirty="0"/>
          </a:p>
          <a:p>
            <a:pPr marL="0" indent="0">
              <a:buNone/>
            </a:pPr>
            <a:r>
              <a:rPr lang="ar-SA" sz="3200" b="1" dirty="0"/>
              <a:t>س4/ ما الفرق بين الأقانيم الأساسية للحياة العلم و التعلم و التعليم ؟ و ما رأي الإسلام فيها ؟ </a:t>
            </a:r>
          </a:p>
          <a:p>
            <a:pPr marL="0" indent="0">
              <a:buNone/>
            </a:pPr>
            <a:endParaRPr lang="ar-SA" sz="3200" b="1" dirty="0"/>
          </a:p>
          <a:p>
            <a:pPr marL="0" indent="0">
              <a:buNone/>
            </a:pPr>
            <a:endParaRPr lang="ar-SA" sz="3200" b="1" dirty="0"/>
          </a:p>
          <a:p>
            <a:pPr marL="0" indent="0">
              <a:buNone/>
            </a:pPr>
            <a:endParaRPr lang="ar-SA" sz="3200" b="1" dirty="0"/>
          </a:p>
          <a:p>
            <a:pPr marL="0" indent="0">
              <a:buNone/>
            </a:pPr>
            <a:r>
              <a:rPr lang="ar-SA" sz="3200" b="1" dirty="0"/>
              <a:t>  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30CCB9B-15D2-4E0E-ABA7-AEA04EE1DA8D}"/>
              </a:ext>
            </a:extLst>
          </p:cNvPr>
          <p:cNvGrpSpPr/>
          <p:nvPr/>
        </p:nvGrpSpPr>
        <p:grpSpPr>
          <a:xfrm>
            <a:off x="2636669" y="273238"/>
            <a:ext cx="9351146" cy="658457"/>
            <a:chOff x="5107619" y="228849"/>
            <a:chExt cx="7084381" cy="658457"/>
          </a:xfrm>
        </p:grpSpPr>
        <p:sp>
          <p:nvSpPr>
            <p:cNvPr id="5" name="عنوان 1">
              <a:extLst>
                <a:ext uri="{FF2B5EF4-FFF2-40B4-BE49-F238E27FC236}">
                  <a16:creationId xmlns:a16="http://schemas.microsoft.com/office/drawing/2014/main" id="{C0126373-02E8-4236-A844-F46F25917C5E}"/>
                </a:ext>
              </a:extLst>
            </p:cNvPr>
            <p:cNvSpPr txBox="1">
              <a:spLocks/>
            </p:cNvSpPr>
            <p:nvPr/>
          </p:nvSpPr>
          <p:spPr>
            <a:xfrm>
              <a:off x="5255581" y="228849"/>
              <a:ext cx="6936419" cy="655806"/>
            </a:xfrm>
            <a:prstGeom prst="rect">
              <a:avLst/>
            </a:prstGeom>
          </p:spPr>
          <p:txBody>
            <a:bodyPr vert="horz" lIns="91440" tIns="45720" rIns="91440" bIns="45720" rtlCol="1" anchor="b">
              <a:noAutofit/>
            </a:bodyPr>
            <a:lstStyle>
              <a:lvl1pPr algn="ctr" defTabSz="914400" rtl="1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ar-SA" sz="4400" b="1" dirty="0">
                  <a:latin typeface="Aref Ruqaa" panose="02000503000000000000" pitchFamily="2" charset="-78"/>
                  <a:cs typeface="Aref Ruqaa" panose="02000503000000000000" pitchFamily="2" charset="-78"/>
                </a:rPr>
                <a:t>لغة عربية /قراءة : </a:t>
              </a:r>
              <a:r>
                <a:rPr lang="ar-SA" sz="4400" b="1" dirty="0">
                  <a:solidFill>
                    <a:srgbClr val="C00000"/>
                  </a:solidFill>
                  <a:latin typeface="Aref Ruqaa" panose="02000503000000000000" pitchFamily="2" charset="-78"/>
                  <a:cs typeface="Aref Ruqaa" panose="02000503000000000000" pitchFamily="2" charset="-78"/>
                </a:rPr>
                <a:t>رسالة إلى ابني </a:t>
              </a:r>
              <a:endParaRPr lang="ar-OM" sz="4400" b="1" dirty="0">
                <a:solidFill>
                  <a:srgbClr val="C00000"/>
                </a:solidFill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cxnSp>
          <p:nvCxnSpPr>
            <p:cNvPr id="6" name="رابط مستقيم 5">
              <a:extLst>
                <a:ext uri="{FF2B5EF4-FFF2-40B4-BE49-F238E27FC236}">
                  <a16:creationId xmlns:a16="http://schemas.microsoft.com/office/drawing/2014/main" id="{53D3C131-86E4-413F-9F0D-17E8490B6428}"/>
                </a:ext>
              </a:extLst>
            </p:cNvPr>
            <p:cNvCxnSpPr/>
            <p:nvPr/>
          </p:nvCxnSpPr>
          <p:spPr>
            <a:xfrm flipH="1">
              <a:off x="5107619" y="887306"/>
              <a:ext cx="7084381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5D53EAFD-D845-4E2F-BDF4-C0F175E92ACD}"/>
              </a:ext>
            </a:extLst>
          </p:cNvPr>
          <p:cNvCxnSpPr/>
          <p:nvPr/>
        </p:nvCxnSpPr>
        <p:spPr>
          <a:xfrm>
            <a:off x="10996429" y="1149742"/>
            <a:ext cx="0" cy="5477187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ACADC26C-830A-4EEA-9934-6ECF6DD14481}"/>
              </a:ext>
            </a:extLst>
          </p:cNvPr>
          <p:cNvSpPr txBox="1">
            <a:spLocks/>
          </p:cNvSpPr>
          <p:nvPr/>
        </p:nvSpPr>
        <p:spPr>
          <a:xfrm rot="16200000">
            <a:off x="9020909" y="4050390"/>
            <a:ext cx="5231909" cy="8931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4400" b="1" dirty="0"/>
              <a:t>المناقشة و التحليل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AC8F616-4340-4DF7-8708-98DD42BA455F}"/>
              </a:ext>
            </a:extLst>
          </p:cNvPr>
          <p:cNvSpPr txBox="1"/>
          <p:nvPr/>
        </p:nvSpPr>
        <p:spPr>
          <a:xfrm>
            <a:off x="1195570" y="1880992"/>
            <a:ext cx="7732497" cy="68480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200" b="1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</a:lstStyle>
          <a:p>
            <a:r>
              <a:rPr lang="ar-OM" sz="2800" dirty="0"/>
              <a:t>أن الإنسان قادر على أن يعلم و يكتشف و يخترع . </a:t>
            </a:r>
          </a:p>
        </p:txBody>
      </p:sp>
      <p:sp>
        <p:nvSpPr>
          <p:cNvPr id="12" name="عنصر نائب للمحتوى 2">
            <a:extLst>
              <a:ext uri="{FF2B5EF4-FFF2-40B4-BE49-F238E27FC236}">
                <a16:creationId xmlns:a16="http://schemas.microsoft.com/office/drawing/2014/main" id="{018B4D74-B4F5-4E90-8F51-D52F16A6DD10}"/>
              </a:ext>
            </a:extLst>
          </p:cNvPr>
          <p:cNvSpPr txBox="1">
            <a:spLocks/>
          </p:cNvSpPr>
          <p:nvPr/>
        </p:nvSpPr>
        <p:spPr>
          <a:xfrm>
            <a:off x="5640597" y="4054364"/>
            <a:ext cx="5258894" cy="19774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200" b="1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OM" sz="2800" dirty="0"/>
              <a:t>العلم: المعرفة والعلوم.   </a:t>
            </a:r>
          </a:p>
          <a:p>
            <a:r>
              <a:rPr lang="ar-OM" sz="2800" dirty="0"/>
              <a:t> التعلم: طلب العلم والمعرفة و تحصيله </a:t>
            </a:r>
          </a:p>
          <a:p>
            <a:r>
              <a:rPr lang="ar-OM" sz="2800" dirty="0"/>
              <a:t> التعليم: تبليغ  العلم والمعرفة للآخرين. </a:t>
            </a:r>
          </a:p>
        </p:txBody>
      </p:sp>
      <p:sp>
        <p:nvSpPr>
          <p:cNvPr id="16" name="عنصر نائب للمحتوى 2">
            <a:extLst>
              <a:ext uri="{FF2B5EF4-FFF2-40B4-BE49-F238E27FC236}">
                <a16:creationId xmlns:a16="http://schemas.microsoft.com/office/drawing/2014/main" id="{22C987E8-248E-4509-8F38-205CB19D10EC}"/>
              </a:ext>
            </a:extLst>
          </p:cNvPr>
          <p:cNvSpPr txBox="1">
            <a:spLocks/>
          </p:cNvSpPr>
          <p:nvPr/>
        </p:nvSpPr>
        <p:spPr>
          <a:xfrm>
            <a:off x="113960" y="3912017"/>
            <a:ext cx="5437388" cy="22621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ar-OM"/>
            </a:defPPr>
            <a:lvl1pPr>
              <a:lnSpc>
                <a:spcPct val="150000"/>
              </a:lnSpc>
              <a:defRPr sz="3200" b="1">
                <a:latin typeface="Dubai Medium" panose="020B0603030403030204" pitchFamily="34" charset="-78"/>
                <a:cs typeface="Dubai Medium" panose="020B0603030403030204" pitchFamily="34" charset="-78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OM" sz="2400" dirty="0"/>
              <a:t>يحث الإسلام على طلب العلم وتعليمه للآخرين.</a:t>
            </a:r>
          </a:p>
          <a:p>
            <a:r>
              <a:rPr lang="ar-OM" sz="2400" dirty="0"/>
              <a:t>( طلب العلم فريضة على كل مسلم ومسلمة) </a:t>
            </a:r>
          </a:p>
          <a:p>
            <a:r>
              <a:rPr lang="ar-OM" sz="2400" dirty="0"/>
              <a:t>( خيركم من تعلم القرآن وعلمه) وقوله تعالى: (اقرأ ..)   </a:t>
            </a:r>
          </a:p>
        </p:txBody>
      </p:sp>
    </p:spTree>
    <p:extLst>
      <p:ext uri="{BB962C8B-B14F-4D97-AF65-F5344CB8AC3E}">
        <p14:creationId xmlns:p14="http://schemas.microsoft.com/office/powerpoint/2010/main" val="105924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