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5062-0739-4A4A-BFFB-A694365E5F9B}" type="datetimeFigureOut">
              <a:rPr lang="en-US" smtClean="0"/>
              <a:t>4/10/2022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96D2-67D6-4962-B0A3-534447762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18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5062-0739-4A4A-BFFB-A694365E5F9B}" type="datetimeFigureOut">
              <a:rPr lang="en-US" smtClean="0"/>
              <a:t>4/10/2022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96D2-67D6-4962-B0A3-534447762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25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5062-0739-4A4A-BFFB-A694365E5F9B}" type="datetimeFigureOut">
              <a:rPr lang="en-US" smtClean="0"/>
              <a:t>4/10/2022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96D2-67D6-4962-B0A3-534447762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48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5062-0739-4A4A-BFFB-A694365E5F9B}" type="datetimeFigureOut">
              <a:rPr lang="en-US" smtClean="0"/>
              <a:t>4/10/2022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96D2-67D6-4962-B0A3-534447762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78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5062-0739-4A4A-BFFB-A694365E5F9B}" type="datetimeFigureOut">
              <a:rPr lang="en-US" smtClean="0"/>
              <a:t>4/10/2022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96D2-67D6-4962-B0A3-534447762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94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5062-0739-4A4A-BFFB-A694365E5F9B}" type="datetimeFigureOut">
              <a:rPr lang="en-US" smtClean="0"/>
              <a:t>4/10/2022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96D2-67D6-4962-B0A3-534447762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47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5062-0739-4A4A-BFFB-A694365E5F9B}" type="datetimeFigureOut">
              <a:rPr lang="en-US" smtClean="0"/>
              <a:t>4/10/2022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96D2-67D6-4962-B0A3-534447762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176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5062-0739-4A4A-BFFB-A694365E5F9B}" type="datetimeFigureOut">
              <a:rPr lang="en-US" smtClean="0"/>
              <a:t>4/10/2022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96D2-67D6-4962-B0A3-534447762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755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5062-0739-4A4A-BFFB-A694365E5F9B}" type="datetimeFigureOut">
              <a:rPr lang="en-US" smtClean="0"/>
              <a:t>4/10/2022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96D2-67D6-4962-B0A3-534447762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07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5062-0739-4A4A-BFFB-A694365E5F9B}" type="datetimeFigureOut">
              <a:rPr lang="en-US" smtClean="0"/>
              <a:t>4/10/2022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96D2-67D6-4962-B0A3-534447762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41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5062-0739-4A4A-BFFB-A694365E5F9B}" type="datetimeFigureOut">
              <a:rPr lang="en-US" smtClean="0"/>
              <a:t>4/10/2022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96D2-67D6-4962-B0A3-534447762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19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85062-0739-4A4A-BFFB-A694365E5F9B}" type="datetimeFigureOut">
              <a:rPr lang="en-US" smtClean="0"/>
              <a:t>4/10/2022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796D2-67D6-4962-B0A3-534447762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4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1.jpg"/><Relationship Id="rId7" Type="http://schemas.openxmlformats.org/officeDocument/2006/relationships/image" Target="../media/image2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466"/>
            <a:ext cx="12192000" cy="6882466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66693" y="2459864"/>
            <a:ext cx="4499019" cy="1037219"/>
          </a:xfrm>
        </p:spPr>
        <p:txBody>
          <a:bodyPr/>
          <a:lstStyle/>
          <a:p>
            <a:r>
              <a:rPr lang="ar-OM" dirty="0" smtClean="0"/>
              <a:t>7-2 البولميرات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240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 smtClean="0"/>
              <a:t>نهاية الحصة يتوقع منك عزيزي الطالب ان تكون قادرا على: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DF3F1"/>
              </a:clrFrom>
              <a:clrTo>
                <a:srgbClr val="FDF3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55105" y="2254641"/>
            <a:ext cx="3240110" cy="32385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clrChange>
              <a:clrFrom>
                <a:srgbClr val="FDF3F1"/>
              </a:clrFrom>
              <a:clrTo>
                <a:srgbClr val="FDF3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274" y="2989047"/>
            <a:ext cx="4322941" cy="1457325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clrChange>
              <a:clrFrom>
                <a:srgbClr val="FCEDEA"/>
              </a:clrFrom>
              <a:clrTo>
                <a:srgbClr val="FCED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4090" y="4604532"/>
            <a:ext cx="5191125" cy="2152650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5">
            <a:clrChange>
              <a:clrFrom>
                <a:srgbClr val="FDF3F1"/>
              </a:clrFrom>
              <a:clrTo>
                <a:srgbClr val="FDF3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103" y="1673616"/>
            <a:ext cx="5143500" cy="1485900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6">
            <a:clrChange>
              <a:clrFrom>
                <a:srgbClr val="FDF3F1"/>
              </a:clrFrom>
              <a:clrTo>
                <a:srgbClr val="FDF3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653" y="3466295"/>
            <a:ext cx="5314950" cy="723900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7">
            <a:clrChange>
              <a:clrFrom>
                <a:srgbClr val="FDF3F1"/>
              </a:clrFrom>
              <a:clrTo>
                <a:srgbClr val="FDF3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653" y="4604532"/>
            <a:ext cx="531495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عنصر نائب للمحتوى 5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240" y="0"/>
            <a:ext cx="3974472" cy="2714625"/>
          </a:xfr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912180" y="1549983"/>
            <a:ext cx="2325710" cy="716700"/>
          </a:xfrm>
        </p:spPr>
        <p:txBody>
          <a:bodyPr/>
          <a:lstStyle/>
          <a:p>
            <a:r>
              <a:rPr lang="ar-OM" dirty="0" smtClean="0">
                <a:solidFill>
                  <a:srgbClr val="FFFF00"/>
                </a:solidFill>
              </a:rPr>
              <a:t>البوليمرات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5" b="17941"/>
          <a:stretch/>
        </p:blipFill>
        <p:spPr>
          <a:xfrm>
            <a:off x="850006" y="1352282"/>
            <a:ext cx="7585657" cy="3953814"/>
          </a:xfrm>
          <a:prstGeom prst="rect">
            <a:avLst/>
          </a:prstGeom>
        </p:spPr>
      </p:pic>
      <p:sp>
        <p:nvSpPr>
          <p:cNvPr id="8" name="مربع نص 7"/>
          <p:cNvSpPr txBox="1"/>
          <p:nvPr/>
        </p:nvSpPr>
        <p:spPr>
          <a:xfrm>
            <a:off x="2058633" y="3200400"/>
            <a:ext cx="51684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sz="2400" b="1" dirty="0" smtClean="0"/>
              <a:t>جزيئات طويلة السلسلة تتكون من جزيئات صغيرة </a:t>
            </a:r>
            <a:endParaRPr lang="ar-OM" sz="2400" b="1" dirty="0" smtClean="0"/>
          </a:p>
          <a:p>
            <a:pPr algn="ctr"/>
            <a:r>
              <a:rPr lang="ar-OM" sz="2400" b="1" u="sng" dirty="0" smtClean="0">
                <a:solidFill>
                  <a:srgbClr val="00B050"/>
                </a:solidFill>
              </a:rPr>
              <a:t>تسمى </a:t>
            </a:r>
            <a:r>
              <a:rPr lang="ar-OM" sz="2400" b="1" u="sng" dirty="0" smtClean="0">
                <a:solidFill>
                  <a:srgbClr val="00B050"/>
                </a:solidFill>
              </a:rPr>
              <a:t>المونومرات</a:t>
            </a:r>
          </a:p>
          <a:p>
            <a:pPr algn="ctr"/>
            <a:r>
              <a:rPr lang="ar-OM" sz="2400" b="1" dirty="0" smtClean="0"/>
              <a:t>ترتبط مع بعظها بواسطة تفاعل البلمرة </a:t>
            </a:r>
            <a:endParaRPr lang="en-US" sz="2400" b="1" dirty="0"/>
          </a:p>
        </p:txBody>
      </p:sp>
      <p:cxnSp>
        <p:nvCxnSpPr>
          <p:cNvPr id="4" name="رابط مستقيم 3"/>
          <p:cNvCxnSpPr/>
          <p:nvPr/>
        </p:nvCxnSpPr>
        <p:spPr>
          <a:xfrm flipH="1">
            <a:off x="9028090" y="3026535"/>
            <a:ext cx="274319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9028090" y="3026535"/>
            <a:ext cx="0" cy="5151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>
            <a:off x="11771289" y="3026535"/>
            <a:ext cx="0" cy="5151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11425706" y="3615898"/>
            <a:ext cx="691166" cy="369332"/>
          </a:xfrm>
          <a:prstGeom prst="rect">
            <a:avLst/>
          </a:prstGeom>
          <a:noFill/>
          <a:ln w="28575"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ar-OM" dirty="0" smtClean="0"/>
              <a:t>طبيعية</a:t>
            </a:r>
            <a:endParaRPr lang="en-US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8564451" y="3615898"/>
            <a:ext cx="809222" cy="369332"/>
          </a:xfrm>
          <a:prstGeom prst="rect">
            <a:avLst/>
          </a:prstGeom>
          <a:noFill/>
          <a:ln w="28575"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ar-OM" dirty="0" smtClean="0"/>
              <a:t>صناعية</a:t>
            </a:r>
            <a:endParaRPr lang="en-US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10985679" y="4288665"/>
            <a:ext cx="1131193" cy="4636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b="1"/>
              <a:t>كربوهيدرات</a:t>
            </a:r>
            <a:endParaRPr lang="en-US" b="1" dirty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10985679" y="4938265"/>
            <a:ext cx="1131193" cy="4636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b="1" dirty="0" smtClean="0"/>
              <a:t>البروتينات</a:t>
            </a:r>
            <a:endParaRPr lang="en-US" b="1" dirty="0"/>
          </a:p>
        </p:txBody>
      </p:sp>
      <p:sp>
        <p:nvSpPr>
          <p:cNvPr id="16" name="مستطيل مستدير الزوايا 15"/>
          <p:cNvSpPr/>
          <p:nvPr/>
        </p:nvSpPr>
        <p:spPr>
          <a:xfrm>
            <a:off x="10985679" y="5587865"/>
            <a:ext cx="1131193" cy="593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b="1" dirty="0" smtClean="0"/>
              <a:t>المطاط الطبيعي</a:t>
            </a:r>
            <a:endParaRPr lang="en-US" b="1" dirty="0"/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10985679" y="6370259"/>
            <a:ext cx="1131193" cy="4587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b="1" dirty="0" smtClean="0"/>
              <a:t>الخشب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7082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صورة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984" y="2012146"/>
            <a:ext cx="3481144" cy="2184756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929" y="1527060"/>
            <a:ext cx="2984500" cy="28829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9385459" y="3019107"/>
            <a:ext cx="2066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sz="2400" b="1" dirty="0" smtClean="0"/>
              <a:t>تحضير البولي إثين</a:t>
            </a:r>
            <a:endParaRPr lang="en-US" sz="24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8943929" y="4416211"/>
            <a:ext cx="2984500" cy="147732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ar-OM" dirty="0" smtClean="0"/>
              <a:t>يحضر عن طريق التكسير الحرارى لمشتقات الالكينات التي تحتوي على الرابطة الثنائية حيث يتم كسر الرابطة الثنائية بين ذرات الكربون واضافة ذرات أخرى اليها تحت ظروف معينة</a:t>
            </a:r>
            <a:endParaRPr lang="en-US" dirty="0"/>
          </a:p>
        </p:txBody>
      </p:sp>
      <p:sp>
        <p:nvSpPr>
          <p:cNvPr id="7" name="سهم إلى اليسار 6"/>
          <p:cNvSpPr/>
          <p:nvPr/>
        </p:nvSpPr>
        <p:spPr>
          <a:xfrm>
            <a:off x="8285935" y="3037437"/>
            <a:ext cx="618186" cy="425003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ربع نص 7"/>
          <p:cNvSpPr txBox="1"/>
          <p:nvPr/>
        </p:nvSpPr>
        <p:spPr>
          <a:xfrm>
            <a:off x="5058482" y="2365860"/>
            <a:ext cx="26144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 smtClean="0">
                <a:solidFill>
                  <a:srgbClr val="FF0000"/>
                </a:solidFill>
              </a:rPr>
              <a:t>يتطلب:</a:t>
            </a:r>
          </a:p>
          <a:p>
            <a:r>
              <a:rPr lang="ar-OM" dirty="0">
                <a:solidFill>
                  <a:srgbClr val="00B050"/>
                </a:solidFill>
              </a:rPr>
              <a:t>-</a:t>
            </a:r>
            <a:r>
              <a:rPr lang="ar-OM" dirty="0" smtClean="0">
                <a:solidFill>
                  <a:srgbClr val="00B050"/>
                </a:solidFill>
              </a:rPr>
              <a:t> </a:t>
            </a:r>
            <a:r>
              <a:rPr lang="ar-OM" dirty="0" err="1" smtClean="0">
                <a:solidFill>
                  <a:srgbClr val="00B050"/>
                </a:solidFill>
              </a:rPr>
              <a:t>مونومر</a:t>
            </a:r>
            <a:r>
              <a:rPr lang="ar-OM" dirty="0" smtClean="0">
                <a:solidFill>
                  <a:srgbClr val="00B050"/>
                </a:solidFill>
              </a:rPr>
              <a:t> الايثين </a:t>
            </a:r>
          </a:p>
          <a:p>
            <a:r>
              <a:rPr lang="ar-OM" dirty="0" smtClean="0">
                <a:solidFill>
                  <a:srgbClr val="00B050"/>
                </a:solidFill>
              </a:rPr>
              <a:t>- ضغط عالي </a:t>
            </a:r>
          </a:p>
          <a:p>
            <a:r>
              <a:rPr lang="ar-OM" dirty="0" smtClean="0">
                <a:solidFill>
                  <a:srgbClr val="00B050"/>
                </a:solidFill>
              </a:rPr>
              <a:t>- درجة حرارة الغرفة أو أعلى </a:t>
            </a:r>
          </a:p>
          <a:p>
            <a:r>
              <a:rPr lang="ar-OM" dirty="0" smtClean="0">
                <a:solidFill>
                  <a:srgbClr val="00B050"/>
                </a:solidFill>
              </a:rPr>
              <a:t>- عامل حفاز 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228" y="4196902"/>
            <a:ext cx="4114800" cy="1752600"/>
          </a:xfrm>
          <a:prstGeom prst="rect">
            <a:avLst/>
          </a:prstGeom>
        </p:spPr>
      </p:pic>
      <p:sp>
        <p:nvSpPr>
          <p:cNvPr id="11" name="مستطيل 10"/>
          <p:cNvSpPr/>
          <p:nvPr/>
        </p:nvSpPr>
        <p:spPr>
          <a:xfrm>
            <a:off x="4636394" y="6011864"/>
            <a:ext cx="5425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Muna"/>
              </a:rPr>
              <a:t>n</a:t>
            </a:r>
            <a:r>
              <a:rPr lang="ar-OM" dirty="0" smtClean="0">
                <a:solidFill>
                  <a:srgbClr val="FF0000"/>
                </a:solidFill>
                <a:latin typeface="Muna"/>
              </a:rPr>
              <a:t> : تشير </a:t>
            </a:r>
            <a:r>
              <a:rPr lang="ar-OM" dirty="0">
                <a:solidFill>
                  <a:srgbClr val="FF0000"/>
                </a:solidFill>
                <a:latin typeface="Muna"/>
              </a:rPr>
              <a:t>إلى عدد وحدات </a:t>
            </a:r>
            <a:r>
              <a:rPr lang="ar-OM" dirty="0" err="1">
                <a:solidFill>
                  <a:srgbClr val="FF0000"/>
                </a:solidFill>
                <a:latin typeface="Muna"/>
              </a:rPr>
              <a:t>المونومر</a:t>
            </a:r>
            <a:r>
              <a:rPr lang="ar-OM" dirty="0">
                <a:solidFill>
                  <a:srgbClr val="FF0000"/>
                </a:solidFill>
                <a:latin typeface="Muna"/>
              </a:rPr>
              <a:t> الداخلة في </a:t>
            </a:r>
            <a:r>
              <a:rPr lang="ar-OM" dirty="0" smtClean="0">
                <a:solidFill>
                  <a:srgbClr val="FF0000"/>
                </a:solidFill>
                <a:latin typeface="Muna"/>
              </a:rPr>
              <a:t>التركيب البنائي </a:t>
            </a:r>
            <a:r>
              <a:rPr lang="ar-OM" dirty="0">
                <a:solidFill>
                  <a:srgbClr val="FF0000"/>
                </a:solidFill>
                <a:latin typeface="Muna"/>
              </a:rPr>
              <a:t>للبوليمر.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2" t="36745" r="1294" b="40053"/>
          <a:stretch/>
        </p:blipFill>
        <p:spPr>
          <a:xfrm>
            <a:off x="1906073" y="-121716"/>
            <a:ext cx="10174310" cy="1886122"/>
          </a:xfrm>
          <a:prstGeom prst="rect">
            <a:avLst/>
          </a:prstGeom>
        </p:spPr>
      </p:pic>
      <p:sp>
        <p:nvSpPr>
          <p:cNvPr id="13" name="مستطيل 12"/>
          <p:cNvSpPr/>
          <p:nvPr/>
        </p:nvSpPr>
        <p:spPr>
          <a:xfrm>
            <a:off x="2847929" y="53421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ar-OM" b="1" dirty="0" smtClean="0">
                <a:solidFill>
                  <a:srgbClr val="FF0000"/>
                </a:solidFill>
                <a:latin typeface="Muna"/>
              </a:rPr>
              <a:t>عملية بلمرة </a:t>
            </a:r>
            <a:r>
              <a:rPr lang="ar-OM" b="1" dirty="0">
                <a:solidFill>
                  <a:srgbClr val="FF0000"/>
                </a:solidFill>
                <a:latin typeface="Muna"/>
              </a:rPr>
              <a:t>تتضمّن مونومرات تحتوي على رابطة ثنائية </a:t>
            </a:r>
            <a:r>
              <a:rPr lang="ar-OM" b="1" dirty="0" smtClean="0">
                <a:solidFill>
                  <a:srgbClr val="FF0000"/>
                </a:solidFill>
                <a:latin typeface="Muna"/>
              </a:rPr>
              <a:t>واحدة على </a:t>
            </a:r>
            <a:r>
              <a:rPr lang="ar-OM" b="1" dirty="0">
                <a:solidFill>
                  <a:srgbClr val="FF0000"/>
                </a:solidFill>
                <a:latin typeface="Muna"/>
              </a:rPr>
              <a:t>الأقل بين ذرات الكربون، وتحدث عن طريق </a:t>
            </a:r>
            <a:r>
              <a:rPr lang="ar-OM" b="1" dirty="0" smtClean="0">
                <a:solidFill>
                  <a:srgbClr val="FF0000"/>
                </a:solidFill>
                <a:latin typeface="Muna"/>
              </a:rPr>
              <a:t>تفاعُلات إضافة</a:t>
            </a:r>
            <a:r>
              <a:rPr lang="ar-OM" b="1" dirty="0">
                <a:solidFill>
                  <a:srgbClr val="FF0000"/>
                </a:solidFill>
                <a:latin typeface="Muna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331279" y="158563"/>
            <a:ext cx="2209800" cy="1325563"/>
          </a:xfrm>
        </p:spPr>
        <p:txBody>
          <a:bodyPr/>
          <a:lstStyle/>
          <a:p>
            <a:pPr algn="ctr"/>
            <a:r>
              <a:rPr lang="ar-OM" dirty="0" smtClean="0"/>
              <a:t>البلمرة</a:t>
            </a:r>
            <a:br>
              <a:rPr lang="ar-OM" dirty="0" smtClean="0"/>
            </a:br>
            <a:r>
              <a:rPr lang="ar-OM" dirty="0" smtClean="0"/>
              <a:t> بالإضافة</a:t>
            </a:r>
            <a:endParaRPr lang="en-US" dirty="0"/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3" y="1764406"/>
            <a:ext cx="4288465" cy="5183746"/>
          </a:xfrm>
          <a:prstGeom prst="rect">
            <a:avLst/>
          </a:prstGeom>
        </p:spPr>
      </p:pic>
      <p:sp>
        <p:nvSpPr>
          <p:cNvPr id="14" name="مربع نص 13"/>
          <p:cNvSpPr txBox="1"/>
          <p:nvPr/>
        </p:nvSpPr>
        <p:spPr>
          <a:xfrm>
            <a:off x="1197735" y="6196530"/>
            <a:ext cx="1996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 smtClean="0">
                <a:solidFill>
                  <a:srgbClr val="FF0000"/>
                </a:solidFill>
              </a:rPr>
              <a:t>خواص البولي إثين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476518" y="2207090"/>
            <a:ext cx="3491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 smtClean="0"/>
              <a:t>مادة خاملة كيميائياً</a:t>
            </a:r>
            <a:endParaRPr lang="en-US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476518" y="3277774"/>
            <a:ext cx="3491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 smtClean="0"/>
              <a:t>لا تتفاعل مع الماء أ, الحماض أ</a:t>
            </a:r>
            <a:r>
              <a:rPr lang="ar-OM" b="1" dirty="0"/>
              <a:t>و</a:t>
            </a:r>
            <a:r>
              <a:rPr lang="ar-OM" b="1" dirty="0" smtClean="0"/>
              <a:t> القلويات </a:t>
            </a:r>
            <a:endParaRPr lang="en-US" b="1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476518" y="4139378"/>
            <a:ext cx="3491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 smtClean="0"/>
              <a:t>صلدة ومتينة لأنها لا تحلل ولا تتفكك بسهولة بعد مرور الزمن</a:t>
            </a:r>
            <a:endParaRPr lang="en-US" b="1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412579" y="5327523"/>
            <a:ext cx="3491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 smtClean="0"/>
              <a:t>عازلة جيدة للكهرباء</a:t>
            </a:r>
            <a:endParaRPr lang="en-US" b="1" dirty="0"/>
          </a:p>
        </p:txBody>
      </p:sp>
      <p:pic>
        <p:nvPicPr>
          <p:cNvPr id="19" name="صورة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22" y="69129"/>
            <a:ext cx="2063365" cy="163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2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/>
      <p:bldP spid="11" grpId="0"/>
      <p:bldP spid="13" grpId="0"/>
      <p:bldP spid="2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853" y="501977"/>
            <a:ext cx="8495274" cy="626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9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OM" dirty="0" smtClean="0"/>
              <a:t>أجب عن الأسئلة التالية: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6079" y="2482496"/>
            <a:ext cx="4666780" cy="154305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608" y="4767295"/>
            <a:ext cx="4324350" cy="1514475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747" y="4181138"/>
            <a:ext cx="3676650" cy="1457325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896400" y="1624907"/>
            <a:ext cx="4253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dirty="0" smtClean="0">
                <a:solidFill>
                  <a:srgbClr val="FF0000"/>
                </a:solidFill>
              </a:rPr>
              <a:t>أ- أكمل المعادلة الكيميائية التي تمثل صناعة البوليمرات: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61493" y="3254021"/>
            <a:ext cx="4496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dirty="0" smtClean="0">
                <a:solidFill>
                  <a:srgbClr val="FF0000"/>
                </a:solidFill>
              </a:rPr>
              <a:t>ب- المعادلة التالية تمثل صناعة بوليمر البولي الإثين ما هو </a:t>
            </a:r>
          </a:p>
          <a:p>
            <a:pPr algn="ctr"/>
            <a:r>
              <a:rPr lang="ar-OM" dirty="0" smtClean="0">
                <a:solidFill>
                  <a:srgbClr val="FF0000"/>
                </a:solidFill>
              </a:rPr>
              <a:t>الخطأ الذي وقع فيه الطالب عند كتابة المعادلة: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23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975019" y="47000"/>
            <a:ext cx="6498465" cy="948275"/>
          </a:xfrm>
        </p:spPr>
        <p:txBody>
          <a:bodyPr/>
          <a:lstStyle/>
          <a:p>
            <a:r>
              <a:rPr lang="ar-OM" dirty="0" smtClean="0"/>
              <a:t>أمثلة على بعض بوليمرات الاضافة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95275"/>
            <a:ext cx="11655380" cy="5862725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8092326" y="4270762"/>
            <a:ext cx="2273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sz="1600" b="1" dirty="0" smtClean="0">
                <a:solidFill>
                  <a:srgbClr val="FF0000"/>
                </a:solidFill>
              </a:rPr>
              <a:t>فسر يعتبر البولي </a:t>
            </a:r>
            <a:r>
              <a:rPr lang="ar-OM" sz="1600" b="1" dirty="0" err="1" smtClean="0">
                <a:solidFill>
                  <a:srgbClr val="FF0000"/>
                </a:solidFill>
              </a:rPr>
              <a:t>كلورو</a:t>
            </a:r>
            <a:r>
              <a:rPr lang="ar-OM" sz="1600" b="1" dirty="0" smtClean="0">
                <a:solidFill>
                  <a:srgbClr val="FF0000"/>
                </a:solidFill>
              </a:rPr>
              <a:t> إثين</a:t>
            </a:r>
          </a:p>
          <a:p>
            <a:pPr algn="ctr"/>
            <a:r>
              <a:rPr lang="ar-OM" sz="1600" b="1" dirty="0" smtClean="0">
                <a:solidFill>
                  <a:srgbClr val="FF0000"/>
                </a:solidFill>
              </a:rPr>
              <a:t> مناسبا لصناعة أنابيب السباكة 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269512" y="3203998"/>
            <a:ext cx="21691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sz="1600" b="1" dirty="0" smtClean="0">
                <a:solidFill>
                  <a:srgbClr val="FF0000"/>
                </a:solidFill>
              </a:rPr>
              <a:t>فسر يستخدم البولي بروبين</a:t>
            </a:r>
          </a:p>
          <a:p>
            <a:pPr algn="ctr"/>
            <a:r>
              <a:rPr lang="ar-OM" sz="1600" b="1" dirty="0" smtClean="0">
                <a:solidFill>
                  <a:srgbClr val="FF0000"/>
                </a:solidFill>
              </a:rPr>
              <a:t>في صناعة الصناديق والحبال؟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-33660" y="3327564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sz="1600" b="1" dirty="0" smtClean="0">
                <a:solidFill>
                  <a:srgbClr val="00B050"/>
                </a:solidFill>
              </a:rPr>
              <a:t>يمكن صبها وصهرها في قوالب</a:t>
            </a:r>
          </a:p>
          <a:p>
            <a:pPr algn="ctr"/>
            <a:r>
              <a:rPr lang="ar-OM" sz="1600" b="1" dirty="0" smtClean="0">
                <a:solidFill>
                  <a:srgbClr val="00B050"/>
                </a:solidFill>
              </a:rPr>
              <a:t>ويمكن سحبها علي هيئة ألياف</a:t>
            </a:r>
            <a:endParaRPr lang="en-US" sz="1600" b="1" dirty="0">
              <a:solidFill>
                <a:srgbClr val="00B05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316596" y="4393872"/>
            <a:ext cx="15359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sz="1600" b="1" dirty="0" smtClean="0">
                <a:solidFill>
                  <a:srgbClr val="00B050"/>
                </a:solidFill>
              </a:rPr>
              <a:t>أنه أكثر قوة وصلادة</a:t>
            </a:r>
            <a:endParaRPr lang="en-US" sz="1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23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2" t="36745" r="1294" b="40053"/>
          <a:stretch/>
        </p:blipFill>
        <p:spPr>
          <a:xfrm>
            <a:off x="1906073" y="-121716"/>
            <a:ext cx="10174310" cy="1886122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2847929" y="53421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ar-OM" b="1" dirty="0" smtClean="0">
                <a:solidFill>
                  <a:srgbClr val="00B050"/>
                </a:solidFill>
                <a:latin typeface="Muna"/>
              </a:rPr>
              <a:t>عملية بلمرة يتم فيها ربط المونومرات عن طريق تفاعل تكثيف يزال خلاله جزيء صغير غاليا ما يكون الماء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" name="عنوان 1"/>
          <p:cNvSpPr>
            <a:spLocks noGrp="1"/>
          </p:cNvSpPr>
          <p:nvPr>
            <p:ph type="title"/>
          </p:nvPr>
        </p:nvSpPr>
        <p:spPr>
          <a:xfrm>
            <a:off x="9331279" y="158563"/>
            <a:ext cx="2209800" cy="1325563"/>
          </a:xfrm>
        </p:spPr>
        <p:txBody>
          <a:bodyPr/>
          <a:lstStyle/>
          <a:p>
            <a:pPr algn="ctr"/>
            <a:r>
              <a:rPr lang="ar-OM" dirty="0" smtClean="0"/>
              <a:t>البلمرة</a:t>
            </a:r>
            <a:br>
              <a:rPr lang="ar-OM" dirty="0" smtClean="0"/>
            </a:br>
            <a:r>
              <a:rPr lang="ar-OM" dirty="0" smtClean="0"/>
              <a:t> بالتكثيف</a:t>
            </a:r>
            <a:endParaRPr lang="en-US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929" y="1527060"/>
            <a:ext cx="2984500" cy="2882900"/>
          </a:xfrm>
          <a:prstGeom prst="rect">
            <a:avLst/>
          </a:prstGeom>
        </p:spPr>
      </p:pic>
      <p:sp>
        <p:nvSpPr>
          <p:cNvPr id="8" name="مربع نص 7"/>
          <p:cNvSpPr txBox="1"/>
          <p:nvPr/>
        </p:nvSpPr>
        <p:spPr>
          <a:xfrm>
            <a:off x="9450171" y="2968510"/>
            <a:ext cx="1972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sz="2800" b="1" dirty="0" smtClean="0"/>
              <a:t>صناعة النايلون</a:t>
            </a:r>
            <a:endParaRPr lang="en-US" sz="2800" b="1" dirty="0"/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5"/>
          <a:stretch/>
        </p:blipFill>
        <p:spPr>
          <a:xfrm>
            <a:off x="8943929" y="4211044"/>
            <a:ext cx="3136454" cy="2646956"/>
          </a:xfrm>
          <a:prstGeom prst="rect">
            <a:avLst/>
          </a:prstGeom>
        </p:spPr>
      </p:pic>
      <p:sp>
        <p:nvSpPr>
          <p:cNvPr id="11" name="مربع نص 10"/>
          <p:cNvSpPr txBox="1"/>
          <p:nvPr/>
        </p:nvSpPr>
        <p:spPr>
          <a:xfrm>
            <a:off x="9897212" y="4409960"/>
            <a:ext cx="1229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b="1" dirty="0" smtClean="0"/>
              <a:t>بوليمر يتكون </a:t>
            </a:r>
          </a:p>
          <a:p>
            <a:pPr algn="ctr"/>
            <a:r>
              <a:rPr lang="ar-OM" b="1" dirty="0" smtClean="0"/>
              <a:t>من</a:t>
            </a:r>
            <a:endParaRPr lang="en-US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0550792" y="5397016"/>
            <a:ext cx="15120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sz="1600" b="1" dirty="0" smtClean="0"/>
              <a:t>مونومير امين</a:t>
            </a:r>
          </a:p>
          <a:p>
            <a:pPr algn="ctr"/>
            <a:r>
              <a:rPr lang="ar-OM" sz="1600" b="1" dirty="0" smtClean="0"/>
              <a:t>ثنائي يتضمن </a:t>
            </a:r>
          </a:p>
          <a:p>
            <a:pPr algn="ctr"/>
            <a:r>
              <a:rPr lang="ar-OM" sz="1600" b="1" dirty="0" smtClean="0"/>
              <a:t>المجموعة الوظيفية</a:t>
            </a:r>
          </a:p>
          <a:p>
            <a:pPr algn="ctr"/>
            <a:r>
              <a:rPr lang="en-US" sz="1600" b="1" dirty="0" smtClean="0"/>
              <a:t>-NH</a:t>
            </a:r>
            <a:r>
              <a:rPr lang="en-US" sz="1600" b="1" baseline="-25000" dirty="0" smtClean="0"/>
              <a:t>3</a:t>
            </a:r>
            <a:endParaRPr lang="ar-OM" sz="1600" b="1" dirty="0" smtClean="0"/>
          </a:p>
          <a:p>
            <a:pPr algn="ctr"/>
            <a:endParaRPr lang="en-US" sz="16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8943929" y="5397016"/>
            <a:ext cx="14253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sz="1600" b="1" dirty="0" smtClean="0"/>
              <a:t>مونومير حمض </a:t>
            </a:r>
          </a:p>
          <a:p>
            <a:pPr algn="ctr"/>
            <a:r>
              <a:rPr lang="ar-OM" sz="1600" b="1" dirty="0" smtClean="0"/>
              <a:t>كربوكسيلي ثنائي</a:t>
            </a:r>
          </a:p>
          <a:p>
            <a:pPr algn="ctr"/>
            <a:r>
              <a:rPr lang="ar-OM" sz="1600" b="1" dirty="0" smtClean="0"/>
              <a:t>يتضمن المجموعة </a:t>
            </a:r>
          </a:p>
          <a:p>
            <a:pPr algn="ctr"/>
            <a:r>
              <a:rPr lang="ar-OM" sz="1600" b="1" dirty="0" smtClean="0"/>
              <a:t>الوظيفية </a:t>
            </a:r>
            <a:r>
              <a:rPr lang="en-US" sz="1600" b="1" dirty="0" smtClean="0"/>
              <a:t>-COOH</a:t>
            </a:r>
            <a:endParaRPr lang="ar-OM" sz="1600" b="1" dirty="0" smtClean="0"/>
          </a:p>
          <a:p>
            <a:pPr algn="ctr"/>
            <a:endParaRPr lang="en-US" sz="1600" b="1" dirty="0"/>
          </a:p>
        </p:txBody>
      </p:sp>
      <p:pic>
        <p:nvPicPr>
          <p:cNvPr id="14" name="صورة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075" y="4484756"/>
            <a:ext cx="2409825" cy="828675"/>
          </a:xfrm>
          <a:prstGeom prst="rect">
            <a:avLst/>
          </a:prstGeom>
        </p:spPr>
      </p:pic>
      <p:pic>
        <p:nvPicPr>
          <p:cNvPr id="15" name="صورة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8407" y="5637554"/>
            <a:ext cx="3162300" cy="838200"/>
          </a:xfrm>
          <a:prstGeom prst="rect">
            <a:avLst/>
          </a:prstGeom>
        </p:spPr>
      </p:pic>
      <p:pic>
        <p:nvPicPr>
          <p:cNvPr id="16" name="صورة 15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1" r="3060" b="14983"/>
          <a:stretch/>
        </p:blipFill>
        <p:spPr>
          <a:xfrm>
            <a:off x="5293218" y="1562238"/>
            <a:ext cx="3498758" cy="2645337"/>
          </a:xfrm>
          <a:prstGeom prst="rect">
            <a:avLst/>
          </a:prstGeom>
        </p:spPr>
      </p:pic>
      <p:sp>
        <p:nvSpPr>
          <p:cNvPr id="17" name="مربع نص 16"/>
          <p:cNvSpPr txBox="1"/>
          <p:nvPr/>
        </p:nvSpPr>
        <p:spPr>
          <a:xfrm>
            <a:off x="6317220" y="1796219"/>
            <a:ext cx="229428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dirty="0" smtClean="0"/>
              <a:t>ينتج عندما يتفاعل </a:t>
            </a:r>
            <a:r>
              <a:rPr lang="ar-OM" dirty="0" smtClean="0">
                <a:solidFill>
                  <a:srgbClr val="FF0000"/>
                </a:solidFill>
              </a:rPr>
              <a:t>مجموعة </a:t>
            </a:r>
          </a:p>
          <a:p>
            <a:pPr algn="ctr"/>
            <a:r>
              <a:rPr lang="ar-OM" dirty="0" smtClean="0">
                <a:solidFill>
                  <a:srgbClr val="FF0000"/>
                </a:solidFill>
              </a:rPr>
              <a:t>أمينية </a:t>
            </a:r>
            <a:r>
              <a:rPr lang="en-US" dirty="0" smtClean="0">
                <a:solidFill>
                  <a:srgbClr val="FF0000"/>
                </a:solidFill>
              </a:rPr>
              <a:t>–NH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ar-OM" dirty="0" smtClean="0">
                <a:solidFill>
                  <a:srgbClr val="FF0000"/>
                </a:solidFill>
              </a:rPr>
              <a:t> </a:t>
            </a:r>
            <a:r>
              <a:rPr lang="ar-OM" dirty="0" smtClean="0"/>
              <a:t>من أحد طرفي </a:t>
            </a:r>
          </a:p>
          <a:p>
            <a:pPr algn="ctr"/>
            <a:r>
              <a:rPr lang="ar-OM" dirty="0" smtClean="0"/>
              <a:t>مونومر ثنائي الأمين مع </a:t>
            </a:r>
          </a:p>
          <a:p>
            <a:pPr algn="ctr"/>
            <a:r>
              <a:rPr lang="ar-OM" dirty="0" smtClean="0">
                <a:solidFill>
                  <a:srgbClr val="FF0000"/>
                </a:solidFill>
              </a:rPr>
              <a:t>مع مجموعة كربوكسيلية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-COOH</a:t>
            </a:r>
            <a:r>
              <a:rPr lang="ar-OM" dirty="0" smtClean="0">
                <a:solidFill>
                  <a:srgbClr val="FF0000"/>
                </a:solidFill>
              </a:rPr>
              <a:t> </a:t>
            </a:r>
            <a:r>
              <a:rPr lang="ar-OM" dirty="0" smtClean="0"/>
              <a:t>في أحد طرفي</a:t>
            </a:r>
          </a:p>
          <a:p>
            <a:pPr algn="ctr"/>
            <a:r>
              <a:rPr lang="ar-OM" dirty="0" smtClean="0"/>
              <a:t>مونومر ثنائي الكربوكسيل</a:t>
            </a:r>
          </a:p>
          <a:p>
            <a:pPr algn="ctr"/>
            <a:r>
              <a:rPr lang="ar-OM" dirty="0" smtClean="0"/>
              <a:t>لتكون رابطة بينهما </a:t>
            </a:r>
            <a:r>
              <a:rPr lang="ar-OM" dirty="0" smtClean="0">
                <a:solidFill>
                  <a:srgbClr val="FF0000"/>
                </a:solidFill>
              </a:rPr>
              <a:t>ويفقد </a:t>
            </a:r>
          </a:p>
          <a:p>
            <a:pPr algn="ctr"/>
            <a:r>
              <a:rPr lang="ar-OM" dirty="0" smtClean="0">
                <a:solidFill>
                  <a:srgbClr val="FF0000"/>
                </a:solidFill>
              </a:rPr>
              <a:t>الماء 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O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8" name="صورة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093" y="2237129"/>
            <a:ext cx="4802652" cy="434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7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1" grpId="0"/>
      <p:bldP spid="12" grpId="0"/>
      <p:bldP spid="13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29783" y="262094"/>
            <a:ext cx="10515600" cy="1325563"/>
          </a:xfrm>
        </p:spPr>
        <p:txBody>
          <a:bodyPr/>
          <a:lstStyle/>
          <a:p>
            <a:pPr algn="ctr"/>
            <a:r>
              <a:rPr lang="ar-OM" dirty="0" smtClean="0"/>
              <a:t>مقارنة بين البلمرة بالإضافة والبلمرة بالتكثيف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479" y="1690688"/>
            <a:ext cx="11256811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7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</TotalTime>
  <Words>296</Words>
  <Application>Microsoft Office PowerPoint</Application>
  <PresentationFormat>شاشة عريضة</PresentationFormat>
  <Paragraphs>61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Muna</vt:lpstr>
      <vt:lpstr>Times New Roman</vt:lpstr>
      <vt:lpstr>نسق Office</vt:lpstr>
      <vt:lpstr>7-2 البولميرات</vt:lpstr>
      <vt:lpstr>نهاية الحصة يتوقع منك عزيزي الطالب ان تكون قادرا على:</vt:lpstr>
      <vt:lpstr>البوليمرات</vt:lpstr>
      <vt:lpstr>البلمرة  بالإضافة</vt:lpstr>
      <vt:lpstr>عرض تقديمي في PowerPoint</vt:lpstr>
      <vt:lpstr>أجب عن الأسئلة التالية:</vt:lpstr>
      <vt:lpstr>أمثلة على بعض بوليمرات الاضافة</vt:lpstr>
      <vt:lpstr>البلمرة  بالتكثيف</vt:lpstr>
      <vt:lpstr>مقارنة بين البلمرة بالإضافة والبلمرة بالتكثيف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7-2 البولميرات</dc:title>
  <dc:creator>HP</dc:creator>
  <cp:lastModifiedBy>HP</cp:lastModifiedBy>
  <cp:revision>21</cp:revision>
  <dcterms:created xsi:type="dcterms:W3CDTF">2022-04-07T19:39:52Z</dcterms:created>
  <dcterms:modified xsi:type="dcterms:W3CDTF">2022-04-10T06:04:48Z</dcterms:modified>
</cp:coreProperties>
</file>