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y="6858000" cx="12192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BC46A-5298-4883-9A3D-EBB18AD51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B4F8D00-FC44-4988-BD88-490214EBB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228D9B-5479-4CD1-A4C3-1357EC3E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C67BB2-8063-40A2-BB4F-22BC6D78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B78E8E-6C8D-4F94-BEC3-5F4260D2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92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DB8AFB-EACE-4A7E-861A-1886F10D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D758FF-E0E6-44EF-9C32-2CE7F521A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B04D6A-757D-4B81-93AD-C8004EA6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97008F-4F37-4332-81BE-C747779C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46CD75-39FF-42B8-AF5B-B50F73D3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5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C8A74E8-1848-4C40-BF85-E0DB51AAD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847989-6662-4AD4-B09A-CF2C52315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27FED2-6F74-44A5-B1B4-7F578AC8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FE1DA7-C95F-42C2-8BD5-52312006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C4C99D-58CC-4F3F-B770-DA64A926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07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59BB2C-5450-4B89-A9BF-A9F53CFB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C66D77-2F3E-4D24-8A01-D707503F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C477DC-2BEF-4427-A48B-EC94F6E3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E13602-CF27-4049-8853-5873216F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A17ED0-0FB5-4022-97A2-1206F7E0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4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9D4FB9-9177-4FD6-BA6F-96D785ED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1A63C5-A8D6-4DD6-BCF7-A01BF765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AC3D30-6290-4D93-B5BB-4C18803A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8A5B71-59A8-490F-A7A3-5729A1DD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099F5F-6C8E-460D-BCD7-97CFF344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285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B64DE8-E02E-4AD8-ADA0-2F86474C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FBAADE-A808-4469-9F67-7EFEF5EEF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1B8F18-DCD0-481A-9DD0-C99716E72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0DB0F2-0AE1-4142-82F8-BD0C489E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5037162-4129-45B1-9498-2E1C9B0F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89AE9E-E2FF-4012-9019-D0A34502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890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990A64-71D4-4706-A3DE-15ACEA8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C2737D-6C2E-4CAE-B4D6-CE61221C8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64FDB5-6FE7-4DEE-B56D-DAC5E9674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692CBC9-9D75-4832-B2DE-3AB41263F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3F1BF72-0C24-4691-A895-B467D9C7E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9A60B13-DDD6-4C62-9B6E-E9346489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97A93CE-25D0-4EAB-9CB4-2570F5F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75B2087-1006-418B-996B-BB28A11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6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6D5AA3-A94B-41E1-985E-A065744D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737ACFA-4DB1-4FCB-93A5-5A7E7902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88270E5-BB0A-4F5E-8AAE-5E75FC25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F4D7744-F64A-41D3-954B-16BACC24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9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993226-AD9D-42B0-8D98-F8E6FF52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8425B77-706F-4258-9A8A-97F0D872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A56A95-5F86-4C36-8FE1-1CEAA626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803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D23FA8-7E47-4095-B59C-86011C8F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724234-D6AC-4C1D-B999-10E53765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BB1A65-5F81-47CD-91C6-04C06D11C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2C5C01D-A582-4177-B50B-ABD89E54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74EF9D-9897-4B5B-9EB9-D4014D36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19DA9D-FA5C-437E-9174-ACC9707E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31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40368E-AE04-4F50-878A-27A93FCC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389702-ABEA-4EE1-85B9-964D6B85C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A47A04-604E-4539-A813-9913485A0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F4DC93-7A84-47DD-9740-733538E5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75C2C2-0690-4EED-A6A0-94CDC1D4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82513A-480F-444F-AFBE-89492832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4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6B72FFB-6965-44E9-8BCC-CD579FFC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93E043-A549-422C-8D22-CD1DF0311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696411-172E-4A10-9D2F-E39A55F67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D999-F797-4F0E-B17A-7762BCBCB22B}" type="datetimeFigureOut">
              <a:rPr lang="ar-SA" smtClean="0"/>
              <a:t>16/05/1442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C31720-99A9-4D79-8058-5E99A76F6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0D4BD4-C5A9-41EA-9787-63477F394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A575D-1A80-41BF-BDE4-2CBC6B1971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53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13EC56-D2B5-4F29-B24D-67C9C4A7F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25677" y="5003135"/>
            <a:ext cx="9144000" cy="1335722"/>
          </a:xfrm>
        </p:spPr>
        <p:txBody>
          <a:bodyPr>
            <a:normAutofit/>
          </a:bodyPr>
          <a:lstStyle/>
          <a:p>
            <a:r>
              <a:rPr lang="ar-SA" sz="66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((حصة غير متزامنة / فرع التعبير))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4A5480-3374-419C-AE9E-A778C3818C82}"/>
              </a:ext>
            </a:extLst>
          </p:cNvPr>
          <p:cNvSpPr txBox="1"/>
          <p:nvPr/>
        </p:nvSpPr>
        <p:spPr>
          <a:xfrm>
            <a:off x="309716" y="5923358"/>
            <a:ext cx="37018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/ أ. نوال العلوي </a:t>
            </a:r>
          </a:p>
          <a:p>
            <a:pPr algn="ctr"/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العام الدراسي :2020ـ2021م </a:t>
            </a:r>
          </a:p>
        </p:txBody>
      </p:sp>
    </p:spTree>
    <p:extLst>
      <p:ext uri="{BB962C8B-B14F-4D97-AF65-F5344CB8AC3E}">
        <p14:creationId xmlns:p14="http://schemas.microsoft.com/office/powerpoint/2010/main" val="253953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E0CB7C1-8EBF-44A7-9B58-4AB10B685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76089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9CA323A-9B26-4E79-A2DA-153C67023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280218"/>
            <a:ext cx="11592232" cy="6179575"/>
          </a:xfrm>
        </p:spPr>
      </p:pic>
    </p:spTree>
    <p:extLst>
      <p:ext uri="{BB962C8B-B14F-4D97-AF65-F5344CB8AC3E}">
        <p14:creationId xmlns:p14="http://schemas.microsoft.com/office/powerpoint/2010/main" val="63687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7983DC-1EED-4D9D-A412-2F22A923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318" y="294969"/>
            <a:ext cx="5749413" cy="2015152"/>
          </a:xfrm>
        </p:spPr>
        <p:txBody>
          <a:bodyPr>
            <a:normAutofit/>
          </a:bodyPr>
          <a:lstStyle/>
          <a:p>
            <a:pPr algn="ctr"/>
            <a:r>
              <a:rPr lang="ar-SA" sz="138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نشاط تطبيقي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8BE2F2-244D-4ABC-95B2-646C7D2D7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5" y="3229897"/>
            <a:ext cx="10515600" cy="2842240"/>
          </a:xfrm>
        </p:spPr>
        <p:txBody>
          <a:bodyPr>
            <a:normAutofit fontScale="92500"/>
          </a:bodyPr>
          <a:lstStyle/>
          <a:p>
            <a:pPr algn="ctr"/>
            <a:r>
              <a:rPr lang="ar-SA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انظري النشاط التطبيقي </a:t>
            </a:r>
          </a:p>
          <a:p>
            <a:pPr algn="ctr"/>
            <a:r>
              <a:rPr lang="ar-SA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صفحة 84/85 وطريقة تلخيصه </a:t>
            </a:r>
          </a:p>
        </p:txBody>
      </p:sp>
    </p:spTree>
    <p:extLst>
      <p:ext uri="{BB962C8B-B14F-4D97-AF65-F5344CB8AC3E}">
        <p14:creationId xmlns:p14="http://schemas.microsoft.com/office/powerpoint/2010/main" val="238353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055ED7-385C-440A-8623-B4CECB0F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425" y="471949"/>
            <a:ext cx="4454014" cy="1325563"/>
          </a:xfrm>
        </p:spPr>
        <p:txBody>
          <a:bodyPr>
            <a:normAutofit/>
          </a:bodyPr>
          <a:lstStyle/>
          <a:p>
            <a:pPr algn="ctr"/>
            <a:r>
              <a:rPr lang="ar-SA" sz="88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تقويم ختامي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34A5A7-4C80-444A-8FAB-7198A0B9E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459" y="2034713"/>
            <a:ext cx="4748980" cy="4351338"/>
          </a:xfrm>
        </p:spPr>
        <p:txBody>
          <a:bodyPr>
            <a:normAutofit/>
          </a:bodyPr>
          <a:lstStyle/>
          <a:p>
            <a:pPr algn="just"/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تخيّري موضوعا من إحدى الصحف والمجلات أو الكتب ،ثم لخصيه في حدود ربع حجمه الأصلي .</a:t>
            </a:r>
          </a:p>
        </p:txBody>
      </p:sp>
    </p:spTree>
    <p:extLst>
      <p:ext uri="{BB962C8B-B14F-4D97-AF65-F5344CB8AC3E}">
        <p14:creationId xmlns:p14="http://schemas.microsoft.com/office/powerpoint/2010/main" val="421784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D99742-07D4-4D32-8A1D-EF1A35E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188144"/>
            <a:ext cx="10515600" cy="1325563"/>
          </a:xfrm>
        </p:spPr>
        <p:txBody>
          <a:bodyPr>
            <a:normAutofit/>
          </a:bodyPr>
          <a:lstStyle/>
          <a:p>
            <a:r>
              <a:rPr lang="ar-SA" sz="6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الأهداف التعليمية </a:t>
            </a:r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:ـ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46B3EE-1BA0-43B1-ACE7-EE67F285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9374" y="1253331"/>
            <a:ext cx="10515600" cy="4351338"/>
          </a:xfrm>
        </p:spPr>
        <p:txBody>
          <a:bodyPr>
            <a:normAutofit/>
          </a:bodyPr>
          <a:lstStyle/>
          <a:p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1ـ تتعرّف مفهوم التلخيص. </a:t>
            </a:r>
          </a:p>
          <a:p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2ـ تدرك أهمية التلخيص وفائدته .</a:t>
            </a:r>
          </a:p>
          <a:p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4ـ تعدّد خطوات التلخيص. </a:t>
            </a:r>
          </a:p>
          <a:p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5ـ تلخّص نصا في حدود ربع حجمه الأصلي. </a:t>
            </a:r>
          </a:p>
        </p:txBody>
      </p:sp>
    </p:spTree>
    <p:extLst>
      <p:ext uri="{BB962C8B-B14F-4D97-AF65-F5344CB8AC3E}">
        <p14:creationId xmlns:p14="http://schemas.microsoft.com/office/powerpoint/2010/main" val="345029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1DB0AF-D0B3-45B6-BDCF-D5B531D4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8957"/>
            <a:ext cx="10515600" cy="1325563"/>
          </a:xfrm>
        </p:spPr>
        <p:txBody>
          <a:bodyPr>
            <a:normAutofit/>
          </a:bodyPr>
          <a:lstStyle/>
          <a:p>
            <a:r>
              <a:rPr lang="ar-SA" sz="7200" b="1" dirty="0">
                <a:solidFill>
                  <a:srgbClr val="0070C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مفهوم التلخيص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D86E83-FC75-4C78-8D36-D04032AE5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032" y="3429000"/>
            <a:ext cx="9733936" cy="2628388"/>
          </a:xfrm>
        </p:spPr>
        <p:txBody>
          <a:bodyPr>
            <a:normAutofit/>
          </a:bodyPr>
          <a:lstStyle/>
          <a:p>
            <a:pPr algn="just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تعبير بإيجاز عن أهم أفكار نص ما ،ويتم عن طريق اختزال النص الأصلي ، وربط أقسامه الأساسية والفرعية بأسلوب مغاير (مختلف ).</a:t>
            </a:r>
          </a:p>
          <a:p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16370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E2909CF-E2E3-4786-817E-D2FA6ABB6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250722"/>
            <a:ext cx="11120284" cy="6297561"/>
          </a:xfrm>
        </p:spPr>
      </p:pic>
    </p:spTree>
    <p:extLst>
      <p:ext uri="{BB962C8B-B14F-4D97-AF65-F5344CB8AC3E}">
        <p14:creationId xmlns:p14="http://schemas.microsoft.com/office/powerpoint/2010/main" val="180867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8DA124-ECC8-4C7E-833A-8088484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5" y="202893"/>
            <a:ext cx="10515600" cy="1325563"/>
          </a:xfrm>
        </p:spPr>
        <p:txBody>
          <a:bodyPr/>
          <a:lstStyle/>
          <a:p>
            <a:r>
              <a:rPr lang="ar-SA" sz="60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فائدة التلخيص لـ </a:t>
            </a:r>
            <a:r>
              <a:rPr lang="ar-SA" dirty="0"/>
              <a:t>: 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9DDA93-E279-418A-BCF8-66FCF8A95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5" y="199923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ar-SA" dirty="0"/>
              <a:t>ـ ا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لمعلم   </a:t>
            </a:r>
            <a:r>
              <a:rPr lang="ar-SA" dirty="0"/>
              <a:t> </a:t>
            </a:r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(تلخيص النصوص الطويلة التي يقرأها)</a:t>
            </a:r>
          </a:p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2ـ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الطالب </a:t>
            </a:r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(تلخيص النصوص التي يقرأها ـ إعداد البحوث والتقارير</a:t>
            </a:r>
            <a:r>
              <a:rPr lang="ar-SA" sz="3000" dirty="0"/>
              <a:t>)</a:t>
            </a:r>
          </a:p>
          <a:p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3ـ القارئ :</a:t>
            </a:r>
          </a:p>
          <a:p>
            <a:pPr marL="0" indent="0" algn="ctr">
              <a:buNone/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ـ تعويده على الاستيعاب والتركيز </a:t>
            </a:r>
          </a:p>
          <a:p>
            <a:pPr algn="ctr"/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التقاط العناصر المهمة </a:t>
            </a:r>
            <a:r>
              <a:rPr lang="ar-SA" sz="39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لمايقرأ</a:t>
            </a:r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/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استرجاع منظم للمعلومات التي قرأها </a:t>
            </a:r>
          </a:p>
          <a:p>
            <a:pPr algn="ctr"/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اختبار لمقدرته الاستيعابية </a:t>
            </a:r>
          </a:p>
          <a:p>
            <a:pPr algn="ctr"/>
            <a:r>
              <a:rPr lang="ar-SA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تنمية خبراته الكتابية  </a:t>
            </a:r>
          </a:p>
          <a:p>
            <a:endParaRPr lang="ar-SA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09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FE5ADE-A757-4605-B544-EC91051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464" y="350376"/>
            <a:ext cx="4805515" cy="1830183"/>
          </a:xfrm>
        </p:spPr>
        <p:txBody>
          <a:bodyPr>
            <a:normAutofit/>
          </a:bodyPr>
          <a:lstStyle/>
          <a:p>
            <a:r>
              <a:rPr lang="ar-SA" sz="96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خطوات التلخيص 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7BE4A6-D152-49CD-A179-14112AE7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3776407"/>
            <a:ext cx="10867103" cy="1636252"/>
          </a:xfrm>
        </p:spPr>
        <p:txBody>
          <a:bodyPr>
            <a:normAutofit/>
          </a:bodyPr>
          <a:lstStyle/>
          <a:p>
            <a:pPr algn="ctr"/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1ـ الإعداد                          2ـ التنفيذ </a:t>
            </a:r>
          </a:p>
        </p:txBody>
      </p:sp>
    </p:spTree>
    <p:extLst>
      <p:ext uri="{BB962C8B-B14F-4D97-AF65-F5344CB8AC3E}">
        <p14:creationId xmlns:p14="http://schemas.microsoft.com/office/powerpoint/2010/main" val="403266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0D2BFC-0F77-4170-AB2E-AFF674EB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110" y="527358"/>
            <a:ext cx="10515600" cy="1325563"/>
          </a:xfrm>
        </p:spPr>
        <p:txBody>
          <a:bodyPr/>
          <a:lstStyle/>
          <a:p>
            <a:r>
              <a:rPr lang="ar-SA" dirty="0"/>
              <a:t>1</a:t>
            </a:r>
            <a:r>
              <a:rPr lang="ar-SA" sz="60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/ مرحلة الإعداد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C12D3F-FB6E-4D37-8C6F-2299875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6" y="2141537"/>
            <a:ext cx="10515600" cy="4351338"/>
          </a:xfrm>
        </p:spPr>
        <p:txBody>
          <a:bodyPr>
            <a:norm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قراءة استكشافية للنص  </a:t>
            </a: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وتتضمن تحديد :ـ </a:t>
            </a:r>
          </a:p>
          <a:p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(عنوان النص / عدد فقراته /الفكرة الرئيسة / الهدف من النص ـ )</a:t>
            </a:r>
          </a:p>
          <a:p>
            <a:r>
              <a:rPr lang="ar-SA" sz="32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قراءة متعمقة  للنص </a:t>
            </a: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وتتضمن :ـ</a:t>
            </a:r>
          </a:p>
          <a:p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(استخلاص الأفكار الجزئية لكل فقرة /تمييز التفاصيل والشواهد والأمثلة /بيان العلاقات التي تربط بين الأفكار في الفقرة الواحدة والنص كاملا </a:t>
            </a:r>
          </a:p>
        </p:txBody>
      </p:sp>
    </p:spTree>
    <p:extLst>
      <p:ext uri="{BB962C8B-B14F-4D97-AF65-F5344CB8AC3E}">
        <p14:creationId xmlns:p14="http://schemas.microsoft.com/office/powerpoint/2010/main" val="319858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EA3D-7641-4FF4-8D0C-0672ED2A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2678" y="320880"/>
            <a:ext cx="10515600" cy="1325563"/>
          </a:xfrm>
        </p:spPr>
        <p:txBody>
          <a:bodyPr>
            <a:normAutofit/>
          </a:bodyPr>
          <a:lstStyle/>
          <a:p>
            <a:r>
              <a:rPr lang="ar-SA" sz="6000" dirty="0"/>
              <a:t>2</a:t>
            </a:r>
            <a:r>
              <a:rPr lang="ar-SA" sz="80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/التنفيذ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D9418E-61A0-4997-8802-0E102B9D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2678" y="18403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 وتعني  تنظيم  المُلَخِص أفكار الموضوع وإعادة صياغتها بأسلوبه الخاص .</a:t>
            </a:r>
          </a:p>
          <a:p>
            <a:r>
              <a:rPr lang="ar-SA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 توجيهات أثناء تنفيذ التلخيص :</a:t>
            </a:r>
          </a:p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تجنّب استعمال جمل النص وتعابيره </a:t>
            </a:r>
          </a:p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مراعاة تسلسل العرض في النص الأصلي </a:t>
            </a:r>
          </a:p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التخلّص من الاستطرادات والأمثلة والجمل الزائدة </a:t>
            </a:r>
          </a:p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إعادة قراءة النص الذي تم تلخيصه مرة أخرى </a:t>
            </a:r>
          </a:p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الحرص ألا يزيد الملخص عن ربع حجمه الأصلي </a:t>
            </a:r>
          </a:p>
        </p:txBody>
      </p:sp>
    </p:spTree>
    <p:extLst>
      <p:ext uri="{BB962C8B-B14F-4D97-AF65-F5344CB8AC3E}">
        <p14:creationId xmlns:p14="http://schemas.microsoft.com/office/powerpoint/2010/main" val="279913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DB07010-7C11-46DB-99C4-BE77E6B58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" y="368710"/>
            <a:ext cx="11459496" cy="6091084"/>
          </a:xfrm>
        </p:spPr>
      </p:pic>
    </p:spTree>
    <p:extLst>
      <p:ext uri="{BB962C8B-B14F-4D97-AF65-F5344CB8AC3E}">
        <p14:creationId xmlns:p14="http://schemas.microsoft.com/office/powerpoint/2010/main" val="39500708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