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embeddedFontLs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gv3crf47OwiLklPbFWrR0cD+q2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OM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ctrTitle"/>
          </p:nvPr>
        </p:nvSpPr>
        <p:spPr>
          <a:xfrm>
            <a:off x="1942416" y="2514601"/>
            <a:ext cx="6600451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" type="subTitle"/>
          </p:nvPr>
        </p:nvSpPr>
        <p:spPr>
          <a:xfrm>
            <a:off x="1942416" y="4777380"/>
            <a:ext cx="6600451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16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/>
          <p:nvPr/>
        </p:nvSpPr>
        <p:spPr>
          <a:xfrm>
            <a:off x="-31719" y="4321158"/>
            <a:ext cx="1395473" cy="781781"/>
          </a:xfrm>
          <a:custGeom>
            <a:rect b="b" l="l" r="r" t="t"/>
            <a:pathLst>
              <a:path extrusionOk="0" h="10000" w="8042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423334" y="4529541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942415" y="2074562"/>
            <a:ext cx="6591985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" type="body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p19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/>
          <p:nvPr/>
        </p:nvSpPr>
        <p:spPr>
          <a:xfrm flipH="1" rot="10800000">
            <a:off x="58" y="3166527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511228" y="3244140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ين" type="twoObj">
  <p:cSld name="TWO_OBJECT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>
            <a:off x="1942416" y="2136706"/>
            <a:ext cx="3197531" cy="37673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2" type="body"/>
          </p:nvPr>
        </p:nvSpPr>
        <p:spPr>
          <a:xfrm>
            <a:off x="5337307" y="2136706"/>
            <a:ext cx="3197093" cy="37673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2265352" y="2226626"/>
            <a:ext cx="287459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9" name="Google Shape;79;p21"/>
          <p:cNvSpPr txBox="1"/>
          <p:nvPr>
            <p:ph idx="2" type="body"/>
          </p:nvPr>
        </p:nvSpPr>
        <p:spPr>
          <a:xfrm>
            <a:off x="1942415" y="2802888"/>
            <a:ext cx="3197532" cy="3105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3" type="body"/>
          </p:nvPr>
        </p:nvSpPr>
        <p:spPr>
          <a:xfrm>
            <a:off x="5656154" y="2223398"/>
            <a:ext cx="287323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81" name="Google Shape;81;p21"/>
          <p:cNvSpPr txBox="1"/>
          <p:nvPr>
            <p:ph idx="4" type="body"/>
          </p:nvPr>
        </p:nvSpPr>
        <p:spPr>
          <a:xfrm>
            <a:off x="5333715" y="2799660"/>
            <a:ext cx="3195680" cy="3105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ذو تسمية توضيحية" type="objTx">
  <p:cSld name="OBJECT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type="title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4743494" y="446089"/>
            <a:ext cx="3790906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2" type="body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23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مع تسمية توضيحية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type="title"/>
          </p:nvPr>
        </p:nvSpPr>
        <p:spPr>
          <a:xfrm>
            <a:off x="1942415" y="4800600"/>
            <a:ext cx="6591985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4"/>
          <p:cNvSpPr/>
          <p:nvPr>
            <p:ph idx="2" type="pic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4"/>
          <p:cNvSpPr txBox="1"/>
          <p:nvPr>
            <p:ph idx="1" type="body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4" name="Google Shape;104;p24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4"/>
          <p:cNvSpPr/>
          <p:nvPr/>
        </p:nvSpPr>
        <p:spPr>
          <a:xfrm flipH="1" rot="10800000">
            <a:off x="58" y="4910660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4"/>
          <p:cNvSpPr txBox="1"/>
          <p:nvPr>
            <p:ph idx="12" type="sldNum"/>
          </p:nvPr>
        </p:nvSpPr>
        <p:spPr>
          <a:xfrm>
            <a:off x="511228" y="4983088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لعنوان والتسمية التوضيحية">
  <p:cSld name="العنوان والتسمية التوضيحية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type="title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" type="body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25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5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5"/>
          <p:cNvSpPr/>
          <p:nvPr/>
        </p:nvSpPr>
        <p:spPr>
          <a:xfrm flipH="1" rot="10800000">
            <a:off x="58" y="3166527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511228" y="3244140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قتباس مع تسمية توضيحية">
  <p:cSld name="اقتباس مع تسمية توضيحية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1" type="body"/>
          </p:nvPr>
        </p:nvSpPr>
        <p:spPr>
          <a:xfrm>
            <a:off x="2415972" y="3505200"/>
            <a:ext cx="5653888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8" name="Google Shape;118;p26"/>
          <p:cNvSpPr txBox="1"/>
          <p:nvPr>
            <p:ph idx="2" type="body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6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6"/>
          <p:cNvSpPr/>
          <p:nvPr/>
        </p:nvSpPr>
        <p:spPr>
          <a:xfrm flipH="1" rot="10800000">
            <a:off x="58" y="3166527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6"/>
          <p:cNvSpPr txBox="1"/>
          <p:nvPr>
            <p:ph idx="12" type="sldNum"/>
          </p:nvPr>
        </p:nvSpPr>
        <p:spPr>
          <a:xfrm>
            <a:off x="511228" y="3244140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23" name="Google Shape;123;p26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26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">
  <p:cSld name="بطاقة اسم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/>
          <p:nvPr>
            <p:ph type="title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" type="body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27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7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7"/>
          <p:cNvSpPr/>
          <p:nvPr/>
        </p:nvSpPr>
        <p:spPr>
          <a:xfrm flipH="1" rot="10800000">
            <a:off x="58" y="4910660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7"/>
          <p:cNvSpPr txBox="1"/>
          <p:nvPr>
            <p:ph idx="12" type="sldNum"/>
          </p:nvPr>
        </p:nvSpPr>
        <p:spPr>
          <a:xfrm>
            <a:off x="511228" y="4983088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 ذات اقتباس">
  <p:cSld name="بطاقة اسم ذات اقتباس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/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8"/>
          <p:cNvSpPr txBox="1"/>
          <p:nvPr>
            <p:ph idx="1" type="body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5" name="Google Shape;135;p28"/>
          <p:cNvSpPr txBox="1"/>
          <p:nvPr>
            <p:ph idx="2" type="body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6" name="Google Shape;136;p28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8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8"/>
          <p:cNvSpPr/>
          <p:nvPr/>
        </p:nvSpPr>
        <p:spPr>
          <a:xfrm flipH="1" rot="10800000">
            <a:off x="58" y="4910660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8"/>
          <p:cNvSpPr txBox="1"/>
          <p:nvPr>
            <p:ph idx="12" type="sldNum"/>
          </p:nvPr>
        </p:nvSpPr>
        <p:spPr>
          <a:xfrm>
            <a:off x="511228" y="4983088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40" name="Google Shape;140;p28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28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اب أو خطأ">
  <p:cSld name="صواب أو خطأ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type="title"/>
          </p:nvPr>
        </p:nvSpPr>
        <p:spPr>
          <a:xfrm>
            <a:off x="1942416" y="627407"/>
            <a:ext cx="6591984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9"/>
          <p:cNvSpPr txBox="1"/>
          <p:nvPr>
            <p:ph idx="1" type="body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5" name="Google Shape;145;p29"/>
          <p:cNvSpPr txBox="1"/>
          <p:nvPr>
            <p:ph idx="2" type="body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6" name="Google Shape;146;p29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9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9"/>
          <p:cNvSpPr/>
          <p:nvPr/>
        </p:nvSpPr>
        <p:spPr>
          <a:xfrm flipH="1" rot="10800000">
            <a:off x="58" y="4910660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9"/>
          <p:cNvSpPr txBox="1"/>
          <p:nvPr>
            <p:ph idx="12" type="sldNum"/>
          </p:nvPr>
        </p:nvSpPr>
        <p:spPr>
          <a:xfrm>
            <a:off x="511228" y="4983088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/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0"/>
          <p:cNvSpPr txBox="1"/>
          <p:nvPr>
            <p:ph idx="1" type="body"/>
          </p:nvPr>
        </p:nvSpPr>
        <p:spPr>
          <a:xfrm rot="5400000">
            <a:off x="3295307" y="780707"/>
            <a:ext cx="3886200" cy="65919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30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0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0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/>
          <p:nvPr>
            <p:ph type="title"/>
          </p:nvPr>
        </p:nvSpPr>
        <p:spPr>
          <a:xfrm rot="5400000">
            <a:off x="5064693" y="2441248"/>
            <a:ext cx="5283817" cy="1656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1"/>
          <p:cNvSpPr txBox="1"/>
          <p:nvPr>
            <p:ph idx="1" type="body"/>
          </p:nvPr>
        </p:nvSpPr>
        <p:spPr>
          <a:xfrm rot="5400000">
            <a:off x="1658681" y="911140"/>
            <a:ext cx="5283817" cy="4716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0" name="Google Shape;160;p31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1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1"/>
          <p:cNvSpPr/>
          <p:nvPr/>
        </p:nvSpPr>
        <p:spPr>
          <a:xfrm flipH="1" rot="10800000">
            <a:off x="58" y="711194"/>
            <a:ext cx="1358356" cy="508005"/>
          </a:xfrm>
          <a:custGeom>
            <a:rect b="b" l="l" r="r" t="t"/>
            <a:pathLst>
              <a:path extrusionOk="0" h="10000" w="7908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1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11" name="Google Shape;11;p15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5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5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5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5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5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5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5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5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15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24" name="Google Shape;24;p15"/>
            <p:cNvSpPr/>
            <p:nvPr/>
          </p:nvSpPr>
          <p:spPr>
            <a:xfrm>
              <a:off x="6627813" y="195717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5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5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5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5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5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5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5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5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5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5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5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15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5"/>
          <p:cNvSpPr txBox="1"/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15"/>
          <p:cNvSpPr txBox="1"/>
          <p:nvPr>
            <p:ph idx="10" type="dt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" name="Google Shape;40;p15"/>
          <p:cNvSpPr txBox="1"/>
          <p:nvPr>
            <p:ph idx="11" type="ftr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Google Shape;41;p15"/>
          <p:cNvSpPr txBox="1"/>
          <p:nvPr>
            <p:ph idx="12" type="sldNum"/>
          </p:nvPr>
        </p:nvSpPr>
        <p:spPr>
          <a:xfrm>
            <a:off x="511228" y="787783"/>
            <a:ext cx="5849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ezstGw7biIs?feature=shared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/>
          <p:nvPr/>
        </p:nvSpPr>
        <p:spPr>
          <a:xfrm>
            <a:off x="3200400" y="5334000"/>
            <a:ext cx="252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1548900" y="1498650"/>
            <a:ext cx="6046200" cy="25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700">
                <a:solidFill>
                  <a:schemeClr val="accent1"/>
                </a:solidFill>
              </a:rPr>
              <a:t>     </a:t>
            </a:r>
            <a:r>
              <a:rPr lang="ar-OM" sz="2700">
                <a:solidFill>
                  <a:schemeClr val="accent1"/>
                </a:solidFill>
              </a:rPr>
              <a:t>استمعوا الى المقطع الفيديو القصير </a:t>
            </a:r>
            <a:endParaRPr sz="27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https://youtu.be/ezstGw7biIs?feature=shared</a:t>
            </a:r>
            <a:endParaRPr sz="18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594"/>
            <a:ext cx="9143999" cy="693579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"/>
          <p:cNvSpPr/>
          <p:nvPr/>
        </p:nvSpPr>
        <p:spPr>
          <a:xfrm>
            <a:off x="304800" y="1752600"/>
            <a:ext cx="731520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4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الوحدة الأولى : </a:t>
            </a:r>
            <a:r>
              <a:rPr lang="ar-OM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ذاتي المميزة</a:t>
            </a:r>
            <a:r>
              <a:rPr b="0" lang="ar-OM" sz="4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الدرس الثالث :أعبر عن مشاعري</a:t>
            </a:r>
            <a:endParaRPr b="0" sz="44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33600" y="-93150"/>
            <a:ext cx="9753600" cy="687520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"/>
          <p:cNvSpPr/>
          <p:nvPr/>
        </p:nvSpPr>
        <p:spPr>
          <a:xfrm>
            <a:off x="1676400" y="1362800"/>
            <a:ext cx="6802500" cy="39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أهداف الدرس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40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يميز بين أنواع المشاعر-</a:t>
            </a:r>
            <a:endParaRPr b="0" sz="40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يعبر عن مشاعر بطريقة </a:t>
            </a:r>
            <a:r>
              <a:rPr lang="ar-OM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صحيحة-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يقدر أهمية التعامل المناسب مع مشاعر</a:t>
            </a:r>
            <a:r>
              <a:rPr lang="ar-OM" sz="4000">
                <a:solidFill>
                  <a:srgbClr val="77623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 </a:t>
            </a:r>
            <a:endParaRPr b="0" sz="4000" cap="none">
              <a:solidFill>
                <a:srgbClr val="77623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283" y="152400"/>
            <a:ext cx="8606117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" y="52860"/>
            <a:ext cx="3624725" cy="206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92" y="0"/>
            <a:ext cx="3614892" cy="217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980" y="0"/>
            <a:ext cx="3489317" cy="2174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300" y="0"/>
            <a:ext cx="3684500" cy="246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0675" y="152400"/>
            <a:ext cx="3624724" cy="231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975" y="2793975"/>
            <a:ext cx="39534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2000" y="3181075"/>
            <a:ext cx="3953400" cy="30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799" y="1598950"/>
            <a:ext cx="4876800" cy="420028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/>
          <p:cNvSpPr/>
          <p:nvPr/>
        </p:nvSpPr>
        <p:spPr>
          <a:xfrm>
            <a:off x="1115021" y="152400"/>
            <a:ext cx="706635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4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لم تجد قلمك لان </a:t>
            </a:r>
            <a:br>
              <a:rPr b="0" lang="ar-OM" sz="4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0" lang="ar-OM" sz="4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أحد زملائك أخذه دون استئذان</a:t>
            </a:r>
            <a:endParaRPr b="0" sz="44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3505200" y="5638800"/>
            <a:ext cx="206018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5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الغضب</a:t>
            </a:r>
            <a:endParaRPr b="0" sz="5400" cap="non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1380530"/>
            <a:ext cx="5253037" cy="40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"/>
          <p:cNvSpPr/>
          <p:nvPr/>
        </p:nvSpPr>
        <p:spPr>
          <a:xfrm>
            <a:off x="1334398" y="457200"/>
            <a:ext cx="70038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5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أتيت متأخر الى لمدرسة</a:t>
            </a:r>
            <a:endParaRPr b="0" sz="54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3505200" y="5638800"/>
            <a:ext cx="19271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5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الخوف</a:t>
            </a:r>
            <a:endParaRPr b="0" sz="5400" cap="non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1295400"/>
            <a:ext cx="5867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9"/>
          <p:cNvSpPr/>
          <p:nvPr/>
        </p:nvSpPr>
        <p:spPr>
          <a:xfrm>
            <a:off x="-2351317" y="304800"/>
            <a:ext cx="1392283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3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شاركت في احتفال بالعيد الوطني في المدرسة</a:t>
            </a:r>
            <a:endParaRPr b="0" sz="36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3200400" y="5486400"/>
            <a:ext cx="247054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5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السعادة</a:t>
            </a:r>
            <a:endParaRPr b="0" sz="5400" cap="non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1464305"/>
            <a:ext cx="5181600" cy="379349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0"/>
          <p:cNvSpPr/>
          <p:nvPr/>
        </p:nvSpPr>
        <p:spPr>
          <a:xfrm>
            <a:off x="1822274" y="381000"/>
            <a:ext cx="58881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48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أضعت كتابك المدرسي</a:t>
            </a:r>
            <a:endParaRPr b="0" sz="48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3657600" y="5410200"/>
            <a:ext cx="176362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5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الحزن</a:t>
            </a:r>
            <a:endParaRPr b="0" sz="5400" cap="non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52400"/>
            <a:ext cx="9163665" cy="722079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1"/>
          <p:cNvSpPr/>
          <p:nvPr/>
        </p:nvSpPr>
        <p:spPr>
          <a:xfrm>
            <a:off x="2362200" y="2133600"/>
            <a:ext cx="55626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8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تعالوا يا طلابي نطبق ما استفدنا  من درس اليوم في حل نشاط صفحة36 </a:t>
            </a:r>
            <a:endParaRPr b="1" sz="4800" cap="none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 p14:dur="800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602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3"/>
          <p:cNvSpPr/>
          <p:nvPr/>
        </p:nvSpPr>
        <p:spPr>
          <a:xfrm>
            <a:off x="4542262" y="2721114"/>
            <a:ext cx="177484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4000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غضب</a:t>
            </a:r>
            <a:endParaRPr b="0" sz="4000" cap="non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1143000" y="2590800"/>
            <a:ext cx="1571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4000" cap="none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سعادة</a:t>
            </a:r>
            <a:endParaRPr b="0" sz="4000" cap="none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7239000" y="4419600"/>
            <a:ext cx="10967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3600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خوف</a:t>
            </a:r>
            <a:endParaRPr b="0" sz="3600" cap="non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3733800" y="4296490"/>
            <a:ext cx="116570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حزن</a:t>
            </a:r>
            <a:endParaRPr b="0" sz="44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048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4"/>
          <p:cNvSpPr/>
          <p:nvPr/>
        </p:nvSpPr>
        <p:spPr>
          <a:xfrm>
            <a:off x="533400" y="1295400"/>
            <a:ext cx="7738215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OM" sz="54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شكرا لكم تلاميذي أتمنى أنكم قد فهمتم الدرس وأصبح لكم قدرة على تطبيق هذه المهارة في حياتكم اليومية</a:t>
            </a:r>
            <a:endParaRPr b="0" sz="5400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ربطة">
  <a:themeElements>
    <a:clrScheme name="ربطة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محمد</dc:creator>
</cp:coreProperties>
</file>