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56" r:id="rId7"/>
    <p:sldId id="261" r:id="rId8"/>
    <p:sldId id="264" r:id="rId9"/>
    <p:sldId id="265" r:id="rId10"/>
    <p:sldId id="266" r:id="rId11"/>
    <p:sldId id="262" r:id="rId12"/>
  </p:sldIdLst>
  <p:sldSz cx="12192000" cy="6858000"/>
  <p:notesSz cx="6858000" cy="9144000"/>
  <p:defaultTextStyle>
    <a:defPPr>
      <a:defRPr lang="ar-BH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C228643-DEAB-4CA7-9D97-59927F41D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ACE2F318-D155-4F02-BD66-F6DA6A5E5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F0A9285D-ACE3-476D-9F74-35E52D32B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21AF6A0-B286-4F48-B740-2318D30D1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DC3824E-72D4-4D99-95B3-318396E8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2113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78BC045-3DC4-45E5-9656-2669C6EE5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C87A2392-5BBC-47CB-8FF0-0DABDE941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E6D260B6-0B0B-4737-9716-2B4EF6F4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26708D4A-E292-421D-9876-9F80DB74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A835F12B-672E-4A4F-AF06-F06AA9A7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3221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535C12F-7316-477D-82D8-68518F1BA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0F05A934-DF33-4956-9E99-59F081B78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BD89E89A-03FE-4F31-8AA2-37EC815C4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02BD7222-C757-41B1-A319-CFBD17C80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5240ECC-889D-4A4E-A20E-FA622082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92175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89F7FA99-9B8F-4A03-8339-044ABD26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E34B8C69-C616-4ABB-8DA7-C73F15E56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B4A53655-70B5-48B8-8723-A6B54D7ED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67E3A5B8-9C9E-487D-A2C5-2DD44543B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8F0C2037-C77C-4574-9F70-E0E241EB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5B75A5E4-7E27-43EB-A9E4-56B03F16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57144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860DBF7-DE22-47C0-BE29-BF6EAD42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1F136C67-DD56-4670-9EC3-EC6FF98F8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98FE0C8F-9F42-455E-B6FB-FA800D336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6EB07E7D-4A68-48F7-B15D-308A42275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750C396A-C803-4A02-88E9-73B3E3DB8E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389DD42D-A8F2-444A-9AF3-9C86C501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FD45A0F8-9510-4BFC-866C-FFC288974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C7511F94-8855-4528-9141-8AD5A8E5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01392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57038F8-2FBD-4A38-8E7F-EB02C10E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39C70895-4C7A-4E55-8C59-509BB33A0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AF76D2CD-44C4-4E1C-A2E0-30448BA8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D5815C25-EEE1-43A0-A487-46B489D4C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22709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F4C897AD-B343-4C74-984C-956A51F3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5648D173-79A1-4379-8D40-8AA18F7CD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31BCC91B-5450-40CC-ABEB-BC427150F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73598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BF44953-BE7A-4282-83F3-0B8E249F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2B024C42-711D-4397-99FE-6A4755409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E8ED924A-D969-4150-8F8C-264A56C85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B10576DB-2FD6-4C9B-830C-D9D598CA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38C25B22-6A7D-4BB9-803D-1BE4FADF4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A7759D54-50C9-429B-95E3-EE5FE748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87398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5F07BE7-4339-4291-AA0E-3D64D0952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71390061-AF4C-44AF-985D-3BF3C9BE76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722DDCB1-8730-4697-9DE6-18425F6FA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5B2F0948-BF9B-4C98-813F-C7EC9A46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4E5DB595-9778-4B00-B2A6-FD27E8B6B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1FE2E000-0B89-452E-B647-431A80705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834927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883E91A-A7FE-43AD-A3BD-10D7ADF0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C7983FF4-6567-4BCC-BA3D-DD2BE651E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F779587E-5F5F-41E2-87A5-CD44DEA80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2265107-6C29-40A4-B0AC-0ACB5F24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F9D80AD7-695D-4132-BFE6-A190DB83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5446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A5143999-82C1-4604-8EE2-582614968D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694B88C7-5D02-4FEA-A3D7-3B886FEC3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CB9D12D-2A6B-4256-958B-CB19C771A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6CE60C6E-30CD-46B3-8996-75235D76B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5140E2DB-76DC-4F05-A3D6-C967C6FA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8766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36C7CAAB-19E2-4149-B9EC-C2F8B92E7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BCC5246A-D779-45D5-A708-95158BFEA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6F278CB0-F514-422E-9E3E-A15CD5A3F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0555-23C9-4594-85CC-21CE32482DC2}" type="datetimeFigureOut">
              <a:rPr lang="ar-BH" smtClean="0"/>
              <a:t>03/08/1445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65637420-B311-47D2-8D38-43B4F2F3A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D22F14B1-2373-4543-9369-2DFC7B857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309D4-577A-45DD-98A6-3CA54C596CE4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80251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9C8135E-6EE1-4AA2-A070-F62CDAE033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الدرس 10</a:t>
            </a:r>
            <a:endParaRPr lang="ar-BH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192366FF-A7B0-4F52-B16D-9E1D37430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/>
              <a:t>القانون الدولي الانساني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3391831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مستطيل 1">
                <a:extLst>
                  <a:ext uri="{FF2B5EF4-FFF2-40B4-BE49-F238E27FC236}">
                    <a16:creationId xmlns:a16="http://schemas.microsoft.com/office/drawing/2014/main" xmlns="" id="{841C71D3-67FB-416E-9708-5304F8B202AD}"/>
                  </a:ext>
                </a:extLst>
              </p:cNvPr>
              <p:cNvSpPr/>
              <p:nvPr/>
            </p:nvSpPr>
            <p:spPr>
              <a:xfrm>
                <a:off x="117231" y="946621"/>
                <a:ext cx="11957538" cy="4738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ar-BH" sz="2700" b="1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أولاً: ضع علامة ( </a:t>
                </a:r>
                <a:r>
                  <a:rPr lang="en-US" sz="2700" b="1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  <a:sym typeface="Wingdings" panose="05000000000000000000" pitchFamily="2" charset="2"/>
                  </a:rPr>
                  <a:t></a:t>
                </a:r>
                <a:r>
                  <a:rPr lang="ar-BH" sz="2700" b="1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 ) أمام العبارات الصحيحة وعلامة ( </a:t>
                </a:r>
                <a:r>
                  <a:rPr lang="en-US" sz="2700" b="1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  <a:sym typeface="Wingdings" panose="05000000000000000000" pitchFamily="2" charset="2"/>
                  </a:rPr>
                  <a:t></a:t>
                </a:r>
                <a:r>
                  <a:rPr lang="ar-BH" sz="2700" b="1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 ) أمام العبارات الخاطئة:</a:t>
                </a:r>
                <a:endParaRPr lang="en-US" sz="2700" dirty="0">
                  <a:effectLst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  <a:tabLst>
                    <a:tab pos="135890" algn="r"/>
                  </a:tabLst>
                </a:pPr>
                <a:r>
                  <a:rPr lang="ar-BH" sz="27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تمثل اتفاقيات جنيف الأربع أحد المرجعيات الأساسية للقانون الدولي الإنساني (          ).</a:t>
                </a:r>
                <a:endParaRPr lang="en-US" sz="2700" dirty="0">
                  <a:effectLst/>
                </a:endParaRPr>
              </a:p>
              <a:p>
                <a:pPr marL="342900" indent="-34290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  <a:tabLst>
                    <a:tab pos="135890" algn="r"/>
                  </a:tabLst>
                </a:pPr>
                <a:r>
                  <a:rPr lang="ar-BH" sz="27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يطلق على القانون الدولي الإنساني قانون الحرب                                               (</a:t>
                </a:r>
                <a14:m>
                  <m:oMath xmlns:m="http://schemas.openxmlformats.org/officeDocument/2006/math">
                    <m:r>
                      <a:rPr lang="ar-BH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lang="ar-BH" sz="2800" b="1" dirty="0" smtClean="0"/>
                  <a:t>  )</a:t>
                </a:r>
                <a:endParaRPr lang="ar-BH" sz="2800" b="1" dirty="0"/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  <a:tabLst>
                    <a:tab pos="135890" algn="r"/>
                  </a:tabLst>
                </a:pPr>
                <a:r>
                  <a:rPr lang="ar-BH" sz="27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لا يحظى الأطفال بعناية خاصة في القانون الدولي الإنساني      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  <a:tabLst>
                    <a:tab pos="135890" algn="r"/>
                  </a:tabLst>
                </a:pPr>
                <a:r>
                  <a:rPr lang="ar-BH" sz="27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دعا الإسلام الى تجنب أعمال القسوة والوحشية في القتال                             (            </a:t>
                </a:r>
                <a:r>
                  <a:rPr lang="ar-BH" sz="27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dvertisingMedium" pitchFamily="2" charset="-78"/>
                  </a:rPr>
                  <a:t>).</a:t>
                </a:r>
                <a:endParaRPr lang="en-US" sz="2700" dirty="0">
                  <a:effectLst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  <a:tabLst>
                    <a:tab pos="135890" algn="r"/>
                  </a:tabLst>
                </a:pPr>
                <a:r>
                  <a:rPr lang="ar-BH" sz="2700" dirty="0" smtClean="0">
                    <a:effectLst/>
                    <a:cs typeface="AdvertisingMedium" pitchFamily="2" charset="-78"/>
                  </a:rPr>
                  <a:t>يشتمل </a:t>
                </a:r>
                <a:r>
                  <a:rPr lang="ar-BH" sz="2700" dirty="0">
                    <a:effectLst/>
                    <a:cs typeface="AdvertisingMedium" pitchFamily="2" charset="-78"/>
                  </a:rPr>
                  <a:t>القانون الدولي الإنساني على قواعد والقوانين تهدف الى حماية الأشخاص في السلم والحرب(           )</a:t>
                </a:r>
                <a:endParaRPr lang="en-US" sz="2700" dirty="0">
                  <a:effectLst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  <a:tabLst>
                    <a:tab pos="135890" algn="r"/>
                  </a:tabLst>
                </a:pPr>
                <a:r>
                  <a:rPr lang="ar-BH" sz="2700" dirty="0">
                    <a:effectLst/>
                    <a:cs typeface="AdvertisingMedium" pitchFamily="2" charset="-78"/>
                  </a:rPr>
                  <a:t>تسهم جمعية الهلال الأحمر البحريني في تقديم المساعدات للضحايا في الدول المحتاجة (        )</a:t>
                </a:r>
                <a:endParaRPr lang="en-US" sz="2700" dirty="0">
                  <a:effectLst/>
                </a:endParaRPr>
              </a:p>
            </p:txBody>
          </p:sp>
        </mc:Choice>
        <mc:Fallback>
          <p:sp>
            <p:nvSpPr>
              <p:cNvPr id="2" name="مستطيل 1">
                <a:extLst>
                  <a:ext uri="{FF2B5EF4-FFF2-40B4-BE49-F238E27FC236}">
                    <a16:creationId xmlns:a16="http://schemas.microsoft.com/office/drawing/2014/main" xmlns="" id="{841C71D3-67FB-416E-9708-5304F8B202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31" y="946621"/>
                <a:ext cx="11957538" cy="4738990"/>
              </a:xfrm>
              <a:prstGeom prst="rect">
                <a:avLst/>
              </a:prstGeom>
              <a:blipFill rotWithShape="0">
                <a:blip r:embed="rId2"/>
                <a:stretch>
                  <a:fillRect t="-643" r="-1019" b="-2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xmlns="" id="{497360D5-C3E1-4407-B953-FE69574989A0}"/>
                  </a:ext>
                </a:extLst>
              </p:cNvPr>
              <p:cNvSpPr txBox="1"/>
              <p:nvPr/>
            </p:nvSpPr>
            <p:spPr>
              <a:xfrm>
                <a:off x="10002093" y="4418631"/>
                <a:ext cx="70338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ar-BH" b="1" dirty="0"/>
              </a:p>
            </p:txBody>
          </p:sp>
        </mc:Choice>
        <mc:Fallback xmlns="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97360D5-C3E1-4407-B953-FE6957498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093" y="4418631"/>
                <a:ext cx="703384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xmlns="" id="{183CAE93-51E9-4C4B-8DB3-61C37D28F233}"/>
                  </a:ext>
                </a:extLst>
              </p:cNvPr>
              <p:cNvSpPr txBox="1"/>
              <p:nvPr/>
            </p:nvSpPr>
            <p:spPr>
              <a:xfrm>
                <a:off x="439211" y="5101733"/>
                <a:ext cx="703384" cy="52924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ar-BH" b="1" dirty="0"/>
              </a:p>
            </p:txBody>
          </p:sp>
        </mc:Choice>
        <mc:Fallback xmlns="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83CAE93-51E9-4C4B-8DB3-61C37D28F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11" y="5101733"/>
                <a:ext cx="703384" cy="52924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xmlns="" id="{C5FFAD95-25A5-4312-92F4-2CFF4F2D6664}"/>
                  </a:ext>
                </a:extLst>
              </p:cNvPr>
              <p:cNvSpPr txBox="1"/>
              <p:nvPr/>
            </p:nvSpPr>
            <p:spPr>
              <a:xfrm>
                <a:off x="1542963" y="3474635"/>
                <a:ext cx="703384" cy="52924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ar-BH" b="1" dirty="0"/>
              </a:p>
            </p:txBody>
          </p:sp>
        </mc:Choice>
        <mc:Fallback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5FFAD95-25A5-4312-92F4-2CFF4F2D6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963" y="3474635"/>
                <a:ext cx="703384" cy="52924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xmlns="" id="{D52F40F1-EA13-4CA8-B725-0D07C4556F35}"/>
                  </a:ext>
                </a:extLst>
              </p:cNvPr>
              <p:cNvSpPr txBox="1"/>
              <p:nvPr/>
            </p:nvSpPr>
            <p:spPr>
              <a:xfrm>
                <a:off x="1542963" y="1635508"/>
                <a:ext cx="703384" cy="52924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ar-BH" b="1" dirty="0"/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52F40F1-EA13-4CA8-B725-0D07C4556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963" y="1635508"/>
                <a:ext cx="703384" cy="52924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xmlns="" id="{AD48CCB8-C418-4563-BCE6-C83F3AEABBD1}"/>
                  </a:ext>
                </a:extLst>
              </p:cNvPr>
              <p:cNvSpPr txBox="1"/>
              <p:nvPr/>
            </p:nvSpPr>
            <p:spPr>
              <a:xfrm>
                <a:off x="1542963" y="2842019"/>
                <a:ext cx="70338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BH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ar-BH" b="1" dirty="0"/>
              </a:p>
            </p:txBody>
          </p:sp>
        </mc:Choice>
        <mc:Fallback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D48CCB8-C418-4563-BCE6-C83F3AEAB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963" y="2842019"/>
                <a:ext cx="703384" cy="4924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01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  <p:bldP spid="5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CFC6ACB6-C263-4B8B-980A-966C7319298D}"/>
              </a:ext>
            </a:extLst>
          </p:cNvPr>
          <p:cNvSpPr/>
          <p:nvPr/>
        </p:nvSpPr>
        <p:spPr>
          <a:xfrm>
            <a:off x="177421" y="0"/>
            <a:ext cx="11752288" cy="3153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7070">
              <a:lnSpc>
                <a:spcPct val="115000"/>
              </a:lnSpc>
              <a:spcAft>
                <a:spcPts val="1000"/>
              </a:spcAft>
            </a:pPr>
            <a:r>
              <a:rPr lang="ar-BH" sz="2400" b="1" u="sng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ثانياً: أجب عن الأسئلة التالية:</a:t>
            </a:r>
            <a:endParaRPr lang="en-US" sz="24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BH" sz="2400" dirty="0" smtClean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كان </a:t>
            </a:r>
            <a:r>
              <a:rPr lang="ar-BH" sz="2400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الإسلام سباقا في تشريع حقوق الإنسان عدد بعضا من القواعد والمبادئ التي يقوم عليها القانون الدولي؟</a:t>
            </a:r>
            <a:endParaRPr lang="en-US" sz="2400" dirty="0">
              <a:cs typeface="AdvertisingMedium" pitchFamily="2" charset="-78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BH" sz="2400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.....................................................................................................................................</a:t>
            </a:r>
            <a:endParaRPr lang="en-US" sz="24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BH" sz="2400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......................................................................................................................................</a:t>
            </a:r>
            <a:endParaRPr lang="en-US" sz="24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BH" sz="2400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.......................................................................................................................................</a:t>
            </a:r>
            <a:endParaRPr lang="en-US" sz="240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F009DBA5-09DB-49C9-9DC2-74E4EF4899BB}"/>
              </a:ext>
            </a:extLst>
          </p:cNvPr>
          <p:cNvSpPr txBox="1"/>
          <p:nvPr/>
        </p:nvSpPr>
        <p:spPr>
          <a:xfrm>
            <a:off x="7077781" y="2621617"/>
            <a:ext cx="45794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تحريم الحرب </a:t>
            </a:r>
            <a:r>
              <a:rPr lang="ar-BH" sz="2400" b="1" dirty="0" smtClean="0">
                <a:solidFill>
                  <a:srgbClr val="FF0000"/>
                </a:solidFill>
              </a:rPr>
              <a:t>الا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BH" sz="2400" b="1" dirty="0" smtClean="0">
                <a:solidFill>
                  <a:srgbClr val="FF0000"/>
                </a:solidFill>
              </a:rPr>
              <a:t>في </a:t>
            </a:r>
            <a:r>
              <a:rPr lang="ar-BH" sz="2400" b="1" dirty="0">
                <a:solidFill>
                  <a:srgbClr val="FF0000"/>
                </a:solidFill>
              </a:rPr>
              <a:t>حالة الضرورة القصوى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1D1C186E-99F8-4013-9624-17A39730F6AA}"/>
              </a:ext>
            </a:extLst>
          </p:cNvPr>
          <p:cNvSpPr txBox="1"/>
          <p:nvPr/>
        </p:nvSpPr>
        <p:spPr>
          <a:xfrm>
            <a:off x="8707385" y="2134430"/>
            <a:ext cx="28443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المعاملة الحسنة </a:t>
            </a:r>
            <a:r>
              <a:rPr lang="ar-BH" sz="2400" b="1" dirty="0" smtClean="0">
                <a:solidFill>
                  <a:srgbClr val="FF0000"/>
                </a:solidFill>
              </a:rPr>
              <a:t>لل</a:t>
            </a:r>
            <a:r>
              <a:rPr lang="ar-BH" sz="2400" b="1" dirty="0">
                <a:solidFill>
                  <a:srgbClr val="FF0000"/>
                </a:solidFill>
              </a:rPr>
              <a:t>أ</a:t>
            </a:r>
            <a:r>
              <a:rPr lang="ar-BH" sz="2400" b="1" dirty="0" smtClean="0">
                <a:solidFill>
                  <a:srgbClr val="FF0000"/>
                </a:solidFill>
              </a:rPr>
              <a:t>سرى</a:t>
            </a:r>
            <a:endParaRPr lang="ar-BH" sz="2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FDAF262D-28E4-40D0-BBAD-36F5DEC064A4}"/>
              </a:ext>
            </a:extLst>
          </p:cNvPr>
          <p:cNvSpPr txBox="1"/>
          <p:nvPr/>
        </p:nvSpPr>
        <p:spPr>
          <a:xfrm>
            <a:off x="9722372" y="1576842"/>
            <a:ext cx="171137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عدم الاعتداء</a:t>
            </a:r>
          </a:p>
        </p:txBody>
      </p:sp>
      <p:sp>
        <p:nvSpPr>
          <p:cNvPr id="10" name="مربع نص 10">
            <a:extLst>
              <a:ext uri="{FF2B5EF4-FFF2-40B4-BE49-F238E27FC236}">
                <a16:creationId xmlns:a16="http://schemas.microsoft.com/office/drawing/2014/main" xmlns="" id="{1E7A7926-5437-401D-B2E9-4CD74B0DA4DB}"/>
              </a:ext>
            </a:extLst>
          </p:cNvPr>
          <p:cNvSpPr txBox="1"/>
          <p:nvPr/>
        </p:nvSpPr>
        <p:spPr>
          <a:xfrm>
            <a:off x="2336436" y="5104734"/>
            <a:ext cx="899409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ارسال قوات لحفظ السلام (القبعات الزرق</a:t>
            </a:r>
            <a:r>
              <a:rPr lang="ar-BH" sz="2400" b="1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ar-BH" sz="2400" b="1" dirty="0">
              <a:solidFill>
                <a:srgbClr val="FF0000"/>
              </a:solidFill>
            </a:endParaRPr>
          </a:p>
        </p:txBody>
      </p:sp>
      <p:sp>
        <p:nvSpPr>
          <p:cNvPr id="11" name="مربع نص 11">
            <a:extLst>
              <a:ext uri="{FF2B5EF4-FFF2-40B4-BE49-F238E27FC236}">
                <a16:creationId xmlns:a16="http://schemas.microsoft.com/office/drawing/2014/main" xmlns="" id="{63AD8670-4C81-46F1-988D-6C217C07291F}"/>
              </a:ext>
            </a:extLst>
          </p:cNvPr>
          <p:cNvSpPr txBox="1"/>
          <p:nvPr/>
        </p:nvSpPr>
        <p:spPr>
          <a:xfrm>
            <a:off x="2336436" y="5704899"/>
            <a:ext cx="89940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معالجة الأسباب الاقتصادية والاجتماعية للحروب</a:t>
            </a:r>
          </a:p>
        </p:txBody>
      </p:sp>
      <p:sp>
        <p:nvSpPr>
          <p:cNvPr id="12" name="مربع نص 12">
            <a:extLst>
              <a:ext uri="{FF2B5EF4-FFF2-40B4-BE49-F238E27FC236}">
                <a16:creationId xmlns:a16="http://schemas.microsoft.com/office/drawing/2014/main" xmlns="" id="{3ADD1263-0217-43E1-8575-68A29A5A07CF}"/>
              </a:ext>
            </a:extLst>
          </p:cNvPr>
          <p:cNvSpPr txBox="1"/>
          <p:nvPr/>
        </p:nvSpPr>
        <p:spPr>
          <a:xfrm>
            <a:off x="2336437" y="4600870"/>
            <a:ext cx="89940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الوساطة والحوار بين الدول</a:t>
            </a:r>
          </a:p>
        </p:txBody>
      </p:sp>
      <p:sp>
        <p:nvSpPr>
          <p:cNvPr id="2" name="Rectangle 1"/>
          <p:cNvSpPr/>
          <p:nvPr/>
        </p:nvSpPr>
        <p:spPr>
          <a:xfrm>
            <a:off x="3664498" y="3547512"/>
            <a:ext cx="814517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2) </a:t>
            </a: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كيف تقوم الأمم المتحدة بتعزيز السلام وحل النزاعات سلميا؟</a:t>
            </a:r>
            <a:endParaRPr lang="en-US" sz="2800" b="1" dirty="0">
              <a:cs typeface="AdvertisingMedi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11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>
            <a:extLst>
              <a:ext uri="{FF2B5EF4-FFF2-40B4-BE49-F238E27FC236}">
                <a16:creationId xmlns:a16="http://schemas.microsoft.com/office/drawing/2014/main" xmlns="" id="{A365CE31-E046-4445-8633-E4696D967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7373" y="3690149"/>
            <a:ext cx="2952750" cy="15335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BH" dirty="0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xmlns="" id="{C3F44420-2751-472F-9E22-6573A1E36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928" y="3690148"/>
            <a:ext cx="2838450" cy="15335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BH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8BA167F4-C9A4-4737-9A12-1527290056B9}"/>
              </a:ext>
            </a:extLst>
          </p:cNvPr>
          <p:cNvSpPr/>
          <p:nvPr/>
        </p:nvSpPr>
        <p:spPr>
          <a:xfrm>
            <a:off x="5382203" y="211424"/>
            <a:ext cx="6377067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3) </a:t>
            </a:r>
            <a:r>
              <a:rPr lang="ar-BH" sz="2800" b="1" dirty="0"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علل: الاتفاق على شارات الحماية واعتماها دولياً.</a:t>
            </a:r>
            <a:endParaRPr lang="en-US" sz="2800" b="1" dirty="0">
              <a:effectLst/>
              <a:cs typeface="AdvertisingMedium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xmlns="" id="{184601F1-F0A5-4B8F-B2DA-720431D80885}"/>
              </a:ext>
            </a:extLst>
          </p:cNvPr>
          <p:cNvSpPr/>
          <p:nvPr/>
        </p:nvSpPr>
        <p:spPr>
          <a:xfrm>
            <a:off x="2230928" y="924129"/>
            <a:ext cx="952834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BH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dvertisingMedium" pitchFamily="2" charset="-78"/>
              </a:rPr>
              <a:t>لتقديم المساعدة لجميع الضحايا دون تفرقة وحماية الأشخاص القائمين عليها </a:t>
            </a:r>
            <a:endParaRPr lang="ar-BH" sz="2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dvertisingMedium" pitchFamily="2" charset="-78"/>
            </a:endParaRPr>
          </a:p>
        </p:txBody>
      </p:sp>
      <p:pic>
        <p:nvPicPr>
          <p:cNvPr id="2062" name="Picture 14" descr="Image result for â«Ø§ÙØµÙÙØ¨ Ø§ÙØ§Ø­ÙØ±â¬â">
            <a:extLst>
              <a:ext uri="{FF2B5EF4-FFF2-40B4-BE49-F238E27FC236}">
                <a16:creationId xmlns:a16="http://schemas.microsoft.com/office/drawing/2014/main" xmlns="" id="{14BC1732-93FE-433D-BF30-48E174244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958" y="3793566"/>
            <a:ext cx="1635580" cy="109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Image result for â«Ø§ÙÙÙØ§Ù Ø§ÙØ§Ø­ÙØ±â¬â">
            <a:extLst>
              <a:ext uri="{FF2B5EF4-FFF2-40B4-BE49-F238E27FC236}">
                <a16:creationId xmlns:a16="http://schemas.microsoft.com/office/drawing/2014/main" xmlns="" id="{54D8D345-4540-481D-88B4-CB6614465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99" y="3793566"/>
            <a:ext cx="1635581" cy="126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26018" y="2168097"/>
            <a:ext cx="10352501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dirty="0"/>
              <a:t> </a:t>
            </a:r>
            <a:r>
              <a:rPr lang="ar-SA" sz="2800" b="1" dirty="0"/>
              <a:t>4-</a:t>
            </a:r>
            <a:r>
              <a:rPr lang="ar-BH" sz="2800" b="1" dirty="0"/>
              <a:t>) </a:t>
            </a:r>
            <a:r>
              <a:rPr lang="ar-SA" sz="2800" b="1" dirty="0"/>
              <a:t>توجد ثلاث شارات حماية معتمدة دولياً، وتوفر هذه الشارات حماية وحصانة لا غنى عنها للأشخاص الذين هم في خدمة أغراض إنسانية، وضح </a:t>
            </a:r>
            <a:r>
              <a:rPr lang="ar-SA" sz="2800" b="1" u="sng" dirty="0"/>
              <a:t>اثنتين</a:t>
            </a:r>
            <a:r>
              <a:rPr lang="ar-SA" sz="2800" b="1" dirty="0"/>
              <a:t> منها فقط بالرسم: </a:t>
            </a:r>
            <a:endParaRPr lang="en-US" sz="2800" b="1" dirty="0">
              <a:solidFill>
                <a:srgbClr val="FF0000"/>
              </a:solidFill>
              <a:cs typeface="AdvertisingMedi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008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8523" y="575827"/>
            <a:ext cx="1057421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u="sng" dirty="0">
                <a:latin typeface="Arial" panose="020B0604020202020204" pitchFamily="34" charset="0"/>
                <a:ea typeface="Times New Roman" panose="02020603050405020304" pitchFamily="18" charset="0"/>
                <a:cs typeface="SKR HEAD1" pitchFamily="2" charset="-78"/>
              </a:rPr>
              <a:t>ثالثاً: أكمل ما يلي: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ar-SA" u="sng" dirty="0">
                <a:latin typeface="Arial" panose="020B0604020202020204" pitchFamily="34" charset="0"/>
                <a:ea typeface="Times New Roman" panose="02020603050405020304" pitchFamily="18" charset="0"/>
                <a:cs typeface="SKR HEAD1" pitchFamily="2" charset="-78"/>
              </a:rPr>
              <a:t> </a:t>
            </a:r>
            <a:r>
              <a:rPr lang="ar-SA" sz="3200" u="sng" dirty="0"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1-أكتب المصطلحات الآتية أمام ما يناسبها حسب المخطط أدناه: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ar-SA" sz="3200" dirty="0"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                                               (اتفاقيات جنيف - القانون الدولي الإنساني - النزاع </a:t>
            </a:r>
            <a:r>
              <a:rPr lang="ar-SA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المسلح</a:t>
            </a:r>
            <a:r>
              <a:rPr lang="ar-BH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)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090485"/>
              </p:ext>
            </p:extLst>
          </p:nvPr>
        </p:nvGraphicFramePr>
        <p:xfrm>
          <a:off x="386862" y="1930043"/>
          <a:ext cx="10961075" cy="437435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599117"/>
                <a:gridCol w="8361958"/>
              </a:tblGrid>
              <a:tr h="45512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المصطلح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</a:rPr>
                        <a:t>التعريف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35856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القانون الدولي </a:t>
                      </a:r>
                      <a:r>
                        <a:rPr lang="ar-SA" sz="4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6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8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</a:rPr>
                        <a:t>يشتمل على مجموعة من القواعد والقوانين التي تهدف إلى حماية الأشخاص وحفظ كرامتهم الإنسانية خلال النزاعات </a:t>
                      </a:r>
                      <a:r>
                        <a:rPr lang="ar-SA" sz="3200" dirty="0" smtClean="0">
                          <a:effectLst/>
                        </a:rPr>
                        <a:t>المسل</a:t>
                      </a:r>
                      <a:r>
                        <a:rPr lang="ar-BH" sz="3200" dirty="0" err="1" smtClean="0">
                          <a:effectLst/>
                        </a:rPr>
                        <a:t>حة</a:t>
                      </a:r>
                      <a:endParaRPr lang="en-US" sz="24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101496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4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ar-SA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النزاع المسلح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8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يشمل الحرب التي تقع بين القوات المسلحة لدولتين على </a:t>
                      </a:r>
                      <a:r>
                        <a:rPr lang="ar-SA" sz="2800" dirty="0" smtClean="0">
                          <a:effectLst/>
                        </a:rPr>
                        <a:t>الأقل</a:t>
                      </a:r>
                      <a:endParaRPr lang="en-US" sz="20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1435856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اتفاقيات جنيف </a:t>
                      </a:r>
                      <a:endParaRPr lang="en-US" sz="3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8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3200" dirty="0">
                          <a:effectLst/>
                        </a:rPr>
                        <a:t>معاهدات دولية تتضمن أهم القواعد التي تحد من وحشية الحرب وتحمي الأشخاص الذين لا يشاركون في القتال.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8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34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xmlns="" id="{BC38BEDF-F531-4F51-8814-7FDDE6F9F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639066"/>
              </p:ext>
            </p:extLst>
          </p:nvPr>
        </p:nvGraphicFramePr>
        <p:xfrm>
          <a:off x="1108259" y="1800737"/>
          <a:ext cx="10298242" cy="3565741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5071672">
                  <a:extLst>
                    <a:ext uri="{9D8B030D-6E8A-4147-A177-3AD203B41FA5}">
                      <a16:colId xmlns:a16="http://schemas.microsoft.com/office/drawing/2014/main" xmlns="" val="1010452283"/>
                    </a:ext>
                  </a:extLst>
                </a:gridCol>
                <a:gridCol w="5226570">
                  <a:extLst>
                    <a:ext uri="{9D8B030D-6E8A-4147-A177-3AD203B41FA5}">
                      <a16:colId xmlns:a16="http://schemas.microsoft.com/office/drawing/2014/main" xmlns="" val="1681344277"/>
                    </a:ext>
                  </a:extLst>
                </a:gridCol>
              </a:tblGrid>
              <a:tr h="4828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dvertisingMedium" pitchFamily="2" charset="-78"/>
                        </a:rPr>
                        <a:t>الـشبــه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dvertisingMedium" pitchFamily="2" charset="-78"/>
                        </a:rPr>
                        <a:t>الاختــلاف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19519081"/>
                  </a:ext>
                </a:extLst>
              </a:tr>
              <a:tr h="3082881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7791819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A3F8AFE7-3E8F-4BD7-9810-74956F10392D}"/>
              </a:ext>
            </a:extLst>
          </p:cNvPr>
          <p:cNvSpPr txBox="1"/>
          <p:nvPr/>
        </p:nvSpPr>
        <p:spPr>
          <a:xfrm>
            <a:off x="1460528" y="734518"/>
            <a:ext cx="959370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200" b="1" dirty="0" smtClean="0"/>
              <a:t>2- قارن </a:t>
            </a:r>
            <a:r>
              <a:rPr lang="ar-BH" sz="3200" b="1" dirty="0"/>
              <a:t>بين القانون الدولي الإنساني والاعلان العالمي لحقوق الانسان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4EB8B25F-F09E-4B63-835E-567D655522CC}"/>
              </a:ext>
            </a:extLst>
          </p:cNvPr>
          <p:cNvSpPr txBox="1"/>
          <p:nvPr/>
        </p:nvSpPr>
        <p:spPr>
          <a:xfrm>
            <a:off x="6430781" y="2563318"/>
            <a:ext cx="481184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FF0000"/>
                </a:solidFill>
              </a:rPr>
              <a:t>كلاهما يهتمان </a:t>
            </a:r>
            <a:r>
              <a:rPr lang="ar-BH" sz="3600" b="1" dirty="0" smtClean="0">
                <a:solidFill>
                  <a:srgbClr val="FF0000"/>
                </a:solidFill>
              </a:rPr>
              <a:t>بحقوق الانسان</a:t>
            </a:r>
            <a:endParaRPr lang="ar-BH" sz="36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0DDC8DE5-282E-4BE7-8120-DA2C018B3E6F}"/>
              </a:ext>
            </a:extLst>
          </p:cNvPr>
          <p:cNvSpPr txBox="1"/>
          <p:nvPr/>
        </p:nvSpPr>
        <p:spPr>
          <a:xfrm>
            <a:off x="1284158" y="2563318"/>
            <a:ext cx="481184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BH" sz="3600" b="1" dirty="0" smtClean="0">
                <a:solidFill>
                  <a:srgbClr val="FF0000"/>
                </a:solidFill>
              </a:rPr>
              <a:t>القانون </a:t>
            </a:r>
            <a:r>
              <a:rPr lang="ar-BH" sz="3600" b="1" dirty="0">
                <a:solidFill>
                  <a:srgbClr val="FF0000"/>
                </a:solidFill>
              </a:rPr>
              <a:t>الدولي يطبق وقت الحروب فقط،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ar-BH" sz="3600" b="1" dirty="0" err="1" smtClean="0">
                <a:solidFill>
                  <a:srgbClr val="FF0000"/>
                </a:solidFill>
              </a:rPr>
              <a:t>الأعلان</a:t>
            </a:r>
            <a:r>
              <a:rPr lang="ar-BH" sz="3600" b="1" dirty="0" smtClean="0">
                <a:solidFill>
                  <a:srgbClr val="FF0000"/>
                </a:solidFill>
              </a:rPr>
              <a:t> العالمي لحقوق </a:t>
            </a:r>
            <a:r>
              <a:rPr lang="ar-BH" sz="3600" b="1" dirty="0">
                <a:solidFill>
                  <a:srgbClr val="FF0000"/>
                </a:solidFill>
              </a:rPr>
              <a:t>الانسان </a:t>
            </a:r>
            <a:r>
              <a:rPr lang="ar-BH" sz="3600" b="1" dirty="0" smtClean="0">
                <a:solidFill>
                  <a:srgbClr val="FF0000"/>
                </a:solidFill>
              </a:rPr>
              <a:t>يتم </a:t>
            </a:r>
            <a:r>
              <a:rPr lang="ar-BH" sz="3600" b="1" dirty="0">
                <a:solidFill>
                  <a:srgbClr val="FF0000"/>
                </a:solidFill>
              </a:rPr>
              <a:t>تطبيقه في كل الاوقات</a:t>
            </a:r>
          </a:p>
        </p:txBody>
      </p:sp>
    </p:spTree>
    <p:extLst>
      <p:ext uri="{BB962C8B-B14F-4D97-AF65-F5344CB8AC3E}">
        <p14:creationId xmlns:p14="http://schemas.microsoft.com/office/powerpoint/2010/main" val="428030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33">
            <a:extLst>
              <a:ext uri="{FF2B5EF4-FFF2-40B4-BE49-F238E27FC236}">
                <a16:creationId xmlns:a16="http://schemas.microsoft.com/office/drawing/2014/main" xmlns="" id="{3A910A5C-96DB-4BDD-A850-8A0BCD315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7086" y="1661571"/>
            <a:ext cx="3049587" cy="1531333"/>
          </a:xfrm>
          <a:custGeom>
            <a:avLst/>
            <a:gdLst>
              <a:gd name="G0" fmla="+- 6480 0 0"/>
              <a:gd name="G1" fmla="+- 8640 0 0"/>
              <a:gd name="G2" fmla="+- 6171 0 0"/>
              <a:gd name="G3" fmla="+- 21600 0 6480"/>
              <a:gd name="G4" fmla="+- 21600 0 8640"/>
              <a:gd name="G5" fmla="*/ G0 21600 G3"/>
              <a:gd name="G6" fmla="*/ G1 21600 G3"/>
              <a:gd name="G7" fmla="*/ G2 G3 21600"/>
              <a:gd name="G8" fmla="*/ 10800 21600 G3"/>
              <a:gd name="G9" fmla="*/ G4 21600 G3"/>
              <a:gd name="G10" fmla="+- 21600 0 G7"/>
              <a:gd name="G11" fmla="+- G5 0 G8"/>
              <a:gd name="G12" fmla="+- G6 0 G8"/>
              <a:gd name="G13" fmla="*/ G12 G7 G11"/>
              <a:gd name="G14" fmla="+- 21600 0 G13"/>
              <a:gd name="G15" fmla="+- G0 0 10800"/>
              <a:gd name="G16" fmla="+- G1 0 10800"/>
              <a:gd name="G17" fmla="*/ G2 G16 G15"/>
              <a:gd name="T0" fmla="*/ 10800 w 21600"/>
              <a:gd name="T1" fmla="*/ 0 h 21600"/>
              <a:gd name="T2" fmla="*/ 0 w 21600"/>
              <a:gd name="T3" fmla="*/ 15429 h 21600"/>
              <a:gd name="T4" fmla="*/ 10800 w 21600"/>
              <a:gd name="T5" fmla="*/ 18514 h 21600"/>
              <a:gd name="T6" fmla="*/ 21600 w 21600"/>
              <a:gd name="T7" fmla="*/ 1542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3 w 21600"/>
              <a:gd name="T13" fmla="*/ G6 h 21600"/>
              <a:gd name="T14" fmla="*/ G14 w 21600"/>
              <a:gd name="T15" fmla="*/ G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BH"/>
          </a:p>
        </p:txBody>
      </p:sp>
      <p:sp>
        <p:nvSpPr>
          <p:cNvPr id="21" name="AutoShape 32">
            <a:extLst>
              <a:ext uri="{FF2B5EF4-FFF2-40B4-BE49-F238E27FC236}">
                <a16:creationId xmlns:a16="http://schemas.microsoft.com/office/drawing/2014/main" xmlns="" id="{F01CD614-0B5A-4234-82A4-1CC4A222D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663" y="2492191"/>
            <a:ext cx="3374218" cy="5801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dvertisingMedium" pitchFamily="2" charset="-78"/>
              </a:rPr>
              <a:t>الأطراف المسئولة عن تنفيذه</a:t>
            </a:r>
            <a:endParaRPr kumimoji="0" lang="ar-BH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utoShape 31">
            <a:extLst>
              <a:ext uri="{FF2B5EF4-FFF2-40B4-BE49-F238E27FC236}">
                <a16:creationId xmlns:a16="http://schemas.microsoft.com/office/drawing/2014/main" xmlns="" id="{34C63174-0B14-4349-9904-A96422507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9084" y="2427237"/>
            <a:ext cx="2257425" cy="6310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dvertisingMedium" pitchFamily="2" charset="-78"/>
              </a:rPr>
              <a:t>أهدافه</a:t>
            </a:r>
            <a:endParaRPr kumimoji="0" lang="ar-BH" altLang="ar-BH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utoShape 30">
            <a:extLst>
              <a:ext uri="{FF2B5EF4-FFF2-40B4-BE49-F238E27FC236}">
                <a16:creationId xmlns:a16="http://schemas.microsoft.com/office/drawing/2014/main" xmlns="" id="{5D13EBF3-5091-4921-9B02-A01D73CFA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169" y="3967533"/>
            <a:ext cx="5107915" cy="17674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/>
            </a:pPr>
            <a:r>
              <a:rPr kumimoji="0" lang="ar-SA" altLang="ar-BH" sz="2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حماية الانسان من آثار النزاعات والحروب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/>
            </a:pPr>
            <a:r>
              <a:rPr lang="ar-SA" altLang="ar-BH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حماية الممتلكات المدنية والثقافية والتاريخية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/>
            </a:pPr>
            <a:r>
              <a:rPr kumimoji="0" lang="ar-SA" altLang="ar-BH" sz="2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حماية البيئة الطبيعية المحيطة بالإنسان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/>
            </a:pPr>
            <a:r>
              <a:rPr lang="ar-SA" altLang="ar-BH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حماية الافراد غير المقاتلين كالنساء والاطفال</a:t>
            </a:r>
            <a:endParaRPr kumimoji="0" lang="ar-SA" altLang="ar-BH" sz="23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ar-BH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utoShape 29">
            <a:extLst>
              <a:ext uri="{FF2B5EF4-FFF2-40B4-BE49-F238E27FC236}">
                <a16:creationId xmlns:a16="http://schemas.microsoft.com/office/drawing/2014/main" xmlns="" id="{39FBD2F1-C0BD-4D8D-B503-F0D65B41E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697" y="4401511"/>
            <a:ext cx="3833761" cy="93857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lang="ar-SA" altLang="ar-BH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كافة الدول المصادقة (196 دولة)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lang="ar-SA" altLang="ar-BH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الهيئات والمنظمات الإنسانية</a:t>
            </a:r>
          </a:p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ar-SA" altLang="ar-BH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AutoShape 34">
            <a:extLst>
              <a:ext uri="{FF2B5EF4-FFF2-40B4-BE49-F238E27FC236}">
                <a16:creationId xmlns:a16="http://schemas.microsoft.com/office/drawing/2014/main" xmlns="" id="{36A18C8D-A321-4C1E-BC14-1C07D3F67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7086" y="883731"/>
            <a:ext cx="3049587" cy="4857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dvertisingMedium" pitchFamily="2" charset="-78"/>
              </a:rPr>
              <a:t>القانون الدولي الإنساني</a:t>
            </a:r>
            <a:endParaRPr kumimoji="0" lang="ar-BH" altLang="ar-B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35">
            <a:extLst>
              <a:ext uri="{FF2B5EF4-FFF2-40B4-BE49-F238E27FC236}">
                <a16:creationId xmlns:a16="http://schemas.microsoft.com/office/drawing/2014/main" xmlns="" id="{5384219D-DA7E-467E-A7B0-CF5E482E6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9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 dirty="0"/>
          </a:p>
        </p:txBody>
      </p:sp>
      <p:sp>
        <p:nvSpPr>
          <p:cNvPr id="27" name="Rectangle 37">
            <a:extLst>
              <a:ext uri="{FF2B5EF4-FFF2-40B4-BE49-F238E27FC236}">
                <a16:creationId xmlns:a16="http://schemas.microsoft.com/office/drawing/2014/main" xmlns="" id="{0E430A0F-A932-4C76-A609-ED224618D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BH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ar-BH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Farsi Simple Bold" panose="02010400000000000000" pitchFamily="2" charset="-78"/>
              </a:rPr>
              <a:t>		</a:t>
            </a:r>
            <a:endParaRPr kumimoji="0" lang="ar-BH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42">
            <a:extLst>
              <a:ext uri="{FF2B5EF4-FFF2-40B4-BE49-F238E27FC236}">
                <a16:creationId xmlns:a16="http://schemas.microsoft.com/office/drawing/2014/main" xmlns="" id="{C1B57224-3DA3-454A-8646-E4A047D22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6996" y="311751"/>
            <a:ext cx="87158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 3-من خلال دراستك لموضوع القانون الدولي الإنساني أكمل الشكل التالي: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983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uiExpand="1" animBg="1"/>
      <p:bldP spid="22" grpId="0" animBg="1"/>
      <p:bldP spid="23" grpId="0" uiExpand="1" build="p" animBg="1"/>
      <p:bldP spid="24" grpId="0" uiExpand="1" build="p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89358" y="206045"/>
            <a:ext cx="632861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4-شاهد الصورة التي أمامك واجب عن الأسئلة التالية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صورة 11" descr="صورة تحتوي على الوجه الإنساني, تلبيس, شخص, أشخاص&#10;&#10;تم إنشاء الوصف تلقائيا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42" y="1020457"/>
            <a:ext cx="3275965" cy="4670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114800" y="1455922"/>
            <a:ext cx="7615989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أ-ضع عنوان للصورة </a:t>
            </a:r>
            <a:r>
              <a:rPr kumimoji="0" lang="ar-B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    </a:t>
            </a:r>
            <a:r>
              <a:rPr kumimoji="0" lang="ar-BH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لا للحروب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-ب-كيف تكون اوضاع المدنيين في أثناء الحروب؟ </a:t>
            </a:r>
            <a:endParaRPr kumimoji="0" lang="ar-B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يتعرض</a:t>
            </a:r>
            <a:r>
              <a:rPr kumimoji="0" lang="ar-BH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المدنيين للقتل والتهجير من أراضيهم وأوطانهم </a:t>
            </a:r>
            <a:endParaRPr kumimoji="0" lang="ar-BH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BH" sz="3200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ج-ما دور الهلال والصليب الأحمر أثناء النزاعات المسلحة؟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sz="3200" dirty="0" smtClean="0">
                <a:solidFill>
                  <a:srgbClr val="FF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تقديم المساعدة لجميع الضحايا دون تمييز أو تفرقة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54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1907" y="231550"/>
            <a:ext cx="6154615" cy="3790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3600" u="sng" dirty="0">
                <a:latin typeface="Times New Roman" panose="02020603050405020304" pitchFamily="18" charset="0"/>
                <a:ea typeface="Calibri" panose="020F0502020204030204" pitchFamily="34" charset="0"/>
                <a:cs typeface="Sakkal Majalla" panose="02000000000000000000" pitchFamily="2" charset="-78"/>
              </a:rPr>
              <a:t>-من خلال الصورة، أجب: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3600" dirty="0">
                <a:ea typeface="Calibri" panose="020F0502020204030204" pitchFamily="34" charset="0"/>
                <a:cs typeface="Sakkal Majalla" panose="02000000000000000000" pitchFamily="2" charset="-78"/>
              </a:rPr>
              <a:t>أ- ما أشكال شارات الحماية المعتمدة دوليا:</a:t>
            </a:r>
            <a:endParaRPr lang="en-US" sz="36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BH" sz="36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الهلال الأحمر</a:t>
            </a:r>
            <a:endParaRPr lang="en-US" sz="36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BH" sz="36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الصليب الأحمر</a:t>
            </a:r>
            <a:endParaRPr lang="en-US" sz="36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BH" sz="36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مربع أحمر على أرضية بيضاء</a:t>
            </a:r>
            <a:endParaRPr lang="en-US" sz="3600" dirty="0">
              <a:effectLst/>
            </a:endParaRPr>
          </a:p>
        </p:txBody>
      </p:sp>
      <p:pic>
        <p:nvPicPr>
          <p:cNvPr id="3" name="صورة 12" descr="scan00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93" y="770525"/>
            <a:ext cx="4744600" cy="40242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669323" y="4426041"/>
            <a:ext cx="7983414" cy="177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ب-فائدة هذه الشارات هي (ص 55):</a:t>
            </a:r>
            <a:endParaRPr lang="en-US" sz="2800" dirty="0"/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توفير </a:t>
            </a:r>
            <a:r>
              <a:rPr lang="ar-BH" sz="2800" b="1" dirty="0" smtClean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حماية</a:t>
            </a:r>
            <a:r>
              <a:rPr lang="ar-BH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وحصانة للأشخاص أو الممتلكات التي تخدم أغراض إنسانية.</a:t>
            </a:r>
            <a:endParaRPr lang="en-US" sz="2800" dirty="0"/>
          </a:p>
          <a:p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تقديم </a:t>
            </a:r>
            <a:r>
              <a:rPr lang="ar-BH" sz="2800" b="1" dirty="0" smtClean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المساعدة</a:t>
            </a:r>
            <a:r>
              <a:rPr lang="ar-SA" sz="2800" dirty="0" smtClean="0"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لجميع الضحايا من دون تفرقة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931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الشرح: سهم لليسار 23"/>
          <p:cNvSpPr>
            <a:spLocks noChangeArrowheads="1"/>
          </p:cNvSpPr>
          <p:nvPr/>
        </p:nvSpPr>
        <p:spPr bwMode="auto">
          <a:xfrm>
            <a:off x="9028966" y="1289538"/>
            <a:ext cx="2295525" cy="4232031"/>
          </a:xfrm>
          <a:prstGeom prst="leftArrowCallout">
            <a:avLst>
              <a:gd name="adj1" fmla="val 25000"/>
              <a:gd name="adj2" fmla="val 25000"/>
              <a:gd name="adj3" fmla="val 16770"/>
              <a:gd name="adj4" fmla="val 66667"/>
            </a:avLst>
          </a:prstGeom>
          <a:solidFill>
            <a:srgbClr val="FFFFFF"/>
          </a:solidFill>
          <a:ln w="63500" cmpd="thickThin" algn="ctr">
            <a:solidFill>
              <a:srgbClr val="A5A5A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S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akkal Majalla" panose="02000000000000000000" pitchFamily="2" charset="-78"/>
              </a:rPr>
              <a:t>ارسم تصميم من عندك توضح فيه رفضك للحروب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مستطيل: زوايا مستديرة 24"/>
          <p:cNvSpPr>
            <a:spLocks noChangeArrowheads="1"/>
          </p:cNvSpPr>
          <p:nvPr/>
        </p:nvSpPr>
        <p:spPr bwMode="auto">
          <a:xfrm>
            <a:off x="773723" y="1289538"/>
            <a:ext cx="7983415" cy="4349262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3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xmlns="" id="{3F012728-D15A-4792-BF0B-0B4ECC8E6603}"/>
              </a:ext>
            </a:extLst>
          </p:cNvPr>
          <p:cNvSpPr/>
          <p:nvPr/>
        </p:nvSpPr>
        <p:spPr>
          <a:xfrm>
            <a:off x="694291" y="340571"/>
            <a:ext cx="11094885" cy="4965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87000"/>
              </a:lnSpc>
              <a:buFont typeface="+mj-lt"/>
              <a:buAutoNum type="arabicPeriod"/>
            </a:pPr>
            <a:endParaRPr lang="ar-BH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AdvertisingMedium" pitchFamily="2" charset="-78"/>
            </a:endParaRPr>
          </a:p>
          <a:p>
            <a:pPr marL="342900" lvl="0" indent="-342900">
              <a:lnSpc>
                <a:spcPct val="87000"/>
              </a:lnSpc>
              <a:buFont typeface="+mj-lt"/>
              <a:buAutoNum type="arabicPeriod"/>
            </a:pPr>
            <a:endParaRPr lang="ar-BH" sz="2800" b="1" dirty="0">
              <a:latin typeface="Times New Roman" panose="02020603050405020304" pitchFamily="18" charset="0"/>
              <a:ea typeface="Times New Roman" panose="02020603050405020304" pitchFamily="18" charset="0"/>
              <a:cs typeface="AdvertisingMedium" pitchFamily="2" charset="-78"/>
            </a:endParaRPr>
          </a:p>
          <a:p>
            <a:pPr lvl="0">
              <a:lnSpc>
                <a:spcPct val="87000"/>
              </a:lnSpc>
            </a:pP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ضع </a:t>
            </a:r>
            <a:r>
              <a:rPr lang="ar-BH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عنواناً مناسباً للنص.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87000"/>
              </a:lnSpc>
              <a:buFont typeface="Symbol" panose="05050102010706020507" pitchFamily="18" charset="2"/>
              <a:buChar char=""/>
            </a:pP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..................................................................</a:t>
            </a:r>
            <a:endParaRPr lang="en-US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AdvertisingMedium" pitchFamily="2" charset="-78"/>
            </a:endParaRPr>
          </a:p>
          <a:p>
            <a:pPr lvl="0">
              <a:lnSpc>
                <a:spcPct val="87000"/>
              </a:lnSpc>
            </a:pP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2- </a:t>
            </a: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عدد </a:t>
            </a:r>
            <a:r>
              <a:rPr lang="ar-BH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أهداف القانون الدولي الإنساني كما وردت في النص</a:t>
            </a: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.</a:t>
            </a:r>
          </a:p>
          <a:p>
            <a:pPr marL="457200" lvl="0" indent="-457200">
              <a:lnSpc>
                <a:spcPct val="87000"/>
              </a:lnSpc>
              <a:buFont typeface="Arial" panose="020B0604020202020204" pitchFamily="34" charset="0"/>
              <a:buChar char="•"/>
            </a:pP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87000"/>
              </a:lnSpc>
            </a:pP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87000"/>
              </a:lnSpc>
            </a:pP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3- إلى </a:t>
            </a:r>
            <a:r>
              <a:rPr lang="ar-BH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من ترجع فكرة القانون الدولي الإنساني</a:t>
            </a: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؟</a:t>
            </a:r>
          </a:p>
          <a:p>
            <a:pPr lvl="0">
              <a:lnSpc>
                <a:spcPct val="87000"/>
              </a:lnSpc>
            </a:pPr>
            <a:endParaRPr lang="ar-BH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dvertisingMedium" pitchFamily="2" charset="-78"/>
            </a:endParaRPr>
          </a:p>
          <a:p>
            <a:pPr lvl="0">
              <a:lnSpc>
                <a:spcPct val="87000"/>
              </a:lnSpc>
            </a:pPr>
            <a:r>
              <a:rPr lang="ar-BH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-ما </a:t>
            </a:r>
            <a:r>
              <a:rPr lang="ar-BH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المناسبة التي برزت فيها الفكرة؟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87000"/>
              </a:lnSpc>
              <a:buFont typeface="Symbol" panose="05050102010706020507" pitchFamily="18" charset="2"/>
              <a:buChar char=""/>
            </a:pP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..................................................................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87000"/>
              </a:lnSpc>
            </a:pP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5- من </a:t>
            </a:r>
            <a:r>
              <a:rPr lang="ar-BH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خلال دراستك لموضوع القانون الدولي الإنساني، ما المبادئ التي يقوم عليها القانون الدولي الإنساني والتي تتفق مع تعاليم </a:t>
            </a:r>
            <a:r>
              <a:rPr lang="ar-BH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dvertisingMedium" pitchFamily="2" charset="-78"/>
              </a:rPr>
              <a:t>الإسلام؟</a:t>
            </a:r>
            <a:endParaRPr lang="en-US" sz="28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3FDAE390-70D7-46E4-82DA-36530320C279}"/>
              </a:ext>
            </a:extLst>
          </p:cNvPr>
          <p:cNvSpPr txBox="1"/>
          <p:nvPr/>
        </p:nvSpPr>
        <p:spPr>
          <a:xfrm>
            <a:off x="8674201" y="1393323"/>
            <a:ext cx="265325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القانون الدولي الانساني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6B47BE96-2B15-4855-8A6A-A269605B87E2}"/>
              </a:ext>
            </a:extLst>
          </p:cNvPr>
          <p:cNvSpPr txBox="1"/>
          <p:nvPr/>
        </p:nvSpPr>
        <p:spPr>
          <a:xfrm>
            <a:off x="7086181" y="2623856"/>
            <a:ext cx="44640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الحد من النزاعات المسلحة لأسباب انسانية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3AD11E28-2DCA-438A-B916-7E802BA7AD46}"/>
              </a:ext>
            </a:extLst>
          </p:cNvPr>
          <p:cNvSpPr txBox="1"/>
          <p:nvPr/>
        </p:nvSpPr>
        <p:spPr>
          <a:xfrm>
            <a:off x="7993094" y="2218297"/>
            <a:ext cx="361904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حماية الأشخاص غير المقاتلين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84D5D10B-CE45-4076-B065-46EEBD4C582A}"/>
              </a:ext>
            </a:extLst>
          </p:cNvPr>
          <p:cNvSpPr txBox="1"/>
          <p:nvPr/>
        </p:nvSpPr>
        <p:spPr>
          <a:xfrm>
            <a:off x="10000830" y="3272908"/>
            <a:ext cx="15049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هنري </a:t>
            </a:r>
            <a:r>
              <a:rPr lang="ar-BH" sz="2400" b="1" dirty="0" err="1" smtClean="0">
                <a:solidFill>
                  <a:srgbClr val="FF0000"/>
                </a:solidFill>
              </a:rPr>
              <a:t>دونانت</a:t>
            </a:r>
            <a:endParaRPr lang="ar-BH" sz="2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52779FAD-DF9E-490F-A0DC-B22ED3C4BAC1}"/>
              </a:ext>
            </a:extLst>
          </p:cNvPr>
          <p:cNvSpPr txBox="1"/>
          <p:nvPr/>
        </p:nvSpPr>
        <p:spPr>
          <a:xfrm>
            <a:off x="8674201" y="4020462"/>
            <a:ext cx="265325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معركة سولفرينو 1859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B94677D7-14DE-47F0-865A-7B5085B893E5}"/>
              </a:ext>
            </a:extLst>
          </p:cNvPr>
          <p:cNvSpPr txBox="1"/>
          <p:nvPr/>
        </p:nvSpPr>
        <p:spPr>
          <a:xfrm>
            <a:off x="6480699" y="5707754"/>
            <a:ext cx="530847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المعاملة الحسنة للأسرى(استوصوا بالأسارى خيرا)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xmlns="" id="{19D04DA9-AA07-408B-9C6B-97BA722DAEDA}"/>
              </a:ext>
            </a:extLst>
          </p:cNvPr>
          <p:cNvSpPr txBox="1"/>
          <p:nvPr/>
        </p:nvSpPr>
        <p:spPr>
          <a:xfrm>
            <a:off x="9135917" y="5191033"/>
            <a:ext cx="265325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عدم الاعتداء(</a:t>
            </a:r>
            <a:r>
              <a:rPr lang="ar-BH" sz="2400" b="1" dirty="0" err="1">
                <a:solidFill>
                  <a:srgbClr val="FF0000"/>
                </a:solidFill>
              </a:rPr>
              <a:t>ولاتعتدوا</a:t>
            </a:r>
            <a:r>
              <a:rPr lang="ar-BH" sz="24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3939" y="318383"/>
            <a:ext cx="9988061" cy="481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87000"/>
              </a:lnSpc>
            </a:pPr>
            <a:r>
              <a:rPr lang="ar-SA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SKR HEAD1" pitchFamily="2" charset="-78"/>
              </a:rPr>
              <a:t>رابعاً: اقرأ النص الذي أمامك ثم أجب عن الأسئلة التي تليه انطلاقاً منه ومستفيداً مما درست: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37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548</Words>
  <Application>Microsoft Office PowerPoint</Application>
  <PresentationFormat>Widescreen</PresentationFormat>
  <Paragraphs>101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AdvertisingMedium</vt:lpstr>
      <vt:lpstr>Arial</vt:lpstr>
      <vt:lpstr>Calibri</vt:lpstr>
      <vt:lpstr>Calibri Light</vt:lpstr>
      <vt:lpstr>Cambria Math</vt:lpstr>
      <vt:lpstr>Farsi Simple Bold</vt:lpstr>
      <vt:lpstr>Sakkal Majalla</vt:lpstr>
      <vt:lpstr>SKR HEAD1</vt:lpstr>
      <vt:lpstr>Symbol</vt:lpstr>
      <vt:lpstr>Times New Roman</vt:lpstr>
      <vt:lpstr>Wingdings</vt:lpstr>
      <vt:lpstr>نسق Office</vt:lpstr>
      <vt:lpstr>الدرس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10</dc:title>
  <dc:creator>hope less</dc:creator>
  <cp:lastModifiedBy>pc30</cp:lastModifiedBy>
  <cp:revision>30</cp:revision>
  <dcterms:created xsi:type="dcterms:W3CDTF">2019-03-03T05:20:01Z</dcterms:created>
  <dcterms:modified xsi:type="dcterms:W3CDTF">2024-02-12T04:04:46Z</dcterms:modified>
</cp:coreProperties>
</file>