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3"/>
  </p:notesMasterIdLst>
  <p:sldIdLst>
    <p:sldId id="256" r:id="rId2"/>
    <p:sldId id="298" r:id="rId3"/>
    <p:sldId id="299" r:id="rId4"/>
    <p:sldId id="300" r:id="rId5"/>
    <p:sldId id="291" r:id="rId6"/>
    <p:sldId id="297" r:id="rId7"/>
    <p:sldId id="295" r:id="rId8"/>
    <p:sldId id="293" r:id="rId9"/>
    <p:sldId id="292" r:id="rId10"/>
    <p:sldId id="294" r:id="rId11"/>
    <p:sldId id="277" r:id="rId12"/>
  </p:sldIdLst>
  <p:sldSz cx="12192000" cy="6858000"/>
  <p:notesSz cx="6858000" cy="9144000"/>
  <p:defaultTextStyle>
    <a:defPPr>
      <a:defRPr lang="ar-BH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81" d="100"/>
          <a:sy n="81" d="100"/>
        </p:scale>
        <p:origin x="2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BH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48B9C5D-C640-467D-A7CE-F8EE3D0CB33F}" type="datetimeFigureOut">
              <a:rPr lang="ar-BH" smtClean="0"/>
              <a:t>25/07/1445</a:t>
            </a:fld>
            <a:endParaRPr lang="ar-BH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BH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BH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B4ADFAF-34E3-4F43-BB25-83A530CFCB62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755902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3905D7-EF01-45CE-ADD3-CF60025DF7BD}" type="slidenum">
              <a:rPr lang="ar-BH" smtClean="0"/>
              <a:t>1</a:t>
            </a:fld>
            <a:endParaRPr lang="ar-B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D3608F9-2C7F-48F8-BD5C-54B10AD53E2D}" type="datetime8">
              <a:rPr lang="ar-BH" smtClean="0"/>
              <a:t>04 شباط، 24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338415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="" xmlns:a16="http://schemas.microsoft.com/office/drawing/2014/main" id="{6F82BE9B-62F4-4CDF-9BE8-D9D0D48298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وان فرعي 2">
            <a:extLst>
              <a:ext uri="{FF2B5EF4-FFF2-40B4-BE49-F238E27FC236}">
                <a16:creationId xmlns="" xmlns:a16="http://schemas.microsoft.com/office/drawing/2014/main" id="{87B5A4F4-A91D-48D8-B996-4589A7CC46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BH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="" xmlns:a16="http://schemas.microsoft.com/office/drawing/2014/main" id="{04434764-7967-44C5-8C0E-6CD32C699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E7DA-A725-4674-AF58-A1903703E12D}" type="datetimeFigureOut">
              <a:rPr lang="ar-BH" smtClean="0"/>
              <a:t>25/07/1445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="" xmlns:a16="http://schemas.microsoft.com/office/drawing/2014/main" id="{64174B39-5CA4-4295-B831-A30EA7A2A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="" xmlns:a16="http://schemas.microsoft.com/office/drawing/2014/main" id="{BF490977-4FDD-4A00-8383-7C4D5AB55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5C639-CEF8-43E0-BF80-83FAAFAF9B02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955484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="" xmlns:a16="http://schemas.microsoft.com/office/drawing/2014/main" id="{2733C6BC-2AE5-45B3-BA83-8800A1C98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="" xmlns:a16="http://schemas.microsoft.com/office/drawing/2014/main" id="{E0B87F05-4138-4B08-ACBB-AB4581032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="" xmlns:a16="http://schemas.microsoft.com/office/drawing/2014/main" id="{5DF4DF2F-7FB1-4449-BEBA-6592B0E5A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E7DA-A725-4674-AF58-A1903703E12D}" type="datetimeFigureOut">
              <a:rPr lang="ar-BH" smtClean="0"/>
              <a:t>25/07/1445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="" xmlns:a16="http://schemas.microsoft.com/office/drawing/2014/main" id="{4593EB96-B97A-432F-848A-8A28889EB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="" xmlns:a16="http://schemas.microsoft.com/office/drawing/2014/main" id="{E836F18A-C725-4782-B46B-4493664B7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5C639-CEF8-43E0-BF80-83FAAFAF9B02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83059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="" xmlns:a16="http://schemas.microsoft.com/office/drawing/2014/main" id="{04BA3046-007D-4851-92BF-21F253204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نص 2">
            <a:extLst>
              <a:ext uri="{FF2B5EF4-FFF2-40B4-BE49-F238E27FC236}">
                <a16:creationId xmlns="" xmlns:a16="http://schemas.microsoft.com/office/drawing/2014/main" id="{BBA7AE1F-FD99-4B49-9DDE-ED2847974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="" xmlns:a16="http://schemas.microsoft.com/office/drawing/2014/main" id="{08D257F0-63E0-4C9A-B189-73A26E9A8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E7DA-A725-4674-AF58-A1903703E12D}" type="datetimeFigureOut">
              <a:rPr lang="ar-BH" smtClean="0"/>
              <a:t>25/07/1445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="" xmlns:a16="http://schemas.microsoft.com/office/drawing/2014/main" id="{1F954A75-FA39-4388-84AC-6EF4971E0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="" xmlns:a16="http://schemas.microsoft.com/office/drawing/2014/main" id="{0719B3B6-CC2A-40BF-98E1-4AC280C30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5C639-CEF8-43E0-BF80-83FAAFAF9B02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302030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="" xmlns:a16="http://schemas.microsoft.com/office/drawing/2014/main" id="{8600D882-6638-4F43-BAB4-C90DCE71A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="" xmlns:a16="http://schemas.microsoft.com/office/drawing/2014/main" id="{B509AF91-0F3F-4AE1-8D0E-14434DDA0B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="" xmlns:a16="http://schemas.microsoft.com/office/drawing/2014/main" id="{8E42AB52-51A1-4145-BD5D-8DC11C7480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="" xmlns:a16="http://schemas.microsoft.com/office/drawing/2014/main" id="{2F3FBDFB-D221-4BB0-AEFE-08B5EC42A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E7DA-A725-4674-AF58-A1903703E12D}" type="datetimeFigureOut">
              <a:rPr lang="ar-BH" smtClean="0"/>
              <a:t>25/07/1445</a:t>
            </a:fld>
            <a:endParaRPr lang="ar-BH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="" xmlns:a16="http://schemas.microsoft.com/office/drawing/2014/main" id="{B071EE17-B440-4E17-B2BE-2E6B4B81B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="" xmlns:a16="http://schemas.microsoft.com/office/drawing/2014/main" id="{46C84A01-3882-4E99-8360-19B0567D0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5C639-CEF8-43E0-BF80-83FAAFAF9B02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587651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="" xmlns:a16="http://schemas.microsoft.com/office/drawing/2014/main" id="{66CED759-A66D-401E-9B58-477B4905D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نص 2">
            <a:extLst>
              <a:ext uri="{FF2B5EF4-FFF2-40B4-BE49-F238E27FC236}">
                <a16:creationId xmlns="" xmlns:a16="http://schemas.microsoft.com/office/drawing/2014/main" id="{28CE4821-2884-49EA-85DA-EEDA4299C3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="" xmlns:a16="http://schemas.microsoft.com/office/drawing/2014/main" id="{BCB18464-322B-4C3F-82D0-22028CB84C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5" name="عنصر نائب للنص 4">
            <a:extLst>
              <a:ext uri="{FF2B5EF4-FFF2-40B4-BE49-F238E27FC236}">
                <a16:creationId xmlns="" xmlns:a16="http://schemas.microsoft.com/office/drawing/2014/main" id="{450E1484-F74D-4254-AFE8-53F6504BCB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="" xmlns:a16="http://schemas.microsoft.com/office/drawing/2014/main" id="{F6A31E55-8BA6-4C82-B623-AD6AFE34E6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="" xmlns:a16="http://schemas.microsoft.com/office/drawing/2014/main" id="{DA2F2D19-0A98-4CEE-8109-777E6111B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E7DA-A725-4674-AF58-A1903703E12D}" type="datetimeFigureOut">
              <a:rPr lang="ar-BH" smtClean="0"/>
              <a:t>25/07/1445</a:t>
            </a:fld>
            <a:endParaRPr lang="ar-BH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="" xmlns:a16="http://schemas.microsoft.com/office/drawing/2014/main" id="{C4FDDEFD-E907-4FB0-A61A-6B6E90CB8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="" xmlns:a16="http://schemas.microsoft.com/office/drawing/2014/main" id="{D995642E-9374-45B8-8E0F-4CE4C0260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5C639-CEF8-43E0-BF80-83FAAFAF9B02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541680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="" xmlns:a16="http://schemas.microsoft.com/office/drawing/2014/main" id="{16015D18-47C3-4C78-A946-85A3AC1D8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="" xmlns:a16="http://schemas.microsoft.com/office/drawing/2014/main" id="{6E434609-901E-4248-B357-426F312B4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E7DA-A725-4674-AF58-A1903703E12D}" type="datetimeFigureOut">
              <a:rPr lang="ar-BH" smtClean="0"/>
              <a:t>25/07/1445</a:t>
            </a:fld>
            <a:endParaRPr lang="ar-BH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="" xmlns:a16="http://schemas.microsoft.com/office/drawing/2014/main" id="{2A5B0FC7-E9C6-43C6-B87A-7390925EB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="" xmlns:a16="http://schemas.microsoft.com/office/drawing/2014/main" id="{15D4E460-F901-4136-833D-23262B465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5C639-CEF8-43E0-BF80-83FAAFAF9B02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157650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="" xmlns:a16="http://schemas.microsoft.com/office/drawing/2014/main" id="{E722736B-F8C2-4B36-A95D-2227599A7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E7DA-A725-4674-AF58-A1903703E12D}" type="datetimeFigureOut">
              <a:rPr lang="ar-BH" smtClean="0"/>
              <a:t>25/07/1445</a:t>
            </a:fld>
            <a:endParaRPr lang="ar-BH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="" xmlns:a16="http://schemas.microsoft.com/office/drawing/2014/main" id="{1B6741CD-4B5C-49AD-B6C5-C50DC4728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="" xmlns:a16="http://schemas.microsoft.com/office/drawing/2014/main" id="{A07C5AB0-E186-4299-A310-CA163ABCD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5C639-CEF8-43E0-BF80-83FAAFAF9B02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831131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="" xmlns:a16="http://schemas.microsoft.com/office/drawing/2014/main" id="{0D79F9A0-E217-4786-9FE0-20F0AEDB6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="" xmlns:a16="http://schemas.microsoft.com/office/drawing/2014/main" id="{61ABBF0F-866D-4342-AC97-D5E1598D5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نص 3">
            <a:extLst>
              <a:ext uri="{FF2B5EF4-FFF2-40B4-BE49-F238E27FC236}">
                <a16:creationId xmlns="" xmlns:a16="http://schemas.microsoft.com/office/drawing/2014/main" id="{F7C0BD75-8268-4D81-A5E5-504528EC64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="" xmlns:a16="http://schemas.microsoft.com/office/drawing/2014/main" id="{8AFDE06C-3425-4965-83A7-8B8C60CB2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E7DA-A725-4674-AF58-A1903703E12D}" type="datetimeFigureOut">
              <a:rPr lang="ar-BH" smtClean="0"/>
              <a:t>25/07/1445</a:t>
            </a:fld>
            <a:endParaRPr lang="ar-BH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="" xmlns:a16="http://schemas.microsoft.com/office/drawing/2014/main" id="{D91EA23A-F528-4031-8AE5-83DED761C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="" xmlns:a16="http://schemas.microsoft.com/office/drawing/2014/main" id="{170A7277-9A27-4A7C-BDD8-EA54059FD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5C639-CEF8-43E0-BF80-83FAAFAF9B02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317653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="" xmlns:a16="http://schemas.microsoft.com/office/drawing/2014/main" id="{DA80B6ED-0D41-48FC-A34C-52BCEBA3B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="" xmlns:a16="http://schemas.microsoft.com/office/drawing/2014/main" id="{81B17685-D1BD-4036-B39D-3F2EBFE5A0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BH"/>
          </a:p>
        </p:txBody>
      </p:sp>
      <p:sp>
        <p:nvSpPr>
          <p:cNvPr id="4" name="عنصر نائب للنص 3">
            <a:extLst>
              <a:ext uri="{FF2B5EF4-FFF2-40B4-BE49-F238E27FC236}">
                <a16:creationId xmlns="" xmlns:a16="http://schemas.microsoft.com/office/drawing/2014/main" id="{CD749EDE-27AD-47BD-AF60-98D12EAA7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="" xmlns:a16="http://schemas.microsoft.com/office/drawing/2014/main" id="{2BE85CB5-A8E5-4EEC-AA7E-C3656531E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E7DA-A725-4674-AF58-A1903703E12D}" type="datetimeFigureOut">
              <a:rPr lang="ar-BH" smtClean="0"/>
              <a:t>25/07/1445</a:t>
            </a:fld>
            <a:endParaRPr lang="ar-BH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="" xmlns:a16="http://schemas.microsoft.com/office/drawing/2014/main" id="{4AE18FB7-2B6A-42E1-97D1-C4AE5C47C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="" xmlns:a16="http://schemas.microsoft.com/office/drawing/2014/main" id="{24CC2CE6-E962-4F57-94DD-3D867B328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5C639-CEF8-43E0-BF80-83FAAFAF9B02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305104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="" xmlns:a16="http://schemas.microsoft.com/office/drawing/2014/main" id="{219B19D4-0B6E-4787-913B-40101F5A1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="" xmlns:a16="http://schemas.microsoft.com/office/drawing/2014/main" id="{2CCF844C-262C-4CAB-A81F-EA95C9B08C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="" xmlns:a16="http://schemas.microsoft.com/office/drawing/2014/main" id="{BEA42FA5-297D-4123-992C-106504580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E7DA-A725-4674-AF58-A1903703E12D}" type="datetimeFigureOut">
              <a:rPr lang="ar-BH" smtClean="0"/>
              <a:t>25/07/1445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="" xmlns:a16="http://schemas.microsoft.com/office/drawing/2014/main" id="{877AE4AA-A3F3-47AA-AFDB-9B21536E3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="" xmlns:a16="http://schemas.microsoft.com/office/drawing/2014/main" id="{B6766793-6419-4723-845C-44C064ECE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5C639-CEF8-43E0-BF80-83FAAFAF9B02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145681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="" xmlns:a16="http://schemas.microsoft.com/office/drawing/2014/main" id="{CD869A13-255C-4400-9D3B-4D7F5BE30A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="" xmlns:a16="http://schemas.microsoft.com/office/drawing/2014/main" id="{7BD89080-54BD-486F-A323-532DA07721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="" xmlns:a16="http://schemas.microsoft.com/office/drawing/2014/main" id="{5925EF43-445C-4824-AF62-3C30384D6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E7DA-A725-4674-AF58-A1903703E12D}" type="datetimeFigureOut">
              <a:rPr lang="ar-BH" smtClean="0"/>
              <a:t>25/07/1445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="" xmlns:a16="http://schemas.microsoft.com/office/drawing/2014/main" id="{91DD7B4A-1BAE-41A3-945E-3E556D188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="" xmlns:a16="http://schemas.microsoft.com/office/drawing/2014/main" id="{4DE1CB5D-3FCE-41C9-BCCD-EEFCFCEC7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5C639-CEF8-43E0-BF80-83FAAFAF9B02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396395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="" xmlns:a16="http://schemas.microsoft.com/office/drawing/2014/main" id="{45469A36-B13F-48B3-B292-FCFAC7487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نص 2">
            <a:extLst>
              <a:ext uri="{FF2B5EF4-FFF2-40B4-BE49-F238E27FC236}">
                <a16:creationId xmlns="" xmlns:a16="http://schemas.microsoft.com/office/drawing/2014/main" id="{9A70C90C-D7A6-4AF3-9FDC-619D2CBAE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="" xmlns:a16="http://schemas.microsoft.com/office/drawing/2014/main" id="{4C36FBB4-77C9-4020-9F4F-9BD4B554E4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AE7DA-A725-4674-AF58-A1903703E12D}" type="datetimeFigureOut">
              <a:rPr lang="ar-BH" smtClean="0"/>
              <a:t>25/07/1445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="" xmlns:a16="http://schemas.microsoft.com/office/drawing/2014/main" id="{00929B43-8546-43A8-B6A8-9129818160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="" xmlns:a16="http://schemas.microsoft.com/office/drawing/2014/main" id="{F1E22A9C-9CEA-49C3-A49C-F5A45CC510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5C639-CEF8-43E0-BF80-83FAAFAF9B02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232159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BH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5112"/>
          </a:xfrm>
        </p:spPr>
        <p:txBody>
          <a:bodyPr>
            <a:normAutofit/>
          </a:bodyPr>
          <a:lstStyle/>
          <a:p>
            <a:pPr algn="ctr"/>
            <a:r>
              <a:rPr lang="ar-BH" dirty="0">
                <a:solidFill>
                  <a:srgbClr val="FF0000"/>
                </a:solidFill>
              </a:rPr>
              <a:t>الدرس رقم (</a:t>
            </a:r>
            <a:r>
              <a:rPr lang="ar-BH" dirty="0" smtClean="0">
                <a:solidFill>
                  <a:srgbClr val="FF0000"/>
                </a:solidFill>
              </a:rPr>
              <a:t>27 </a:t>
            </a:r>
            <a:r>
              <a:rPr lang="ar-BH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024554" y="3827121"/>
            <a:ext cx="5913120" cy="1655762"/>
          </a:xfrm>
        </p:spPr>
        <p:txBody>
          <a:bodyPr>
            <a:noAutofit/>
          </a:bodyPr>
          <a:lstStyle/>
          <a:p>
            <a:pPr algn="r"/>
            <a:r>
              <a:rPr lang="ar-BH" sz="5400" dirty="0">
                <a:solidFill>
                  <a:srgbClr val="FFC000"/>
                </a:solidFill>
              </a:rPr>
              <a:t>حركة الاستعمار الأوروبي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cover dir="ru"/>
      </p:transition>
    </mc:Choice>
    <mc:Fallback xmlns="">
      <p:transition spd="slow">
        <p:cover dir="r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2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81200" y="664141"/>
            <a:ext cx="9624646" cy="5317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BH" sz="2800" u="sng" dirty="0">
                <a:latin typeface="Calibri" panose="020F0502020204030204" pitchFamily="34" charset="0"/>
                <a:ea typeface="Calibri" panose="020F0502020204030204" pitchFamily="34" charset="0"/>
                <a:cs typeface="SKR HEAD1" pitchFamily="2" charset="-78"/>
              </a:rPr>
              <a:t>أولاً: اختر الإجابة الصحيحة من بين الإجابات الخاطئة فيما يأتي:</a:t>
            </a:r>
            <a:r>
              <a:rPr lang="ar-BH" sz="2400" dirty="0"/>
              <a:t> </a:t>
            </a:r>
            <a:endParaRPr lang="en-US" sz="2400" dirty="0"/>
          </a:p>
          <a:p>
            <a:pPr>
              <a:lnSpc>
                <a:spcPct val="115000"/>
              </a:lnSpc>
              <a:tabLst>
                <a:tab pos="3100070" algn="l"/>
                <a:tab pos="3328670" algn="l"/>
                <a:tab pos="4243070" algn="l"/>
                <a:tab pos="4471670" algn="l"/>
                <a:tab pos="4700270" algn="l"/>
              </a:tabLst>
            </a:pPr>
            <a:r>
              <a:rPr lang="ar-BH" sz="2800" b="1" dirty="0">
                <a:latin typeface="Times New Roman" panose="02020603050405020304" pitchFamily="18" charset="0"/>
                <a:ea typeface="Calibri" panose="020F0502020204030204" pitchFamily="34" charset="0"/>
                <a:cs typeface="Sakkal Majalla" panose="02000000000000000000" pitchFamily="2" charset="-78"/>
              </a:rPr>
              <a:t>1- في أواخر القرن السادس عشر الميلادي قاد حركة الاستعمار الأوروبي كلاً من: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tabLst>
                <a:tab pos="3100070" algn="l"/>
                <a:tab pos="3328670" algn="l"/>
                <a:tab pos="4243070" algn="l"/>
                <a:tab pos="4471670" algn="l"/>
                <a:tab pos="4700270" algn="l"/>
              </a:tabLst>
            </a:pPr>
            <a:r>
              <a:rPr lang="ar-BH" sz="2400" dirty="0">
                <a:latin typeface="Times New Roman" panose="02020603050405020304" pitchFamily="18" charset="0"/>
                <a:ea typeface="Calibri" panose="020F0502020204030204" pitchFamily="34" charset="0"/>
                <a:cs typeface="Sakkal Majalla" panose="02000000000000000000" pitchFamily="2" charset="-78"/>
              </a:rPr>
              <a:t>                 </a:t>
            </a:r>
            <a:r>
              <a:rPr lang="ar-BH" sz="2400" b="1" dirty="0">
                <a:latin typeface="Times New Roman" panose="02020603050405020304" pitchFamily="18" charset="0"/>
                <a:ea typeface="Calibri" panose="020F0502020204030204" pitchFamily="34" charset="0"/>
                <a:cs typeface="Sakkal Majalla" panose="02000000000000000000" pitchFamily="2" charset="-78"/>
              </a:rPr>
              <a:t>أ- </a:t>
            </a:r>
            <a:r>
              <a:rPr lang="ar-BH" sz="2400" dirty="0">
                <a:latin typeface="Times New Roman" panose="02020603050405020304" pitchFamily="18" charset="0"/>
                <a:ea typeface="Calibri" panose="020F0502020204030204" pitchFamily="34" charset="0"/>
                <a:cs typeface="Sakkal Majalla" panose="02000000000000000000" pitchFamily="2" charset="-78"/>
              </a:rPr>
              <a:t>هولندا وبلجيكا                   ب. أمريكا وروسيا             ج. اسبانيا والبرتغال          د. بريطانيا وفرنسا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tabLst>
                <a:tab pos="3100070" algn="l"/>
                <a:tab pos="3328670" algn="l"/>
                <a:tab pos="4243070" algn="l"/>
                <a:tab pos="4471670" algn="l"/>
                <a:tab pos="4700270" algn="l"/>
              </a:tabLst>
            </a:pPr>
            <a:r>
              <a:rPr lang="ar-BH" sz="2800" b="1" dirty="0">
                <a:latin typeface="Times New Roman" panose="02020603050405020304" pitchFamily="18" charset="0"/>
                <a:ea typeface="Calibri" panose="020F0502020204030204" pitchFamily="34" charset="0"/>
                <a:cs typeface="Sakkal Majalla" panose="02000000000000000000" pitchFamily="2" charset="-78"/>
              </a:rPr>
              <a:t>2- في بداية القرن 18 الميلادي تراجع نفوذ البرتغال وإسبانيا تحت ضغط: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tabLst>
                <a:tab pos="3100070" algn="l"/>
                <a:tab pos="3328670" algn="l"/>
                <a:tab pos="4243070" algn="l"/>
                <a:tab pos="4471670" algn="l"/>
                <a:tab pos="4700270" algn="l"/>
              </a:tabLst>
            </a:pPr>
            <a:r>
              <a:rPr lang="ar-BH" sz="2400" dirty="0">
                <a:latin typeface="Times New Roman" panose="02020603050405020304" pitchFamily="18" charset="0"/>
                <a:ea typeface="Calibri" panose="020F0502020204030204" pitchFamily="34" charset="0"/>
                <a:cs typeface="Sakkal Majalla" panose="02000000000000000000" pitchFamily="2" charset="-78"/>
              </a:rPr>
              <a:t>                 </a:t>
            </a:r>
            <a:r>
              <a:rPr lang="ar-BH" sz="2400" b="1" dirty="0">
                <a:latin typeface="Times New Roman" panose="02020603050405020304" pitchFamily="18" charset="0"/>
                <a:ea typeface="Calibri" panose="020F0502020204030204" pitchFamily="34" charset="0"/>
                <a:cs typeface="Sakkal Majalla" panose="02000000000000000000" pitchFamily="2" charset="-78"/>
              </a:rPr>
              <a:t>أ- </a:t>
            </a:r>
            <a:r>
              <a:rPr lang="ar-BH" sz="2400" dirty="0">
                <a:latin typeface="Times New Roman" panose="02020603050405020304" pitchFamily="18" charset="0"/>
                <a:ea typeface="Calibri" panose="020F0502020204030204" pitchFamily="34" charset="0"/>
                <a:cs typeface="Sakkal Majalla" panose="02000000000000000000" pitchFamily="2" charset="-78"/>
              </a:rPr>
              <a:t>هولندا وبلجيكا                   ب. أمريكا وروسيا             ج. اسبانيا والبرتغال          د. بريطانيا وفرنسا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tabLst>
                <a:tab pos="3100070" algn="l"/>
                <a:tab pos="3328670" algn="l"/>
                <a:tab pos="4243070" algn="l"/>
                <a:tab pos="4471670" algn="l"/>
                <a:tab pos="4700270" algn="l"/>
              </a:tabLst>
            </a:pPr>
            <a:r>
              <a:rPr lang="ar-BH" sz="2800" b="1" dirty="0">
                <a:latin typeface="Times New Roman" panose="02020603050405020304" pitchFamily="18" charset="0"/>
                <a:ea typeface="Calibri" panose="020F0502020204030204" pitchFamily="34" charset="0"/>
                <a:cs typeface="Sakkal Majalla" panose="02000000000000000000" pitchFamily="2" charset="-78"/>
              </a:rPr>
              <a:t>3-حدثت حرب السبع سنوات (1756م – 1763م) بين: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tabLst>
                <a:tab pos="3100070" algn="l"/>
                <a:tab pos="3328670" algn="l"/>
                <a:tab pos="4243070" algn="l"/>
                <a:tab pos="4471670" algn="l"/>
                <a:tab pos="4700270" algn="l"/>
              </a:tabLst>
            </a:pPr>
            <a:r>
              <a:rPr lang="ar-BH" sz="2400" dirty="0">
                <a:latin typeface="Times New Roman" panose="02020603050405020304" pitchFamily="18" charset="0"/>
                <a:ea typeface="Calibri" panose="020F0502020204030204" pitchFamily="34" charset="0"/>
                <a:cs typeface="Sakkal Majalla" panose="02000000000000000000" pitchFamily="2" charset="-78"/>
              </a:rPr>
              <a:t>                أ- بريطانيا وفرنسا                  ب. اسبانيا والبرتغال          ج. روسيا وامريكا              د. المانيا وفرنسا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tabLst>
                <a:tab pos="3100070" algn="l"/>
                <a:tab pos="3328670" algn="l"/>
                <a:tab pos="4243070" algn="l"/>
                <a:tab pos="4471670" algn="l"/>
                <a:tab pos="4700270" algn="l"/>
              </a:tabLst>
            </a:pPr>
            <a:r>
              <a:rPr lang="ar-BH" sz="2800" b="1" dirty="0">
                <a:latin typeface="Times New Roman" panose="02020603050405020304" pitchFamily="18" charset="0"/>
                <a:ea typeface="Calibri" panose="020F0502020204030204" pitchFamily="34" charset="0"/>
                <a:cs typeface="Sakkal Majalla" panose="02000000000000000000" pitchFamily="2" charset="-78"/>
              </a:rPr>
              <a:t>4-أدت حرب السبع سنوات ( 1756م – 1763م) الى إبرام معاهدة: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tabLst>
                <a:tab pos="3100070" algn="l"/>
                <a:tab pos="3328670" algn="l"/>
                <a:tab pos="4243070" algn="l"/>
                <a:tab pos="4471670" algn="l"/>
                <a:tab pos="4700270" algn="l"/>
              </a:tabLst>
            </a:pPr>
            <a:r>
              <a:rPr lang="ar-BH" sz="2400" dirty="0">
                <a:latin typeface="Times New Roman" panose="02020603050405020304" pitchFamily="18" charset="0"/>
                <a:ea typeface="Calibri" panose="020F0502020204030204" pitchFamily="34" charset="0"/>
                <a:cs typeface="Sakkal Majalla" panose="02000000000000000000" pitchFamily="2" charset="-78"/>
              </a:rPr>
              <a:t>                أ- فرساي                                  ب. لندن                              ج. باريس                             د. جنيف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tabLst>
                <a:tab pos="3100070" algn="l"/>
                <a:tab pos="3328670" algn="l"/>
                <a:tab pos="4243070" algn="l"/>
                <a:tab pos="4471670" algn="l"/>
                <a:tab pos="4700270" algn="l"/>
              </a:tabLst>
            </a:pPr>
            <a:r>
              <a:rPr lang="ar-BH" sz="2800" b="1" dirty="0">
                <a:latin typeface="Times New Roman" panose="02020603050405020304" pitchFamily="18" charset="0"/>
                <a:ea typeface="Calibri" panose="020F0502020204030204" pitchFamily="34" charset="0"/>
                <a:cs typeface="Sakkal Majalla" panose="02000000000000000000" pitchFamily="2" charset="-78"/>
              </a:rPr>
              <a:t>5-بدأت الثورة الصناعية في أواخر القرن الثامن عشر في: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tabLst>
                <a:tab pos="3100070" algn="l"/>
                <a:tab pos="3328670" algn="l"/>
                <a:tab pos="4243070" algn="l"/>
                <a:tab pos="4471670" algn="l"/>
                <a:tab pos="4700270" algn="l"/>
              </a:tabLst>
            </a:pPr>
            <a:r>
              <a:rPr lang="ar-BH" sz="2400" dirty="0">
                <a:latin typeface="Times New Roman" panose="02020603050405020304" pitchFamily="18" charset="0"/>
                <a:ea typeface="Calibri" panose="020F0502020204030204" pitchFamily="34" charset="0"/>
                <a:cs typeface="Sakkal Majalla" panose="02000000000000000000" pitchFamily="2" charset="-78"/>
              </a:rPr>
              <a:t>                أ- فرنسا                                  ب. بريطانيا                           ج. امريكا                              د. المانيا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شكل بيضاوي 3">
            <a:extLst>
              <a:ext uri="{FF2B5EF4-FFF2-40B4-BE49-F238E27FC236}">
                <a16:creationId xmlns="" xmlns:a16="http://schemas.microsoft.com/office/drawing/2014/main" id="{FBEA9541-5055-44C9-99A1-2265D4F37C69}"/>
              </a:ext>
            </a:extLst>
          </p:cNvPr>
          <p:cNvSpPr/>
          <p:nvPr/>
        </p:nvSpPr>
        <p:spPr>
          <a:xfrm>
            <a:off x="9050215" y="3570541"/>
            <a:ext cx="2051539" cy="64976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6" name="شكل بيضاوي 4">
            <a:extLst>
              <a:ext uri="{FF2B5EF4-FFF2-40B4-BE49-F238E27FC236}">
                <a16:creationId xmlns="" xmlns:a16="http://schemas.microsoft.com/office/drawing/2014/main" id="{C933C3B8-0CB4-46C7-8A1D-CB314EDA9D2F}"/>
              </a:ext>
            </a:extLst>
          </p:cNvPr>
          <p:cNvSpPr/>
          <p:nvPr/>
        </p:nvSpPr>
        <p:spPr>
          <a:xfrm>
            <a:off x="6934103" y="5486400"/>
            <a:ext cx="2021174" cy="49509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7" name="شكل بيضاوي 2">
            <a:extLst>
              <a:ext uri="{FF2B5EF4-FFF2-40B4-BE49-F238E27FC236}">
                <a16:creationId xmlns="" xmlns:a16="http://schemas.microsoft.com/office/drawing/2014/main" id="{2F9AD9D3-145B-4C1D-B431-56085795AD7A}"/>
              </a:ext>
            </a:extLst>
          </p:cNvPr>
          <p:cNvSpPr/>
          <p:nvPr/>
        </p:nvSpPr>
        <p:spPr>
          <a:xfrm>
            <a:off x="4466492" y="1766917"/>
            <a:ext cx="2227384" cy="63631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8" name="شكل بيضاوي 2">
            <a:extLst>
              <a:ext uri="{FF2B5EF4-FFF2-40B4-BE49-F238E27FC236}">
                <a16:creationId xmlns="" xmlns:a16="http://schemas.microsoft.com/office/drawing/2014/main" id="{2F9AD9D3-145B-4C1D-B431-56085795AD7A}"/>
              </a:ext>
            </a:extLst>
          </p:cNvPr>
          <p:cNvSpPr/>
          <p:nvPr/>
        </p:nvSpPr>
        <p:spPr>
          <a:xfrm>
            <a:off x="4794738" y="4510118"/>
            <a:ext cx="2362103" cy="61286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9" name="شكل بيضاوي 5">
            <a:extLst>
              <a:ext uri="{FF2B5EF4-FFF2-40B4-BE49-F238E27FC236}">
                <a16:creationId xmlns="" xmlns:a16="http://schemas.microsoft.com/office/drawing/2014/main" id="{8EF61B47-E7AA-4A8F-B286-C4BC53FC4A76}"/>
              </a:ext>
            </a:extLst>
          </p:cNvPr>
          <p:cNvSpPr/>
          <p:nvPr/>
        </p:nvSpPr>
        <p:spPr>
          <a:xfrm>
            <a:off x="2543908" y="2716760"/>
            <a:ext cx="1830329" cy="51881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027160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88831" y="1369206"/>
            <a:ext cx="9894277" cy="348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tabLst>
                <a:tab pos="3100070" algn="l"/>
                <a:tab pos="3328670" algn="l"/>
                <a:tab pos="4243070" algn="l"/>
                <a:tab pos="4471670" algn="l"/>
                <a:tab pos="4700270" algn="l"/>
              </a:tabLst>
            </a:pPr>
            <a:r>
              <a:rPr lang="ar-SA" sz="2400" u="sng" dirty="0">
                <a:latin typeface="Calibri" panose="020F0502020204030204" pitchFamily="34" charset="0"/>
                <a:ea typeface="Calibri" panose="020F0502020204030204" pitchFamily="34" charset="0"/>
                <a:cs typeface="SKR HEAD1" pitchFamily="2" charset="-78"/>
              </a:rPr>
              <a:t>ثانياً: ضع علامة ( </a:t>
            </a:r>
            <a:r>
              <a:rPr lang="en-US" sz="2400" u="sng" dirty="0">
                <a:latin typeface="Calibri" panose="020F0502020204030204" pitchFamily="34" charset="0"/>
                <a:ea typeface="Calibri" panose="020F0502020204030204" pitchFamily="34" charset="0"/>
                <a:cs typeface="SKR HEAD1" pitchFamily="2" charset="-78"/>
                <a:sym typeface="Wingdings" panose="05000000000000000000" pitchFamily="2" charset="2"/>
              </a:rPr>
              <a:t></a:t>
            </a:r>
            <a:r>
              <a:rPr lang="ar-SA" sz="2400" u="sng" dirty="0">
                <a:latin typeface="Calibri" panose="020F0502020204030204" pitchFamily="34" charset="0"/>
                <a:ea typeface="Calibri" panose="020F0502020204030204" pitchFamily="34" charset="0"/>
                <a:cs typeface="SKR HEAD1" pitchFamily="2" charset="-78"/>
              </a:rPr>
              <a:t> ) أمام العبارات الصحيحة وعلامة ( </a:t>
            </a:r>
            <a:r>
              <a:rPr lang="en-US" sz="2400" u="sng" dirty="0">
                <a:latin typeface="Calibri" panose="020F0502020204030204" pitchFamily="34" charset="0"/>
                <a:ea typeface="Calibri" panose="020F0502020204030204" pitchFamily="34" charset="0"/>
                <a:cs typeface="SKR HEAD1" pitchFamily="2" charset="-78"/>
                <a:sym typeface="Wingdings" panose="05000000000000000000" pitchFamily="2" charset="2"/>
              </a:rPr>
              <a:t></a:t>
            </a:r>
            <a:r>
              <a:rPr lang="ar-SA" sz="2400" u="sng" dirty="0">
                <a:latin typeface="Calibri" panose="020F0502020204030204" pitchFamily="34" charset="0"/>
                <a:ea typeface="Calibri" panose="020F0502020204030204" pitchFamily="34" charset="0"/>
                <a:cs typeface="SKR HEAD1" pitchFamily="2" charset="-78"/>
              </a:rPr>
              <a:t> ) أمام العبارات الخاطئة: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BH" sz="2800" dirty="0">
                <a:ea typeface="Calibri" panose="020F0502020204030204" pitchFamily="34" charset="0"/>
                <a:cs typeface="Sakkal Majalla" panose="02000000000000000000" pitchFamily="2" charset="-78"/>
              </a:rPr>
              <a:t>بلغت حركة الاستعمار الأوروبي ذروتها مع قيام الثورة الصناعية في القرن 20 الميلادي</a:t>
            </a:r>
            <a:r>
              <a:rPr lang="ar-BH" sz="2800" b="1" dirty="0">
                <a:ea typeface="Calibri" panose="020F0502020204030204" pitchFamily="34" charset="0"/>
                <a:cs typeface="Sakkal Majalla" panose="02000000000000000000" pitchFamily="2" charset="-78"/>
              </a:rPr>
              <a:t>            </a:t>
            </a:r>
            <a:r>
              <a:rPr lang="ar-BH" sz="2800" dirty="0" smtClean="0">
                <a:ea typeface="Calibri" panose="020F0502020204030204" pitchFamily="34" charset="0"/>
                <a:cs typeface="Sakkal Majalla" panose="02000000000000000000" pitchFamily="2" charset="-78"/>
              </a:rPr>
              <a:t>(</a:t>
            </a: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SKR HEAD1" pitchFamily="2" charset="-78"/>
                <a:sym typeface="Wingdings" panose="05000000000000000000" pitchFamily="2" charset="2"/>
              </a:rPr>
              <a:t></a:t>
            </a:r>
            <a:r>
              <a:rPr lang="ar-BH" sz="2800" dirty="0" smtClean="0">
                <a:ea typeface="Calibri" panose="020F0502020204030204" pitchFamily="34" charset="0"/>
                <a:cs typeface="Sakkal Majalla" panose="02000000000000000000" pitchFamily="2" charset="-78"/>
              </a:rPr>
              <a:t>   </a:t>
            </a:r>
            <a:r>
              <a:rPr lang="ar-BH" sz="2800" dirty="0">
                <a:ea typeface="Calibri" panose="020F0502020204030204" pitchFamily="34" charset="0"/>
                <a:cs typeface="Sakkal Majalla" panose="02000000000000000000" pitchFamily="2" charset="-78"/>
              </a:rPr>
              <a:t>)</a:t>
            </a:r>
            <a:endParaRPr lang="en-US" sz="2800" dirty="0"/>
          </a:p>
          <a:p>
            <a:pPr marL="342900" lvl="0" indent="-342900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BH" sz="2800" dirty="0">
                <a:ea typeface="Calibri" panose="020F0502020204030204" pitchFamily="34" charset="0"/>
                <a:cs typeface="Sakkal Majalla" panose="02000000000000000000" pitchFamily="2" charset="-78"/>
              </a:rPr>
              <a:t>قامت التجارة المثلثة على شراء العبيد من أوروبا ونقلهم للعمل في مناجم أمريكا                      </a:t>
            </a:r>
            <a:r>
              <a:rPr lang="ar-BH" sz="2800" dirty="0" smtClean="0">
                <a:ea typeface="Calibri" panose="020F0502020204030204" pitchFamily="34" charset="0"/>
                <a:cs typeface="Sakkal Majalla" panose="02000000000000000000" pitchFamily="2" charset="-78"/>
              </a:rPr>
              <a:t>(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SKR HEAD1" pitchFamily="2" charset="-78"/>
                <a:sym typeface="Wingdings" panose="05000000000000000000" pitchFamily="2" charset="2"/>
              </a:rPr>
              <a:t></a:t>
            </a:r>
            <a:r>
              <a:rPr lang="ar-BH" sz="2800" dirty="0" smtClean="0">
                <a:ea typeface="Calibri" panose="020F0502020204030204" pitchFamily="34" charset="0"/>
                <a:cs typeface="Sakkal Majalla" panose="02000000000000000000" pitchFamily="2" charset="-78"/>
              </a:rPr>
              <a:t>  )</a:t>
            </a:r>
            <a:endParaRPr lang="en-US" sz="2800" dirty="0"/>
          </a:p>
          <a:p>
            <a:pPr marL="342900" lvl="0" indent="-342900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BH" sz="2800" dirty="0">
                <a:ea typeface="Calibri" panose="020F0502020204030204" pitchFamily="34" charset="0"/>
                <a:cs typeface="Sakkal Majalla" panose="02000000000000000000" pitchFamily="2" charset="-78"/>
              </a:rPr>
              <a:t>في التجارة المثلثة يتم نقل المواد الغذائية والمعادن الثمينة من أمريكا الى أوروبا                         </a:t>
            </a:r>
            <a:r>
              <a:rPr lang="ar-BH" sz="2800" dirty="0" smtClean="0">
                <a:ea typeface="Calibri" panose="020F0502020204030204" pitchFamily="34" charset="0"/>
                <a:cs typeface="Sakkal Majalla" panose="02000000000000000000" pitchFamily="2" charset="-78"/>
              </a:rPr>
              <a:t>(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SKR HEAD1" pitchFamily="2" charset="-78"/>
                <a:sym typeface="Wingdings" panose="05000000000000000000" pitchFamily="2" charset="2"/>
              </a:rPr>
              <a:t></a:t>
            </a:r>
            <a:r>
              <a:rPr lang="ar-BH" sz="2800" dirty="0" smtClean="0">
                <a:ea typeface="Calibri" panose="020F0502020204030204" pitchFamily="34" charset="0"/>
                <a:cs typeface="Sakkal Majalla" panose="02000000000000000000" pitchFamily="2" charset="-78"/>
              </a:rPr>
              <a:t>   </a:t>
            </a:r>
            <a:r>
              <a:rPr lang="ar-BH" sz="2800" dirty="0">
                <a:ea typeface="Calibri" panose="020F0502020204030204" pitchFamily="34" charset="0"/>
                <a:cs typeface="Sakkal Majalla" panose="02000000000000000000" pitchFamily="2" charset="-78"/>
              </a:rPr>
              <a:t>)</a:t>
            </a:r>
            <a:endParaRPr lang="en-US" sz="2800" dirty="0"/>
          </a:p>
          <a:p>
            <a:pPr marL="342900" lvl="0" indent="-342900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BH" sz="2800" dirty="0">
                <a:ea typeface="Calibri" panose="020F0502020204030204" pitchFamily="34" charset="0"/>
                <a:cs typeface="Sakkal Majalla" panose="02000000000000000000" pitchFamily="2" charset="-78"/>
              </a:rPr>
              <a:t>يسرت الثورة الصناعية إنتاج الأسلحة النارية ووسائل النقل                                                       </a:t>
            </a:r>
            <a:r>
              <a:rPr lang="ar-BH" sz="2800" dirty="0" smtClean="0">
                <a:ea typeface="Calibri" panose="020F0502020204030204" pitchFamily="34" charset="0"/>
                <a:cs typeface="Sakkal Majalla" panose="02000000000000000000" pitchFamily="2" charset="-78"/>
              </a:rPr>
              <a:t>(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SKR HEAD1" pitchFamily="2" charset="-78"/>
                <a:sym typeface="Wingdings" panose="05000000000000000000" pitchFamily="2" charset="2"/>
              </a:rPr>
              <a:t></a:t>
            </a:r>
            <a:r>
              <a:rPr lang="ar-BH" sz="2800" dirty="0" smtClean="0">
                <a:ea typeface="Calibri" panose="020F0502020204030204" pitchFamily="34" charset="0"/>
                <a:cs typeface="Sakkal Majalla" panose="02000000000000000000" pitchFamily="2" charset="-78"/>
              </a:rPr>
              <a:t>   </a:t>
            </a:r>
            <a:r>
              <a:rPr lang="ar-BH" sz="2800" dirty="0">
                <a:ea typeface="Calibri" panose="020F0502020204030204" pitchFamily="34" charset="0"/>
                <a:cs typeface="Sakkal Majalla" panose="02000000000000000000" pitchFamily="2" charset="-78"/>
              </a:rPr>
              <a:t>)</a:t>
            </a:r>
            <a:endParaRPr lang="en-US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7748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6800" y="1194542"/>
            <a:ext cx="10738337" cy="403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7070"/>
            <a:r>
              <a:rPr lang="ar-BH" sz="2800" u="sng" dirty="0">
                <a:latin typeface="Calibri" panose="020F0502020204030204" pitchFamily="34" charset="0"/>
                <a:ea typeface="Calibri" panose="020F0502020204030204" pitchFamily="34" charset="0"/>
                <a:cs typeface="SKR HEAD1" pitchFamily="2" charset="-78"/>
              </a:rPr>
              <a:t>ثالثاً: أجب عن الأسئلة التالية:</a:t>
            </a:r>
            <a:endParaRPr lang="en-US" sz="2800" dirty="0"/>
          </a:p>
          <a:p>
            <a:r>
              <a:rPr lang="ar-BH" sz="2800" dirty="0">
                <a:ea typeface="Calibri" panose="020F0502020204030204" pitchFamily="34" charset="0"/>
                <a:cs typeface="Sakkal Majalla" panose="02000000000000000000" pitchFamily="2" charset="-78"/>
              </a:rPr>
              <a:t>     1-علل: يُعتبر العامل الديموغرافي والاجتماعي من أسباب حركة الاستعمار الأوروبي في القرن التاسع عشر.</a:t>
            </a:r>
            <a:endParaRPr lang="en-US" sz="2800" dirty="0"/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ar-BH" sz="2800" b="1" dirty="0" smtClean="0">
                <a:solidFill>
                  <a:srgbClr val="FF0000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لتوطين الفائض السكاني</a:t>
            </a:r>
            <a:endParaRPr lang="en-US" sz="2800" b="1" dirty="0">
              <a:solidFill>
                <a:srgbClr val="FF0000"/>
              </a:solidFill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ar-BH" sz="2800" b="1" dirty="0" smtClean="0">
                <a:solidFill>
                  <a:srgbClr val="FF0000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حلا لمشاكل البطالة</a:t>
            </a:r>
            <a:endParaRPr lang="en-US" sz="28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ar-BH" sz="2800" dirty="0">
                <a:ea typeface="Calibri" panose="020F0502020204030204" pitchFamily="34" charset="0"/>
                <a:cs typeface="Sakkal Majalla" panose="02000000000000000000" pitchFamily="2" charset="-78"/>
              </a:rPr>
              <a:t>   2-علل: تعدد الأزمات بين الدول الاستعمارية.</a:t>
            </a:r>
            <a:endParaRPr lang="en-US" sz="2800" dirty="0"/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ar-BH" sz="2800" b="1" dirty="0" smtClean="0">
                <a:solidFill>
                  <a:srgbClr val="FF0000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حيث اعتبر القادة الأوربيين الاستعمار وسيلة لقوة الدولة الوطنية</a:t>
            </a:r>
            <a:endParaRPr lang="en-US" sz="2800" b="1" dirty="0">
              <a:solidFill>
                <a:srgbClr val="FF0000"/>
              </a:solidFill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ar-BH" sz="2800" b="1" dirty="0" smtClean="0">
                <a:solidFill>
                  <a:srgbClr val="FF0000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حيث تشكل المستعمرات مواقع استراتيجية</a:t>
            </a:r>
            <a:endParaRPr lang="en-US" sz="2800" b="1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5971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321355A7-9509-4920-8E01-A2CE9D8E1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8603" y="239467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BH"/>
          </a:p>
        </p:txBody>
      </p:sp>
      <p:sp>
        <p:nvSpPr>
          <p:cNvPr id="15" name="مستطيل 14">
            <a:extLst>
              <a:ext uri="{FF2B5EF4-FFF2-40B4-BE49-F238E27FC236}">
                <a16:creationId xmlns="" xmlns:a16="http://schemas.microsoft.com/office/drawing/2014/main" id="{ABA45772-E9AC-41A4-BF0C-DF806B8FD851}"/>
              </a:ext>
            </a:extLst>
          </p:cNvPr>
          <p:cNvSpPr/>
          <p:nvPr/>
        </p:nvSpPr>
        <p:spPr>
          <a:xfrm>
            <a:off x="569626" y="391304"/>
            <a:ext cx="10478125" cy="489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BH" sz="2400" b="1" u="sng" dirty="0">
                <a:latin typeface="Calibri" panose="020F0502020204030204" pitchFamily="34" charset="0"/>
                <a:ea typeface="Calibri" panose="020F0502020204030204" pitchFamily="34" charset="0"/>
                <a:cs typeface="AdvertisingMedium"/>
              </a:rPr>
              <a:t>ثانياً: </a:t>
            </a:r>
            <a:r>
              <a:rPr lang="ar-BH" sz="2400" b="1" u="sng" dirty="0">
                <a:cs typeface="AdvertisingMedium"/>
              </a:rPr>
              <a:t>اكتب أبرز ملامح الحركة الاستعمارية خلال المرحلة الأولى خلال القرنان 17 و18 الميلادي: </a:t>
            </a:r>
            <a:endParaRPr lang="en-US" sz="2400" dirty="0">
              <a:effectLst/>
            </a:endParaRPr>
          </a:p>
        </p:txBody>
      </p:sp>
      <p:sp>
        <p:nvSpPr>
          <p:cNvPr id="29" name="مستطيل 28">
            <a:extLst>
              <a:ext uri="{FF2B5EF4-FFF2-40B4-BE49-F238E27FC236}">
                <a16:creationId xmlns="" xmlns:a16="http://schemas.microsoft.com/office/drawing/2014/main" id="{BAA04303-3AE1-4EF6-8868-B262C9CB1463}"/>
              </a:ext>
            </a:extLst>
          </p:cNvPr>
          <p:cNvSpPr/>
          <p:nvPr/>
        </p:nvSpPr>
        <p:spPr>
          <a:xfrm>
            <a:off x="1083036" y="1976707"/>
            <a:ext cx="104781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dirty="0"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 </a:t>
            </a:r>
            <a:r>
              <a:rPr lang="ar-BH" sz="2400" dirty="0"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أواخر القرن 16 الميلادي	      بداية القرن 17 الميلادي	    بداية القرن 18 الميلادي</a:t>
            </a:r>
            <a:endParaRPr lang="ar-BH" dirty="0"/>
          </a:p>
        </p:txBody>
      </p:sp>
      <p:grpSp>
        <p:nvGrpSpPr>
          <p:cNvPr id="30" name="Group 27">
            <a:extLst>
              <a:ext uri="{FF2B5EF4-FFF2-40B4-BE49-F238E27FC236}">
                <a16:creationId xmlns="" xmlns:a16="http://schemas.microsoft.com/office/drawing/2014/main" id="{CE3EDBA8-6A13-4658-90B5-1386F6BB0D54}"/>
              </a:ext>
            </a:extLst>
          </p:cNvPr>
          <p:cNvGrpSpPr>
            <a:grpSpLocks/>
          </p:cNvGrpSpPr>
          <p:nvPr/>
        </p:nvGrpSpPr>
        <p:grpSpPr bwMode="auto">
          <a:xfrm>
            <a:off x="299804" y="2394678"/>
            <a:ext cx="11377534" cy="2543458"/>
            <a:chOff x="494" y="9846"/>
            <a:chExt cx="10459" cy="3349"/>
          </a:xfrm>
        </p:grpSpPr>
        <p:sp>
          <p:nvSpPr>
            <p:cNvPr id="31" name="Line 28">
              <a:extLst>
                <a:ext uri="{FF2B5EF4-FFF2-40B4-BE49-F238E27FC236}">
                  <a16:creationId xmlns="" xmlns:a16="http://schemas.microsoft.com/office/drawing/2014/main" id="{C0C44FC9-F201-418E-ACE3-B4010F4C5E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49" y="12475"/>
              <a:ext cx="0" cy="72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BH"/>
            </a:p>
          </p:txBody>
        </p:sp>
        <p:sp>
          <p:nvSpPr>
            <p:cNvPr id="32" name="Line 29">
              <a:extLst>
                <a:ext uri="{FF2B5EF4-FFF2-40B4-BE49-F238E27FC236}">
                  <a16:creationId xmlns="" xmlns:a16="http://schemas.microsoft.com/office/drawing/2014/main" id="{364DBB19-C980-4C76-A21A-E605F4E89B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83" y="13020"/>
              <a:ext cx="9056" cy="1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BH"/>
            </a:p>
          </p:txBody>
        </p:sp>
        <p:sp>
          <p:nvSpPr>
            <p:cNvPr id="33" name="Line 30">
              <a:extLst>
                <a:ext uri="{FF2B5EF4-FFF2-40B4-BE49-F238E27FC236}">
                  <a16:creationId xmlns="" xmlns:a16="http://schemas.microsoft.com/office/drawing/2014/main" id="{75C2140D-5D4E-4553-8681-1F7BF75746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53" y="10201"/>
              <a:ext cx="90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BH"/>
            </a:p>
          </p:txBody>
        </p:sp>
        <p:sp>
          <p:nvSpPr>
            <p:cNvPr id="34" name="Line 31">
              <a:extLst>
                <a:ext uri="{FF2B5EF4-FFF2-40B4-BE49-F238E27FC236}">
                  <a16:creationId xmlns="" xmlns:a16="http://schemas.microsoft.com/office/drawing/2014/main" id="{59453804-0B1D-42E1-A7B9-E9F6F4CC29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28" y="9846"/>
              <a:ext cx="0" cy="82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BH"/>
            </a:p>
          </p:txBody>
        </p:sp>
        <p:sp>
          <p:nvSpPr>
            <p:cNvPr id="35" name="Line 32">
              <a:extLst>
                <a:ext uri="{FF2B5EF4-FFF2-40B4-BE49-F238E27FC236}">
                  <a16:creationId xmlns="" xmlns:a16="http://schemas.microsoft.com/office/drawing/2014/main" id="{B03E1E30-586A-4A1E-824E-FFCBEA8A91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4" y="9846"/>
              <a:ext cx="1440" cy="18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BH"/>
            </a:p>
          </p:txBody>
        </p:sp>
        <p:sp>
          <p:nvSpPr>
            <p:cNvPr id="36" name="Line 33">
              <a:extLst>
                <a:ext uri="{FF2B5EF4-FFF2-40B4-BE49-F238E27FC236}">
                  <a16:creationId xmlns="" xmlns:a16="http://schemas.microsoft.com/office/drawing/2014/main" id="{F5EC0D9D-60F7-44F1-9416-DF02FC9C44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31" y="10206"/>
              <a:ext cx="0" cy="281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BH"/>
            </a:p>
          </p:txBody>
        </p:sp>
        <p:sp>
          <p:nvSpPr>
            <p:cNvPr id="37" name="Line 34">
              <a:extLst>
                <a:ext uri="{FF2B5EF4-FFF2-40B4-BE49-F238E27FC236}">
                  <a16:creationId xmlns="" xmlns:a16="http://schemas.microsoft.com/office/drawing/2014/main" id="{977AACB4-02B0-4AEF-99D7-797C913C58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94" y="11646"/>
              <a:ext cx="1355" cy="154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BH"/>
            </a:p>
          </p:txBody>
        </p:sp>
        <p:sp>
          <p:nvSpPr>
            <p:cNvPr id="38" name="Line 35">
              <a:extLst>
                <a:ext uri="{FF2B5EF4-FFF2-40B4-BE49-F238E27FC236}">
                  <a16:creationId xmlns="" xmlns:a16="http://schemas.microsoft.com/office/drawing/2014/main" id="{C41377E1-B6D6-4384-82D8-E5C7EFD353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05" y="10182"/>
              <a:ext cx="9" cy="283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BH"/>
            </a:p>
          </p:txBody>
        </p:sp>
        <p:sp>
          <p:nvSpPr>
            <p:cNvPr id="39" name="Line 36">
              <a:extLst>
                <a:ext uri="{FF2B5EF4-FFF2-40B4-BE49-F238E27FC236}">
                  <a16:creationId xmlns="" xmlns:a16="http://schemas.microsoft.com/office/drawing/2014/main" id="{D75ABC7E-2A64-47ED-8950-F2B3CC2CA9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8" y="10218"/>
              <a:ext cx="0" cy="281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BH"/>
            </a:p>
          </p:txBody>
        </p:sp>
        <p:sp>
          <p:nvSpPr>
            <p:cNvPr id="40" name="Line 37">
              <a:extLst>
                <a:ext uri="{FF2B5EF4-FFF2-40B4-BE49-F238E27FC236}">
                  <a16:creationId xmlns="" xmlns:a16="http://schemas.microsoft.com/office/drawing/2014/main" id="{3C62B27F-7C56-4B62-9BA1-135B6B75BC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41" y="10226"/>
              <a:ext cx="0" cy="281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BH"/>
            </a:p>
          </p:txBody>
        </p:sp>
      </p:grpSp>
      <p:sp>
        <p:nvSpPr>
          <p:cNvPr id="41" name="مربع نص 40">
            <a:extLst>
              <a:ext uri="{FF2B5EF4-FFF2-40B4-BE49-F238E27FC236}">
                <a16:creationId xmlns="" xmlns:a16="http://schemas.microsoft.com/office/drawing/2014/main" id="{C7220F0C-930E-4AF9-8577-A9BE7578931E}"/>
              </a:ext>
            </a:extLst>
          </p:cNvPr>
          <p:cNvSpPr txBox="1"/>
          <p:nvPr/>
        </p:nvSpPr>
        <p:spPr>
          <a:xfrm>
            <a:off x="8859013" y="2861291"/>
            <a:ext cx="2638263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قاد الاسبان والبرتغاليون حركة الكشوف الجغرافية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="" xmlns:a16="http://schemas.microsoft.com/office/drawing/2014/main" id="{0ED2FA7D-C0FB-49AC-8853-5BD076224350}"/>
              </a:ext>
            </a:extLst>
          </p:cNvPr>
          <p:cNvSpPr txBox="1"/>
          <p:nvPr/>
        </p:nvSpPr>
        <p:spPr>
          <a:xfrm>
            <a:off x="5519177" y="2856343"/>
            <a:ext cx="3051342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انطلق الهولنديون والفرنسيون والانكليز على خط المنافسة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="" xmlns:a16="http://schemas.microsoft.com/office/drawing/2014/main" id="{4D5349B7-BFB8-4EEE-A396-415A8E522893}"/>
              </a:ext>
            </a:extLst>
          </p:cNvPr>
          <p:cNvSpPr txBox="1"/>
          <p:nvPr/>
        </p:nvSpPr>
        <p:spPr>
          <a:xfrm>
            <a:off x="2235584" y="2890207"/>
            <a:ext cx="3190583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تراجع نفوذ البرتغال واسبانيا وهولندا تحت ضغط فرنسا وبريطانيا</a:t>
            </a:r>
          </a:p>
        </p:txBody>
      </p:sp>
    </p:spTree>
    <p:extLst>
      <p:ext uri="{BB962C8B-B14F-4D97-AF65-F5344CB8AC3E}">
        <p14:creationId xmlns:p14="http://schemas.microsoft.com/office/powerpoint/2010/main" val="1220205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9" grpId="0"/>
      <p:bldP spid="41" grpId="0"/>
      <p:bldP spid="42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2">
            <a:extLst>
              <a:ext uri="{FF2B5EF4-FFF2-40B4-BE49-F238E27FC236}">
                <a16:creationId xmlns="" xmlns:a16="http://schemas.microsoft.com/office/drawing/2014/main" id="{3BD284A8-0471-405F-AD47-639476CCB1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637300"/>
              </p:ext>
            </p:extLst>
          </p:nvPr>
        </p:nvGraphicFramePr>
        <p:xfrm>
          <a:off x="584616" y="1681650"/>
          <a:ext cx="10474651" cy="3494699"/>
        </p:xfrm>
        <a:graphic>
          <a:graphicData uri="http://schemas.openxmlformats.org/drawingml/2006/table">
            <a:tbl>
              <a:tblPr rtl="1" firstRow="1" firstCol="1" bandRow="1"/>
              <a:tblGrid>
                <a:gridCol w="2681463">
                  <a:extLst>
                    <a:ext uri="{9D8B030D-6E8A-4147-A177-3AD203B41FA5}">
                      <a16:colId xmlns="" xmlns:a16="http://schemas.microsoft.com/office/drawing/2014/main" val="545166696"/>
                    </a:ext>
                  </a:extLst>
                </a:gridCol>
                <a:gridCol w="2606944">
                  <a:extLst>
                    <a:ext uri="{9D8B030D-6E8A-4147-A177-3AD203B41FA5}">
                      <a16:colId xmlns="" xmlns:a16="http://schemas.microsoft.com/office/drawing/2014/main" val="1657230175"/>
                    </a:ext>
                  </a:extLst>
                </a:gridCol>
                <a:gridCol w="5186244">
                  <a:extLst>
                    <a:ext uri="{9D8B030D-6E8A-4147-A177-3AD203B41FA5}">
                      <a16:colId xmlns="" xmlns:a16="http://schemas.microsoft.com/office/drawing/2014/main" val="2098096583"/>
                    </a:ext>
                  </a:extLst>
                </a:gridCol>
              </a:tblGrid>
              <a:tr h="821114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2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j-cs"/>
                        </a:rPr>
                        <a:t>المعركة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2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j-cs"/>
                        </a:rPr>
                        <a:t>الاطراف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2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j-cs"/>
                        </a:rPr>
                        <a:t>النتائج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81661102"/>
                  </a:ext>
                </a:extLst>
              </a:tr>
              <a:tr h="2673585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2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j-cs"/>
                        </a:rPr>
                        <a:t>حرب السبع سنوات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endParaRPr lang="en-US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2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j-cs"/>
                        </a:rPr>
                        <a:t>1- </a:t>
                      </a:r>
                      <a:r>
                        <a:rPr lang="ar-BH" sz="2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j-cs"/>
                        </a:rPr>
                        <a:t>هزيمة فرنسا</a:t>
                      </a:r>
                      <a:r>
                        <a:rPr lang="ar-BH" sz="28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j-cs"/>
                        </a:rPr>
                        <a:t> و</a:t>
                      </a:r>
                      <a:r>
                        <a:rPr lang="ar-BH" sz="2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j-cs"/>
                        </a:rPr>
                        <a:t>عقد معاهدة باريس</a:t>
                      </a:r>
                    </a:p>
                    <a:p>
                      <a:pPr algn="r" rtl="1">
                        <a:spcAft>
                          <a:spcPts val="0"/>
                        </a:spcAft>
                      </a:pPr>
                      <a:endParaRPr lang="ar-BH" sz="28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2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j-cs"/>
                        </a:rPr>
                        <a:t>2- </a:t>
                      </a:r>
                      <a:r>
                        <a:rPr lang="ar-BH" sz="2800" b="1" dirty="0" smtClean="0">
                          <a:solidFill>
                            <a:srgbClr val="FF0000"/>
                          </a:solidFill>
                        </a:rPr>
                        <a:t>تنازلت فرنسا لبريطانيا عن جزء كبير من مستعمراتها 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31128668"/>
                  </a:ext>
                </a:extLst>
              </a:tr>
            </a:tbl>
          </a:graphicData>
        </a:graphic>
      </p:graphicFrame>
      <p:sp>
        <p:nvSpPr>
          <p:cNvPr id="6" name="مربع نص 5">
            <a:extLst>
              <a:ext uri="{FF2B5EF4-FFF2-40B4-BE49-F238E27FC236}">
                <a16:creationId xmlns="" xmlns:a16="http://schemas.microsoft.com/office/drawing/2014/main" id="{B0911310-D69C-4D25-BD8B-6155E9C9E3CD}"/>
              </a:ext>
            </a:extLst>
          </p:cNvPr>
          <p:cNvSpPr txBox="1"/>
          <p:nvPr/>
        </p:nvSpPr>
        <p:spPr>
          <a:xfrm>
            <a:off x="5946098" y="3188506"/>
            <a:ext cx="2111873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AutoNum type="arabicParenR"/>
            </a:pPr>
            <a:r>
              <a:rPr lang="ar-BH" sz="3600" b="1" dirty="0">
                <a:solidFill>
                  <a:srgbClr val="FF0000"/>
                </a:solidFill>
              </a:rPr>
              <a:t>فرنسا</a:t>
            </a:r>
          </a:p>
          <a:p>
            <a:pPr marL="457200" indent="-457200">
              <a:buAutoNum type="arabicParenR"/>
            </a:pPr>
            <a:r>
              <a:rPr lang="ar-BH" sz="3600" b="1" dirty="0">
                <a:solidFill>
                  <a:srgbClr val="FF0000"/>
                </a:solidFill>
              </a:rPr>
              <a:t>بريطانيا</a:t>
            </a:r>
          </a:p>
        </p:txBody>
      </p:sp>
    </p:spTree>
    <p:extLst>
      <p:ext uri="{BB962C8B-B14F-4D97-AF65-F5344CB8AC3E}">
        <p14:creationId xmlns:p14="http://schemas.microsoft.com/office/powerpoint/2010/main" val="1747367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="" xmlns:a16="http://schemas.microsoft.com/office/drawing/2014/main" id="{8F9290E4-66C6-4475-B5FC-BB5AF6119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42" y="179882"/>
            <a:ext cx="4116835" cy="6678118"/>
          </a:xfrm>
          <a:prstGeom prst="rect">
            <a:avLst/>
          </a:prstGeom>
        </p:spPr>
      </p:pic>
      <p:sp>
        <p:nvSpPr>
          <p:cNvPr id="3" name="مستطيل 2">
            <a:extLst>
              <a:ext uri="{FF2B5EF4-FFF2-40B4-BE49-F238E27FC236}">
                <a16:creationId xmlns="" xmlns:a16="http://schemas.microsoft.com/office/drawing/2014/main" id="{19C0AC9E-C6CC-42EA-94B6-18C590724C2C}"/>
              </a:ext>
            </a:extLst>
          </p:cNvPr>
          <p:cNvSpPr/>
          <p:nvPr/>
        </p:nvSpPr>
        <p:spPr>
          <a:xfrm>
            <a:off x="4661941" y="614635"/>
            <a:ext cx="7070827" cy="4657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arenR"/>
              <a:tabLst>
                <a:tab pos="448310" algn="l"/>
              </a:tabLst>
            </a:pPr>
            <a:r>
              <a:rPr lang="ar-BH" sz="2800" b="1" dirty="0"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تتحدث الخريطة عن مظهر من مظاهر الحركة الاستعمارية هو </a:t>
            </a:r>
            <a:endParaRPr lang="en-US" sz="2800" b="1" dirty="0">
              <a:cs typeface="+mj-cs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arenR"/>
              <a:tabLst>
                <a:tab pos="448310" algn="l"/>
              </a:tabLst>
            </a:pPr>
            <a:r>
              <a:rPr lang="ar-BH" sz="2800" b="1" dirty="0"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التجارة القائمة على ---------------من أفريقيا.</a:t>
            </a:r>
            <a:endParaRPr lang="en-US" sz="2800" b="1" dirty="0">
              <a:cs typeface="+mj-cs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arenR"/>
              <a:tabLst>
                <a:tab pos="448310" algn="l"/>
              </a:tabLst>
            </a:pPr>
            <a:r>
              <a:rPr lang="ar-BH" sz="2800" b="1" dirty="0"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ونقلهم للعمل في --------و--------في أمريكا.</a:t>
            </a:r>
            <a:endParaRPr lang="en-US" sz="2800" b="1" dirty="0">
              <a:cs typeface="+mj-cs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arenR"/>
              <a:tabLst>
                <a:tab pos="448310" algn="l"/>
              </a:tabLst>
            </a:pPr>
            <a:r>
              <a:rPr lang="ar-BH" sz="2800" b="1" dirty="0"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ثم نقل ---------------و ----------------الى أوروبا.</a:t>
            </a:r>
            <a:endParaRPr lang="en-US" sz="2800" b="1" dirty="0">
              <a:cs typeface="+mj-cs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arenR"/>
              <a:tabLst>
                <a:tab pos="448310" algn="l"/>
              </a:tabLst>
            </a:pPr>
            <a:r>
              <a:rPr lang="ar-BH" sz="2800" b="1" dirty="0"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تتم هذه التجارة بين 3 قارات هي ----------- و----------و-------------</a:t>
            </a:r>
            <a:endParaRPr lang="en-US" sz="2800" b="1" dirty="0">
              <a:cs typeface="+mj-cs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arenR"/>
              <a:tabLst>
                <a:tab pos="448310" algn="l"/>
              </a:tabLst>
            </a:pPr>
            <a:r>
              <a:rPr lang="ar-BH" sz="2800" b="1" dirty="0"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تحدث عن رأيك في هذه التجارة 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="" xmlns:a16="http://schemas.microsoft.com/office/drawing/2014/main" id="{4260B1E2-C6C2-4DF9-B54D-0221E1BF1136}"/>
              </a:ext>
            </a:extLst>
          </p:cNvPr>
          <p:cNvSpPr txBox="1"/>
          <p:nvPr/>
        </p:nvSpPr>
        <p:spPr>
          <a:xfrm>
            <a:off x="7212768" y="1062203"/>
            <a:ext cx="364260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تجارة الرقيق (التجارة المثلثة)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="" xmlns:a16="http://schemas.microsoft.com/office/drawing/2014/main" id="{F727F322-3905-4282-8EB3-7811694FF255}"/>
              </a:ext>
            </a:extLst>
          </p:cNvPr>
          <p:cNvSpPr txBox="1"/>
          <p:nvPr/>
        </p:nvSpPr>
        <p:spPr>
          <a:xfrm>
            <a:off x="6418056" y="2819400"/>
            <a:ext cx="202890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المعادن الثمينة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="" xmlns:a16="http://schemas.microsoft.com/office/drawing/2014/main" id="{B437FE72-31E1-40CE-AB71-2F36B204CA70}"/>
              </a:ext>
            </a:extLst>
          </p:cNvPr>
          <p:cNvSpPr txBox="1"/>
          <p:nvPr/>
        </p:nvSpPr>
        <p:spPr>
          <a:xfrm>
            <a:off x="8592837" y="2816690"/>
            <a:ext cx="189625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المواد الغذائية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="" xmlns:a16="http://schemas.microsoft.com/office/drawing/2014/main" id="{668D0249-E330-4210-A72E-92AFAD12D43E}"/>
              </a:ext>
            </a:extLst>
          </p:cNvPr>
          <p:cNvSpPr txBox="1"/>
          <p:nvPr/>
        </p:nvSpPr>
        <p:spPr>
          <a:xfrm>
            <a:off x="7212768" y="2195023"/>
            <a:ext cx="96374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مناجم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="" xmlns:a16="http://schemas.microsoft.com/office/drawing/2014/main" id="{AF39D3EE-1E72-4181-8B75-59F4FB9C75B3}"/>
              </a:ext>
            </a:extLst>
          </p:cNvPr>
          <p:cNvSpPr txBox="1"/>
          <p:nvPr/>
        </p:nvSpPr>
        <p:spPr>
          <a:xfrm>
            <a:off x="8399488" y="2195023"/>
            <a:ext cx="10018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مزارع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="" xmlns:a16="http://schemas.microsoft.com/office/drawing/2014/main" id="{57CD5CE3-71B4-46F8-964A-93F80E889A70}"/>
              </a:ext>
            </a:extLst>
          </p:cNvPr>
          <p:cNvSpPr txBox="1"/>
          <p:nvPr/>
        </p:nvSpPr>
        <p:spPr>
          <a:xfrm>
            <a:off x="7212768" y="1585423"/>
            <a:ext cx="163642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شراء العبيد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="" xmlns:a16="http://schemas.microsoft.com/office/drawing/2014/main" id="{9A49BF54-41DC-40FD-8C24-0C85528E1BBD}"/>
              </a:ext>
            </a:extLst>
          </p:cNvPr>
          <p:cNvSpPr txBox="1"/>
          <p:nvPr/>
        </p:nvSpPr>
        <p:spPr>
          <a:xfrm>
            <a:off x="9836046" y="3952220"/>
            <a:ext cx="98685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امريكا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="" xmlns:a16="http://schemas.microsoft.com/office/drawing/2014/main" id="{35612251-0C60-4BFD-B0FF-082EE6FE5DC0}"/>
              </a:ext>
            </a:extLst>
          </p:cNvPr>
          <p:cNvSpPr txBox="1"/>
          <p:nvPr/>
        </p:nvSpPr>
        <p:spPr>
          <a:xfrm>
            <a:off x="4657411" y="3429000"/>
            <a:ext cx="116423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افريقيا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="" xmlns:a16="http://schemas.microsoft.com/office/drawing/2014/main" id="{A74D9799-2F47-4611-9734-B2F25AECE1AC}"/>
              </a:ext>
            </a:extLst>
          </p:cNvPr>
          <p:cNvSpPr txBox="1"/>
          <p:nvPr/>
        </p:nvSpPr>
        <p:spPr>
          <a:xfrm>
            <a:off x="6149716" y="3429000"/>
            <a:ext cx="11829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اوروبا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="" xmlns:a16="http://schemas.microsoft.com/office/drawing/2014/main" id="{7865FC30-1373-456F-9EE3-013D20137608}"/>
              </a:ext>
            </a:extLst>
          </p:cNvPr>
          <p:cNvSpPr txBox="1"/>
          <p:nvPr/>
        </p:nvSpPr>
        <p:spPr>
          <a:xfrm>
            <a:off x="5330253" y="5358957"/>
            <a:ext cx="613847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تجارة ظالمة وقاسية وتعتبر إهانة لحقوق الانسان</a:t>
            </a:r>
          </a:p>
        </p:txBody>
      </p:sp>
    </p:spTree>
    <p:extLst>
      <p:ext uri="{BB962C8B-B14F-4D97-AF65-F5344CB8AC3E}">
        <p14:creationId xmlns:p14="http://schemas.microsoft.com/office/powerpoint/2010/main" val="244983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>
            <a:extLst>
              <a:ext uri="{FF2B5EF4-FFF2-40B4-BE49-F238E27FC236}">
                <a16:creationId xmlns="" xmlns:a16="http://schemas.microsoft.com/office/drawing/2014/main" id="{987AE7AC-7002-4A78-B1FD-A815AA4E5E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087052"/>
              </p:ext>
            </p:extLst>
          </p:nvPr>
        </p:nvGraphicFramePr>
        <p:xfrm>
          <a:off x="746036" y="880455"/>
          <a:ext cx="11017770" cy="5097089"/>
        </p:xfrm>
        <a:graphic>
          <a:graphicData uri="http://schemas.openxmlformats.org/drawingml/2006/table">
            <a:tbl>
              <a:tblPr rtl="1" firstRow="1" firstCol="1" bandRow="1"/>
              <a:tblGrid>
                <a:gridCol w="6035814">
                  <a:extLst>
                    <a:ext uri="{9D8B030D-6E8A-4147-A177-3AD203B41FA5}">
                      <a16:colId xmlns="" xmlns:a16="http://schemas.microsoft.com/office/drawing/2014/main" val="634927046"/>
                    </a:ext>
                  </a:extLst>
                </a:gridCol>
                <a:gridCol w="4981956">
                  <a:extLst>
                    <a:ext uri="{9D8B030D-6E8A-4147-A177-3AD203B41FA5}">
                      <a16:colId xmlns="" xmlns:a16="http://schemas.microsoft.com/office/drawing/2014/main" val="2177170675"/>
                    </a:ext>
                  </a:extLst>
                </a:gridCol>
              </a:tblGrid>
              <a:tr h="117496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2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j-cs"/>
                        </a:rPr>
                        <a:t>الأزمة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j-cs"/>
                        </a:rPr>
                        <a:t>الاطراف</a:t>
                      </a:r>
                      <a:endParaRPr lang="en-US" sz="2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93316586"/>
                  </a:ext>
                </a:extLst>
              </a:tr>
              <a:tr h="196106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2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j-cs"/>
                        </a:rPr>
                        <a:t>أزمة فاشودة (جنوب السودان)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2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j-cs"/>
                        </a:rPr>
                        <a:t>1898م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endParaRPr lang="en-US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86312684"/>
                  </a:ext>
                </a:extLst>
              </a:tr>
              <a:tr h="196106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j-cs"/>
                        </a:rPr>
                        <a:t>أزمة المغرب (1905م-1912م)</a:t>
                      </a:r>
                      <a:endParaRPr lang="en-US" sz="2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endParaRPr lang="en-US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87181743"/>
                  </a:ext>
                </a:extLst>
              </a:tr>
            </a:tbl>
          </a:graphicData>
        </a:graphic>
      </p:graphicFrame>
      <p:sp>
        <p:nvSpPr>
          <p:cNvPr id="4" name="مربع نص 3">
            <a:extLst>
              <a:ext uri="{FF2B5EF4-FFF2-40B4-BE49-F238E27FC236}">
                <a16:creationId xmlns="" xmlns:a16="http://schemas.microsoft.com/office/drawing/2014/main" id="{E273E091-CAF6-41F2-BD92-53E7B70F7DCB}"/>
              </a:ext>
            </a:extLst>
          </p:cNvPr>
          <p:cNvSpPr txBox="1"/>
          <p:nvPr/>
        </p:nvSpPr>
        <p:spPr>
          <a:xfrm>
            <a:off x="2263513" y="2260409"/>
            <a:ext cx="1928731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AutoNum type="arabicParenR"/>
            </a:pPr>
            <a:r>
              <a:rPr lang="ar-BH" sz="4000" b="1" dirty="0">
                <a:solidFill>
                  <a:srgbClr val="FF0000"/>
                </a:solidFill>
              </a:rPr>
              <a:t>فرنسا</a:t>
            </a:r>
          </a:p>
          <a:p>
            <a:pPr marL="457200" indent="-457200">
              <a:buAutoNum type="arabicParenR"/>
            </a:pPr>
            <a:r>
              <a:rPr lang="ar-BH" sz="4000" b="1" dirty="0">
                <a:solidFill>
                  <a:srgbClr val="FF0000"/>
                </a:solidFill>
              </a:rPr>
              <a:t>بريطانيا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="" xmlns:a16="http://schemas.microsoft.com/office/drawing/2014/main" id="{68E1789D-399D-455A-8D29-8F8504134F50}"/>
              </a:ext>
            </a:extLst>
          </p:cNvPr>
          <p:cNvSpPr txBox="1"/>
          <p:nvPr/>
        </p:nvSpPr>
        <p:spPr>
          <a:xfrm>
            <a:off x="2263513" y="4302082"/>
            <a:ext cx="1928731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AutoNum type="arabicParenR"/>
            </a:pPr>
            <a:r>
              <a:rPr lang="ar-BH" sz="4000" b="1" dirty="0">
                <a:solidFill>
                  <a:srgbClr val="FF0000"/>
                </a:solidFill>
              </a:rPr>
              <a:t>فرنسا</a:t>
            </a:r>
          </a:p>
          <a:p>
            <a:pPr marL="457200" indent="-457200">
              <a:buAutoNum type="arabicParenR"/>
            </a:pPr>
            <a:r>
              <a:rPr lang="ar-BH" sz="4000" b="1" dirty="0">
                <a:solidFill>
                  <a:srgbClr val="FF0000"/>
                </a:solidFill>
              </a:rPr>
              <a:t>المانيا</a:t>
            </a:r>
          </a:p>
        </p:txBody>
      </p:sp>
    </p:spTree>
    <p:extLst>
      <p:ext uri="{BB962C8B-B14F-4D97-AF65-F5344CB8AC3E}">
        <p14:creationId xmlns:p14="http://schemas.microsoft.com/office/powerpoint/2010/main" val="295921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>
            <a:extLst>
              <a:ext uri="{FF2B5EF4-FFF2-40B4-BE49-F238E27FC236}">
                <a16:creationId xmlns="" xmlns:a16="http://schemas.microsoft.com/office/drawing/2014/main" id="{CA1B7964-CB35-4544-9AA0-5273237349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0112439"/>
              </p:ext>
            </p:extLst>
          </p:nvPr>
        </p:nvGraphicFramePr>
        <p:xfrm>
          <a:off x="262531" y="191125"/>
          <a:ext cx="11549718" cy="6475749"/>
        </p:xfrm>
        <a:graphic>
          <a:graphicData uri="http://schemas.openxmlformats.org/drawingml/2006/table">
            <a:tbl>
              <a:tblPr rtl="1" firstRow="1" firstCol="1" bandRow="1"/>
              <a:tblGrid>
                <a:gridCol w="2638269">
                  <a:extLst>
                    <a:ext uri="{9D8B030D-6E8A-4147-A177-3AD203B41FA5}">
                      <a16:colId xmlns="" xmlns:a16="http://schemas.microsoft.com/office/drawing/2014/main" val="1709431489"/>
                    </a:ext>
                  </a:extLst>
                </a:gridCol>
                <a:gridCol w="8911449">
                  <a:extLst>
                    <a:ext uri="{9D8B030D-6E8A-4147-A177-3AD203B41FA5}">
                      <a16:colId xmlns="" xmlns:a16="http://schemas.microsoft.com/office/drawing/2014/main" val="649796387"/>
                    </a:ext>
                  </a:extLst>
                </a:gridCol>
              </a:tblGrid>
              <a:tr h="47477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j-cs"/>
                        </a:rPr>
                        <a:t>الأسباب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j-cs"/>
                        </a:rPr>
                        <a:t>الشرح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74930516"/>
                  </a:ext>
                </a:extLst>
              </a:tr>
              <a:tr h="1714563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j-cs"/>
                        </a:rPr>
                        <a:t>1-الثورة الصناعية.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9828234"/>
                  </a:ext>
                </a:extLst>
              </a:tr>
              <a:tr h="1285922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j-cs"/>
                        </a:rPr>
                        <a:t>2-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62723871"/>
                  </a:ext>
                </a:extLst>
              </a:tr>
              <a:tr h="1714563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j-cs"/>
                        </a:rPr>
                        <a:t>3-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رأى عدد من القادة الإنجليز في الاستعمار فرصا لـ:</a:t>
                      </a:r>
                      <a:endParaRPr lang="en-US" sz="24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92160455"/>
                  </a:ext>
                </a:extLst>
              </a:tr>
              <a:tr h="1285922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2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j-cs"/>
                        </a:rPr>
                        <a:t> 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33934878"/>
                  </a:ext>
                </a:extLst>
              </a:tr>
            </a:tbl>
          </a:graphicData>
        </a:graphic>
      </p:graphicFrame>
      <p:sp>
        <p:nvSpPr>
          <p:cNvPr id="4" name="مربع نص 3">
            <a:extLst>
              <a:ext uri="{FF2B5EF4-FFF2-40B4-BE49-F238E27FC236}">
                <a16:creationId xmlns="" xmlns:a16="http://schemas.microsoft.com/office/drawing/2014/main" id="{4238B38E-B8B7-4EAF-9BC1-F57F5B3914F4}"/>
              </a:ext>
            </a:extLst>
          </p:cNvPr>
          <p:cNvSpPr txBox="1"/>
          <p:nvPr/>
        </p:nvSpPr>
        <p:spPr>
          <a:xfrm>
            <a:off x="9475514" y="2615383"/>
            <a:ext cx="223353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400" b="1" dirty="0">
                <a:solidFill>
                  <a:srgbClr val="FF0000"/>
                </a:solidFill>
              </a:rPr>
              <a:t>العامل السياسي والاستراتيجي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="" xmlns:a16="http://schemas.microsoft.com/office/drawing/2014/main" id="{140D3D1C-761F-4A4B-B06A-CEB76CE7102D}"/>
              </a:ext>
            </a:extLst>
          </p:cNvPr>
          <p:cNvSpPr txBox="1"/>
          <p:nvPr/>
        </p:nvSpPr>
        <p:spPr>
          <a:xfrm>
            <a:off x="9353863" y="4214837"/>
            <a:ext cx="223353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400" b="1" dirty="0">
                <a:solidFill>
                  <a:srgbClr val="FF0000"/>
                </a:solidFill>
              </a:rPr>
              <a:t>العامل الديمغرافي والاجتماعي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="" xmlns:a16="http://schemas.microsoft.com/office/drawing/2014/main" id="{CF5AC57E-FCED-4425-85E2-8DBA53699647}"/>
              </a:ext>
            </a:extLst>
          </p:cNvPr>
          <p:cNvSpPr txBox="1"/>
          <p:nvPr/>
        </p:nvSpPr>
        <p:spPr>
          <a:xfrm>
            <a:off x="483914" y="722558"/>
            <a:ext cx="8675077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400" b="1" dirty="0">
                <a:solidFill>
                  <a:srgbClr val="FF0000"/>
                </a:solidFill>
              </a:rPr>
              <a:t>1) انتاج الأسلحة </a:t>
            </a:r>
            <a:r>
              <a:rPr lang="ar-BH" sz="2400" b="1" dirty="0" smtClean="0">
                <a:solidFill>
                  <a:srgbClr val="FF0000"/>
                </a:solidFill>
              </a:rPr>
              <a:t>النارية وسائل النقل</a:t>
            </a:r>
            <a:endParaRPr lang="ar-BH" sz="2400" b="1" dirty="0">
              <a:solidFill>
                <a:srgbClr val="FF0000"/>
              </a:solidFill>
            </a:endParaRPr>
          </a:p>
          <a:p>
            <a:r>
              <a:rPr lang="ar-BH" sz="2400" b="1" dirty="0" smtClean="0">
                <a:solidFill>
                  <a:srgbClr val="FF0000"/>
                </a:solidFill>
              </a:rPr>
              <a:t>2</a:t>
            </a:r>
            <a:r>
              <a:rPr lang="ar-BH" sz="2400" b="1" dirty="0">
                <a:solidFill>
                  <a:srgbClr val="FF0000"/>
                </a:solidFill>
              </a:rPr>
              <a:t>) احتاجت </a:t>
            </a:r>
            <a:r>
              <a:rPr lang="ar-BH" sz="2400" b="1" dirty="0">
                <a:solidFill>
                  <a:srgbClr val="FF0000"/>
                </a:solidFill>
              </a:rPr>
              <a:t>المصانع الأوروبية للمواد الأولية من آسيا </a:t>
            </a:r>
            <a:r>
              <a:rPr lang="ar-BH" sz="2400" b="1" dirty="0" smtClean="0">
                <a:solidFill>
                  <a:srgbClr val="FF0000"/>
                </a:solidFill>
              </a:rPr>
              <a:t>وافريقيا</a:t>
            </a:r>
          </a:p>
          <a:p>
            <a:r>
              <a:rPr lang="ar-BH" sz="2400" b="1" dirty="0">
                <a:solidFill>
                  <a:srgbClr val="FF0000"/>
                </a:solidFill>
              </a:rPr>
              <a:t>3) </a:t>
            </a:r>
            <a:r>
              <a:rPr lang="ar-BH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تراكمت </a:t>
            </a:r>
            <a:r>
              <a:rPr lang="ar-BH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رؤوس الأموال في أوروبا نتيجة الأزهار الاقتصادي فأصبح البحث عن استثمار خارجي أمرا ملحا. 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ar-BH" sz="2400" b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ar-BH" sz="2400" b="1" dirty="0">
              <a:solidFill>
                <a:srgbClr val="FF0000"/>
              </a:solidFill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="" xmlns:a16="http://schemas.microsoft.com/office/drawing/2014/main" id="{5E076FF5-733F-4B1D-9CCE-75914E7D00A4}"/>
              </a:ext>
            </a:extLst>
          </p:cNvPr>
          <p:cNvSpPr txBox="1"/>
          <p:nvPr/>
        </p:nvSpPr>
        <p:spPr>
          <a:xfrm>
            <a:off x="149902" y="2557934"/>
            <a:ext cx="9009089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ar-BH" sz="2400" b="1" dirty="0">
                <a:solidFill>
                  <a:srgbClr val="FF0000"/>
                </a:solidFill>
              </a:rPr>
              <a:t>اعتبر الأوروبيون الاستعمار احدى وسائل قوة الدولة الوطنية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ar-BH" sz="2400" b="1" dirty="0">
                <a:solidFill>
                  <a:srgbClr val="FF0000"/>
                </a:solidFill>
              </a:rPr>
              <a:t>تعددت الازمات مثل ازمة فاشودا (بريطانيا وفرنسا) وأزمة المغرب (فرنسا وألمانيا)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ar-BH" sz="2400" b="1" dirty="0">
              <a:solidFill>
                <a:srgbClr val="FF0000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="" xmlns:a16="http://schemas.microsoft.com/office/drawing/2014/main" id="{8EDC77CB-6455-4077-89D1-07B19F186111}"/>
              </a:ext>
            </a:extLst>
          </p:cNvPr>
          <p:cNvSpPr txBox="1"/>
          <p:nvPr/>
        </p:nvSpPr>
        <p:spPr>
          <a:xfrm>
            <a:off x="5629958" y="4214837"/>
            <a:ext cx="320789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AutoNum type="arabicParenR"/>
            </a:pPr>
            <a:r>
              <a:rPr lang="ar-BH" sz="2400" b="1" dirty="0">
                <a:solidFill>
                  <a:srgbClr val="FF0000"/>
                </a:solidFill>
              </a:rPr>
              <a:t>توطين الفائض السكاني</a:t>
            </a:r>
          </a:p>
          <a:p>
            <a:pPr marL="457200" indent="-457200">
              <a:buAutoNum type="arabicParenR"/>
            </a:pPr>
            <a:r>
              <a:rPr lang="ar-BH" sz="2400" b="1" dirty="0">
                <a:solidFill>
                  <a:srgbClr val="FF0000"/>
                </a:solidFill>
              </a:rPr>
              <a:t>حل مشاكل البطالة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ar-BH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637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build="p"/>
      <p:bldP spid="7" grpId="0" build="p"/>
      <p:bldP spid="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>
            <a:extLst>
              <a:ext uri="{FF2B5EF4-FFF2-40B4-BE49-F238E27FC236}">
                <a16:creationId xmlns="" xmlns:a16="http://schemas.microsoft.com/office/drawing/2014/main" id="{336A0B7A-2903-496C-87E7-D13BF2166B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997224"/>
              </p:ext>
            </p:extLst>
          </p:nvPr>
        </p:nvGraphicFramePr>
        <p:xfrm>
          <a:off x="404733" y="341027"/>
          <a:ext cx="11490264" cy="6175945"/>
        </p:xfrm>
        <a:graphic>
          <a:graphicData uri="http://schemas.openxmlformats.org/drawingml/2006/table">
            <a:tbl>
              <a:tblPr rtl="1" firstRow="1" firstCol="1" bandRow="1"/>
              <a:tblGrid>
                <a:gridCol w="1585828">
                  <a:extLst>
                    <a:ext uri="{9D8B030D-6E8A-4147-A177-3AD203B41FA5}">
                      <a16:colId xmlns="" xmlns:a16="http://schemas.microsoft.com/office/drawing/2014/main" val="3300442767"/>
                    </a:ext>
                  </a:extLst>
                </a:gridCol>
                <a:gridCol w="5212513">
                  <a:extLst>
                    <a:ext uri="{9D8B030D-6E8A-4147-A177-3AD203B41FA5}">
                      <a16:colId xmlns="" xmlns:a16="http://schemas.microsoft.com/office/drawing/2014/main" val="1722248221"/>
                    </a:ext>
                  </a:extLst>
                </a:gridCol>
                <a:gridCol w="1514007">
                  <a:extLst>
                    <a:ext uri="{9D8B030D-6E8A-4147-A177-3AD203B41FA5}">
                      <a16:colId xmlns="" xmlns:a16="http://schemas.microsoft.com/office/drawing/2014/main" val="3984882388"/>
                    </a:ext>
                  </a:extLst>
                </a:gridCol>
                <a:gridCol w="3177916">
                  <a:extLst>
                    <a:ext uri="{9D8B030D-6E8A-4147-A177-3AD203B41FA5}">
                      <a16:colId xmlns="" xmlns:a16="http://schemas.microsoft.com/office/drawing/2014/main" val="3620699163"/>
                    </a:ext>
                  </a:extLst>
                </a:gridCol>
              </a:tblGrid>
              <a:tr h="496915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الدولة 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المناطق التي استعمرتها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B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BH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89934708"/>
                  </a:ext>
                </a:extLst>
              </a:tr>
              <a:tr h="113580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بريطانيا</a:t>
                      </a:r>
                      <a:endParaRPr lang="en-US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بلجيكا</a:t>
                      </a:r>
                      <a:endParaRPr lang="en-US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ar-BH" sz="3200" b="1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 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3200" b="1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 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78132180"/>
                  </a:ext>
                </a:extLst>
              </a:tr>
              <a:tr h="113580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فرنسا</a:t>
                      </a:r>
                      <a:endParaRPr lang="en-US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3200" b="1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 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3200" b="1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 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البرتغال</a:t>
                      </a:r>
                      <a:endParaRPr lang="en-US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ar-BH" sz="3200" b="1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 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3200" b="1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 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50885760"/>
                  </a:ext>
                </a:extLst>
              </a:tr>
              <a:tr h="113580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ألمانيا</a:t>
                      </a:r>
                      <a:endParaRPr lang="en-US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3200" b="1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 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3200" b="1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 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روسيا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ar-BH" sz="3200" b="1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 </a:t>
                      </a:r>
                      <a:endParaRPr lang="en-US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3200" b="1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 </a:t>
                      </a:r>
                      <a:endParaRPr lang="en-US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38364102"/>
                  </a:ext>
                </a:extLst>
              </a:tr>
              <a:tr h="113580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ايطاليا</a:t>
                      </a:r>
                      <a:endParaRPr lang="en-US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3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 </a:t>
                      </a:r>
                      <a:endParaRPr lang="en-US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3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 </a:t>
                      </a:r>
                      <a:endParaRPr lang="en-US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اليابان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ar-BH" sz="3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 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3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 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26882720"/>
                  </a:ext>
                </a:extLst>
              </a:tr>
              <a:tr h="113580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هولندا</a:t>
                      </a:r>
                      <a:endParaRPr lang="en-US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3200" b="1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 </a:t>
                      </a:r>
                      <a:endParaRPr lang="en-US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3200" b="1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 </a:t>
                      </a:r>
                      <a:endParaRPr lang="en-US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US" sz="3200" b="1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 </a:t>
                      </a:r>
                      <a:endParaRPr lang="en-US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3200" b="1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 </a:t>
                      </a:r>
                      <a:endParaRPr lang="en-US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ar-BH" sz="3200" b="1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 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3200" b="1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j-cs"/>
                        </a:rPr>
                        <a:t> 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5629712"/>
                  </a:ext>
                </a:extLst>
              </a:tr>
            </a:tbl>
          </a:graphicData>
        </a:graphic>
      </p:graphicFrame>
      <p:sp>
        <p:nvSpPr>
          <p:cNvPr id="3" name="مربع نص 2">
            <a:extLst>
              <a:ext uri="{FF2B5EF4-FFF2-40B4-BE49-F238E27FC236}">
                <a16:creationId xmlns="" xmlns:a16="http://schemas.microsoft.com/office/drawing/2014/main" id="{2B321AEB-E8DF-4F46-8A83-EC00B8A65AC4}"/>
              </a:ext>
            </a:extLst>
          </p:cNvPr>
          <p:cNvSpPr txBox="1"/>
          <p:nvPr/>
        </p:nvSpPr>
        <p:spPr>
          <a:xfrm>
            <a:off x="4886792" y="974361"/>
            <a:ext cx="532150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الهند وافريقيا الشرقية ومصر وجبل طارق وكندا وأستراليا ونيوزيلاندا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="" xmlns:a16="http://schemas.microsoft.com/office/drawing/2014/main" id="{F515AF72-2F89-4D94-9C73-EC6D55AD8BB9}"/>
              </a:ext>
            </a:extLst>
          </p:cNvPr>
          <p:cNvSpPr txBox="1"/>
          <p:nvPr/>
        </p:nvSpPr>
        <p:spPr>
          <a:xfrm>
            <a:off x="5786203" y="2106360"/>
            <a:ext cx="442209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افريقيا الشمالية والغربية والاستوائية والهند الصينية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="" xmlns:a16="http://schemas.microsoft.com/office/drawing/2014/main" id="{B58A9F72-1D04-4C10-83E3-00B6379A5A08}"/>
              </a:ext>
            </a:extLst>
          </p:cNvPr>
          <p:cNvSpPr txBox="1"/>
          <p:nvPr/>
        </p:nvSpPr>
        <p:spPr>
          <a:xfrm>
            <a:off x="7073258" y="3331898"/>
            <a:ext cx="261248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جنوب شرق افريقيا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="" xmlns:a16="http://schemas.microsoft.com/office/drawing/2014/main" id="{5D62DAC6-03AB-4D17-8E96-F08EBA91A9E9}"/>
              </a:ext>
            </a:extLst>
          </p:cNvPr>
          <p:cNvSpPr txBox="1"/>
          <p:nvPr/>
        </p:nvSpPr>
        <p:spPr>
          <a:xfrm>
            <a:off x="6325849" y="4555947"/>
            <a:ext cx="362761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ليبيا وارتريا وشمال الصومال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="" xmlns:a16="http://schemas.microsoft.com/office/drawing/2014/main" id="{8827DC1C-54AC-43A0-8A4C-48A5424681BF}"/>
              </a:ext>
            </a:extLst>
          </p:cNvPr>
          <p:cNvSpPr txBox="1"/>
          <p:nvPr/>
        </p:nvSpPr>
        <p:spPr>
          <a:xfrm>
            <a:off x="8379502" y="5622029"/>
            <a:ext cx="14407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اندونيسيا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="" xmlns:a16="http://schemas.microsoft.com/office/drawing/2014/main" id="{3FEA01C3-D2E1-48D7-BF0F-81F3606733DA}"/>
              </a:ext>
            </a:extLst>
          </p:cNvPr>
          <p:cNvSpPr txBox="1"/>
          <p:nvPr/>
        </p:nvSpPr>
        <p:spPr>
          <a:xfrm>
            <a:off x="1534635" y="1121949"/>
            <a:ext cx="111112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الكونغو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="" xmlns:a16="http://schemas.microsoft.com/office/drawing/2014/main" id="{039AC674-1E46-4133-BD99-D624D60F3753}"/>
              </a:ext>
            </a:extLst>
          </p:cNvPr>
          <p:cNvSpPr txBox="1"/>
          <p:nvPr/>
        </p:nvSpPr>
        <p:spPr>
          <a:xfrm>
            <a:off x="1563973" y="2275474"/>
            <a:ext cx="100089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انغولا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="" xmlns:a16="http://schemas.microsoft.com/office/drawing/2014/main" id="{E5626856-AD45-4059-AF94-34BB0246961E}"/>
              </a:ext>
            </a:extLst>
          </p:cNvPr>
          <p:cNvSpPr txBox="1"/>
          <p:nvPr/>
        </p:nvSpPr>
        <p:spPr>
          <a:xfrm>
            <a:off x="929389" y="3428999"/>
            <a:ext cx="215858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التوسع في آسيا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="" xmlns:a16="http://schemas.microsoft.com/office/drawing/2014/main" id="{670F0BC7-0543-4D78-8329-C25FC85E3414}"/>
              </a:ext>
            </a:extLst>
          </p:cNvPr>
          <p:cNvSpPr txBox="1"/>
          <p:nvPr/>
        </p:nvSpPr>
        <p:spPr>
          <a:xfrm>
            <a:off x="1289154" y="4555947"/>
            <a:ext cx="143905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منشوريا</a:t>
            </a:r>
          </a:p>
        </p:txBody>
      </p:sp>
    </p:spTree>
    <p:extLst>
      <p:ext uri="{BB962C8B-B14F-4D97-AF65-F5344CB8AC3E}">
        <p14:creationId xmlns:p14="http://schemas.microsoft.com/office/powerpoint/2010/main" val="1705385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>
            <a:extLst>
              <a:ext uri="{FF2B5EF4-FFF2-40B4-BE49-F238E27FC236}">
                <a16:creationId xmlns="" xmlns:a16="http://schemas.microsoft.com/office/drawing/2014/main" id="{1E90F800-E209-4C8A-BB1B-FE4D5B6A1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014" y="1268413"/>
            <a:ext cx="6624637" cy="3816350"/>
          </a:xfrm>
          <a:prstGeom prst="flowChartAlternateProcess">
            <a:avLst/>
          </a:prstGeom>
          <a:solidFill>
            <a:srgbClr val="CCFFCC">
              <a:alpha val="59999"/>
            </a:srgbClr>
          </a:solidFill>
          <a:ln w="76200" cmpd="tri">
            <a:solidFill>
              <a:srgbClr val="00808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BH" altLang="ar-BH" sz="6600" b="1">
                <a:solidFill>
                  <a:srgbClr val="FF0000"/>
                </a:solidFill>
                <a:latin typeface="Times New Roman" panose="02020603050405020304" pitchFamily="18" charset="0"/>
                <a:cs typeface="Fanan" pitchFamily="2" charset="0"/>
              </a:rPr>
              <a:t>انتهى الدرس</a:t>
            </a:r>
          </a:p>
          <a:p>
            <a:pPr algn="ctr" eaLnBrk="1" hangingPunct="1"/>
            <a:r>
              <a:rPr lang="ar-BH" altLang="ar-BH" sz="6600" b="1">
                <a:solidFill>
                  <a:srgbClr val="FF0000"/>
                </a:solidFill>
                <a:latin typeface="Times New Roman" panose="02020603050405020304" pitchFamily="18" charset="0"/>
                <a:cs typeface="Fanan" pitchFamily="2" charset="0"/>
              </a:rPr>
              <a:t>وشكرا لكم</a:t>
            </a:r>
            <a:endParaRPr lang="en-US" altLang="ar-BH" sz="6600" b="1">
              <a:solidFill>
                <a:srgbClr val="FF0000"/>
              </a:solidFill>
              <a:latin typeface="Times New Roman" panose="02020603050405020304" pitchFamily="18" charset="0"/>
              <a:cs typeface="Fan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944</TotalTime>
  <Words>578</Words>
  <Application>Microsoft Office PowerPoint</Application>
  <PresentationFormat>Widescreen</PresentationFormat>
  <Paragraphs>124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AdvertisingMedium</vt:lpstr>
      <vt:lpstr>Arial</vt:lpstr>
      <vt:lpstr>Calibri</vt:lpstr>
      <vt:lpstr>Calibri Light</vt:lpstr>
      <vt:lpstr>Fanan</vt:lpstr>
      <vt:lpstr>Sakkal Majalla</vt:lpstr>
      <vt:lpstr>Simplified Arabic</vt:lpstr>
      <vt:lpstr>SKR HEAD1</vt:lpstr>
      <vt:lpstr>Symbol</vt:lpstr>
      <vt:lpstr>Times New Roman</vt:lpstr>
      <vt:lpstr>Wingdings</vt:lpstr>
      <vt:lpstr>نسق Office</vt:lpstr>
      <vt:lpstr>الدرس رقم (27 )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الدرس رقم (28 )</dc:title>
  <dc:creator>hope less</dc:creator>
  <cp:lastModifiedBy>pc30</cp:lastModifiedBy>
  <cp:revision>42</cp:revision>
  <dcterms:created xsi:type="dcterms:W3CDTF">2019-01-30T05:26:45Z</dcterms:created>
  <dcterms:modified xsi:type="dcterms:W3CDTF">2024-02-04T06:46:32Z</dcterms:modified>
</cp:coreProperties>
</file>