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4"/>
  </p:notesMasterIdLst>
  <p:sldIdLst>
    <p:sldId id="264" r:id="rId2"/>
    <p:sldId id="265" r:id="rId3"/>
    <p:sldId id="256" r:id="rId4"/>
    <p:sldId id="257" r:id="rId5"/>
    <p:sldId id="258" r:id="rId6"/>
    <p:sldId id="266" r:id="rId7"/>
    <p:sldId id="267" r:id="rId8"/>
    <p:sldId id="260" r:id="rId9"/>
    <p:sldId id="261" r:id="rId10"/>
    <p:sldId id="262" r:id="rId11"/>
    <p:sldId id="259" r:id="rId12"/>
    <p:sldId id="263" r:id="rId13"/>
  </p:sldIdLst>
  <p:sldSz cx="12192000" cy="6858000"/>
  <p:notesSz cx="6858000" cy="9144000"/>
  <p:defaultTextStyle>
    <a:defPPr>
      <a:defRPr lang="ar-BH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79" d="100"/>
          <a:sy n="79" d="100"/>
        </p:scale>
        <p:origin x="3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065A8-D507-42DB-8C7D-7B2291BF1B38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412D8-970B-4ABF-A92E-3EB1CC00B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88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412D8-970B-4ABF-A92E-3EB1CC00B86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133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C93D8A5F-E569-4AD4-A370-5836433079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17EC86A4-E558-41FC-8BB1-FC62294A4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B1224496-259B-4FC6-8005-3C0031614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FE4D6-91CA-4B84-B79F-69FF43421252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E8C5E27A-24E9-4C0C-BE44-72902D053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AECCAB8B-8C04-4080-8896-194FCEA17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854A-7372-4E58-A37D-0663F88D3FE1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507784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99E28468-32C9-4BA7-B0CF-AF49C6FD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6E7D2C9E-51E6-46F5-99BF-E62265540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CD10418F-24DE-4BF3-B3C4-BC9E7DA48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FE4D6-91CA-4B84-B79F-69FF43421252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2526CC3A-D726-449F-9EA6-C77748A53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B124C165-13E0-4D70-9E00-CD3D96FFC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854A-7372-4E58-A37D-0663F88D3FE1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044112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EA8EF333-5865-40A0-8E81-0E9EED1A3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54EB5020-E72E-4F79-8D52-83C223CDB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7277E6BF-914B-4193-97C1-3C6FE8927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FE4D6-91CA-4B84-B79F-69FF43421252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F6B68689-F860-4CF7-B173-E06B29B54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BAD9FB1A-F726-4212-AD4F-FC840F0CC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854A-7372-4E58-A37D-0663F88D3FE1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335617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0F576E9D-EE67-466C-9681-9AF29124C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F2CA456E-F29B-41BD-8C70-AFBD0DCECE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1422680F-9E6D-40C6-8D25-8C0AE3AAD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2AF6D4FC-5DD9-41AD-A026-3D9204553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FE4D6-91CA-4B84-B79F-69FF43421252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2BC6A014-221B-4380-AF51-3F5AB3024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D3B3F33B-1124-45EE-AF59-A9B669FAD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854A-7372-4E58-A37D-0663F88D3FE1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28181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4D06D645-0688-492A-B2C2-9BC038B45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1952E4C6-04A6-4F45-A18E-5B871B2CD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503D56D1-9F51-4C5E-8180-D3FEB9A2B3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xmlns="" id="{BF5EC8C8-C964-4B92-A0F8-A3D06F19B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xmlns="" id="{725A4350-D2EA-47FE-808D-AA9D60A6D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xmlns="" id="{55D9FC7F-2273-41AA-8EE7-57418FCCE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FE4D6-91CA-4B84-B79F-69FF43421252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xmlns="" id="{B3A8D8EF-552E-40C0-AD12-397662AB3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xmlns="" id="{A5EE3452-6EEA-48D2-8844-26C37A0E7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854A-7372-4E58-A37D-0663F88D3FE1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479308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02016FD5-FA3F-47E1-A01A-6854F91C0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xmlns="" id="{8E8B6C73-6AD5-4B42-A7FC-16E2CF9DB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FE4D6-91CA-4B84-B79F-69FF43421252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xmlns="" id="{85D7EEAA-3B65-4979-9734-AEB4A7D06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BFAAE3BE-D27C-4951-8284-17E813772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854A-7372-4E58-A37D-0663F88D3FE1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41470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xmlns="" id="{893B1BD8-7D79-4FCE-9F8F-185A9176A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FE4D6-91CA-4B84-B79F-69FF43421252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xmlns="" id="{078C708B-CD27-4350-9270-FD7001BF2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xmlns="" id="{79C324DA-C89A-4A23-BBDA-1BD48C612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854A-7372-4E58-A37D-0663F88D3FE1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402700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780F7EE8-66C0-49C0-9B33-9AD044FBC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66F7BEFC-1F02-4D01-A53E-18138E6DB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F5CC511A-A865-42FD-BAFA-BB98DDAA5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B28BB89B-F0F6-4C44-A643-BB09A6AA1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FE4D6-91CA-4B84-B79F-69FF43421252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AFD5486E-6979-45CD-8B84-564A74D00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3178102F-B3D8-4976-B115-0B49E920B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854A-7372-4E58-A37D-0663F88D3FE1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01926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7B57CCCB-B547-4878-B4DF-787D4DEA6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xmlns="" id="{3FC9383F-74F7-458A-BEA3-7CFD7B49AC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BH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351CD305-9B1C-4833-B5B4-FEA967754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E4CC3CF7-D787-4338-923D-290A666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FE4D6-91CA-4B84-B79F-69FF43421252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362461FA-C096-4AC1-956D-8A0D7AC06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D9215631-3BD9-488C-971E-AAFC46F5E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854A-7372-4E58-A37D-0663F88D3FE1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420540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2147F219-28BE-41D5-9B54-1C4ADDAB3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18E879FB-AF6F-46BE-81F7-A42D04AED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FE687128-1A24-40D7-8587-8CEE9F33E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FE4D6-91CA-4B84-B79F-69FF43421252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FEAC44A4-1108-42A1-ACF6-94E772E4A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A4AB5D9D-EFBF-4AE2-9354-2D48F7366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854A-7372-4E58-A37D-0663F88D3FE1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742904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xmlns="" id="{5C452268-4E9D-4A09-B496-B9829ADF4E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C7EAD94F-C52B-4B59-AB94-8CA13158C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A524C8C9-9F3A-4D9B-85BA-FE1681802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FE4D6-91CA-4B84-B79F-69FF43421252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77EB4DB5-CD28-4794-ABD3-802C820EA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0512F7E4-5D72-41AB-A745-3B4C91C8A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854A-7372-4E58-A37D-0663F88D3FE1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447460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xmlns="" id="{A27C8837-99D3-48B3-8CCB-BCA238E5F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C38F22F4-F5D7-4F70-B4BF-741A279B5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80A4418F-BE6C-46AB-9629-4AF70E676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FE4D6-91CA-4B84-B79F-69FF43421252}" type="datetimeFigureOut">
              <a:rPr lang="ar-BH" smtClean="0"/>
              <a:t>25/07/1445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4E7F53B9-4CE7-4EF8-872C-744FEEDE21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52ECEDD8-8682-4150-9390-C46D0B88EE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6854A-7372-4E58-A37D-0663F88D3FE1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50052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BH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0EBFAE7C-4748-4FA3-8E66-7F25573FCF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BH" dirty="0"/>
              <a:t>حل نشاط الدرس </a:t>
            </a:r>
            <a:r>
              <a:rPr lang="en-US" dirty="0" smtClean="0"/>
              <a:t>29</a:t>
            </a:r>
            <a:endParaRPr lang="ar-BH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5EFE98AB-40E4-44D9-94EC-A6CD3A907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601814"/>
          </a:xfrm>
        </p:spPr>
        <p:txBody>
          <a:bodyPr>
            <a:normAutofit/>
          </a:bodyPr>
          <a:lstStyle/>
          <a:p>
            <a:r>
              <a:rPr lang="ar-BH" sz="6600" b="1" dirty="0"/>
              <a:t>التآمر الاستعماري على المشرق العربي - الانتداب</a:t>
            </a:r>
          </a:p>
        </p:txBody>
      </p:sp>
    </p:spTree>
    <p:extLst>
      <p:ext uri="{BB962C8B-B14F-4D97-AF65-F5344CB8AC3E}">
        <p14:creationId xmlns:p14="http://schemas.microsoft.com/office/powerpoint/2010/main" val="1122053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F14F29F9-3469-461D-AE7E-FB27B8CF3FCA}"/>
              </a:ext>
            </a:extLst>
          </p:cNvPr>
          <p:cNvSpPr/>
          <p:nvPr/>
        </p:nvSpPr>
        <p:spPr>
          <a:xfrm>
            <a:off x="279009" y="419266"/>
            <a:ext cx="11633982" cy="5126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BH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dvertisingMedium"/>
              </a:rPr>
              <a:t>أولاً: اختر الإجابة الصحيحة من بين الإجابات الخاطئة فيما يأتي:</a:t>
            </a:r>
            <a:endParaRPr lang="en-US" sz="2400" dirty="0">
              <a:effectLst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B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dvertisingMedium"/>
              </a:rPr>
              <a:t>1) في عام 1916م تم التوقيع على اتفاقية سرية تقاسم فيها الإنكليز والفرنسيون العراق وسوريا:</a:t>
            </a:r>
            <a:endParaRPr lang="en-US" sz="2400" dirty="0">
              <a:effectLst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cs"/>
              <a:buAutoNum type="arabic1Minus"/>
            </a:pPr>
            <a:r>
              <a:rPr lang="ar-BH" sz="2400" dirty="0">
                <a:ea typeface="Calibri" panose="020F0502020204030204" pitchFamily="34" charset="0"/>
              </a:rPr>
              <a:t>سايكس-بيكو                 ب. سان ريمو                  ج. سانت بطرسبرغ          د. </a:t>
            </a:r>
            <a:r>
              <a:rPr lang="ar-BH" sz="2400" dirty="0" err="1" smtClean="0">
                <a:ea typeface="Calibri" panose="020F0502020204030204" pitchFamily="34" charset="0"/>
              </a:rPr>
              <a:t>ايفيان</a:t>
            </a:r>
            <a:endParaRPr lang="ar-BH" sz="2400" dirty="0" smtClean="0">
              <a:ea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effectLst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BH" sz="2400" dirty="0"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2</a:t>
            </a:r>
            <a:r>
              <a:rPr lang="ar-BH" sz="2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) </a:t>
            </a:r>
            <a:r>
              <a:rPr lang="ar-BH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في عام 1917م أطلق وزير خارجية بريطانيا تصريحا برغبتها إقامة وطن لليهود في فلسطين</a:t>
            </a:r>
            <a:r>
              <a:rPr lang="ar-BH" sz="2400" dirty="0">
                <a:ea typeface="Calibri" panose="020F0502020204030204" pitchFamily="34" charset="0"/>
              </a:rPr>
              <a:t>:</a:t>
            </a:r>
            <a:endParaRPr lang="en-US" sz="2400" dirty="0">
              <a:effectLst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BH" sz="2400" dirty="0">
                <a:ea typeface="Calibri" panose="020F0502020204030204" pitchFamily="34" charset="0"/>
              </a:rPr>
              <a:t>     </a:t>
            </a:r>
            <a:r>
              <a:rPr lang="ar-BH" sz="2400" dirty="0" smtClean="0">
                <a:ea typeface="Calibri" panose="020F0502020204030204" pitchFamily="34" charset="0"/>
              </a:rPr>
              <a:t>أ </a:t>
            </a:r>
            <a:r>
              <a:rPr lang="ar-BH" sz="2400" dirty="0">
                <a:ea typeface="Calibri" panose="020F0502020204030204" pitchFamily="34" charset="0"/>
              </a:rPr>
              <a:t>اللورد بلفور                </a:t>
            </a:r>
            <a:r>
              <a:rPr lang="ar-BH" sz="2400" dirty="0" err="1">
                <a:ea typeface="Calibri" panose="020F0502020204030204" pitchFamily="34" charset="0"/>
              </a:rPr>
              <a:t>ب.ونستون</a:t>
            </a:r>
            <a:r>
              <a:rPr lang="ar-BH" sz="2400" dirty="0">
                <a:ea typeface="Calibri" panose="020F0502020204030204" pitchFamily="34" charset="0"/>
              </a:rPr>
              <a:t> تشرشل             ج. هربرت </a:t>
            </a:r>
            <a:r>
              <a:rPr lang="ar-BH" sz="2400" dirty="0" err="1">
                <a:ea typeface="Calibri" panose="020F0502020204030204" pitchFamily="34" charset="0"/>
              </a:rPr>
              <a:t>أسكويث</a:t>
            </a:r>
            <a:r>
              <a:rPr lang="ar-BH" sz="2400" dirty="0">
                <a:ea typeface="Calibri" panose="020F0502020204030204" pitchFamily="34" charset="0"/>
              </a:rPr>
              <a:t>          د. جورج </a:t>
            </a:r>
            <a:r>
              <a:rPr lang="ar-BH" sz="2400" dirty="0" smtClean="0">
                <a:ea typeface="Calibri" panose="020F0502020204030204" pitchFamily="34" charset="0"/>
              </a:rPr>
              <a:t>الخامس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ar-BH" sz="2400" dirty="0">
              <a:effectLst/>
            </a:endParaRPr>
          </a:p>
          <a:p>
            <a:r>
              <a:rPr lang="ar-BH" sz="2400" dirty="0" smtClean="0"/>
              <a:t>3-</a:t>
            </a:r>
            <a:r>
              <a:rPr lang="ar-BH" sz="2400" b="1" dirty="0"/>
              <a:t>نتج عن مؤتمر سان </a:t>
            </a:r>
            <a:r>
              <a:rPr lang="ar-BH" sz="2400" b="1" dirty="0" err="1"/>
              <a:t>ريمو</a:t>
            </a:r>
            <a:r>
              <a:rPr lang="ar-BH" sz="2400" b="1" dirty="0"/>
              <a:t> الذي عُقِد عام 1920م تنظيم الانتداب في:</a:t>
            </a:r>
            <a:endParaRPr lang="en-US" sz="2400" dirty="0"/>
          </a:p>
          <a:p>
            <a:r>
              <a:rPr lang="ar-BH" sz="2400" dirty="0"/>
              <a:t>   </a:t>
            </a:r>
            <a:r>
              <a:rPr lang="ar-BH" sz="2400" dirty="0" smtClean="0"/>
              <a:t>  </a:t>
            </a:r>
            <a:r>
              <a:rPr lang="ar-BH" sz="2400" dirty="0"/>
              <a:t>أ- المغرب العربي       </a:t>
            </a:r>
            <a:r>
              <a:rPr lang="ar-BH" sz="2400" dirty="0" smtClean="0"/>
              <a:t>   </a:t>
            </a:r>
            <a:r>
              <a:rPr lang="ar-BH" sz="2400" dirty="0"/>
              <a:t>ب. المشرق العربي               ج. غرب أفريقيا                        د. جنوب آسيا</a:t>
            </a:r>
            <a:endParaRPr lang="en-US" sz="2400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effectLst/>
            </a:endParaRPr>
          </a:p>
        </p:txBody>
      </p: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xmlns="" id="{A3704CE6-93C1-4437-9E74-BB5F21731DD1}"/>
              </a:ext>
            </a:extLst>
          </p:cNvPr>
          <p:cNvSpPr/>
          <p:nvPr/>
        </p:nvSpPr>
        <p:spPr>
          <a:xfrm>
            <a:off x="9878519" y="1394084"/>
            <a:ext cx="2034472" cy="73451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xmlns="" id="{B4113942-917D-4FC9-A75E-659CCB3FC8FD}"/>
              </a:ext>
            </a:extLst>
          </p:cNvPr>
          <p:cNvSpPr/>
          <p:nvPr/>
        </p:nvSpPr>
        <p:spPr>
          <a:xfrm>
            <a:off x="9737765" y="3103420"/>
            <a:ext cx="2315980" cy="73451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8" name="شكل بيضاوي 3">
            <a:extLst>
              <a:ext uri="{FF2B5EF4-FFF2-40B4-BE49-F238E27FC236}">
                <a16:creationId xmlns:a16="http://schemas.microsoft.com/office/drawing/2014/main" xmlns="" id="{B4113942-917D-4FC9-A75E-659CCB3FC8FD}"/>
              </a:ext>
            </a:extLst>
          </p:cNvPr>
          <p:cNvSpPr/>
          <p:nvPr/>
        </p:nvSpPr>
        <p:spPr>
          <a:xfrm>
            <a:off x="6724935" y="4631234"/>
            <a:ext cx="2315980" cy="60898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61009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  <p:bldP spid="4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F14F29F9-3469-461D-AE7E-FB27B8CF3FCA}"/>
              </a:ext>
            </a:extLst>
          </p:cNvPr>
          <p:cNvSpPr/>
          <p:nvPr/>
        </p:nvSpPr>
        <p:spPr>
          <a:xfrm>
            <a:off x="279009" y="419266"/>
            <a:ext cx="11633982" cy="4940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BH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dvertisingMedium"/>
              </a:rPr>
              <a:t>أولاً: اختر الإجابة الصحيحة من بين الإجابات الخاطئة فيما يأتي:</a:t>
            </a:r>
            <a:endParaRPr lang="en-US" sz="2400" dirty="0">
              <a:effectLst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BH" sz="2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4) </a:t>
            </a:r>
            <a:r>
              <a:rPr lang="ar-BH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جنرال فرنسي أحتل دمشق عام 1920م بعد معركة بطولية للجيش السوري</a:t>
            </a:r>
            <a:r>
              <a:rPr lang="ar-BH" sz="2400" dirty="0">
                <a:ea typeface="Calibri" panose="020F0502020204030204" pitchFamily="34" charset="0"/>
              </a:rPr>
              <a:t>:</a:t>
            </a:r>
            <a:endParaRPr lang="en-US" sz="2400" dirty="0">
              <a:effectLst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BH" sz="2400" dirty="0">
                <a:ea typeface="Calibri" panose="020F0502020204030204" pitchFamily="34" charset="0"/>
              </a:rPr>
              <a:t>     </a:t>
            </a:r>
            <a:r>
              <a:rPr lang="ar-BH" sz="2400" dirty="0" smtClean="0">
                <a:ea typeface="Calibri" panose="020F0502020204030204" pitchFamily="34" charset="0"/>
              </a:rPr>
              <a:t>أ- بيتان                         </a:t>
            </a:r>
            <a:r>
              <a:rPr lang="ar-BH" sz="2400" dirty="0">
                <a:ea typeface="Calibri" panose="020F0502020204030204" pitchFamily="34" charset="0"/>
              </a:rPr>
              <a:t>ب. ديغول                      ج. نابليون                      د. </a:t>
            </a:r>
            <a:r>
              <a:rPr lang="ar-BH" sz="2400" dirty="0" err="1" smtClean="0">
                <a:ea typeface="Calibri" panose="020F0502020204030204" pitchFamily="34" charset="0"/>
              </a:rPr>
              <a:t>غورو</a:t>
            </a:r>
            <a:endParaRPr lang="ar-BH" sz="2400" dirty="0" smtClean="0"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effectLst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tabLst>
                <a:tab pos="268605" algn="l"/>
              </a:tabLst>
            </a:pPr>
            <a:r>
              <a:rPr lang="ar-BH" sz="2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5) </a:t>
            </a:r>
            <a:r>
              <a:rPr lang="ar-BH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خاض الجيش السوري معركة بطولية ضد الجيش الفرنسي عام 1920م بقيادة وزير الحربية السوري:</a:t>
            </a:r>
            <a:endParaRPr lang="en-US" sz="2400" dirty="0">
              <a:effectLst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BH" sz="2400" dirty="0">
                <a:ea typeface="Calibri" panose="020F0502020204030204" pitchFamily="34" charset="0"/>
              </a:rPr>
              <a:t>     </a:t>
            </a:r>
            <a:r>
              <a:rPr lang="ar-BH" sz="2400" dirty="0" smtClean="0">
                <a:ea typeface="Calibri" panose="020F0502020204030204" pitchFamily="34" charset="0"/>
              </a:rPr>
              <a:t>أ </a:t>
            </a:r>
            <a:r>
              <a:rPr lang="ar-BH" sz="2400" dirty="0">
                <a:ea typeface="Calibri" panose="020F0502020204030204" pitchFamily="34" charset="0"/>
              </a:rPr>
              <a:t>يوسف العظمة              ب. شكري القوتلي              ج. فخري باشا                 د. الأمير </a:t>
            </a:r>
            <a:r>
              <a:rPr lang="ar-BH" sz="2400" dirty="0" smtClean="0">
                <a:ea typeface="Calibri" panose="020F0502020204030204" pitchFamily="34" charset="0"/>
              </a:rPr>
              <a:t>فيصل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effectLst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tabLst>
                <a:tab pos="268605" algn="l"/>
              </a:tabLst>
            </a:pPr>
            <a:r>
              <a:rPr lang="ar-BH" sz="2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6) </a:t>
            </a:r>
            <a:r>
              <a:rPr lang="ar-BH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أجبر البريطانيون عام 1920م بعد ثورة العراقيين ضدها على تعيين ملك على العراق هو:</a:t>
            </a:r>
            <a:endParaRPr lang="en-US" sz="2400" dirty="0">
              <a:effectLst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BH" sz="2400" dirty="0">
                <a:ea typeface="Calibri" panose="020F0502020204030204" pitchFamily="34" charset="0"/>
              </a:rPr>
              <a:t>     </a:t>
            </a:r>
            <a:r>
              <a:rPr lang="ar-BH" sz="2400" dirty="0" err="1" smtClean="0">
                <a:ea typeface="Calibri" panose="020F0502020204030204" pitchFamily="34" charset="0"/>
              </a:rPr>
              <a:t>أالشريف</a:t>
            </a:r>
            <a:r>
              <a:rPr lang="ar-BH" sz="2400" dirty="0" smtClean="0">
                <a:ea typeface="Calibri" panose="020F0502020204030204" pitchFamily="34" charset="0"/>
              </a:rPr>
              <a:t> </a:t>
            </a:r>
            <a:r>
              <a:rPr lang="ar-BH" sz="2400" dirty="0">
                <a:ea typeface="Calibri" panose="020F0502020204030204" pitchFamily="34" charset="0"/>
              </a:rPr>
              <a:t>حسين               ب. الأمير علي                ج. يوسف العظمة               د. الأمير فيصل</a:t>
            </a:r>
            <a:endParaRPr lang="en-US" sz="2400" dirty="0">
              <a:effectLst/>
            </a:endParaRPr>
          </a:p>
        </p:txBody>
      </p: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xmlns="" id="{A3704CE6-93C1-4437-9E74-BB5F21731DD1}"/>
              </a:ext>
            </a:extLst>
          </p:cNvPr>
          <p:cNvSpPr/>
          <p:nvPr/>
        </p:nvSpPr>
        <p:spPr>
          <a:xfrm>
            <a:off x="9878519" y="1503465"/>
            <a:ext cx="2034472" cy="58711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xmlns="" id="{B4113942-917D-4FC9-A75E-659CCB3FC8FD}"/>
              </a:ext>
            </a:extLst>
          </p:cNvPr>
          <p:cNvSpPr/>
          <p:nvPr/>
        </p:nvSpPr>
        <p:spPr>
          <a:xfrm>
            <a:off x="9456335" y="3174780"/>
            <a:ext cx="2315980" cy="5928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xmlns="" id="{8CFB828B-E504-410B-9717-04227D955D15}"/>
              </a:ext>
            </a:extLst>
          </p:cNvPr>
          <p:cNvSpPr/>
          <p:nvPr/>
        </p:nvSpPr>
        <p:spPr>
          <a:xfrm>
            <a:off x="1203825" y="4736426"/>
            <a:ext cx="1783829" cy="73451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86767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B2091DE4-DF0D-4188-B0FA-7D7D2F903095}"/>
              </a:ext>
            </a:extLst>
          </p:cNvPr>
          <p:cNvSpPr/>
          <p:nvPr/>
        </p:nvSpPr>
        <p:spPr>
          <a:xfrm>
            <a:off x="144905" y="191495"/>
            <a:ext cx="11902190" cy="6268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BH" sz="32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dvertisingMedium"/>
              </a:rPr>
              <a:t>ثانياً: صحح ما تحته خط في كل عبارة من العبارات الآتية واكتب الإجابة الصحيحة </a:t>
            </a:r>
            <a:endParaRPr lang="ar-BH" sz="3200" b="1" u="sng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dvertisingMedium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BH" sz="3200" dirty="0" smtClean="0"/>
              <a:t>1-</a:t>
            </a:r>
            <a:r>
              <a:rPr lang="ar-SA" sz="3200" dirty="0" smtClean="0"/>
              <a:t>شهد </a:t>
            </a:r>
            <a:r>
              <a:rPr lang="ar-SA" sz="3200" dirty="0"/>
              <a:t>القرن </a:t>
            </a:r>
            <a:r>
              <a:rPr lang="ar-SA" sz="3200" b="1" u="sng" dirty="0"/>
              <a:t>العشرين </a:t>
            </a:r>
            <a:r>
              <a:rPr lang="ar-SA" sz="3200" dirty="0"/>
              <a:t>هجمة استعمارية شرسة على الوطن العربي</a:t>
            </a:r>
            <a:r>
              <a:rPr lang="ar-SA" sz="3200" dirty="0" smtClean="0"/>
              <a:t>.</a:t>
            </a:r>
            <a:r>
              <a:rPr lang="ar-BH" sz="3200" dirty="0" smtClean="0"/>
              <a:t>(.......................)</a:t>
            </a:r>
            <a:r>
              <a:rPr lang="ar-SA" sz="3200" dirty="0" smtClean="0"/>
              <a:t> </a:t>
            </a:r>
            <a:r>
              <a:rPr lang="ar-BH" sz="3200" dirty="0" smtClean="0"/>
              <a:t>2-</a:t>
            </a:r>
            <a:r>
              <a:rPr lang="ar-BH" sz="3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dvertisingMedium"/>
              </a:rPr>
              <a:t>بموجب </a:t>
            </a:r>
            <a:r>
              <a:rPr lang="ar-BH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dvertisingMedium"/>
              </a:rPr>
              <a:t>اتفاقية سايكس-بيكو عام 1916م أصبحت فلسطين </a:t>
            </a:r>
            <a:r>
              <a:rPr lang="ar-BH" sz="3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دولة مستقلة</a:t>
            </a:r>
            <a:r>
              <a:rPr lang="ar-BH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 (..........................................).</a:t>
            </a:r>
            <a:endParaRPr lang="en-US" sz="3200" dirty="0">
              <a:effectLst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tabLst>
                <a:tab pos="268605" algn="l"/>
              </a:tabLst>
            </a:pPr>
            <a:r>
              <a:rPr lang="ar-BH" sz="32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3-بموجب </a:t>
            </a:r>
            <a:r>
              <a:rPr lang="ar-BH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الاتفاقية السرية سايكس بيكو حصلت روسيا على </a:t>
            </a:r>
            <a:r>
              <a:rPr lang="ar-BH" sz="3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سوريا </a:t>
            </a:r>
            <a:r>
              <a:rPr lang="ar-BH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             (....................................)</a:t>
            </a:r>
            <a:endParaRPr lang="en-US" sz="3200" dirty="0">
              <a:effectLst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tabLst>
                <a:tab pos="268605" algn="l"/>
              </a:tabLst>
            </a:pPr>
            <a:r>
              <a:rPr lang="ar-BH" sz="32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4- بموجب </a:t>
            </a:r>
            <a:r>
              <a:rPr lang="ar-BH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مؤتمر سان ريمو 1920م أصبحت فلسطين تحت الانتداب </a:t>
            </a:r>
            <a:r>
              <a:rPr lang="ar-BH" sz="3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الفرنسي</a:t>
            </a:r>
            <a:r>
              <a:rPr lang="ar-BH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       </a:t>
            </a:r>
            <a:r>
              <a:rPr lang="ar-BH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(....................................)</a:t>
            </a:r>
            <a:endParaRPr lang="en-US" sz="3200" dirty="0">
              <a:effectLst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tabLst>
                <a:tab pos="268605" algn="l"/>
              </a:tabLst>
            </a:pPr>
            <a:r>
              <a:rPr lang="ar-BH" sz="32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5- سقطت </a:t>
            </a:r>
            <a:r>
              <a:rPr lang="ar-BH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دمشق 1920م في قبضة الجيش الفرنسي عام 1920 بعد معركة </a:t>
            </a:r>
            <a:r>
              <a:rPr lang="ar-BH" sz="3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دير الزور </a:t>
            </a:r>
            <a:r>
              <a:rPr lang="ar-BH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dvertisingMedium"/>
              </a:rPr>
              <a:t>(..............................)</a:t>
            </a:r>
            <a:endParaRPr lang="en-US" sz="3200" dirty="0">
              <a:effectLst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xmlns="" id="{D0890AA4-6D33-4BEF-A48C-D6091F41D705}"/>
              </a:ext>
            </a:extLst>
          </p:cNvPr>
          <p:cNvSpPr txBox="1"/>
          <p:nvPr/>
        </p:nvSpPr>
        <p:spPr>
          <a:xfrm>
            <a:off x="9501343" y="5616519"/>
            <a:ext cx="146903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ميسلون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F4FF4D31-1C27-4256-9AF2-7CEF25446609}"/>
              </a:ext>
            </a:extLst>
          </p:cNvPr>
          <p:cNvSpPr txBox="1"/>
          <p:nvPr/>
        </p:nvSpPr>
        <p:spPr>
          <a:xfrm>
            <a:off x="9249011" y="4416510"/>
            <a:ext cx="172136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البريطاني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xmlns="" id="{FD02028A-9B6D-4D78-AEB0-EED1B57FA632}"/>
              </a:ext>
            </a:extLst>
          </p:cNvPr>
          <p:cNvSpPr txBox="1"/>
          <p:nvPr/>
        </p:nvSpPr>
        <p:spPr>
          <a:xfrm>
            <a:off x="8620594" y="3139067"/>
            <a:ext cx="251085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شرق الاناضول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xmlns="" id="{C38436A0-FF37-401F-A20E-DE3AB7C3E11A}"/>
              </a:ext>
            </a:extLst>
          </p:cNvPr>
          <p:cNvSpPr txBox="1"/>
          <p:nvPr/>
        </p:nvSpPr>
        <p:spPr>
          <a:xfrm>
            <a:off x="8766747" y="2044835"/>
            <a:ext cx="221854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منطقة دولية</a:t>
            </a:r>
          </a:p>
        </p:txBody>
      </p:sp>
      <p:sp>
        <p:nvSpPr>
          <p:cNvPr id="7" name="مربع نص 5">
            <a:extLst>
              <a:ext uri="{FF2B5EF4-FFF2-40B4-BE49-F238E27FC236}">
                <a16:creationId xmlns:a16="http://schemas.microsoft.com/office/drawing/2014/main" xmlns="" id="{C38436A0-FF37-401F-A20E-DE3AB7C3E11A}"/>
              </a:ext>
            </a:extLst>
          </p:cNvPr>
          <p:cNvSpPr txBox="1"/>
          <p:nvPr/>
        </p:nvSpPr>
        <p:spPr>
          <a:xfrm>
            <a:off x="607486" y="942866"/>
            <a:ext cx="221854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 smtClean="0">
                <a:solidFill>
                  <a:srgbClr val="FF0000"/>
                </a:solidFill>
              </a:rPr>
              <a:t>التاسع عشر</a:t>
            </a:r>
            <a:endParaRPr lang="ar-BH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85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جدول 8">
            <a:extLst>
              <a:ext uri="{FF2B5EF4-FFF2-40B4-BE49-F238E27FC236}">
                <a16:creationId xmlns:a16="http://schemas.microsoft.com/office/drawing/2014/main" xmlns="" id="{7F3DA22B-3FE1-47B5-A102-F2E1FDC05A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676529"/>
              </p:ext>
            </p:extLst>
          </p:nvPr>
        </p:nvGraphicFramePr>
        <p:xfrm>
          <a:off x="479685" y="389744"/>
          <a:ext cx="11212643" cy="631085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55809">
                  <a:extLst>
                    <a:ext uri="{9D8B030D-6E8A-4147-A177-3AD203B41FA5}">
                      <a16:colId xmlns:a16="http://schemas.microsoft.com/office/drawing/2014/main" xmlns="" val="1491351310"/>
                    </a:ext>
                  </a:extLst>
                </a:gridCol>
                <a:gridCol w="3793980">
                  <a:extLst>
                    <a:ext uri="{9D8B030D-6E8A-4147-A177-3AD203B41FA5}">
                      <a16:colId xmlns:a16="http://schemas.microsoft.com/office/drawing/2014/main" xmlns="" val="2478403844"/>
                    </a:ext>
                  </a:extLst>
                </a:gridCol>
                <a:gridCol w="5262854">
                  <a:extLst>
                    <a:ext uri="{9D8B030D-6E8A-4147-A177-3AD203B41FA5}">
                      <a16:colId xmlns:a16="http://schemas.microsoft.com/office/drawing/2014/main" xmlns="" val="2651072274"/>
                    </a:ext>
                  </a:extLst>
                </a:gridCol>
              </a:tblGrid>
              <a:tr h="100733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dirty="0">
                          <a:effectLst/>
                        </a:rPr>
                        <a:t>الدولة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dirty="0" smtClean="0">
                          <a:effectLst/>
                        </a:rPr>
                        <a:t>سنة الاستعمار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>
                          <a:effectLst/>
                        </a:rPr>
                        <a:t>الدولة الاستعمارية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608306984"/>
                  </a:ext>
                </a:extLst>
              </a:tr>
              <a:tr h="100733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>
                          <a:effectLst/>
                        </a:rPr>
                        <a:t>الجزائر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46615148"/>
                  </a:ext>
                </a:extLst>
              </a:tr>
              <a:tr h="100733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>
                          <a:effectLst/>
                        </a:rPr>
                        <a:t>مصر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dirty="0">
                          <a:effectLst/>
                        </a:rPr>
                        <a:t>قبل نهاية القرن 19م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394487311"/>
                  </a:ext>
                </a:extLst>
              </a:tr>
              <a:tr h="100733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dirty="0">
                          <a:effectLst/>
                        </a:rPr>
                        <a:t>تونس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rtl="1"/>
                      <a:endParaRPr lang="ar-B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21724734"/>
                  </a:ext>
                </a:extLst>
              </a:tr>
              <a:tr h="1274164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>
                          <a:effectLst/>
                        </a:rPr>
                        <a:t>المغرب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dirty="0">
                          <a:effectLst/>
                        </a:rPr>
                        <a:t>قبل الحرب العالمية الاولى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44020032"/>
                  </a:ext>
                </a:extLst>
              </a:tr>
              <a:tr h="100733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dirty="0">
                          <a:effectLst/>
                        </a:rPr>
                        <a:t>ليبيا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32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977230799"/>
                  </a:ext>
                </a:extLst>
              </a:tr>
            </a:tbl>
          </a:graphicData>
        </a:graphic>
      </p:graphicFrame>
      <p:sp>
        <p:nvSpPr>
          <p:cNvPr id="2" name="مربع نص 1">
            <a:extLst>
              <a:ext uri="{FF2B5EF4-FFF2-40B4-BE49-F238E27FC236}">
                <a16:creationId xmlns:a16="http://schemas.microsoft.com/office/drawing/2014/main" xmlns="" id="{8E4DC971-815A-4C09-83D0-091B42D675CC}"/>
              </a:ext>
            </a:extLst>
          </p:cNvPr>
          <p:cNvSpPr txBox="1"/>
          <p:nvPr/>
        </p:nvSpPr>
        <p:spPr>
          <a:xfrm>
            <a:off x="6730583" y="1618938"/>
            <a:ext cx="136410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1830</a:t>
            </a:r>
            <a:endParaRPr lang="ar-BH" b="1" dirty="0">
              <a:solidFill>
                <a:srgbClr val="FF0000"/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385CA186-5E8C-406D-B3A9-B408AB2D48A6}"/>
              </a:ext>
            </a:extLst>
          </p:cNvPr>
          <p:cNvSpPr txBox="1"/>
          <p:nvPr/>
        </p:nvSpPr>
        <p:spPr>
          <a:xfrm>
            <a:off x="6853003" y="5821925"/>
            <a:ext cx="136410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1911</a:t>
            </a:r>
            <a:endParaRPr lang="ar-BH" b="1" dirty="0">
              <a:solidFill>
                <a:srgbClr val="FF0000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xmlns="" id="{8BB23A90-13C6-4640-88AF-B0473EE50001}"/>
              </a:ext>
            </a:extLst>
          </p:cNvPr>
          <p:cNvSpPr txBox="1"/>
          <p:nvPr/>
        </p:nvSpPr>
        <p:spPr>
          <a:xfrm>
            <a:off x="2538332" y="5883507"/>
            <a:ext cx="136410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ايطاليا</a:t>
            </a:r>
            <a:endParaRPr lang="ar-BH" b="1" dirty="0">
              <a:solidFill>
                <a:srgbClr val="FF000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xmlns="" id="{D19C7C1C-0D7F-4FBA-91DE-8C648A32ADA0}"/>
              </a:ext>
            </a:extLst>
          </p:cNvPr>
          <p:cNvSpPr txBox="1"/>
          <p:nvPr/>
        </p:nvSpPr>
        <p:spPr>
          <a:xfrm>
            <a:off x="2413414" y="4783856"/>
            <a:ext cx="136410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فرنسا</a:t>
            </a:r>
            <a:endParaRPr lang="ar-BH" b="1" dirty="0">
              <a:solidFill>
                <a:srgbClr val="FF000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D91EB7E3-854B-45D1-8B7C-4594F7B5AA8E}"/>
              </a:ext>
            </a:extLst>
          </p:cNvPr>
          <p:cNvSpPr txBox="1"/>
          <p:nvPr/>
        </p:nvSpPr>
        <p:spPr>
          <a:xfrm>
            <a:off x="2413415" y="3684205"/>
            <a:ext cx="136410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فرنسا</a:t>
            </a:r>
            <a:endParaRPr lang="ar-BH" b="1" dirty="0">
              <a:solidFill>
                <a:srgbClr val="FF0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xmlns="" id="{794B3BD8-7FB8-455A-8E4A-73630A129961}"/>
              </a:ext>
            </a:extLst>
          </p:cNvPr>
          <p:cNvSpPr txBox="1"/>
          <p:nvPr/>
        </p:nvSpPr>
        <p:spPr>
          <a:xfrm>
            <a:off x="2538333" y="2570069"/>
            <a:ext cx="136410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بريطانيا</a:t>
            </a:r>
            <a:endParaRPr lang="ar-BH" b="1" dirty="0">
              <a:solidFill>
                <a:srgbClr val="FF000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xmlns="" id="{1AE2F50B-7459-4B12-A9C7-F4DDB1CB644E}"/>
              </a:ext>
            </a:extLst>
          </p:cNvPr>
          <p:cNvSpPr txBox="1"/>
          <p:nvPr/>
        </p:nvSpPr>
        <p:spPr>
          <a:xfrm>
            <a:off x="2413414" y="1663909"/>
            <a:ext cx="136410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فرنسا</a:t>
            </a:r>
            <a:endParaRPr lang="ar-BH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19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صورة تحتوي على نص, لقطة شاشة, الخط, خط&#10;&#10;تم إنشاء الوصف تلقائياً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6" y="175846"/>
            <a:ext cx="10574215" cy="637735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1879065" y="3777734"/>
            <a:ext cx="463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  <a:sym typeface="Wingdings" panose="05000000000000000000" pitchFamily="2" charset="2"/>
              </a:rPr>
              <a:t></a:t>
            </a:r>
            <a:r>
              <a:rPr lang="en-US" sz="2400" u="sng" dirty="0">
                <a:latin typeface="SKR HEAD1" pitchFamily="2" charset="-78"/>
                <a:ea typeface="Calibri" panose="020F0502020204030204" pitchFamily="34" charset="0"/>
              </a:rPr>
              <a:t> 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4810539" y="5462953"/>
            <a:ext cx="463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  <a:sym typeface="Wingdings" panose="05000000000000000000" pitchFamily="2" charset="2"/>
              </a:rPr>
              <a:t></a:t>
            </a:r>
            <a:r>
              <a:rPr lang="en-US" sz="2400" u="sng" dirty="0">
                <a:latin typeface="SKR HEAD1" pitchFamily="2" charset="-78"/>
                <a:ea typeface="Calibri" panose="020F0502020204030204" pitchFamily="34" charset="0"/>
              </a:rPr>
              <a:t> 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250666" y="4973487"/>
            <a:ext cx="463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  <a:sym typeface="Wingdings" panose="05000000000000000000" pitchFamily="2" charset="2"/>
              </a:rPr>
              <a:t></a:t>
            </a:r>
            <a:r>
              <a:rPr lang="en-US" sz="2400" u="sng" dirty="0">
                <a:latin typeface="SKR HEAD1" pitchFamily="2" charset="-78"/>
                <a:ea typeface="Calibri" panose="020F0502020204030204" pitchFamily="34" charset="0"/>
              </a:rPr>
              <a:t> 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4856726" y="4328718"/>
            <a:ext cx="463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  <a:sym typeface="Wingdings" panose="05000000000000000000" pitchFamily="2" charset="2"/>
              </a:rPr>
              <a:t></a:t>
            </a:r>
            <a:r>
              <a:rPr lang="en-US" sz="2400" u="sng" dirty="0">
                <a:latin typeface="SKR HEAD1" pitchFamily="2" charset="-78"/>
                <a:ea typeface="Calibri" panose="020F0502020204030204" pitchFamily="34" charset="0"/>
              </a:rPr>
              <a:t> 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4856726" y="3194483"/>
            <a:ext cx="463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SKR HEAD1" pitchFamily="2" charset="-78"/>
                <a:sym typeface="Wingdings" panose="05000000000000000000" pitchFamily="2" charset="2"/>
              </a:rPr>
              <a:t></a:t>
            </a:r>
            <a:r>
              <a:rPr lang="en-US" sz="2400" u="sng" dirty="0">
                <a:latin typeface="SKR HEAD1" pitchFamily="2" charset="-78"/>
                <a:ea typeface="Calibri" panose="020F0502020204030204" pitchFamily="34" charset="0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335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صورة تحتوي على نص, رسم بياني, خريطة&#10;&#10;تم إنشاء الوصف تلقائيا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48" y="222739"/>
            <a:ext cx="10374922" cy="652975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" name="مربع نص 3">
            <a:extLst>
              <a:ext uri="{FF2B5EF4-FFF2-40B4-BE49-F238E27FC236}">
                <a16:creationId xmlns:a16="http://schemas.microsoft.com/office/drawing/2014/main" xmlns="" id="{55414032-F507-46A4-B2CD-165F318FFC20}"/>
              </a:ext>
            </a:extLst>
          </p:cNvPr>
          <p:cNvSpPr txBox="1"/>
          <p:nvPr/>
        </p:nvSpPr>
        <p:spPr>
          <a:xfrm>
            <a:off x="4161692" y="6098431"/>
            <a:ext cx="19007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 smtClean="0">
                <a:solidFill>
                  <a:srgbClr val="FF0000"/>
                </a:solidFill>
              </a:rPr>
              <a:t>قناة السويس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5" name="مربع نص 5">
            <a:extLst>
              <a:ext uri="{FF2B5EF4-FFF2-40B4-BE49-F238E27FC236}">
                <a16:creationId xmlns:a16="http://schemas.microsoft.com/office/drawing/2014/main" xmlns="" id="{D62554B1-BCD6-4057-9169-419BD5536990}"/>
              </a:ext>
            </a:extLst>
          </p:cNvPr>
          <p:cNvSpPr txBox="1"/>
          <p:nvPr/>
        </p:nvSpPr>
        <p:spPr>
          <a:xfrm>
            <a:off x="4875079" y="4269633"/>
            <a:ext cx="10168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فرنسي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6" name="مربع نص 6">
            <a:extLst>
              <a:ext uri="{FF2B5EF4-FFF2-40B4-BE49-F238E27FC236}">
                <a16:creationId xmlns:a16="http://schemas.microsoft.com/office/drawing/2014/main" xmlns="" id="{CACCBBB9-22D6-495E-840E-5E6F9AEAD875}"/>
              </a:ext>
            </a:extLst>
          </p:cNvPr>
          <p:cNvSpPr txBox="1"/>
          <p:nvPr/>
        </p:nvSpPr>
        <p:spPr>
          <a:xfrm>
            <a:off x="5016808" y="4671140"/>
            <a:ext cx="12160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بريطاني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8" name="مربع نص 8">
            <a:extLst>
              <a:ext uri="{FF2B5EF4-FFF2-40B4-BE49-F238E27FC236}">
                <a16:creationId xmlns:a16="http://schemas.microsoft.com/office/drawing/2014/main" xmlns="" id="{5DA2482B-70BE-4E5D-990E-231A6DCFD58C}"/>
              </a:ext>
            </a:extLst>
          </p:cNvPr>
          <p:cNvSpPr txBox="1"/>
          <p:nvPr/>
        </p:nvSpPr>
        <p:spPr>
          <a:xfrm>
            <a:off x="4442029" y="5617427"/>
            <a:ext cx="21686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 smtClean="0">
                <a:solidFill>
                  <a:srgbClr val="FF0000"/>
                </a:solidFill>
              </a:rPr>
              <a:t>البحر المتوسط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9" name="مربع نص 9">
            <a:extLst>
              <a:ext uri="{FF2B5EF4-FFF2-40B4-BE49-F238E27FC236}">
                <a16:creationId xmlns:a16="http://schemas.microsoft.com/office/drawing/2014/main" xmlns="" id="{DD384AE0-D050-4747-8E88-788F3B9C330B}"/>
              </a:ext>
            </a:extLst>
          </p:cNvPr>
          <p:cNvSpPr txBox="1"/>
          <p:nvPr/>
        </p:nvSpPr>
        <p:spPr>
          <a:xfrm>
            <a:off x="4875079" y="5184032"/>
            <a:ext cx="12546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 smtClean="0">
                <a:solidFill>
                  <a:srgbClr val="FF0000"/>
                </a:solidFill>
              </a:rPr>
              <a:t>فلسطين</a:t>
            </a:r>
            <a:endParaRPr lang="ar-BH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25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عنصر 1">
            <a:extLst>
              <a:ext uri="{FF2B5EF4-FFF2-40B4-BE49-F238E27FC236}">
                <a16:creationId xmlns:a16="http://schemas.microsoft.com/office/drawing/2014/main" xmlns="" id="{07AC7AA8-DE51-48EE-8957-7ADD2C448D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059014"/>
              </p:ext>
            </p:extLst>
          </p:nvPr>
        </p:nvGraphicFramePr>
        <p:xfrm>
          <a:off x="-884238" y="-182563"/>
          <a:ext cx="13168313" cy="915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Document" r:id="rId3" imgW="6990286" imgH="4860985" progId="Word.Document.12">
                  <p:embed/>
                </p:oleObj>
              </mc:Choice>
              <mc:Fallback>
                <p:oleObj name="Document" r:id="rId3" imgW="6990286" imgH="486098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884238" y="-182563"/>
                        <a:ext cx="13168313" cy="9158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03FB4784-432D-4603-9BD8-226C121F61FC}"/>
              </a:ext>
            </a:extLst>
          </p:cNvPr>
          <p:cNvSpPr txBox="1"/>
          <p:nvPr/>
        </p:nvSpPr>
        <p:spPr>
          <a:xfrm>
            <a:off x="5021704" y="2736502"/>
            <a:ext cx="4077325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b="1" dirty="0">
                <a:solidFill>
                  <a:srgbClr val="FF0000"/>
                </a:solidFill>
              </a:rPr>
              <a:t>الجيش الفرنسي ( الجنرال غورو)</a:t>
            </a:r>
          </a:p>
          <a:p>
            <a:pPr algn="ctr"/>
            <a:r>
              <a:rPr lang="ar-BH" sz="2800" b="1" dirty="0">
                <a:solidFill>
                  <a:srgbClr val="FF0000"/>
                </a:solidFill>
              </a:rPr>
              <a:t>ضد</a:t>
            </a:r>
          </a:p>
          <a:p>
            <a:pPr algn="ctr"/>
            <a:r>
              <a:rPr lang="ar-BH" sz="2800" b="1" dirty="0">
                <a:solidFill>
                  <a:srgbClr val="FF0000"/>
                </a:solidFill>
              </a:rPr>
              <a:t>الجيش السوري(يوسف العظمة)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xmlns="" id="{94DFAD8E-C3DF-4E54-B946-9BB620732488}"/>
              </a:ext>
            </a:extLst>
          </p:cNvPr>
          <p:cNvSpPr txBox="1"/>
          <p:nvPr/>
        </p:nvSpPr>
        <p:spPr>
          <a:xfrm>
            <a:off x="1004342" y="2828834"/>
            <a:ext cx="29080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600" b="1" dirty="0">
                <a:solidFill>
                  <a:srgbClr val="FF0000"/>
                </a:solidFill>
              </a:rPr>
              <a:t>احتل الفرنسيون دمشق</a:t>
            </a:r>
          </a:p>
        </p:txBody>
      </p:sp>
    </p:spTree>
    <p:extLst>
      <p:ext uri="{BB962C8B-B14F-4D97-AF65-F5344CB8AC3E}">
        <p14:creationId xmlns:p14="http://schemas.microsoft.com/office/powerpoint/2010/main" val="228410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C514D656-51E6-414D-9F1E-2891426364AF}"/>
              </a:ext>
            </a:extLst>
          </p:cNvPr>
          <p:cNvSpPr/>
          <p:nvPr/>
        </p:nvSpPr>
        <p:spPr>
          <a:xfrm>
            <a:off x="8002172" y="1871002"/>
            <a:ext cx="3885028" cy="34606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r-BH" sz="2400" b="1" dirty="0">
                <a:solidFill>
                  <a:schemeClr val="tx1"/>
                </a:solidFill>
              </a:rPr>
              <a:t>تم التوقيع في مدينة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BH" sz="2400" b="1" dirty="0">
                <a:solidFill>
                  <a:schemeClr val="tx1"/>
                </a:solidFill>
              </a:rPr>
              <a:t>بموجب هذه الاتفاقية كان التالي :</a:t>
            </a:r>
          </a:p>
          <a:p>
            <a:pPr marL="342900" indent="-342900">
              <a:buAutoNum type="arabicParenR"/>
            </a:pPr>
            <a:r>
              <a:rPr lang="ar-BH" sz="2400" b="1" dirty="0">
                <a:solidFill>
                  <a:schemeClr val="tx1"/>
                </a:solidFill>
              </a:rPr>
              <a:t>شرق الاناضول</a:t>
            </a:r>
          </a:p>
          <a:p>
            <a:pPr marL="342900" indent="-342900">
              <a:buAutoNum type="arabicParenR"/>
            </a:pPr>
            <a:r>
              <a:rPr lang="ar-BH" sz="2400" b="1" dirty="0">
                <a:solidFill>
                  <a:schemeClr val="tx1"/>
                </a:solidFill>
              </a:rPr>
              <a:t>سوريا</a:t>
            </a:r>
          </a:p>
          <a:p>
            <a:pPr marL="342900" indent="-342900">
              <a:buAutoNum type="arabicParenR"/>
            </a:pPr>
            <a:r>
              <a:rPr lang="ar-BH" sz="2400" b="1" dirty="0">
                <a:solidFill>
                  <a:schemeClr val="tx1"/>
                </a:solidFill>
              </a:rPr>
              <a:t>العراق</a:t>
            </a:r>
          </a:p>
          <a:p>
            <a:pPr marL="342900" indent="-342900">
              <a:buAutoNum type="arabicParenR"/>
            </a:pPr>
            <a:r>
              <a:rPr lang="ar-BH" sz="2400" b="1" dirty="0">
                <a:solidFill>
                  <a:schemeClr val="tx1"/>
                </a:solidFill>
              </a:rPr>
              <a:t>فلسطين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xmlns="" id="{7CE0FD5A-EB83-465F-AFCB-468144267741}"/>
              </a:ext>
            </a:extLst>
          </p:cNvPr>
          <p:cNvSpPr/>
          <p:nvPr/>
        </p:nvSpPr>
        <p:spPr>
          <a:xfrm>
            <a:off x="4344572" y="1871002"/>
            <a:ext cx="3502855" cy="34606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t"/>
          <a:lstStyle/>
          <a:p>
            <a:r>
              <a:rPr lang="ar-BH" sz="2800" b="1" dirty="0">
                <a:solidFill>
                  <a:schemeClr val="tx1"/>
                </a:solidFill>
              </a:rPr>
              <a:t>اصدر اللورد                            وزير</a:t>
            </a:r>
          </a:p>
          <a:p>
            <a:r>
              <a:rPr lang="ar-BH" sz="2800" b="1" dirty="0">
                <a:solidFill>
                  <a:schemeClr val="tx1"/>
                </a:solidFill>
              </a:rPr>
              <a:t>تصريحه المعروف (وعد بلفور) والقاضي برغبة بريطانيا في 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xmlns="" id="{E68F483C-2EF9-49AF-8824-8BDDDC0854A2}"/>
              </a:ext>
            </a:extLst>
          </p:cNvPr>
          <p:cNvSpPr/>
          <p:nvPr/>
        </p:nvSpPr>
        <p:spPr>
          <a:xfrm>
            <a:off x="529883" y="1871003"/>
            <a:ext cx="3502855" cy="34606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t"/>
          <a:lstStyle/>
          <a:p>
            <a:r>
              <a:rPr lang="ar-BH" sz="2800" b="1" dirty="0">
                <a:solidFill>
                  <a:schemeClr val="tx1"/>
                </a:solidFill>
              </a:rPr>
              <a:t>عقد المجلس الأعلى للحلفاء مؤتمرا قرر تنظيم </a:t>
            </a:r>
          </a:p>
          <a:p>
            <a:r>
              <a:rPr lang="ar-BH" sz="2800" b="1" dirty="0">
                <a:solidFill>
                  <a:schemeClr val="tx1"/>
                </a:solidFill>
              </a:rPr>
              <a:t> في المشرق العربي وفقا لاتفاقية                               مع تعديل وضع فلسطين 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xmlns="" id="{E4D4F1A4-6411-4DC1-AA0B-652D7BD71101}"/>
              </a:ext>
            </a:extLst>
          </p:cNvPr>
          <p:cNvSpPr/>
          <p:nvPr/>
        </p:nvSpPr>
        <p:spPr>
          <a:xfrm>
            <a:off x="8002173" y="1167617"/>
            <a:ext cx="3885028" cy="5345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800" b="1" dirty="0">
                <a:solidFill>
                  <a:srgbClr val="7030A0"/>
                </a:solidFill>
              </a:rPr>
              <a:t>اتفاقية سايكس-بيكو 1916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xmlns="" id="{BA5589B1-D10A-43C3-B4A9-1207B4DBAEAA}"/>
              </a:ext>
            </a:extLst>
          </p:cNvPr>
          <p:cNvSpPr/>
          <p:nvPr/>
        </p:nvSpPr>
        <p:spPr>
          <a:xfrm>
            <a:off x="4344572" y="1161754"/>
            <a:ext cx="3502855" cy="5345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800" b="1" dirty="0">
                <a:solidFill>
                  <a:srgbClr val="7030A0"/>
                </a:solidFill>
              </a:rPr>
              <a:t>وعد بلفور 1917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xmlns="" id="{63534581-0459-4FAD-B244-E208149461EF}"/>
              </a:ext>
            </a:extLst>
          </p:cNvPr>
          <p:cNvSpPr/>
          <p:nvPr/>
        </p:nvSpPr>
        <p:spPr>
          <a:xfrm>
            <a:off x="529883" y="1161755"/>
            <a:ext cx="3502855" cy="5345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800" b="1" dirty="0">
                <a:solidFill>
                  <a:srgbClr val="7030A0"/>
                </a:solidFill>
              </a:rPr>
              <a:t>مؤتمر سان ريمو 1920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xmlns="" id="{8390AF93-2E7C-45CA-8D55-2F6250D3D028}"/>
              </a:ext>
            </a:extLst>
          </p:cNvPr>
          <p:cNvSpPr txBox="1"/>
          <p:nvPr/>
        </p:nvSpPr>
        <p:spPr>
          <a:xfrm>
            <a:off x="5148775" y="2375898"/>
            <a:ext cx="196713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خارجية بريطانيا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xmlns="" id="{93777BFE-88A0-402C-9C7F-0B8E8E95282B}"/>
              </a:ext>
            </a:extLst>
          </p:cNvPr>
          <p:cNvSpPr txBox="1"/>
          <p:nvPr/>
        </p:nvSpPr>
        <p:spPr>
          <a:xfrm>
            <a:off x="5486400" y="1871001"/>
            <a:ext cx="78310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بلفور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xmlns="" id="{E488A3EC-D535-48DB-87E9-005F4E88FD9A}"/>
              </a:ext>
            </a:extLst>
          </p:cNvPr>
          <p:cNvSpPr txBox="1"/>
          <p:nvPr/>
        </p:nvSpPr>
        <p:spPr>
          <a:xfrm>
            <a:off x="9129932" y="3713052"/>
            <a:ext cx="147241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منطقة دولية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xmlns="" id="{6A8B81D5-FC09-482C-9C38-7C52D98E7D55}"/>
              </a:ext>
            </a:extLst>
          </p:cNvPr>
          <p:cNvSpPr txBox="1"/>
          <p:nvPr/>
        </p:nvSpPr>
        <p:spPr>
          <a:xfrm>
            <a:off x="9795804" y="3342232"/>
            <a:ext cx="10199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لبريطانيا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xmlns="" id="{E4B43191-DB12-4FE6-9E88-033D1BD5F09B}"/>
              </a:ext>
            </a:extLst>
          </p:cNvPr>
          <p:cNvSpPr txBox="1"/>
          <p:nvPr/>
        </p:nvSpPr>
        <p:spPr>
          <a:xfrm>
            <a:off x="9795804" y="2929002"/>
            <a:ext cx="91439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لفرنسا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xmlns="" id="{51E5EDBD-FAE2-4302-96B4-40E296971841}"/>
              </a:ext>
            </a:extLst>
          </p:cNvPr>
          <p:cNvSpPr txBox="1"/>
          <p:nvPr/>
        </p:nvSpPr>
        <p:spPr>
          <a:xfrm>
            <a:off x="8972843" y="2606617"/>
            <a:ext cx="91439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لروسيا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xmlns="" id="{E5D8A70F-E937-45E7-8B0A-B4AC89EB9703}"/>
              </a:ext>
            </a:extLst>
          </p:cNvPr>
          <p:cNvSpPr txBox="1"/>
          <p:nvPr/>
        </p:nvSpPr>
        <p:spPr>
          <a:xfrm>
            <a:off x="8002172" y="1871001"/>
            <a:ext cx="15802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000" b="1" dirty="0">
                <a:solidFill>
                  <a:srgbClr val="FF0000"/>
                </a:solidFill>
              </a:rPr>
              <a:t>سان بطرسبورغ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xmlns="" id="{12C48CBF-0107-450D-AFB5-6C58BDACB419}"/>
              </a:ext>
            </a:extLst>
          </p:cNvPr>
          <p:cNvSpPr txBox="1"/>
          <p:nvPr/>
        </p:nvSpPr>
        <p:spPr>
          <a:xfrm>
            <a:off x="622497" y="4115523"/>
            <a:ext cx="315819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من منطقة دولية الى وضعها تحت الانتداب البريطاني 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xmlns="" id="{38C29D42-AEB9-4044-A30E-2EFB8CCE90F9}"/>
              </a:ext>
            </a:extLst>
          </p:cNvPr>
          <p:cNvSpPr txBox="1"/>
          <p:nvPr/>
        </p:nvSpPr>
        <p:spPr>
          <a:xfrm>
            <a:off x="1564443" y="3147851"/>
            <a:ext cx="143373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سايكس بيكو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xmlns="" id="{E479C66A-4716-4A89-8A5A-FD7F6A0F6211}"/>
              </a:ext>
            </a:extLst>
          </p:cNvPr>
          <p:cNvSpPr txBox="1"/>
          <p:nvPr/>
        </p:nvSpPr>
        <p:spPr>
          <a:xfrm>
            <a:off x="4295336" y="4115524"/>
            <a:ext cx="344423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انشاء وطن قومي لليهود في فلسطين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xmlns="" id="{DCBBFC97-1BFE-4434-BD80-8B8E3E1DAFCE}"/>
              </a:ext>
            </a:extLst>
          </p:cNvPr>
          <p:cNvSpPr txBox="1"/>
          <p:nvPr/>
        </p:nvSpPr>
        <p:spPr>
          <a:xfrm>
            <a:off x="872197" y="2359145"/>
            <a:ext cx="101990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الانتداب</a:t>
            </a:r>
          </a:p>
        </p:txBody>
      </p:sp>
      <p:sp>
        <p:nvSpPr>
          <p:cNvPr id="2" name="Rectangle 1"/>
          <p:cNvSpPr/>
          <p:nvPr/>
        </p:nvSpPr>
        <p:spPr>
          <a:xfrm>
            <a:off x="2063263" y="127557"/>
            <a:ext cx="9519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Sakkal Majalla" panose="02000000000000000000" pitchFamily="2" charset="-78"/>
              </a:rPr>
              <a:t>رابعاً:1-اكتب على الخط الزمني أبرز مراحل التآمر الاستعماري على العرب خلال الحرب من 1916-1920م: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63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عنصر 1">
            <a:extLst>
              <a:ext uri="{FF2B5EF4-FFF2-40B4-BE49-F238E27FC236}">
                <a16:creationId xmlns:a16="http://schemas.microsoft.com/office/drawing/2014/main" xmlns="" id="{D9DB4AEE-DDD0-4E74-A5ED-AF850FC44C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2868387"/>
              </p:ext>
            </p:extLst>
          </p:nvPr>
        </p:nvGraphicFramePr>
        <p:xfrm>
          <a:off x="-113555" y="1613093"/>
          <a:ext cx="12192000" cy="63486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Document" r:id="rId3" imgW="6729998" imgH="3996407" progId="Word.Document.12">
                  <p:embed/>
                </p:oleObj>
              </mc:Choice>
              <mc:Fallback>
                <p:oleObj name="Document" r:id="rId3" imgW="6729998" imgH="39964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13555" y="1613093"/>
                        <a:ext cx="12192000" cy="63486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مربع نص 2">
            <a:extLst>
              <a:ext uri="{FF2B5EF4-FFF2-40B4-BE49-F238E27FC236}">
                <a16:creationId xmlns:a16="http://schemas.microsoft.com/office/drawing/2014/main" xmlns="" id="{A4257DEC-491B-4671-AA31-1CB3EE6A9CE6}"/>
              </a:ext>
            </a:extLst>
          </p:cNvPr>
          <p:cNvSpPr txBox="1"/>
          <p:nvPr/>
        </p:nvSpPr>
        <p:spPr>
          <a:xfrm>
            <a:off x="2737235" y="2016539"/>
            <a:ext cx="10168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غورو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2CCCC255-9A7E-4EFE-B404-4B166AB88B26}"/>
              </a:ext>
            </a:extLst>
          </p:cNvPr>
          <p:cNvSpPr txBox="1"/>
          <p:nvPr/>
        </p:nvSpPr>
        <p:spPr>
          <a:xfrm>
            <a:off x="2418305" y="3604212"/>
            <a:ext cx="10168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غورو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xmlns="" id="{F4BA4A70-F5BE-45F2-8643-C57402615970}"/>
              </a:ext>
            </a:extLst>
          </p:cNvPr>
          <p:cNvSpPr txBox="1"/>
          <p:nvPr/>
        </p:nvSpPr>
        <p:spPr>
          <a:xfrm>
            <a:off x="5014331" y="3589820"/>
            <a:ext cx="193622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يوسف العظمة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xmlns="" id="{87F9E747-1957-4FCF-BEC0-3CDD3E3F4AF3}"/>
              </a:ext>
            </a:extLst>
          </p:cNvPr>
          <p:cNvSpPr txBox="1"/>
          <p:nvPr/>
        </p:nvSpPr>
        <p:spPr>
          <a:xfrm>
            <a:off x="5328189" y="4620623"/>
            <a:ext cx="11298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1920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622A7EBE-F5FB-4639-932D-B48C205CF7D1}"/>
              </a:ext>
            </a:extLst>
          </p:cNvPr>
          <p:cNvSpPr txBox="1"/>
          <p:nvPr/>
        </p:nvSpPr>
        <p:spPr>
          <a:xfrm>
            <a:off x="1516908" y="4303214"/>
            <a:ext cx="112051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الاكراد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xmlns="" id="{FFD0DEC9-AAFD-42F1-B14E-0B2CF7EFA28A}"/>
              </a:ext>
            </a:extLst>
          </p:cNvPr>
          <p:cNvSpPr txBox="1"/>
          <p:nvPr/>
        </p:nvSpPr>
        <p:spPr>
          <a:xfrm>
            <a:off x="4070210" y="4264222"/>
            <a:ext cx="9238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العرب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xmlns="" id="{079F3C89-826C-4CD2-A56B-FBB307D1387C}"/>
              </a:ext>
            </a:extLst>
          </p:cNvPr>
          <p:cNvSpPr txBox="1"/>
          <p:nvPr/>
        </p:nvSpPr>
        <p:spPr>
          <a:xfrm>
            <a:off x="5266840" y="4915803"/>
            <a:ext cx="32063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 فيصل بن الشريف حسين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xmlns="" id="{32E01B35-9797-4413-8417-94789256D2C1}"/>
              </a:ext>
            </a:extLst>
          </p:cNvPr>
          <p:cNvSpPr txBox="1"/>
          <p:nvPr/>
        </p:nvSpPr>
        <p:spPr>
          <a:xfrm>
            <a:off x="7046070" y="5562606"/>
            <a:ext cx="13628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يهودية 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xmlns="" id="{8B6EA702-F3DC-4483-8E07-FACF7AB6E522}"/>
              </a:ext>
            </a:extLst>
          </p:cNvPr>
          <p:cNvSpPr txBox="1"/>
          <p:nvPr/>
        </p:nvSpPr>
        <p:spPr>
          <a:xfrm>
            <a:off x="4084581" y="5295025"/>
            <a:ext cx="13628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فلسطين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xmlns="" id="{C3CD4E8B-C1F7-4FE6-AF4C-4E90EAABE301}"/>
              </a:ext>
            </a:extLst>
          </p:cNvPr>
          <p:cNvSpPr txBox="1"/>
          <p:nvPr/>
        </p:nvSpPr>
        <p:spPr>
          <a:xfrm>
            <a:off x="1188520" y="5987095"/>
            <a:ext cx="1137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1939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xmlns="" id="{30A78FF4-615E-4025-A7AC-B1C8E39DA2BC}"/>
              </a:ext>
            </a:extLst>
          </p:cNvPr>
          <p:cNvSpPr txBox="1"/>
          <p:nvPr/>
        </p:nvSpPr>
        <p:spPr>
          <a:xfrm>
            <a:off x="2616066" y="5987095"/>
            <a:ext cx="1137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1936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xmlns="" id="{6C6D43BC-4073-445C-990F-EB06FDEB3670}"/>
              </a:ext>
            </a:extLst>
          </p:cNvPr>
          <p:cNvSpPr txBox="1"/>
          <p:nvPr/>
        </p:nvSpPr>
        <p:spPr>
          <a:xfrm>
            <a:off x="4766008" y="2677354"/>
            <a:ext cx="10293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فيصل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xmlns="" id="{90A325EA-3240-42AB-BCDE-598DBBFDF434}"/>
              </a:ext>
            </a:extLst>
          </p:cNvPr>
          <p:cNvSpPr txBox="1"/>
          <p:nvPr/>
        </p:nvSpPr>
        <p:spPr>
          <a:xfrm>
            <a:off x="6976929" y="2957591"/>
            <a:ext cx="10293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الشام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xmlns="" id="{0BF55373-2C63-4C5F-9876-E07E650A7EEA}"/>
              </a:ext>
            </a:extLst>
          </p:cNvPr>
          <p:cNvSpPr txBox="1"/>
          <p:nvPr/>
        </p:nvSpPr>
        <p:spPr>
          <a:xfrm>
            <a:off x="842976" y="3300720"/>
            <a:ext cx="11994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ميسلون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95316" y="381515"/>
            <a:ext cx="43240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u="sng" dirty="0">
                <a:ea typeface="Times New Roman" panose="02020603050405020304" pitchFamily="18" charset="0"/>
                <a:cs typeface="Sakkal Majalla" panose="02000000000000000000" pitchFamily="2" charset="-78"/>
              </a:rPr>
              <a:t>مراحل الانتداب ( تنفيذ المؤامرة):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777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عنصر 1">
            <a:extLst>
              <a:ext uri="{FF2B5EF4-FFF2-40B4-BE49-F238E27FC236}">
                <a16:creationId xmlns:a16="http://schemas.microsoft.com/office/drawing/2014/main" xmlns="" id="{4525F311-6D2E-428C-81A4-FAD6A8955D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5324069"/>
              </p:ext>
            </p:extLst>
          </p:nvPr>
        </p:nvGraphicFramePr>
        <p:xfrm>
          <a:off x="434975" y="584200"/>
          <a:ext cx="11122025" cy="572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Document" r:id="rId3" imgW="6510106" imgH="3349310" progId="Word.Document.12">
                  <p:embed/>
                </p:oleObj>
              </mc:Choice>
              <mc:Fallback>
                <p:oleObj name="Document" r:id="rId3" imgW="6510106" imgH="334931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4975" y="584200"/>
                        <a:ext cx="11122025" cy="5726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مربع نص 2">
            <a:extLst>
              <a:ext uri="{FF2B5EF4-FFF2-40B4-BE49-F238E27FC236}">
                <a16:creationId xmlns:a16="http://schemas.microsoft.com/office/drawing/2014/main" xmlns="" id="{C27B7F14-4F36-4236-933E-B8EB2D047B94}"/>
              </a:ext>
            </a:extLst>
          </p:cNvPr>
          <p:cNvSpPr txBox="1"/>
          <p:nvPr/>
        </p:nvSpPr>
        <p:spPr>
          <a:xfrm>
            <a:off x="9251434" y="5267888"/>
            <a:ext cx="207613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الأمير فيصل </a:t>
            </a:r>
            <a:endParaRPr lang="ar-BH" b="1" dirty="0">
              <a:solidFill>
                <a:srgbClr val="FF0000"/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B05D767F-B2E3-4067-BA7F-2B94E62ED0AA}"/>
              </a:ext>
            </a:extLst>
          </p:cNvPr>
          <p:cNvSpPr txBox="1"/>
          <p:nvPr/>
        </p:nvSpPr>
        <p:spPr>
          <a:xfrm>
            <a:off x="8972239" y="4532577"/>
            <a:ext cx="247961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يوسف العظمة</a:t>
            </a:r>
            <a:endParaRPr lang="ar-BH" b="1" dirty="0">
              <a:solidFill>
                <a:srgbClr val="FF0000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xmlns="" id="{947D1E74-DEED-4677-BADB-AB27D28BC9ED}"/>
              </a:ext>
            </a:extLst>
          </p:cNvPr>
          <p:cNvSpPr txBox="1"/>
          <p:nvPr/>
        </p:nvSpPr>
        <p:spPr>
          <a:xfrm>
            <a:off x="8817967" y="3785446"/>
            <a:ext cx="263201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الجنرال غورو</a:t>
            </a:r>
            <a:endParaRPr lang="ar-BH" b="1" dirty="0">
              <a:solidFill>
                <a:srgbClr val="FF000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xmlns="" id="{F5766DDA-ABD4-4868-A3B4-9E0F907B0C9B}"/>
              </a:ext>
            </a:extLst>
          </p:cNvPr>
          <p:cNvSpPr txBox="1"/>
          <p:nvPr/>
        </p:nvSpPr>
        <p:spPr>
          <a:xfrm>
            <a:off x="9172106" y="3016084"/>
            <a:ext cx="207988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اللورد بلفور</a:t>
            </a:r>
            <a:endParaRPr lang="ar-BH" b="1" dirty="0">
              <a:solidFill>
                <a:srgbClr val="FF000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336B339D-2D93-43E6-84D4-8C57CC44A548}"/>
              </a:ext>
            </a:extLst>
          </p:cNvPr>
          <p:cNvSpPr txBox="1"/>
          <p:nvPr/>
        </p:nvSpPr>
        <p:spPr>
          <a:xfrm>
            <a:off x="9096533" y="2223960"/>
            <a:ext cx="22310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جورج بيكو</a:t>
            </a:r>
            <a:endParaRPr lang="ar-BH" b="1" dirty="0">
              <a:solidFill>
                <a:srgbClr val="FF0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xmlns="" id="{5CE08FA1-33F6-4DF3-950E-48F60100D5EC}"/>
              </a:ext>
            </a:extLst>
          </p:cNvPr>
          <p:cNvSpPr txBox="1"/>
          <p:nvPr/>
        </p:nvSpPr>
        <p:spPr>
          <a:xfrm>
            <a:off x="9218951" y="1408570"/>
            <a:ext cx="22310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مارك سايكس</a:t>
            </a:r>
            <a:endParaRPr lang="ar-BH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7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xmlns="" id="{6B407FE3-C20C-43B8-AA92-4B4CF1BC8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03" y="318028"/>
            <a:ext cx="4330327" cy="6221944"/>
          </a:xfrm>
          <a:prstGeom prst="rect">
            <a:avLst/>
          </a:prstGeom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9400F639-A01F-4081-B4E5-E652CE25EC42}"/>
              </a:ext>
            </a:extLst>
          </p:cNvPr>
          <p:cNvSpPr/>
          <p:nvPr/>
        </p:nvSpPr>
        <p:spPr>
          <a:xfrm>
            <a:off x="4527030" y="1443841"/>
            <a:ext cx="735279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3600" dirty="0"/>
              <a:t>1) الدولتان اللتان تقاسمتا بلاد الشام والعراق هما </a:t>
            </a:r>
          </a:p>
          <a:p>
            <a:r>
              <a:rPr lang="ar-BH" sz="3600" dirty="0"/>
              <a:t>    -------------- و -----------------.</a:t>
            </a:r>
          </a:p>
          <a:p>
            <a:r>
              <a:rPr lang="ar-BH" sz="3600" dirty="0"/>
              <a:t>2)	منطقة (أ) هي منطقة نفوذ ------------</a:t>
            </a:r>
          </a:p>
          <a:p>
            <a:r>
              <a:rPr lang="ar-BH" sz="3600" dirty="0"/>
              <a:t>3)	منطقة (ب) هي منطقة نفوذ --------------</a:t>
            </a:r>
          </a:p>
          <a:p>
            <a:r>
              <a:rPr lang="ar-BH" sz="3600" dirty="0"/>
              <a:t>4)	تم اعتبار فلسطين منطقة -----------------</a:t>
            </a:r>
          </a:p>
          <a:p>
            <a:r>
              <a:rPr lang="ar-BH" sz="3600" dirty="0"/>
              <a:t>5)	هذه الاتفاقية تسمى ----------------------</a:t>
            </a:r>
          </a:p>
          <a:p>
            <a:r>
              <a:rPr lang="ar-BH" sz="3600" dirty="0"/>
              <a:t>6)	تم التوقيع عليها عام ---------------------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55414032-F507-46A4-B2CD-165F318FFC20}"/>
              </a:ext>
            </a:extLst>
          </p:cNvPr>
          <p:cNvSpPr txBox="1"/>
          <p:nvPr/>
        </p:nvSpPr>
        <p:spPr>
          <a:xfrm>
            <a:off x="6610662" y="1909388"/>
            <a:ext cx="13579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بريطانيا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xmlns="" id="{88C28CD9-886E-480E-8E97-C62E3CE114ED}"/>
              </a:ext>
            </a:extLst>
          </p:cNvPr>
          <p:cNvSpPr txBox="1"/>
          <p:nvPr/>
        </p:nvSpPr>
        <p:spPr>
          <a:xfrm>
            <a:off x="9611193" y="1956350"/>
            <a:ext cx="10168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فرنسا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xmlns="" id="{D62554B1-BCD6-4057-9169-419BD5536990}"/>
              </a:ext>
            </a:extLst>
          </p:cNvPr>
          <p:cNvSpPr txBox="1"/>
          <p:nvPr/>
        </p:nvSpPr>
        <p:spPr>
          <a:xfrm>
            <a:off x="5663717" y="2424333"/>
            <a:ext cx="10168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فرنسي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CACCBBB9-22D6-495E-840E-5E6F9AEAD875}"/>
              </a:ext>
            </a:extLst>
          </p:cNvPr>
          <p:cNvSpPr txBox="1"/>
          <p:nvPr/>
        </p:nvSpPr>
        <p:spPr>
          <a:xfrm>
            <a:off x="5502037" y="2914017"/>
            <a:ext cx="12160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بريطاني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xmlns="" id="{2B0D4908-6E1C-447B-B338-BDDB9F076F78}"/>
              </a:ext>
            </a:extLst>
          </p:cNvPr>
          <p:cNvSpPr txBox="1"/>
          <p:nvPr/>
        </p:nvSpPr>
        <p:spPr>
          <a:xfrm>
            <a:off x="5847416" y="3526614"/>
            <a:ext cx="10168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دولية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xmlns="" id="{5DA2482B-70BE-4E5D-990E-231A6DCFD58C}"/>
              </a:ext>
            </a:extLst>
          </p:cNvPr>
          <p:cNvSpPr txBox="1"/>
          <p:nvPr/>
        </p:nvSpPr>
        <p:spPr>
          <a:xfrm>
            <a:off x="5621312" y="4033283"/>
            <a:ext cx="21686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سايكس - بيكو</a:t>
            </a:r>
            <a:endParaRPr lang="ar-BH" sz="1400" b="1" dirty="0">
              <a:solidFill>
                <a:srgbClr val="FF000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xmlns="" id="{DD384AE0-D050-4747-8E88-788F3B9C330B}"/>
              </a:ext>
            </a:extLst>
          </p:cNvPr>
          <p:cNvSpPr txBox="1"/>
          <p:nvPr/>
        </p:nvSpPr>
        <p:spPr>
          <a:xfrm>
            <a:off x="6355831" y="4671140"/>
            <a:ext cx="10168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>
                <a:solidFill>
                  <a:srgbClr val="FF0000"/>
                </a:solidFill>
              </a:rPr>
              <a:t>1916</a:t>
            </a:r>
            <a:endParaRPr lang="ar-BH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12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2972</TotalTime>
  <Words>507</Words>
  <Application>Microsoft Office PowerPoint</Application>
  <PresentationFormat>Widescreen</PresentationFormat>
  <Paragraphs>129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AdvertisingMedium</vt:lpstr>
      <vt:lpstr>Arial</vt:lpstr>
      <vt:lpstr>Calibri</vt:lpstr>
      <vt:lpstr>Calibri Light</vt:lpstr>
      <vt:lpstr>Sakkal Majalla</vt:lpstr>
      <vt:lpstr>SKR HEAD1</vt:lpstr>
      <vt:lpstr>Times New Roman</vt:lpstr>
      <vt:lpstr>Wingdings</vt:lpstr>
      <vt:lpstr>نسق Office</vt:lpstr>
      <vt:lpstr>Document</vt:lpstr>
      <vt:lpstr>حل نشاط الدرس 29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hope less</dc:creator>
  <cp:lastModifiedBy>pc30</cp:lastModifiedBy>
  <cp:revision>25</cp:revision>
  <dcterms:created xsi:type="dcterms:W3CDTF">2019-02-19T07:21:20Z</dcterms:created>
  <dcterms:modified xsi:type="dcterms:W3CDTF">2024-02-04T19:49:38Z</dcterms:modified>
</cp:coreProperties>
</file>