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3.xml" ContentType="application/vnd.openxmlformats-officedocument.presentationml.slide+xml"/>
  <Override PartName="/ppt/slides/slide19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262" r:id="rId3"/>
    <p:sldId id="257" r:id="rId4"/>
    <p:sldId id="258" r:id="rId5"/>
    <p:sldId id="271" r:id="rId6"/>
    <p:sldId id="282" r:id="rId7"/>
    <p:sldId id="284" r:id="rId8"/>
    <p:sldId id="283" r:id="rId9"/>
    <p:sldId id="285" r:id="rId10"/>
    <p:sldId id="286" r:id="rId11"/>
    <p:sldId id="287" r:id="rId12"/>
    <p:sldId id="295" r:id="rId13"/>
    <p:sldId id="296" r:id="rId14"/>
    <p:sldId id="297" r:id="rId15"/>
    <p:sldId id="298" r:id="rId16"/>
    <p:sldId id="289" r:id="rId17"/>
    <p:sldId id="290" r:id="rId18"/>
    <p:sldId id="292" r:id="rId19"/>
    <p:sldId id="293" r:id="rId20"/>
    <p:sldId id="294" r:id="rId21"/>
    <p:sldId id="299" r:id="rId22"/>
    <p:sldId id="27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4743-9619-4F72-B60A-DACC1D66388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5DC0B-EA9B-4B46-8D1F-225F351C0C6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20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4743-9619-4F72-B60A-DACC1D66388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5DC0B-EA9B-4B46-8D1F-225F351C0C6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98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4743-9619-4F72-B60A-DACC1D66388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5DC0B-EA9B-4B46-8D1F-225F351C0C6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976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4743-9619-4F72-B60A-DACC1D66388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5DC0B-EA9B-4B46-8D1F-225F351C0C6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17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4743-9619-4F72-B60A-DACC1D66388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5DC0B-EA9B-4B46-8D1F-225F351C0C6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44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4743-9619-4F72-B60A-DACC1D66388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5DC0B-EA9B-4B46-8D1F-225F351C0C6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194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4743-9619-4F72-B60A-DACC1D66388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5DC0B-EA9B-4B46-8D1F-225F351C0C6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58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4743-9619-4F72-B60A-DACC1D66388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5DC0B-EA9B-4B46-8D1F-225F351C0C6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05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4743-9619-4F72-B60A-DACC1D66388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5DC0B-EA9B-4B46-8D1F-225F351C0C6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16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4743-9619-4F72-B60A-DACC1D66388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5DC0B-EA9B-4B46-8D1F-225F351C0C6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211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4743-9619-4F72-B60A-DACC1D66388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5DC0B-EA9B-4B46-8D1F-225F351C0C6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648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34743-9619-4F72-B60A-DACC1D66388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5DC0B-EA9B-4B46-8D1F-225F351C0C6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53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\Pictures\contra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496944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01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37606"/>
            <a:ext cx="8229600" cy="4471714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fr-FR" sz="3600" b="1" dirty="0" smtClean="0">
              <a:solidFill>
                <a:schemeClr val="accent2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ctr"/>
            <a:r>
              <a:rPr lang="fr-FR" sz="3600" b="1" dirty="0" smtClean="0">
                <a:solidFill>
                  <a:schemeClr val="accent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Unité: 4</a:t>
            </a:r>
          </a:p>
          <a:p>
            <a:pPr algn="ctr"/>
            <a:r>
              <a:rPr lang="fr-FR" sz="3600" b="1" dirty="0" smtClean="0">
                <a:solidFill>
                  <a:schemeClr val="accent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Niveau: 3</a:t>
            </a:r>
            <a:r>
              <a:rPr lang="fr-FR" sz="3600" b="1" baseline="30000" dirty="0" smtClean="0">
                <a:solidFill>
                  <a:schemeClr val="accent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e</a:t>
            </a:r>
            <a:r>
              <a:rPr lang="fr-FR" sz="3600" b="1" dirty="0" smtClean="0">
                <a:solidFill>
                  <a:schemeClr val="accent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année</a:t>
            </a:r>
          </a:p>
          <a:p>
            <a:pPr algn="ctr"/>
            <a:r>
              <a:rPr lang="fr-FR" sz="3600" b="1" dirty="0" smtClean="0">
                <a:solidFill>
                  <a:schemeClr val="accent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Collège: </a:t>
            </a:r>
            <a:r>
              <a:rPr lang="fr-FR" sz="3600" b="1" dirty="0" err="1" smtClean="0">
                <a:solidFill>
                  <a:schemeClr val="accent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Rifaa</a:t>
            </a:r>
            <a:r>
              <a:rPr lang="fr-FR" sz="3600" b="1" dirty="0" smtClean="0">
                <a:solidFill>
                  <a:schemeClr val="accent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Ouest</a:t>
            </a:r>
          </a:p>
          <a:p>
            <a:pPr algn="ctr"/>
            <a:r>
              <a:rPr lang="fr-FR" sz="3600" b="1" dirty="0" smtClean="0">
                <a:solidFill>
                  <a:schemeClr val="accent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Préparée par la prof: Hayat Mohamed</a:t>
            </a:r>
          </a:p>
          <a:p>
            <a:pPr algn="ctr"/>
            <a:r>
              <a:rPr lang="fr-FR" sz="3600" b="1" dirty="0" smtClean="0">
                <a:solidFill>
                  <a:schemeClr val="accent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Directrice :Mona Ahmed </a:t>
            </a:r>
            <a:r>
              <a:rPr lang="fr-FR" sz="3600" b="1" dirty="0" err="1" smtClean="0">
                <a:solidFill>
                  <a:schemeClr val="accent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Rached</a:t>
            </a:r>
            <a:endParaRPr lang="fr-FR" sz="3600" b="1" dirty="0">
              <a:solidFill>
                <a:schemeClr val="accent2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050" name="Picture 2" descr="C:\Users\dell\Pictures\franca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32656"/>
            <a:ext cx="30384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2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rganigramme : Bande perforée 3"/>
          <p:cNvSpPr/>
          <p:nvPr/>
        </p:nvSpPr>
        <p:spPr>
          <a:xfrm>
            <a:off x="755576" y="476672"/>
            <a:ext cx="7704856" cy="1668768"/>
          </a:xfrm>
          <a:prstGeom prst="flowChartPunchedTap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Blackadder ITC" pitchFamily="82" charset="0"/>
              </a:rPr>
              <a:t>lundi</a:t>
            </a:r>
            <a:r>
              <a:rPr lang="en-US" sz="6000" dirty="0" smtClean="0">
                <a:solidFill>
                  <a:srgbClr val="C00000"/>
                </a:solidFill>
                <a:latin typeface="Blackadder ITC" pitchFamily="82" charset="0"/>
              </a:rPr>
              <a:t> 09 </a:t>
            </a:r>
            <a:r>
              <a:rPr lang="en-US" sz="6000" dirty="0" err="1" smtClean="0">
                <a:latin typeface="Blackadder ITC" pitchFamily="82" charset="0"/>
              </a:rPr>
              <a:t>mai</a:t>
            </a:r>
            <a:r>
              <a:rPr lang="en-US" sz="6000" dirty="0" smtClean="0">
                <a:latin typeface="Blackadder ITC" pitchFamily="82" charset="0"/>
              </a:rPr>
              <a:t> </a:t>
            </a:r>
            <a:r>
              <a:rPr lang="en-US" sz="6000" dirty="0" smtClean="0">
                <a:solidFill>
                  <a:srgbClr val="C00000"/>
                </a:solidFill>
                <a:latin typeface="Blackadder ITC" pitchFamily="82" charset="0"/>
              </a:rPr>
              <a:t>2022</a:t>
            </a:r>
            <a:endParaRPr lang="en-US" sz="6000" dirty="0">
              <a:solidFill>
                <a:srgbClr val="C00000"/>
              </a:solidFill>
              <a:latin typeface="Blackadder ITC" pitchFamily="82" charset="0"/>
            </a:endParaRPr>
          </a:p>
        </p:txBody>
      </p:sp>
      <p:pic>
        <p:nvPicPr>
          <p:cNvPr id="2050" name="Picture 2" descr="C:\Users\dell\Pictures\revision 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429000"/>
            <a:ext cx="5832648" cy="2520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irage 1"/>
          <p:cNvSpPr/>
          <p:nvPr/>
        </p:nvSpPr>
        <p:spPr>
          <a:xfrm>
            <a:off x="323528" y="2636912"/>
            <a:ext cx="2016224" cy="1944216"/>
          </a:xfrm>
          <a:prstGeom prst="bentArrow">
            <a:avLst>
              <a:gd name="adj1" fmla="val 25000"/>
              <a:gd name="adj2" fmla="val 22446"/>
              <a:gd name="adj3" fmla="val 25000"/>
              <a:gd name="adj4" fmla="val 43750"/>
            </a:avLst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La suite</a:t>
            </a:r>
            <a:endParaRPr lang="en-US" sz="3600" b="1" dirty="0">
              <a:solidFill>
                <a:schemeClr val="tx1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4403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fr-FR" b="1" dirty="0" smtClean="0">
                <a:solidFill>
                  <a:srgbClr val="C00000"/>
                </a:solidFill>
                <a:latin typeface="Batang" pitchFamily="18" charset="-127"/>
                <a:ea typeface="Batang" pitchFamily="18" charset="-127"/>
              </a:rPr>
              <a:t>Objectif:</a:t>
            </a:r>
            <a:endParaRPr lang="en-US" b="1" dirty="0">
              <a:solidFill>
                <a:srgbClr val="C0000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fr-FR" sz="6000" b="1" dirty="0" smtClean="0">
              <a:solidFill>
                <a:schemeClr val="accent2">
                  <a:lumMod val="50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fr-FR" sz="6000" b="1" dirty="0" smtClean="0">
                <a:solidFill>
                  <a:schemeClr val="accent2">
                    <a:lumMod val="5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1-Remédier aux difficultés </a:t>
            </a:r>
            <a:r>
              <a:rPr lang="fr-FR" sz="6000" b="1" dirty="0" err="1" smtClean="0">
                <a:solidFill>
                  <a:schemeClr val="accent2">
                    <a:lumMod val="5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recencées</a:t>
            </a:r>
            <a:r>
              <a:rPr lang="fr-FR" sz="6000" b="1" dirty="0" smtClean="0">
                <a:solidFill>
                  <a:schemeClr val="accent2">
                    <a:lumMod val="5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marL="0" indent="0">
              <a:buNone/>
            </a:pPr>
            <a:endParaRPr lang="en-US" sz="6000" b="1" dirty="0">
              <a:solidFill>
                <a:schemeClr val="accent2">
                  <a:lumMod val="50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4" name="Picture 2" descr="C:\Users\dell\Pictures\objecti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5"/>
            <a:ext cx="2232248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573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827009"/>
              </p:ext>
            </p:extLst>
          </p:nvPr>
        </p:nvGraphicFramePr>
        <p:xfrm>
          <a:off x="179512" y="2348880"/>
          <a:ext cx="8784976" cy="410445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55138"/>
                <a:gridCol w="5929838"/>
              </a:tblGrid>
              <a:tr h="858682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solidFill>
                            <a:schemeClr val="tx1"/>
                          </a:solidFill>
                        </a:rPr>
                        <a:t>Type</a:t>
                      </a:r>
                      <a:endParaRPr lang="en-US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solidFill>
                            <a:schemeClr val="tx1"/>
                          </a:solidFill>
                        </a:rPr>
                        <a:t>phrase</a:t>
                      </a:r>
                      <a:endParaRPr lang="en-US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81144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-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déclarative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-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Samedi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dernier,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elle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a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fêté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ses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14 ans.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81144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-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Impérative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-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Envoie-lui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une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carte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d’invitation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.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81144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-Interrogative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-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Où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a-t-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il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célébré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son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anniversaire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?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81144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-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Exclamative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-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Quelle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belle surprise!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uban courbé vers le haut 2"/>
          <p:cNvSpPr/>
          <p:nvPr/>
        </p:nvSpPr>
        <p:spPr>
          <a:xfrm>
            <a:off x="179512" y="260648"/>
            <a:ext cx="8784976" cy="1551040"/>
          </a:xfrm>
          <a:prstGeom prst="ellipseRibbon2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Arial Black" pitchFamily="34" charset="0"/>
              </a:rPr>
              <a:t>Les types de phrases</a:t>
            </a:r>
            <a:endParaRPr lang="en-US" sz="36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20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b="1" u="sng" dirty="0">
                <a:solidFill>
                  <a:srgbClr val="C00000"/>
                </a:solidFill>
              </a:rPr>
              <a:t>1</a:t>
            </a:r>
            <a:r>
              <a:rPr lang="en-US" b="1" u="sng" dirty="0" smtClean="0">
                <a:solidFill>
                  <a:srgbClr val="C00000"/>
                </a:solidFill>
              </a:rPr>
              <a:t>-Relie:</a:t>
            </a:r>
            <a:endParaRPr lang="en-US" b="1" u="sng" dirty="0">
              <a:solidFill>
                <a:srgbClr val="C00000"/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4079036"/>
              </p:ext>
            </p:extLst>
          </p:nvPr>
        </p:nvGraphicFramePr>
        <p:xfrm>
          <a:off x="457200" y="1600200"/>
          <a:ext cx="8229600" cy="3810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257800"/>
                <a:gridCol w="2971800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Phrases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Types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1-Appelle-moi </a:t>
                      </a:r>
                      <a:r>
                        <a:rPr lang="en-US" sz="2800" b="1" dirty="0" err="1" smtClean="0">
                          <a:latin typeface="Andalus" pitchFamily="18" charset="-78"/>
                          <a:cs typeface="Andalus" pitchFamily="18" charset="-78"/>
                        </a:rPr>
                        <a:t>dès</a:t>
                      </a:r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800" b="1" dirty="0" err="1" smtClean="0">
                          <a:latin typeface="Andalus" pitchFamily="18" charset="-78"/>
                          <a:cs typeface="Andalus" pitchFamily="18" charset="-78"/>
                        </a:rPr>
                        <a:t>que</a:t>
                      </a:r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800" b="1" dirty="0" err="1" smtClean="0">
                          <a:latin typeface="Andalus" pitchFamily="18" charset="-78"/>
                          <a:cs typeface="Andalus" pitchFamily="18" charset="-78"/>
                        </a:rPr>
                        <a:t>tu</a:t>
                      </a:r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 arrives.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A-</a:t>
                      </a:r>
                      <a:r>
                        <a:rPr lang="en-US" sz="2800" b="1" dirty="0" err="1" smtClean="0">
                          <a:latin typeface="Andalus" pitchFamily="18" charset="-78"/>
                          <a:cs typeface="Andalus" pitchFamily="18" charset="-78"/>
                        </a:rPr>
                        <a:t>déclarative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2-A </a:t>
                      </a:r>
                      <a:r>
                        <a:rPr lang="en-US" sz="2800" b="1" dirty="0" err="1" smtClean="0">
                          <a:latin typeface="Andalus" pitchFamily="18" charset="-78"/>
                          <a:cs typeface="Andalus" pitchFamily="18" charset="-78"/>
                        </a:rPr>
                        <a:t>quelle</a:t>
                      </a:r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800" b="1" dirty="0" err="1" smtClean="0">
                          <a:latin typeface="Andalus" pitchFamily="18" charset="-78"/>
                          <a:cs typeface="Andalus" pitchFamily="18" charset="-78"/>
                        </a:rPr>
                        <a:t>heure</a:t>
                      </a:r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 commence la fête?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B-</a:t>
                      </a:r>
                      <a:r>
                        <a:rPr lang="en-US" sz="2800" b="1" dirty="0" err="1" smtClean="0">
                          <a:latin typeface="Andalus" pitchFamily="18" charset="-78"/>
                          <a:cs typeface="Andalus" pitchFamily="18" charset="-78"/>
                        </a:rPr>
                        <a:t>exclamative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3-Elle a </a:t>
                      </a:r>
                      <a:r>
                        <a:rPr lang="en-US" sz="2800" b="1" dirty="0" err="1" smtClean="0">
                          <a:latin typeface="Andalus" pitchFamily="18" charset="-78"/>
                          <a:cs typeface="Andalus" pitchFamily="18" charset="-78"/>
                        </a:rPr>
                        <a:t>acheté</a:t>
                      </a:r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 des </a:t>
                      </a:r>
                      <a:r>
                        <a:rPr lang="en-US" sz="2800" b="1" dirty="0" err="1" smtClean="0">
                          <a:latin typeface="Andalus" pitchFamily="18" charset="-78"/>
                          <a:cs typeface="Andalus" pitchFamily="18" charset="-78"/>
                        </a:rPr>
                        <a:t>guirlandes</a:t>
                      </a:r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 pour la </a:t>
                      </a:r>
                      <a:r>
                        <a:rPr lang="en-US" sz="2800" b="1" dirty="0" err="1" smtClean="0">
                          <a:latin typeface="Andalus" pitchFamily="18" charset="-78"/>
                          <a:cs typeface="Andalus" pitchFamily="18" charset="-78"/>
                        </a:rPr>
                        <a:t>décoration</a:t>
                      </a:r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.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C-interrogative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4-Quelle belle soirée</a:t>
                      </a:r>
                      <a:r>
                        <a:rPr lang="fr-FR" sz="2800" b="1" dirty="0" smtClean="0">
                          <a:latin typeface="Andalus" pitchFamily="18" charset="-78"/>
                          <a:cs typeface="Andalus" pitchFamily="18" charset="-78"/>
                        </a:rPr>
                        <a:t>!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dalus" pitchFamily="18" charset="-78"/>
                          <a:cs typeface="Andalus" pitchFamily="18" charset="-78"/>
                        </a:rPr>
                        <a:t>D-</a:t>
                      </a:r>
                      <a:r>
                        <a:rPr lang="en-US" sz="2800" b="1" dirty="0" err="1" smtClean="0">
                          <a:latin typeface="Andalus" pitchFamily="18" charset="-78"/>
                          <a:cs typeface="Andalus" pitchFamily="18" charset="-78"/>
                        </a:rPr>
                        <a:t>impérative</a:t>
                      </a:r>
                      <a:endParaRPr lang="en-US" sz="28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326787"/>
              </p:ext>
            </p:extLst>
          </p:nvPr>
        </p:nvGraphicFramePr>
        <p:xfrm>
          <a:off x="838200" y="5501640"/>
          <a:ext cx="7694240" cy="1036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38848"/>
                <a:gridCol w="1538848"/>
                <a:gridCol w="1538848"/>
                <a:gridCol w="1538848"/>
                <a:gridCol w="1538848"/>
              </a:tblGrid>
              <a:tr h="481235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err="1" smtClean="0">
                          <a:solidFill>
                            <a:schemeClr val="tx1"/>
                          </a:solidFill>
                        </a:rPr>
                        <a:t>phr</a:t>
                      </a:r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</a:rPr>
                        <a:t>ase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</a:tr>
              <a:tr h="46748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type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C:\Users\dell\Desktop\Nouveau dossier\Documents\hayat flach\Banque\animation\emoti_25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88640"/>
            <a:ext cx="2520279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92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681642"/>
              </p:ext>
            </p:extLst>
          </p:nvPr>
        </p:nvGraphicFramePr>
        <p:xfrm>
          <a:off x="381000" y="3352800"/>
          <a:ext cx="8534400" cy="253863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06880"/>
                <a:gridCol w="1706880"/>
                <a:gridCol w="1706880"/>
                <a:gridCol w="1706880"/>
                <a:gridCol w="1706880"/>
              </a:tblGrid>
              <a:tr h="1219200">
                <a:tc>
                  <a:txBody>
                    <a:bodyPr/>
                    <a:lstStyle/>
                    <a:p>
                      <a:pPr algn="ctr"/>
                      <a:endParaRPr lang="fr-FR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2800" b="1" dirty="0" err="1" smtClean="0">
                          <a:solidFill>
                            <a:schemeClr val="tx1"/>
                          </a:solidFill>
                        </a:rPr>
                        <a:t>phr</a:t>
                      </a:r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</a:rPr>
                        <a:t>ase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4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4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4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4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4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4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4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44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</a:tr>
              <a:tr h="1106076"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type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95400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solidFill>
                  <a:schemeClr val="accent3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Mdel</a:t>
            </a:r>
            <a:r>
              <a:rPr lang="en-US" sz="5400" b="1" dirty="0" smtClean="0">
                <a:solidFill>
                  <a:schemeClr val="accent3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de </a:t>
            </a:r>
            <a:r>
              <a:rPr lang="en-US" sz="5400" b="1" dirty="0" err="1" smtClean="0">
                <a:solidFill>
                  <a:schemeClr val="accent3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réponse</a:t>
            </a:r>
            <a:endParaRPr lang="en-US" sz="5400" b="1" dirty="0">
              <a:solidFill>
                <a:schemeClr val="accent3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9184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dell\Pictures\je conjug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6934200" cy="1548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dell\Pictures\les pronoms personnels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060848"/>
            <a:ext cx="5760640" cy="3456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93105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>
                <a:latin typeface="Aharoni" pitchFamily="2" charset="-79"/>
                <a:cs typeface="Aharoni" pitchFamily="2" charset="-79"/>
              </a:rPr>
              <a:t>Je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conjugue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au passé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composé</a:t>
            </a:r>
            <a:endParaRPr lang="en-US" b="1" dirty="0"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8086689"/>
              </p:ext>
            </p:extLst>
          </p:nvPr>
        </p:nvGraphicFramePr>
        <p:xfrm>
          <a:off x="107505" y="1600200"/>
          <a:ext cx="8928990" cy="518482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76330"/>
                <a:gridCol w="2976330"/>
                <a:gridCol w="2976330"/>
              </a:tblGrid>
              <a:tr h="825406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 smtClean="0">
                          <a:solidFill>
                            <a:schemeClr val="tx1"/>
                          </a:solidFill>
                        </a:rPr>
                        <a:t>célébrer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 smtClean="0">
                          <a:solidFill>
                            <a:schemeClr val="tx1"/>
                          </a:solidFill>
                        </a:rPr>
                        <a:t>offrir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 smtClean="0">
                          <a:solidFill>
                            <a:schemeClr val="tx1"/>
                          </a:solidFill>
                        </a:rPr>
                        <a:t>naître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07292"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J’ai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célébré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J’ai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offert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Je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suis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né( e)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707292"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Tu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as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célébré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Tu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as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offert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Tu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es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né( e)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707292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Il/Elle/On a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célébré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Il/Elle/On a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offert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Il</a:t>
                      </a:r>
                      <a:r>
                        <a:rPr lang="en-US" sz="2400" b="1" baseline="0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baseline="0" dirty="0" err="1" smtClean="0">
                          <a:latin typeface="Andalus" pitchFamily="18" charset="-78"/>
                          <a:cs typeface="Andalus" pitchFamily="18" charset="-78"/>
                        </a:rPr>
                        <a:t>est</a:t>
                      </a:r>
                      <a:r>
                        <a:rPr lang="en-US" sz="2400" b="1" baseline="0" dirty="0" smtClean="0">
                          <a:latin typeface="Andalus" pitchFamily="18" charset="-78"/>
                          <a:cs typeface="Andalus" pitchFamily="18" charset="-78"/>
                        </a:rPr>
                        <a:t> né/Elle </a:t>
                      </a:r>
                      <a:r>
                        <a:rPr lang="en-US" sz="2400" b="1" baseline="0" dirty="0" err="1" smtClean="0">
                          <a:latin typeface="Andalus" pitchFamily="18" charset="-78"/>
                          <a:cs typeface="Andalus" pitchFamily="18" charset="-78"/>
                        </a:rPr>
                        <a:t>est</a:t>
                      </a:r>
                      <a:r>
                        <a:rPr lang="en-US" sz="2400" b="1" baseline="0" dirty="0" smtClean="0">
                          <a:latin typeface="Andalus" pitchFamily="18" charset="-78"/>
                          <a:cs typeface="Andalus" pitchFamily="18" charset="-78"/>
                        </a:rPr>
                        <a:t> née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707292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Nous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avons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célébré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Nous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avons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offert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Nous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sommes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né (e) s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707292"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Vous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avez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célébré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Vous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avez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offert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Vous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êtes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né( e )s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707292"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Ils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/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Elles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ont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célébré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Ils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/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Elles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ont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offert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Ils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sont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nés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/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Elles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sont</a:t>
                      </a:r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en-US" sz="2400" b="1" dirty="0" err="1" smtClean="0">
                          <a:latin typeface="Andalus" pitchFamily="18" charset="-78"/>
                          <a:cs typeface="Andalus" pitchFamily="18" charset="-78"/>
                        </a:rPr>
                        <a:t>nées</a:t>
                      </a:r>
                      <a:endParaRPr lang="en-US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86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u="sng" dirty="0" smtClean="0">
                <a:solidFill>
                  <a:schemeClr val="accent2"/>
                </a:solidFill>
              </a:rPr>
              <a:t>2-Entoure la bonne </a:t>
            </a:r>
            <a:r>
              <a:rPr lang="en-US" b="1" u="sng" dirty="0" err="1" smtClean="0">
                <a:solidFill>
                  <a:schemeClr val="accent2"/>
                </a:solidFill>
              </a:rPr>
              <a:t>réponse</a:t>
            </a:r>
            <a:r>
              <a:rPr lang="en-US" b="1" u="sng" dirty="0" smtClean="0">
                <a:solidFill>
                  <a:schemeClr val="accent2"/>
                </a:solidFill>
              </a:rPr>
              <a:t>.</a:t>
            </a:r>
            <a:endParaRPr lang="en-US" b="1" u="sng" dirty="0">
              <a:solidFill>
                <a:schemeClr val="accent2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363272" cy="4752528"/>
          </a:xfr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-Je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es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né/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suis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né le 15 mars à Manama.</a:t>
            </a: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-Nous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avons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célébré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/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avez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célébré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cette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fête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l’année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dernière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-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Vous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avons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offert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/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avez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offert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un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joli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cadeau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à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votre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soeur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-Sophie et Marie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sont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nées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/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sont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nés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à Paris.</a:t>
            </a:r>
            <a:endParaRPr lang="en-US" b="1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627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u="sng" dirty="0" smtClean="0">
                <a:solidFill>
                  <a:schemeClr val="bg2">
                    <a:lumMod val="25000"/>
                  </a:schemeClr>
                </a:solidFill>
              </a:rPr>
              <a:t>Model de </a:t>
            </a:r>
            <a:r>
              <a:rPr lang="en-US" b="1" u="sng" dirty="0" err="1" smtClean="0">
                <a:solidFill>
                  <a:schemeClr val="bg2">
                    <a:lumMod val="25000"/>
                  </a:schemeClr>
                </a:solidFill>
              </a:rPr>
              <a:t>réponse</a:t>
            </a:r>
            <a:endParaRPr lang="en-US" b="1" u="sng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363272" cy="4752528"/>
          </a:xfr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-Je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suis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né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le 15 mars à Manama.</a:t>
            </a: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-Nous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avons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célébré</a:t>
            </a:r>
            <a:r>
              <a:rPr lang="en-US" b="1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cette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fête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l’année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dernière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-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Vous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avez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offert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un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joli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cadeau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à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votre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soeur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-Sophie et Marie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sont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nées</a:t>
            </a:r>
            <a:r>
              <a:rPr lang="en-US" b="1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à Paris.</a:t>
            </a:r>
            <a:endParaRPr lang="en-US" b="1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602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14" y="2148442"/>
            <a:ext cx="8553074" cy="4304894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13" y="188640"/>
            <a:ext cx="7449145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928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dell\Pictures\futur simp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22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84975" cy="648072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58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56984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131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674464"/>
              </p:ext>
            </p:extLst>
          </p:nvPr>
        </p:nvGraphicFramePr>
        <p:xfrm>
          <a:off x="533400" y="1447800"/>
          <a:ext cx="8001000" cy="52643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00500"/>
                <a:gridCol w="4000500"/>
              </a:tblGrid>
              <a:tr h="740229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solidFill>
                            <a:schemeClr val="tx1"/>
                          </a:solidFill>
                        </a:rPr>
                        <a:t>donner</a:t>
                      </a:r>
                      <a:endParaRPr lang="en-US" sz="4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solidFill>
                            <a:schemeClr val="tx1"/>
                          </a:solidFill>
                        </a:rPr>
                        <a:t>offrir</a:t>
                      </a:r>
                      <a:endParaRPr lang="en-US" sz="4800" b="1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74022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Je </a:t>
                      </a:r>
                      <a:r>
                        <a:rPr lang="en-US" sz="3200" dirty="0" err="1" smtClean="0"/>
                        <a:t>donnerai</a:t>
                      </a:r>
                      <a:endParaRPr lang="en-US" sz="3200" b="1" dirty="0">
                        <a:solidFill>
                          <a:srgbClr val="C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/>
                        <a:t>J’offrirai</a:t>
                      </a:r>
                      <a:endParaRPr lang="en-US" sz="3200" b="1" dirty="0">
                        <a:solidFill>
                          <a:srgbClr val="C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4022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/>
                        <a:t>Tu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donneras</a:t>
                      </a:r>
                      <a:endParaRPr lang="en-US" sz="3200" b="1" dirty="0">
                        <a:solidFill>
                          <a:srgbClr val="C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/>
                        <a:t>Tu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offriras</a:t>
                      </a:r>
                      <a:endParaRPr lang="en-US" sz="3200" b="1" dirty="0">
                        <a:solidFill>
                          <a:srgbClr val="C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4022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Il/Elle/On </a:t>
                      </a:r>
                      <a:r>
                        <a:rPr lang="en-US" sz="3200" dirty="0" err="1" smtClean="0"/>
                        <a:t>donnera</a:t>
                      </a:r>
                      <a:endParaRPr lang="en-US" sz="3200" b="1" dirty="0">
                        <a:solidFill>
                          <a:srgbClr val="C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Il/Elle/On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offrira</a:t>
                      </a:r>
                      <a:endParaRPr lang="en-US" sz="3200" b="1" dirty="0">
                        <a:solidFill>
                          <a:srgbClr val="C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4022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Nous </a:t>
                      </a:r>
                      <a:r>
                        <a:rPr lang="en-US" sz="3200" dirty="0" err="1" smtClean="0"/>
                        <a:t>donnerons</a:t>
                      </a:r>
                      <a:endParaRPr lang="en-US" sz="3200" b="1" dirty="0">
                        <a:solidFill>
                          <a:srgbClr val="C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Nous </a:t>
                      </a:r>
                      <a:r>
                        <a:rPr lang="en-US" sz="3200" dirty="0" err="1" smtClean="0"/>
                        <a:t>offrirons</a:t>
                      </a:r>
                      <a:endParaRPr lang="en-US" sz="3200" b="1" dirty="0">
                        <a:solidFill>
                          <a:srgbClr val="C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4022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/>
                        <a:t>Vous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donnerez</a:t>
                      </a:r>
                      <a:endParaRPr lang="en-US" sz="3200" b="1" dirty="0">
                        <a:solidFill>
                          <a:srgbClr val="C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/>
                        <a:t>Vous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offrirez</a:t>
                      </a:r>
                      <a:endParaRPr lang="en-US" sz="3200" b="1" dirty="0">
                        <a:solidFill>
                          <a:srgbClr val="C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4022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/>
                        <a:t>Ils</a:t>
                      </a:r>
                      <a:r>
                        <a:rPr lang="en-US" sz="3200" dirty="0" smtClean="0"/>
                        <a:t>/</a:t>
                      </a:r>
                      <a:r>
                        <a:rPr lang="en-US" sz="3200" dirty="0" err="1" smtClean="0"/>
                        <a:t>Elles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donneront</a:t>
                      </a:r>
                      <a:endParaRPr lang="en-US" sz="3200" b="1" dirty="0">
                        <a:solidFill>
                          <a:srgbClr val="C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/>
                        <a:t>Ils</a:t>
                      </a:r>
                      <a:r>
                        <a:rPr lang="en-US" sz="3200" dirty="0" smtClean="0"/>
                        <a:t>/</a:t>
                      </a:r>
                      <a:r>
                        <a:rPr lang="en-US" sz="3200" dirty="0" err="1" smtClean="0"/>
                        <a:t>Elles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offriront</a:t>
                      </a:r>
                      <a:endParaRPr lang="en-US" sz="3200" b="1" dirty="0">
                        <a:solidFill>
                          <a:srgbClr val="C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 descr="C:\Users\dell\Pictures\le futur simp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-5083"/>
            <a:ext cx="8305800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32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3-</a:t>
            </a:r>
            <a:r>
              <a:rPr lang="en-US" sz="3200" b="1" u="sng" dirty="0" smtClean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Conjugue les </a:t>
            </a:r>
            <a:r>
              <a:rPr lang="en-US" sz="3200" b="1" u="sng" dirty="0" err="1" smtClean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verbes</a:t>
            </a:r>
            <a:r>
              <a:rPr lang="en-US" sz="3200" b="1" u="sng" dirty="0" smtClean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entre </a:t>
            </a:r>
            <a:r>
              <a:rPr lang="en-US" sz="3200" b="1" u="sng" dirty="0" err="1" smtClean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parenthèses</a:t>
            </a:r>
            <a:r>
              <a:rPr lang="en-US" sz="3200" b="1" u="sng" dirty="0" smtClean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au </a:t>
            </a:r>
            <a:r>
              <a:rPr lang="en-US" sz="3200" b="1" u="sng" dirty="0" err="1" smtClean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futur</a:t>
            </a:r>
            <a:r>
              <a:rPr lang="en-US" sz="3200" b="1" u="sng" dirty="0" smtClean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simple..</a:t>
            </a:r>
            <a:endParaRPr lang="en-US" sz="3200" b="1" u="sng" dirty="0">
              <a:solidFill>
                <a:schemeClr val="accent2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416152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en-US" sz="5400" b="1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Je ………. </a:t>
            </a:r>
            <a:r>
              <a:rPr lang="en-US" sz="2800" b="1" dirty="0" err="1" smtClean="0">
                <a:latin typeface="Andalus" pitchFamily="18" charset="-78"/>
                <a:cs typeface="Andalus" pitchFamily="18" charset="-78"/>
              </a:rPr>
              <a:t>ce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b="1" dirty="0" err="1" smtClean="0">
                <a:latin typeface="Andalus" pitchFamily="18" charset="-78"/>
                <a:cs typeface="Andalus" pitchFamily="18" charset="-78"/>
              </a:rPr>
              <a:t>ballon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 à </a:t>
            </a:r>
            <a:r>
              <a:rPr lang="en-US" sz="2800" b="1" dirty="0" err="1" smtClean="0">
                <a:latin typeface="Andalus" pitchFamily="18" charset="-78"/>
                <a:cs typeface="Andalus" pitchFamily="18" charset="-78"/>
              </a:rPr>
              <a:t>mon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 frère.(</a:t>
            </a:r>
            <a:r>
              <a:rPr lang="en-US" sz="2800" b="1" dirty="0" err="1" smtClean="0">
                <a:latin typeface="Andalus" pitchFamily="18" charset="-78"/>
                <a:cs typeface="Andalus" pitchFamily="18" charset="-78"/>
              </a:rPr>
              <a:t>donner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)</a:t>
            </a:r>
          </a:p>
          <a:p>
            <a:pPr marL="0" indent="0">
              <a:buNone/>
            </a:pPr>
            <a:endParaRPr lang="en-US" sz="2800" b="1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sz="2800" b="1" dirty="0" err="1" smtClean="0">
                <a:latin typeface="Andalus" pitchFamily="18" charset="-78"/>
                <a:cs typeface="Andalus" pitchFamily="18" charset="-78"/>
              </a:rPr>
              <a:t>Tu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 ……… un bouquet de </a:t>
            </a:r>
            <a:r>
              <a:rPr lang="en-US" sz="2800" b="1" dirty="0" err="1" smtClean="0">
                <a:latin typeface="Andalus" pitchFamily="18" charset="-78"/>
                <a:cs typeface="Andalus" pitchFamily="18" charset="-78"/>
              </a:rPr>
              <a:t>fleurs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 à ta </a:t>
            </a:r>
            <a:r>
              <a:rPr lang="en-US" sz="2800" b="1" dirty="0" err="1" smtClean="0">
                <a:latin typeface="Andalus" pitchFamily="18" charset="-78"/>
                <a:cs typeface="Andalus" pitchFamily="18" charset="-78"/>
              </a:rPr>
              <a:t>mère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.(</a:t>
            </a:r>
            <a:r>
              <a:rPr lang="en-US" sz="2800" b="1" dirty="0" err="1" smtClean="0">
                <a:latin typeface="Andalus" pitchFamily="18" charset="-78"/>
                <a:cs typeface="Andalus" pitchFamily="18" charset="-78"/>
              </a:rPr>
              <a:t>offrir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)</a:t>
            </a:r>
          </a:p>
          <a:p>
            <a:pPr marL="0" indent="0">
              <a:buNone/>
            </a:pPr>
            <a:endParaRPr lang="en-US" sz="2800" b="1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sz="2800" b="1" dirty="0" err="1" smtClean="0">
                <a:latin typeface="Andalus" pitchFamily="18" charset="-78"/>
                <a:cs typeface="Andalus" pitchFamily="18" charset="-78"/>
              </a:rPr>
              <a:t>Vous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 ……….. des bonbons aux </a:t>
            </a:r>
            <a:r>
              <a:rPr lang="en-US" sz="2800" b="1" dirty="0" err="1" smtClean="0">
                <a:latin typeface="Andalus" pitchFamily="18" charset="-78"/>
                <a:cs typeface="Andalus" pitchFamily="18" charset="-78"/>
              </a:rPr>
              <a:t>enfants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.(</a:t>
            </a:r>
            <a:r>
              <a:rPr lang="en-US" sz="2800" b="1" dirty="0" err="1" smtClean="0">
                <a:latin typeface="Andalus" pitchFamily="18" charset="-78"/>
                <a:cs typeface="Andalus" pitchFamily="18" charset="-78"/>
              </a:rPr>
              <a:t>donner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4448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Aharoni" pitchFamily="2" charset="-79"/>
                <a:cs typeface="Aharoni" pitchFamily="2" charset="-79"/>
              </a:rPr>
              <a:t>-Model de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Aharoni" pitchFamily="2" charset="-79"/>
                <a:cs typeface="Aharoni" pitchFamily="2" charset="-79"/>
              </a:rPr>
              <a:t>réponse</a:t>
            </a:r>
            <a:endParaRPr lang="en-US" b="1" u="sng" dirty="0">
              <a:solidFill>
                <a:schemeClr val="bg2">
                  <a:lumMod val="2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488160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sz="5400" b="1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Je 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donnerai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ce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ballon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à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mon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frère.</a:t>
            </a:r>
          </a:p>
          <a:p>
            <a:pPr marL="0" indent="0">
              <a:buNone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Tu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offriras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un bouquet de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fleurs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à ta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mère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donnerez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des bonbons aux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enfants</a:t>
            </a:r>
            <a:r>
              <a:rPr lang="en-US" sz="2800" dirty="0" smtClean="0">
                <a:latin typeface="Century Gothic"/>
                <a:cs typeface="Andalus" pitchFamily="18" charset="-78"/>
              </a:rPr>
              <a:t>.</a:t>
            </a:r>
            <a:endParaRPr lang="en-US" sz="2800" dirty="0" smtClean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050" name="Picture 2" descr="C:\Users\dell\Pictures\autocorrec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988840"/>
            <a:ext cx="1397521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60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u="sng" dirty="0" smtClean="0">
                <a:solidFill>
                  <a:schemeClr val="accent2">
                    <a:lumMod val="50000"/>
                  </a:schemeClr>
                </a:solidFill>
              </a:rPr>
              <a:t>4- </a:t>
            </a:r>
            <a:r>
              <a:rPr lang="en-US" b="1" u="sng" dirty="0" err="1" smtClean="0">
                <a:solidFill>
                  <a:schemeClr val="accent2">
                    <a:lumMod val="50000"/>
                  </a:schemeClr>
                </a:solidFill>
              </a:rPr>
              <a:t>Entoure</a:t>
            </a:r>
            <a:r>
              <a:rPr lang="en-US" b="1" u="sng" dirty="0" smtClean="0">
                <a:solidFill>
                  <a:schemeClr val="accent2">
                    <a:lumMod val="50000"/>
                  </a:schemeClr>
                </a:solidFill>
              </a:rPr>
              <a:t> le mot qui </a:t>
            </a:r>
            <a:r>
              <a:rPr lang="en-US" b="1" u="sng" dirty="0" err="1" smtClean="0">
                <a:solidFill>
                  <a:schemeClr val="accent2">
                    <a:lumMod val="50000"/>
                  </a:schemeClr>
                </a:solidFill>
              </a:rPr>
              <a:t>convient</a:t>
            </a:r>
            <a:r>
              <a:rPr lang="en-US" b="1" u="sng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en-US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08512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endParaRPr lang="en-US" b="1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1- Je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lui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ai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présenté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mes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 (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voeux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/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feux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) de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bonheur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2- La (fête/ tête) a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eu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lieu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dans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un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h</a:t>
            </a:r>
            <a:r>
              <a:rPr lang="en-US" sz="1900" b="1" dirty="0" err="1" smtClean="0">
                <a:latin typeface="Andalus" pitchFamily="18" charset="-78"/>
                <a:cs typeface="Andalus" pitchFamily="18" charset="-78"/>
              </a:rPr>
              <a:t>Ô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tel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3-Les (costumes/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cotumes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)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étaient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neufs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4-J’ai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rencontré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mes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amies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à la (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réception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/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déception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).</a:t>
            </a: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5-On a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mangé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le (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gâteau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/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cadeau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)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avant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de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partir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.</a:t>
            </a:r>
            <a:endParaRPr lang="en-US" b="1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3362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u="sng" dirty="0" smtClean="0">
                <a:solidFill>
                  <a:schemeClr val="bg2">
                    <a:lumMod val="10000"/>
                  </a:schemeClr>
                </a:solidFill>
              </a:rPr>
              <a:t>4-Model de </a:t>
            </a:r>
            <a:r>
              <a:rPr lang="en-US" b="1" u="sng" dirty="0" err="1" smtClean="0">
                <a:solidFill>
                  <a:schemeClr val="bg2">
                    <a:lumMod val="10000"/>
                  </a:schemeClr>
                </a:solidFill>
              </a:rPr>
              <a:t>réponse</a:t>
            </a:r>
            <a:endParaRPr lang="en-US" b="1" u="sng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b="1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1- Je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lui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ai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présenté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mes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 </a:t>
            </a:r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voeux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de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bonheur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2- La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fête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a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eu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lieu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dans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un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h</a:t>
            </a:r>
            <a:r>
              <a:rPr lang="en-US" sz="2400" b="1" dirty="0" err="1" smtClean="0">
                <a:latin typeface="Andalus" pitchFamily="18" charset="-78"/>
                <a:cs typeface="Andalus" pitchFamily="18" charset="-78"/>
              </a:rPr>
              <a:t>Ô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tel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3-Les 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costumes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étaient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neufs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4-J’ai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rencontré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mes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amies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à la </a:t>
            </a:r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réception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5-On a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mangé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le </a:t>
            </a:r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gâteau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avant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de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partir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.</a:t>
            </a:r>
            <a:endParaRPr lang="en-US" b="1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3011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96144"/>
          </a:xfrm>
          <a:prstGeom prst="bevel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4">
                    <a:lumMod val="7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Baskerville Old Face" pitchFamily="18" charset="0"/>
              </a:rPr>
              <a:t>La phrase simple et la phrase complexe</a:t>
            </a:r>
            <a:endParaRPr lang="en-US" sz="3600" b="1" dirty="0">
              <a:solidFill>
                <a:schemeClr val="accent4">
                  <a:lumMod val="7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Baskerville Old Face" pitchFamily="18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906195"/>
              </p:ext>
            </p:extLst>
          </p:nvPr>
        </p:nvGraphicFramePr>
        <p:xfrm>
          <a:off x="107505" y="1556791"/>
          <a:ext cx="8928990" cy="511256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76330"/>
                <a:gridCol w="2976330"/>
                <a:gridCol w="2976330"/>
              </a:tblGrid>
              <a:tr h="75128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Phrases  simples</a:t>
                      </a:r>
                      <a:endParaRPr lang="en-US" sz="28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relation</a:t>
                      </a:r>
                      <a:endParaRPr lang="en-US" sz="28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Phrase complexe</a:t>
                      </a:r>
                      <a:endParaRPr lang="en-US" sz="28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</a:tr>
              <a:tr h="1318528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-Il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faut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avoir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de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l’argent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.</a:t>
                      </a:r>
                    </a:p>
                    <a:p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-Le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mariage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coûte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cher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.</a:t>
                      </a:r>
                      <a:endParaRPr lang="en-US" sz="2000" b="1" dirty="0"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parajita" pitchFamily="34" charset="0"/>
                          <a:cs typeface="Aparajita" pitchFamily="34" charset="0"/>
                        </a:rPr>
                        <a:t>cause</a:t>
                      </a:r>
                      <a:endParaRPr lang="en-US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-Il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faut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avoir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de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l’argent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parajita" pitchFamily="34" charset="0"/>
                          <a:cs typeface="Aparajita" pitchFamily="34" charset="0"/>
                        </a:rPr>
                        <a:t>parce</a:t>
                      </a:r>
                      <a:r>
                        <a:rPr lang="en-US" sz="2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parajita" pitchFamily="34" charset="0"/>
                          <a:cs typeface="Aparajita" pitchFamily="34" charset="0"/>
                        </a:rPr>
                        <a:t>que</a:t>
                      </a:r>
                      <a:r>
                        <a:rPr lang="en-US" sz="2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le</a:t>
                      </a:r>
                      <a:r>
                        <a:rPr lang="en-US" sz="2000" b="1" baseline="0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Aparajita" pitchFamily="34" charset="0"/>
                          <a:cs typeface="Aparajita" pitchFamily="34" charset="0"/>
                        </a:rPr>
                        <a:t>mariage</a:t>
                      </a:r>
                      <a:r>
                        <a:rPr lang="en-US" sz="2000" b="1" baseline="0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coûte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cher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.</a:t>
                      </a:r>
                    </a:p>
                    <a:p>
                      <a:endParaRPr lang="en-US" sz="2000" b="1" dirty="0"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/>
                </a:tc>
              </a:tr>
              <a:tr h="1014253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-Les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mariés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partent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en voyage de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noces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.</a:t>
                      </a:r>
                    </a:p>
                    <a:p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-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Ils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vont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acheter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les billets.</a:t>
                      </a:r>
                      <a:endParaRPr lang="en-US" sz="2000" b="1" dirty="0"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parajita" pitchFamily="34" charset="0"/>
                          <a:cs typeface="Aparajita" pitchFamily="34" charset="0"/>
                        </a:rPr>
                        <a:t>conséquence</a:t>
                      </a:r>
                      <a:endParaRPr lang="en-US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-Les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mariés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partent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en voyage de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noces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,</a:t>
                      </a:r>
                      <a:r>
                        <a:rPr lang="en-US" sz="2000" b="1" baseline="0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parajita" pitchFamily="34" charset="0"/>
                          <a:cs typeface="Aparajita" pitchFamily="34" charset="0"/>
                        </a:rPr>
                        <a:t>donc</a:t>
                      </a:r>
                      <a:r>
                        <a:rPr lang="en-US" sz="2000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endParaRPr lang="en-US" sz="20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Aparajita" pitchFamily="34" charset="0"/>
                        <a:cs typeface="Aparajita" pitchFamily="34" charset="0"/>
                      </a:endParaRPr>
                    </a:p>
                    <a:p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ils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vont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acheter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les billets.</a:t>
                      </a:r>
                      <a:endParaRPr lang="en-US" sz="2000" b="1" dirty="0"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/>
                </a:tc>
              </a:tr>
              <a:tr h="1014253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-La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mère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est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une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idole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.</a:t>
                      </a:r>
                    </a:p>
                    <a:p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-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cette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idole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mérite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notre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adoration.</a:t>
                      </a:r>
                      <a:endParaRPr lang="en-US" sz="2000" b="1" dirty="0"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parajita" pitchFamily="34" charset="0"/>
                          <a:cs typeface="Aparajita" pitchFamily="34" charset="0"/>
                        </a:rPr>
                        <a:t>Pronom</a:t>
                      </a:r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parajita" pitchFamily="34" charset="0"/>
                          <a:cs typeface="Aparajita" pitchFamily="34" charset="0"/>
                        </a:rPr>
                        <a:t>relatif</a:t>
                      </a:r>
                      <a:endParaRPr lang="en-US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-La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mère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est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une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idole</a:t>
                      </a:r>
                      <a:r>
                        <a:rPr lang="en-US" sz="2000" b="1" baseline="0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parajita" pitchFamily="34" charset="0"/>
                          <a:cs typeface="Aparajita" pitchFamily="34" charset="0"/>
                        </a:rPr>
                        <a:t>qui</a:t>
                      </a:r>
                      <a:endParaRPr lang="en-US" sz="20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Aparajita" pitchFamily="34" charset="0"/>
                        <a:cs typeface="Aparajita" pitchFamily="34" charset="0"/>
                      </a:endParaRPr>
                    </a:p>
                    <a:p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mérite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notre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adoration</a:t>
                      </a:r>
                      <a:endParaRPr lang="en-US" sz="2000" b="1" dirty="0"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/>
                </a:tc>
              </a:tr>
              <a:tr h="1014253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-Il a fait un beau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geste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.</a:t>
                      </a:r>
                    </a:p>
                    <a:p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-Sa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mère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a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apprécié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ce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geste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.</a:t>
                      </a:r>
                      <a:endParaRPr lang="en-US" sz="2000" b="1" dirty="0"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parajita" pitchFamily="34" charset="0"/>
                          <a:cs typeface="Aparajita" pitchFamily="34" charset="0"/>
                        </a:rPr>
                        <a:t>Pronom</a:t>
                      </a:r>
                      <a:r>
                        <a:rPr lang="en-US" sz="2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parajita" pitchFamily="34" charset="0"/>
                          <a:cs typeface="Aparajita" pitchFamily="34" charset="0"/>
                        </a:rPr>
                        <a:t>relatif</a:t>
                      </a:r>
                      <a:endParaRPr lang="en-US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>
                        <a:latin typeface="Aparajita" pitchFamily="34" charset="0"/>
                        <a:cs typeface="Aparajita" pitchFamily="34" charset="0"/>
                      </a:endParaRPr>
                    </a:p>
                    <a:p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-Il a fait un beau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geste</a:t>
                      </a:r>
                      <a:r>
                        <a:rPr lang="en-US" sz="2000" b="1" baseline="0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Aparajita" pitchFamily="34" charset="0"/>
                          <a:cs typeface="Aparajita" pitchFamily="34" charset="0"/>
                        </a:rPr>
                        <a:t>que</a:t>
                      </a:r>
                      <a:endParaRPr lang="en-US" sz="2000" b="1" dirty="0" smtClean="0">
                        <a:latin typeface="Aparajita" pitchFamily="34" charset="0"/>
                        <a:cs typeface="Aparajita" pitchFamily="34" charset="0"/>
                      </a:endParaRPr>
                    </a:p>
                    <a:p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sa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mère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a </a:t>
                      </a:r>
                      <a:r>
                        <a:rPr lang="en-US" sz="2000" b="1" dirty="0" err="1" smtClean="0">
                          <a:latin typeface="Aparajita" pitchFamily="34" charset="0"/>
                          <a:cs typeface="Aparajita" pitchFamily="34" charset="0"/>
                        </a:rPr>
                        <a:t>apprécié</a:t>
                      </a:r>
                      <a:r>
                        <a:rPr lang="en-US" sz="2000" b="1" dirty="0" smtClean="0">
                          <a:latin typeface="Aparajita" pitchFamily="34" charset="0"/>
                          <a:cs typeface="Aparajita" pitchFamily="34" charset="0"/>
                        </a:rPr>
                        <a:t> .</a:t>
                      </a:r>
                      <a:endParaRPr lang="en-US" sz="2000" b="1" dirty="0"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018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ell\Pictures\gifs-merci-60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416824" cy="460851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099" name="Picture 3" descr="C:\Users\dell\Pictures\merci pour votre atten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060848"/>
            <a:ext cx="4320480" cy="21015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46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3BDF4B7C87DF4D8F5E200E0804D351" ma:contentTypeVersion="10" ma:contentTypeDescription="Crée un document." ma:contentTypeScope="" ma:versionID="264482e334876c59bf8685819910185f">
  <xsd:schema xmlns:xsd="http://www.w3.org/2001/XMLSchema" xmlns:xs="http://www.w3.org/2001/XMLSchema" xmlns:p="http://schemas.microsoft.com/office/2006/metadata/properties" xmlns:ns2="8bd8e3bc-1fbb-4203-aff7-cc445ba21b73" xmlns:ns3="684ca881-f77c-46cc-866a-2bfb1bba822e" targetNamespace="http://schemas.microsoft.com/office/2006/metadata/properties" ma:root="true" ma:fieldsID="b97c91714425749ded0774a8f6044ffa" ns2:_="" ns3:_="">
    <xsd:import namespace="8bd8e3bc-1fbb-4203-aff7-cc445ba21b73"/>
    <xsd:import namespace="684ca881-f77c-46cc-866a-2bfb1bba822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d8e3bc-1fbb-4203-aff7-cc445ba21b7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4ca881-f77c-46cc-866a-2bfb1bba82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8BC1B19-3733-4567-B1AE-D7D291A4A981}"/>
</file>

<file path=customXml/itemProps2.xml><?xml version="1.0" encoding="utf-8"?>
<ds:datastoreItem xmlns:ds="http://schemas.openxmlformats.org/officeDocument/2006/customXml" ds:itemID="{FF4C7867-7E20-4577-89A9-C1BED073CFBB}"/>
</file>

<file path=customXml/itemProps3.xml><?xml version="1.0" encoding="utf-8"?>
<ds:datastoreItem xmlns:ds="http://schemas.openxmlformats.org/officeDocument/2006/customXml" ds:itemID="{9078E9AA-768F-4D25-A7DC-06195A1FAAC0}"/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641</Words>
  <Application>Microsoft Office PowerPoint</Application>
  <PresentationFormat>Affichage à l'écran (4:3)</PresentationFormat>
  <Paragraphs>160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Présentation PowerPoint</vt:lpstr>
      <vt:lpstr>Présentation PowerPoint</vt:lpstr>
      <vt:lpstr>Présentation PowerPoint</vt:lpstr>
      <vt:lpstr>Objectif:</vt:lpstr>
      <vt:lpstr>Présentation PowerPoint</vt:lpstr>
      <vt:lpstr>1-Relie:</vt:lpstr>
      <vt:lpstr>Présentation PowerPoint</vt:lpstr>
      <vt:lpstr>Présentation PowerPoint</vt:lpstr>
      <vt:lpstr>Je conjugue au passé composé</vt:lpstr>
      <vt:lpstr>2-Entoure la bonne réponse.</vt:lpstr>
      <vt:lpstr>Model de réponse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3-Conjugue les verbes entre parenthèses au futur simple..</vt:lpstr>
      <vt:lpstr>-Model de réponse</vt:lpstr>
      <vt:lpstr>4- Entoure le mot qui convient.</vt:lpstr>
      <vt:lpstr>4-Model de réponse</vt:lpstr>
      <vt:lpstr>La phrase simple et la phrase complexe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54</cp:revision>
  <dcterms:created xsi:type="dcterms:W3CDTF">2019-04-04T08:04:40Z</dcterms:created>
  <dcterms:modified xsi:type="dcterms:W3CDTF">2022-05-09T08:29:59Z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0x010100EF3BDF4B7C87DF4D8F5E200E0804D351</vt:lpwstr>
  </property>
</Properties>
</file>