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316" r:id="rId4"/>
    <p:sldId id="343" r:id="rId5"/>
    <p:sldId id="344" r:id="rId6"/>
    <p:sldId id="345" r:id="rId7"/>
    <p:sldId id="346" r:id="rId8"/>
    <p:sldId id="262" r:id="rId9"/>
    <p:sldId id="347" r:id="rId10"/>
    <p:sldId id="348" r:id="rId11"/>
    <p:sldId id="349" r:id="rId12"/>
    <p:sldId id="350" r:id="rId13"/>
    <p:sldId id="351" r:id="rId14"/>
    <p:sldId id="352" r:id="rId15"/>
    <p:sldId id="353" r:id="rId16"/>
    <p:sldId id="354" r:id="rId17"/>
    <p:sldId id="356" r:id="rId18"/>
    <p:sldId id="357" r:id="rId19"/>
    <p:sldId id="358" r:id="rId20"/>
    <p:sldId id="315"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حمد عليّ النفيعيّ" initials="حمد" lastIdx="1" clrIdx="0">
    <p:extLst>
      <p:ext uri="{19B8F6BF-5375-455C-9EA6-DF929625EA0E}">
        <p15:presenceInfo xmlns:p15="http://schemas.microsoft.com/office/powerpoint/2012/main" userId="0b58add3780b77f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FFAF"/>
    <a:srgbClr val="F884F0"/>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98" autoAdjust="0"/>
    <p:restoredTop sz="0" autoAdjust="0"/>
  </p:normalViewPr>
  <p:slideViewPr>
    <p:cSldViewPr snapToGrid="0">
      <p:cViewPr varScale="1">
        <p:scale>
          <a:sx n="92" d="100"/>
          <a:sy n="92" d="100"/>
        </p:scale>
        <p:origin x="150"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3/9/2022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3/9/2022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emf"/><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emf"/><Relationship Id="rId10" Type="http://schemas.openxmlformats.org/officeDocument/2006/relationships/image" Target="../media/image11.png"/><Relationship Id="rId4" Type="http://schemas.openxmlformats.org/officeDocument/2006/relationships/image" Target="../media/image5.emf"/><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xmlns="" id="{26AE73C5-85B0-48E8-90FC-6A5472E8700E}"/>
              </a:ext>
            </a:extLst>
          </p:cNvPr>
          <p:cNvSpPr/>
          <p:nvPr/>
        </p:nvSpPr>
        <p:spPr>
          <a:xfrm>
            <a:off x="270641" y="1605252"/>
            <a:ext cx="11680721" cy="744634"/>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ctr">
              <a:defRPr/>
            </a:pPr>
            <a:r>
              <a:rPr kumimoji="0" lang="ar-SA"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الحَلْقَةُ الأُولى - </a:t>
            </a:r>
            <a:r>
              <a:rPr kumimoji="0" lang="ar-BH"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اللُّغَةُ العَرَبيّةُ </a:t>
            </a:r>
            <a:r>
              <a:rPr lang="ar-BH" sz="3200" b="1" dirty="0">
                <a:solidFill>
                  <a:prstClr val="black"/>
                </a:solidFill>
                <a:latin typeface="Sakkal Majalla" pitchFamily="2" charset="-78"/>
                <a:cs typeface="Sakkal Majalla" pitchFamily="2" charset="-78"/>
              </a:rPr>
              <a:t>                                    </a:t>
            </a:r>
            <a:r>
              <a:rPr kumimoji="0" lang="ar-BH"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الصَّفُّ </a:t>
            </a:r>
            <a:r>
              <a:rPr lang="ar-BH" sz="3200" b="1" dirty="0">
                <a:solidFill>
                  <a:prstClr val="black"/>
                </a:solidFill>
                <a:latin typeface="Sakkal Majalla" pitchFamily="2" charset="-78"/>
                <a:cs typeface="Sakkal Majalla" pitchFamily="2" charset="-78"/>
              </a:rPr>
              <a:t>الثّاني الابْتِدائيّ/</a:t>
            </a:r>
            <a:r>
              <a:rPr kumimoji="0" lang="ar-BH"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الفَصْلُ الدِّراسيُّ </a:t>
            </a:r>
            <a:r>
              <a:rPr lang="ar-BH" sz="3200" b="1" dirty="0">
                <a:solidFill>
                  <a:prstClr val="black"/>
                </a:solidFill>
                <a:latin typeface="Sakkal Majalla" pitchFamily="2" charset="-78"/>
                <a:cs typeface="Sakkal Majalla" pitchFamily="2" charset="-78"/>
              </a:rPr>
              <a:t>الثّاني</a:t>
            </a:r>
            <a:endParaRPr kumimoji="0" lang="ar-SA"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endParaRPr>
          </a:p>
        </p:txBody>
      </p:sp>
      <p:sp>
        <p:nvSpPr>
          <p:cNvPr id="8" name="Rectangle 7">
            <a:extLst>
              <a:ext uri="{FF2B5EF4-FFF2-40B4-BE49-F238E27FC236}">
                <a16:creationId xmlns:a16="http://schemas.microsoft.com/office/drawing/2014/main" xmlns="" id="{D7234A91-4753-4EB9-B082-97A455650390}"/>
              </a:ext>
            </a:extLst>
          </p:cNvPr>
          <p:cNvSpPr/>
          <p:nvPr/>
        </p:nvSpPr>
        <p:spPr>
          <a:xfrm>
            <a:off x="245808" y="2393090"/>
            <a:ext cx="11481050"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الْ</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و</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َحْ</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د</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ة</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الثّانيةُ</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a:t>
            </a:r>
            <a:r>
              <a:rPr lang="ar-BH" sz="3600" b="1" dirty="0">
                <a:solidFill>
                  <a:srgbClr val="FF0000"/>
                </a:solidFill>
                <a:latin typeface="Sakkal Majalla" pitchFamily="2" charset="-78"/>
                <a:cs typeface="Sakkal Majalla" pitchFamily="2" charset="-78"/>
              </a:rPr>
              <a:t>الْبيئَةُ في بِلادي</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الدّ</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ر</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س</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السّابِعُ</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a:t>
            </a:r>
            <a:r>
              <a:rPr lang="ar-BH" sz="3600" b="1" dirty="0">
                <a:solidFill>
                  <a:srgbClr val="FF0000"/>
                </a:solidFill>
                <a:effectLst/>
                <a:ea typeface="Calibri" panose="020F0502020204030204" pitchFamily="34" charset="0"/>
                <a:cs typeface="Sakkal Majalla" panose="02000000000000000000" pitchFamily="2" charset="-78"/>
              </a:rPr>
              <a:t>جاسِمٌ وَ الْبَبَّغاءُ</a:t>
            </a:r>
            <a:endPar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endParaRPr>
          </a:p>
        </p:txBody>
      </p:sp>
      <p:sp>
        <p:nvSpPr>
          <p:cNvPr id="10" name="مستطيل: زوايا مستديرة 201">
            <a:extLst>
              <a:ext uri="{FF2B5EF4-FFF2-40B4-BE49-F238E27FC236}">
                <a16:creationId xmlns:a16="http://schemas.microsoft.com/office/drawing/2014/main" xmlns="" id="{9EC790F6-68D6-4360-8C40-BCD81E025602}"/>
              </a:ext>
            </a:extLst>
          </p:cNvPr>
          <p:cNvSpPr/>
          <p:nvPr/>
        </p:nvSpPr>
        <p:spPr>
          <a:xfrm>
            <a:off x="4285626" y="5432146"/>
            <a:ext cx="3650747" cy="809092"/>
          </a:xfrm>
          <a:prstGeom prst="roundRect">
            <a:avLst/>
          </a:prstGeom>
          <a:solidFill>
            <a:srgbClr val="70AD47"/>
          </a:solidFill>
          <a:ln w="190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BH" sz="4400" b="1" dirty="0">
                <a:solidFill>
                  <a:srgbClr val="FFFFFF"/>
                </a:solidFill>
                <a:latin typeface="Calibri" panose="020F0502020204030204" pitchFamily="34" charset="0"/>
                <a:ea typeface="Calibri" panose="020F0502020204030204" pitchFamily="34" charset="0"/>
                <a:cs typeface="Sakkal Majalla" panose="02000000000000000000" pitchFamily="2" charset="-78"/>
              </a:rPr>
              <a:t>1- ا</a:t>
            </a:r>
            <a:r>
              <a:rPr lang="ar-SA" sz="4400" b="1" dirty="0">
                <a:solidFill>
                  <a:srgbClr val="FFFFFF"/>
                </a:solidFill>
                <a:effectLst/>
                <a:latin typeface="Calibri" panose="020F0502020204030204" pitchFamily="34" charset="0"/>
                <a:ea typeface="Calibri" panose="020F0502020204030204" pitchFamily="34" charset="0"/>
                <a:cs typeface="Sakkal Majalla" panose="02000000000000000000" pitchFamily="2" charset="-78"/>
              </a:rPr>
              <a:t>لتَّحَدُّثُ وَالقِراءَةُ</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Footer Placeholder 3">
            <a:extLst>
              <a:ext uri="{FF2B5EF4-FFF2-40B4-BE49-F238E27FC236}">
                <a16:creationId xmlns:a16="http://schemas.microsoft.com/office/drawing/2014/main" xmlns="" id="{22766196-2C92-4ABC-92B8-9AB50C3A6933}"/>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pic>
        <p:nvPicPr>
          <p:cNvPr id="11" name="Picture 10">
            <a:extLst>
              <a:ext uri="{FF2B5EF4-FFF2-40B4-BE49-F238E27FC236}">
                <a16:creationId xmlns:a16="http://schemas.microsoft.com/office/drawing/2014/main" xmlns="" id="{5ACF124B-503B-4EFF-8C35-E94B60D9569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755" y="3082624"/>
            <a:ext cx="3876979" cy="2349521"/>
          </a:xfrm>
          <a:prstGeom prst="rect">
            <a:avLst/>
          </a:prstGeom>
          <a:noFill/>
          <a:ln>
            <a:noFill/>
          </a:ln>
        </p:spPr>
      </p:pic>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26633"/>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10925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2" name="مستطيل: زوايا مستديرة 201">
            <a:extLst>
              <a:ext uri="{FF2B5EF4-FFF2-40B4-BE49-F238E27FC236}">
                <a16:creationId xmlns:a16="http://schemas.microsoft.com/office/drawing/2014/main" xmlns="" id="{B98CE7BB-3756-4C4A-AFF3-E175F742AC7D}"/>
              </a:ext>
            </a:extLst>
          </p:cNvPr>
          <p:cNvSpPr/>
          <p:nvPr/>
        </p:nvSpPr>
        <p:spPr>
          <a:xfrm>
            <a:off x="7550129" y="244432"/>
            <a:ext cx="1995948" cy="766794"/>
          </a:xfrm>
          <a:prstGeom prst="roundRect">
            <a:avLst/>
          </a:prstGeom>
          <a:solidFill>
            <a:srgbClr val="70AD47"/>
          </a:solidFill>
          <a:ln w="190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SA" sz="4400" b="1" dirty="0">
                <a:solidFill>
                  <a:srgbClr val="FFFFFF"/>
                </a:solidFill>
                <a:effectLst/>
                <a:latin typeface="Calibri" panose="020F0502020204030204" pitchFamily="34" charset="0"/>
                <a:ea typeface="Calibri" panose="020F0502020204030204" pitchFamily="34" charset="0"/>
                <a:cs typeface="Sakkal Majalla" panose="02000000000000000000" pitchFamily="2" charset="-78"/>
              </a:rPr>
              <a:t>التّحدّث</a:t>
            </a:r>
            <a:r>
              <a:rPr lang="ar-BH" sz="4400" b="1" dirty="0">
                <a:solidFill>
                  <a:srgbClr val="FFFFFF"/>
                </a:solidFill>
                <a:effectLst/>
                <a:latin typeface="Calibri" panose="020F0502020204030204" pitchFamily="34" charset="0"/>
                <a:ea typeface="Calibri" panose="020F0502020204030204" pitchFamily="34" charset="0"/>
                <a:cs typeface="Sakkal Majalla" panose="02000000000000000000" pitchFamily="2" charset="-78"/>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Rectangle 1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8" name="مستطيل: زوايا مستديرة 201">
            <a:extLst>
              <a:ext uri="{FF2B5EF4-FFF2-40B4-BE49-F238E27FC236}">
                <a16:creationId xmlns:a16="http://schemas.microsoft.com/office/drawing/2014/main" xmlns="" id="{B98CE7BB-3756-4C4A-AFF3-E175F742AC7D}"/>
              </a:ext>
            </a:extLst>
          </p:cNvPr>
          <p:cNvSpPr/>
          <p:nvPr/>
        </p:nvSpPr>
        <p:spPr>
          <a:xfrm>
            <a:off x="3348421" y="247986"/>
            <a:ext cx="3255337" cy="766794"/>
          </a:xfrm>
          <a:prstGeom prst="round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BH" sz="4400" b="1" dirty="0">
                <a:solidFill>
                  <a:srgbClr val="FF0000"/>
                </a:solidFill>
                <a:effectLst/>
                <a:latin typeface="Calibri" panose="020F0502020204030204" pitchFamily="34" charset="0"/>
                <a:ea typeface="Calibri" panose="020F0502020204030204" pitchFamily="34" charset="0"/>
                <a:cs typeface="Sakkal Majalla" panose="02000000000000000000" pitchFamily="2" charset="-78"/>
              </a:rPr>
              <a:t>بيئَتُنا الجَميلَةُ</a:t>
            </a:r>
            <a:endParaRPr lang="en-US"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0" name="Footer Placeholder 3">
            <a:extLst>
              <a:ext uri="{FF2B5EF4-FFF2-40B4-BE49-F238E27FC236}">
                <a16:creationId xmlns:a16="http://schemas.microsoft.com/office/drawing/2014/main" xmlns="" id="{093FC1DD-6BE5-4DDD-B46A-187FC11A90E0}"/>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
        <p:nvSpPr>
          <p:cNvPr id="21" name="Rectangle 20">
            <a:extLst>
              <a:ext uri="{FF2B5EF4-FFF2-40B4-BE49-F238E27FC236}">
                <a16:creationId xmlns:a16="http://schemas.microsoft.com/office/drawing/2014/main" xmlns="" id="{63446385-52B8-4B93-9CE6-08BEE30B368C}"/>
              </a:ext>
            </a:extLst>
          </p:cNvPr>
          <p:cNvSpPr/>
          <p:nvPr/>
        </p:nvSpPr>
        <p:spPr>
          <a:xfrm>
            <a:off x="5761185" y="1736090"/>
            <a:ext cx="2910840" cy="3209925"/>
          </a:xfrm>
          <a:prstGeom prst="rect">
            <a:avLst/>
          </a:prstGeom>
          <a:ln w="28575">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 name="Rectangle 22">
            <a:extLst>
              <a:ext uri="{FF2B5EF4-FFF2-40B4-BE49-F238E27FC236}">
                <a16:creationId xmlns:a16="http://schemas.microsoft.com/office/drawing/2014/main" xmlns="" id="{1314CCD1-F20A-4785-9923-B4A34F7CEFCC}"/>
              </a:ext>
            </a:extLst>
          </p:cNvPr>
          <p:cNvSpPr/>
          <p:nvPr/>
        </p:nvSpPr>
        <p:spPr>
          <a:xfrm>
            <a:off x="2729060" y="1738630"/>
            <a:ext cx="2910840" cy="3209925"/>
          </a:xfrm>
          <a:prstGeom prst="rect">
            <a:avLst/>
          </a:prstGeom>
          <a:solidFill>
            <a:sysClr val="window" lastClr="FFFFFF"/>
          </a:solidFill>
          <a:ln w="28575" cap="flat" cmpd="sng" algn="ctr">
            <a:solidFill>
              <a:srgbClr val="00B05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58" name="Picture 2855">
            <a:extLst>
              <a:ext uri="{FF2B5EF4-FFF2-40B4-BE49-F238E27FC236}">
                <a16:creationId xmlns:a16="http://schemas.microsoft.com/office/drawing/2014/main" xmlns="" id="{C73B923B-8B92-4DC0-8214-68EA958A1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5473" y="1886648"/>
            <a:ext cx="1314450" cy="1323439"/>
          </a:xfrm>
          <a:prstGeom prst="rect">
            <a:avLst/>
          </a:prstGeom>
          <a:noFill/>
          <a:ln w="19050">
            <a:solidFill>
              <a:srgbClr val="B4C6E7"/>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2821">
            <a:extLst>
              <a:ext uri="{FF2B5EF4-FFF2-40B4-BE49-F238E27FC236}">
                <a16:creationId xmlns:a16="http://schemas.microsoft.com/office/drawing/2014/main" xmlns="" id="{F9336844-7B6A-407D-BD63-A2812E928D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847326" y="3531998"/>
            <a:ext cx="1255713" cy="1236662"/>
          </a:xfrm>
          <a:prstGeom prst="rect">
            <a:avLst/>
          </a:prstGeom>
          <a:noFill/>
          <a:ln w="19050">
            <a:solidFill>
              <a:srgbClr val="B4C6E7"/>
            </a:solidFill>
            <a:miter lim="800000"/>
            <a:headEnd/>
            <a:tailEnd/>
          </a:ln>
          <a:extLst>
            <a:ext uri="{909E8E84-426E-40DD-AFC4-6F175D3DCCD1}">
              <a14:hiddenFill xmlns:a14="http://schemas.microsoft.com/office/drawing/2010/main">
                <a:solidFill>
                  <a:srgbClr val="FFFFFF"/>
                </a:solidFill>
              </a14:hiddenFill>
            </a:ext>
          </a:extLst>
        </p:spPr>
      </p:pic>
      <p:pic>
        <p:nvPicPr>
          <p:cNvPr id="2049" name="Picture 101">
            <a:extLst>
              <a:ext uri="{FF2B5EF4-FFF2-40B4-BE49-F238E27FC236}">
                <a16:creationId xmlns:a16="http://schemas.microsoft.com/office/drawing/2014/main" xmlns="" id="{115EE86E-8F89-4578-8174-D2D6286740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3625" y="3539210"/>
            <a:ext cx="1323975" cy="1276350"/>
          </a:xfrm>
          <a:prstGeom prst="rect">
            <a:avLst/>
          </a:prstGeom>
          <a:noFill/>
          <a:ln w="19050">
            <a:solidFill>
              <a:srgbClr val="B4C6E7"/>
            </a:solidFill>
            <a:miter lim="800000"/>
            <a:headEnd/>
            <a:tailEnd/>
          </a:ln>
          <a:extLst>
            <a:ext uri="{909E8E84-426E-40DD-AFC4-6F175D3DCCD1}">
              <a14:hiddenFill xmlns:a14="http://schemas.microsoft.com/office/drawing/2010/main">
                <a:solidFill>
                  <a:srgbClr val="FFFFFF"/>
                </a:solidFill>
              </a14:hiddenFill>
            </a:ext>
          </a:extLst>
        </p:spPr>
      </p:pic>
      <p:pic>
        <p:nvPicPr>
          <p:cNvPr id="2051" name="Picture 2826" descr="A brown camel with a white background&#10;&#10;Description automatically generated with medium confidence">
            <a:extLst>
              <a:ext uri="{FF2B5EF4-FFF2-40B4-BE49-F238E27FC236}">
                <a16:creationId xmlns:a16="http://schemas.microsoft.com/office/drawing/2014/main" xmlns="" id="{32948302-7B3E-48B9-84C2-D102F8EF6C1A}"/>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8885" y="3523928"/>
            <a:ext cx="1292225" cy="1285875"/>
          </a:xfrm>
          <a:prstGeom prst="rect">
            <a:avLst/>
          </a:prstGeom>
          <a:noFill/>
          <a:ln w="19050">
            <a:solidFill>
              <a:srgbClr val="B4C6E7"/>
            </a:solidFill>
            <a:miter lim="800000"/>
            <a:headEnd/>
            <a:tailEnd/>
          </a:ln>
          <a:extLst>
            <a:ext uri="{909E8E84-426E-40DD-AFC4-6F175D3DCCD1}">
              <a14:hiddenFill xmlns:a14="http://schemas.microsoft.com/office/drawing/2010/main">
                <a:solidFill>
                  <a:srgbClr val="FFFFFF"/>
                </a:solidFill>
              </a14:hiddenFill>
            </a:ext>
          </a:extLst>
        </p:spPr>
      </p:pic>
      <p:pic>
        <p:nvPicPr>
          <p:cNvPr id="2050" name="Picture 102" descr="A picture containing bird, pigeon, gallinaceous bird, outdoor&#10;&#10;Description automatically generated">
            <a:extLst>
              <a:ext uri="{FF2B5EF4-FFF2-40B4-BE49-F238E27FC236}">
                <a16:creationId xmlns:a16="http://schemas.microsoft.com/office/drawing/2014/main" xmlns="" id="{9B96D5A2-3B97-4751-B3B3-D51636C88B6F}"/>
              </a:ext>
            </a:extLst>
          </p:cNvPr>
          <p:cNvPicPr>
            <a:picLocks noChangeAspect="1" noChangeArrowheads="1"/>
          </p:cNvPicPr>
          <p:nvPr/>
        </p:nvPicPr>
        <p:blipFill>
          <a:blip r:embed="rId7">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7208270" y="3523928"/>
            <a:ext cx="1343025" cy="1236662"/>
          </a:xfrm>
          <a:prstGeom prst="rect">
            <a:avLst/>
          </a:prstGeom>
          <a:noFill/>
          <a:ln w="19050">
            <a:solidFill>
              <a:srgbClr val="B4C6E7"/>
            </a:solidFill>
            <a:miter lim="800000"/>
            <a:headEnd/>
            <a:tailEnd/>
          </a:ln>
          <a:extLst>
            <a:ext uri="{909E8E84-426E-40DD-AFC4-6F175D3DCCD1}">
              <a14:hiddenFill xmlns:a14="http://schemas.microsoft.com/office/drawing/2010/main">
                <a:solidFill>
                  <a:srgbClr val="FFFFFF"/>
                </a:solidFill>
              </a14:hiddenFill>
            </a:ext>
          </a:extLst>
        </p:spPr>
      </p:pic>
      <p:pic>
        <p:nvPicPr>
          <p:cNvPr id="2055" name="Picture 100" descr="A bird sitting on a branch&#10;&#10;Description automatically generated with medium confidence">
            <a:extLst>
              <a:ext uri="{FF2B5EF4-FFF2-40B4-BE49-F238E27FC236}">
                <a16:creationId xmlns:a16="http://schemas.microsoft.com/office/drawing/2014/main" xmlns="" id="{C28EB1FF-9365-43FC-BCCB-C1818171A4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0420" y="1851188"/>
            <a:ext cx="1362075" cy="1358900"/>
          </a:xfrm>
          <a:prstGeom prst="rect">
            <a:avLst/>
          </a:prstGeom>
          <a:noFill/>
          <a:ln w="19050">
            <a:solidFill>
              <a:schemeClr val="accent1">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2057" name="Picture 99">
            <a:extLst>
              <a:ext uri="{FF2B5EF4-FFF2-40B4-BE49-F238E27FC236}">
                <a16:creationId xmlns:a16="http://schemas.microsoft.com/office/drawing/2014/main" xmlns="" id="{20C657C5-20EB-4459-96F2-44CC6C51846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39964" y="1863565"/>
            <a:ext cx="1255713" cy="1352550"/>
          </a:xfrm>
          <a:prstGeom prst="rect">
            <a:avLst/>
          </a:prstGeom>
          <a:noFill/>
          <a:ln w="19050">
            <a:solidFill>
              <a:srgbClr val="B4C6E7"/>
            </a:solidFill>
            <a:miter lim="800000"/>
            <a:headEnd/>
            <a:tailEnd/>
          </a:ln>
          <a:extLst>
            <a:ext uri="{909E8E84-426E-40DD-AFC4-6F175D3DCCD1}">
              <a14:hiddenFill xmlns:a14="http://schemas.microsoft.com/office/drawing/2010/main">
                <a:solidFill>
                  <a:srgbClr val="FFFFFF"/>
                </a:solidFill>
              </a14:hiddenFill>
            </a:ext>
          </a:extLst>
        </p:spPr>
      </p:pic>
      <p:pic>
        <p:nvPicPr>
          <p:cNvPr id="2056" name="Picture 95">
            <a:extLst>
              <a:ext uri="{FF2B5EF4-FFF2-40B4-BE49-F238E27FC236}">
                <a16:creationId xmlns:a16="http://schemas.microsoft.com/office/drawing/2014/main" xmlns="" id="{D00CC618-433D-426E-BA4B-2EAE6DF1A61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31208" y="1886650"/>
            <a:ext cx="1343149" cy="1323438"/>
          </a:xfrm>
          <a:prstGeom prst="rect">
            <a:avLst/>
          </a:prstGeom>
          <a:noFill/>
          <a:ln w="19050">
            <a:solidFill>
              <a:srgbClr val="B4C6E7"/>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11">
            <a:extLst>
              <a:ext uri="{FF2B5EF4-FFF2-40B4-BE49-F238E27FC236}">
                <a16:creationId xmlns:a16="http://schemas.microsoft.com/office/drawing/2014/main" xmlns="" id="{055670E3-A292-4C73-AF1C-B19F093E823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12">
            <a:extLst>
              <a:ext uri="{FF2B5EF4-FFF2-40B4-BE49-F238E27FC236}">
                <a16:creationId xmlns:a16="http://schemas.microsoft.com/office/drawing/2014/main" xmlns="" id="{5B295BC9-82E7-486D-92F5-388C110CE43F}"/>
              </a:ext>
            </a:extLst>
          </p:cNvPr>
          <p:cNvSpPr>
            <a:spLocks noChangeArrowheads="1"/>
          </p:cNvSpPr>
          <p:nvPr/>
        </p:nvSpPr>
        <p:spPr bwMode="auto">
          <a:xfrm>
            <a:off x="45720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a: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ar-BH" altLang="en-US" sz="1700" b="1" i="0" u="none" strike="noStrike" cap="none" normalizeH="0" baseline="0">
                <a:ln>
                  <a:noFill/>
                </a:ln>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 </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6518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292483" y="87399"/>
            <a:ext cx="2249334"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 </a:t>
            </a:r>
          </a:p>
        </p:txBody>
      </p:sp>
      <p:sp>
        <p:nvSpPr>
          <p:cNvPr id="2" name="Rectangle 1"/>
          <p:cNvSpPr/>
          <p:nvPr/>
        </p:nvSpPr>
        <p:spPr>
          <a:xfrm>
            <a:off x="3965554" y="176305"/>
            <a:ext cx="3572419" cy="750975"/>
          </a:xfrm>
          <a:prstGeom prst="rect">
            <a:avLst/>
          </a:prstGeom>
        </p:spPr>
        <p:txBody>
          <a:bodyPr wrap="square">
            <a:spAutoFit/>
          </a:bodyPr>
          <a:lstStyle/>
          <a:p>
            <a:pPr algn="ctr" rtl="1">
              <a:lnSpc>
                <a:spcPct val="107000"/>
              </a:lnSpc>
              <a:spcAft>
                <a:spcPts val="0"/>
              </a:spcAft>
              <a:tabLst>
                <a:tab pos="2223135" algn="l"/>
              </a:tabLst>
            </a:pPr>
            <a:r>
              <a:rPr lang="ar-BH" sz="4000" b="1" dirty="0">
                <a:solidFill>
                  <a:srgbClr val="FF0000"/>
                </a:solidFill>
                <a:latin typeface="Calibri" panose="020F0502020204030204" pitchFamily="34" charset="0"/>
                <a:ea typeface="Calibri" panose="020F0502020204030204" pitchFamily="34" charset="0"/>
                <a:cs typeface="Sakkal Majalla" panose="02000000000000000000" pitchFamily="2" charset="-78"/>
              </a:rPr>
              <a:t>جاسِمٌ وَ الْبَبَّغاءُ</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4192292" y="1190841"/>
            <a:ext cx="7323812" cy="5009064"/>
          </a:xfrm>
          <a:prstGeom prst="rect">
            <a:avLst/>
          </a:prstGeom>
        </p:spPr>
        <p:txBody>
          <a:bodyPr wrap="square">
            <a:spAutoFit/>
          </a:bodyPr>
          <a:lstStyle/>
          <a:p>
            <a:pPr indent="457200" algn="r">
              <a:lnSpc>
                <a:spcPct val="150000"/>
              </a:lnSpc>
              <a:spcAft>
                <a:spcPts val="800"/>
              </a:spcAft>
            </a:pPr>
            <a:r>
              <a:rPr lang="ar-BH" sz="3600" dirty="0">
                <a:effectLst/>
                <a:ea typeface="Calibri" panose="020F0502020204030204" pitchFamily="34" charset="0"/>
                <a:cs typeface="Sakkal Majalla" panose="02000000000000000000" pitchFamily="2" charset="-78"/>
              </a:rPr>
              <a:t>ذَهَبَ جاسِمٌ وَأَبوهُ إِلى مَحَلِّ بَيْعِ الطُّيورِ، فَوَجَدا طُيورًا جَميلَةً مُتَنَوِّعَةَ الْأَشْكالِ وَالْأَلْوانِ، تُصْدِرُ أَصْواتًا </a:t>
            </a:r>
            <a:r>
              <a:rPr lang="ar-BH" sz="3600" dirty="0">
                <a:solidFill>
                  <a:srgbClr val="FF0000"/>
                </a:solidFill>
                <a:effectLst/>
                <a:ea typeface="Calibri" panose="020F0502020204030204" pitchFamily="34" charset="0"/>
                <a:cs typeface="Sakkal Majalla" panose="02000000000000000000" pitchFamily="2" charset="-78"/>
              </a:rPr>
              <a:t>عَذْبَةً</a:t>
            </a:r>
            <a:r>
              <a:rPr lang="ar-BH" sz="3600" dirty="0">
                <a:effectLst/>
                <a:ea typeface="Calibri" panose="020F0502020204030204" pitchFamily="34" charset="0"/>
                <a:cs typeface="Sakkal Majalla" panose="02000000000000000000" pitchFamily="2" charset="-78"/>
              </a:rPr>
              <a:t>، وَتَمْلَأُ الْمَكانَ حَرَكَةً، وَتَنَقَّلا بَيْنَ الْأَقْفاصِ وَهُما </a:t>
            </a:r>
            <a:r>
              <a:rPr lang="ar-BH" sz="3600" dirty="0">
                <a:solidFill>
                  <a:srgbClr val="FF0000"/>
                </a:solidFill>
                <a:effectLst/>
                <a:ea typeface="Calibri" panose="020F0502020204030204" pitchFamily="34" charset="0"/>
                <a:cs typeface="Sakkal Majalla" panose="02000000000000000000" pitchFamily="2" charset="-78"/>
              </a:rPr>
              <a:t>يَتَأَمَّلانِ</a:t>
            </a:r>
            <a:r>
              <a:rPr lang="ar-BH" sz="3600" dirty="0">
                <a:effectLst/>
                <a:ea typeface="Calibri" panose="020F0502020204030204" pitchFamily="34" charset="0"/>
                <a:cs typeface="Sakkal Majalla" panose="02000000000000000000" pitchFamily="2" charset="-78"/>
              </a:rPr>
              <a:t> الطُّيورَ، فَوَقَعَتْ عَيْنا جاسِمٍ عَلى بَبَّغاءٍ صَغيرٍ جَميلِ الْمَنْظَرِ وَبَديعِ الْأَلْوانِ؛ إِذْ </a:t>
            </a:r>
            <a:r>
              <a:rPr lang="ar-BH" sz="3600" dirty="0">
                <a:solidFill>
                  <a:srgbClr val="FF0000"/>
                </a:solidFill>
                <a:effectLst/>
                <a:ea typeface="Calibri" panose="020F0502020204030204" pitchFamily="34" charset="0"/>
                <a:cs typeface="Sakkal Majalla" panose="02000000000000000000" pitchFamily="2" charset="-78"/>
              </a:rPr>
              <a:t>تَعْلو</a:t>
            </a:r>
            <a:r>
              <a:rPr lang="ar-BH" sz="3600" dirty="0">
                <a:effectLst/>
                <a:ea typeface="Calibri" panose="020F0502020204030204" pitchFamily="34" charset="0"/>
                <a:cs typeface="Sakkal Majalla" panose="02000000000000000000" pitchFamily="2" charset="-78"/>
              </a:rPr>
              <a:t> </a:t>
            </a:r>
            <a:r>
              <a:rPr lang="ar-BH" sz="3600" dirty="0">
                <a:solidFill>
                  <a:srgbClr val="FF0000"/>
                </a:solidFill>
                <a:effectLst/>
                <a:ea typeface="Calibri" panose="020F0502020204030204" pitchFamily="34" charset="0"/>
                <a:cs typeface="Sakkal Majalla" panose="02000000000000000000" pitchFamily="2" charset="-78"/>
              </a:rPr>
              <a:t>رَأْسَهُ</a:t>
            </a:r>
            <a:r>
              <a:rPr lang="ar-BH" sz="3600" dirty="0">
                <a:effectLst/>
                <a:ea typeface="Calibri" panose="020F0502020204030204" pitchFamily="34" charset="0"/>
                <a:cs typeface="Sakkal Majalla" panose="02000000000000000000" pitchFamily="2" charset="-78"/>
              </a:rPr>
              <a:t> وَرَقَبَتَهُ </a:t>
            </a:r>
            <a:r>
              <a:rPr lang="ar-BH" sz="3600" dirty="0">
                <a:solidFill>
                  <a:srgbClr val="FF0000"/>
                </a:solidFill>
                <a:effectLst/>
                <a:ea typeface="Calibri" panose="020F0502020204030204" pitchFamily="34" charset="0"/>
                <a:cs typeface="Sakkal Majalla" panose="02000000000000000000" pitchFamily="2" charset="-78"/>
              </a:rPr>
              <a:t>حُمْرَةٌ</a:t>
            </a:r>
            <a:r>
              <a:rPr lang="ar-BH" sz="3600" dirty="0">
                <a:effectLst/>
                <a:ea typeface="Calibri" panose="020F0502020204030204" pitchFamily="34" charset="0"/>
                <a:cs typeface="Sakkal Majalla" panose="02000000000000000000" pitchFamily="2" charset="-78"/>
              </a:rPr>
              <a:t> شَديدَةُ الْجَمالِ، وظَهْرُهُ مُزْدانٌ بِالرّيشِ الْأَزْرَقِ وَالْأَصْفَرِ، ولَهُ مِنْقارٌ</a:t>
            </a:r>
            <a:endParaRPr lang="en-US" sz="3600" dirty="0">
              <a:latin typeface="Sakkal Majalla" panose="02000000000000000000" pitchFamily="2" charset="-78"/>
              <a:cs typeface="Sakkal Majalla" panose="02000000000000000000" pitchFamily="2" charset="-78"/>
            </a:endParaRPr>
          </a:p>
        </p:txBody>
      </p: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Footer Placeholder 3">
            <a:extLst>
              <a:ext uri="{FF2B5EF4-FFF2-40B4-BE49-F238E27FC236}">
                <a16:creationId xmlns:a16="http://schemas.microsoft.com/office/drawing/2014/main" xmlns="" id="{DB4833AD-3714-453D-8E3C-C7D3553729EA}"/>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pic>
        <p:nvPicPr>
          <p:cNvPr id="17" name="Picture 16">
            <a:extLst>
              <a:ext uri="{FF2B5EF4-FFF2-40B4-BE49-F238E27FC236}">
                <a16:creationId xmlns:a16="http://schemas.microsoft.com/office/drawing/2014/main" xmlns="" id="{8E5B4DEA-0423-461C-9A87-390A55B72CF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869" y="1205922"/>
            <a:ext cx="4058164" cy="2031921"/>
          </a:xfrm>
          <a:prstGeom prst="rect">
            <a:avLst/>
          </a:prstGeom>
          <a:noFill/>
          <a:ln>
            <a:noFill/>
          </a:ln>
        </p:spPr>
      </p:pic>
      <p:sp>
        <p:nvSpPr>
          <p:cNvPr id="19" name="Rectangle 18">
            <a:extLst>
              <a:ext uri="{FF2B5EF4-FFF2-40B4-BE49-F238E27FC236}">
                <a16:creationId xmlns:a16="http://schemas.microsoft.com/office/drawing/2014/main" xmlns="" id="{C16CA410-788A-42BB-BD04-BAF66A669D14}"/>
              </a:ext>
            </a:extLst>
          </p:cNvPr>
          <p:cNvSpPr/>
          <p:nvPr/>
        </p:nvSpPr>
        <p:spPr>
          <a:xfrm>
            <a:off x="203870" y="3370876"/>
            <a:ext cx="4058164" cy="276025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r" rtl="1">
              <a:lnSpc>
                <a:spcPct val="107000"/>
              </a:lnSpc>
              <a:spcAft>
                <a:spcPts val="800"/>
              </a:spcAft>
            </a:pPr>
            <a:r>
              <a:rPr lang="ar-BH" sz="3600" dirty="0">
                <a:solidFill>
                  <a:srgbClr val="FF0000"/>
                </a:solidFill>
                <a:effectLst/>
                <a:latin typeface="Sakkal Majalla" panose="02000000000000000000" pitchFamily="2" charset="-78"/>
                <a:ea typeface="Calibri" panose="020F0502020204030204" pitchFamily="34" charset="0"/>
                <a:cs typeface="Sakkal Majalla" panose="02000000000000000000" pitchFamily="2" charset="-78"/>
              </a:rPr>
              <a:t>(أَصْواتٌ)عَذْبَةٌ: </a:t>
            </a:r>
            <a:r>
              <a:rPr lang="ar-BH" sz="3600"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حَسَنَةُ، جَميلَةٌ.</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p>
            <a:pPr algn="r" rtl="1">
              <a:lnSpc>
                <a:spcPct val="107000"/>
              </a:lnSpc>
              <a:spcAft>
                <a:spcPts val="800"/>
              </a:spcAft>
            </a:pPr>
            <a:r>
              <a:rPr lang="ar-BH" sz="3600" dirty="0">
                <a:solidFill>
                  <a:srgbClr val="FF0000"/>
                </a:solidFill>
                <a:effectLst/>
                <a:latin typeface="Sakkal Majalla" panose="02000000000000000000" pitchFamily="2" charset="-78"/>
                <a:ea typeface="Calibri" panose="020F0502020204030204" pitchFamily="34" charset="0"/>
                <a:cs typeface="Sakkal Majalla" panose="02000000000000000000" pitchFamily="2" charset="-78"/>
              </a:rPr>
              <a:t>يَتَأَمَّلانِ: </a:t>
            </a:r>
            <a:r>
              <a:rPr lang="ar-BH" sz="3600"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يَنْظُرانِ بِدِقَّةٍ.</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p>
            <a:pPr algn="r" rtl="1">
              <a:lnSpc>
                <a:spcPct val="107000"/>
              </a:lnSpc>
              <a:spcAft>
                <a:spcPts val="800"/>
              </a:spcAft>
            </a:pPr>
            <a:r>
              <a:rPr lang="ar-BH" sz="3600" dirty="0">
                <a:solidFill>
                  <a:srgbClr val="FF0000"/>
                </a:solidFill>
                <a:effectLst/>
                <a:latin typeface="Sakkal Majalla" panose="02000000000000000000" pitchFamily="2" charset="-78"/>
                <a:ea typeface="Calibri" panose="020F0502020204030204" pitchFamily="34" charset="0"/>
                <a:cs typeface="Sakkal Majalla" panose="02000000000000000000" pitchFamily="2" charset="-78"/>
              </a:rPr>
              <a:t>تَعْلو رَأْسَهُ حُمْرَةٌ: </a:t>
            </a:r>
            <a:r>
              <a:rPr lang="ar-BH" sz="3600"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يَظْهَرُ فَوْقَ رَأْسِهِ اللَّوْنُ الْأَحْمَرُ.</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3550775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292483" y="87399"/>
            <a:ext cx="2249334"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 </a:t>
            </a:r>
          </a:p>
        </p:txBody>
      </p:sp>
      <p:sp>
        <p:nvSpPr>
          <p:cNvPr id="2" name="Rectangle 1"/>
          <p:cNvSpPr/>
          <p:nvPr/>
        </p:nvSpPr>
        <p:spPr>
          <a:xfrm>
            <a:off x="3965554" y="176305"/>
            <a:ext cx="3572419" cy="750975"/>
          </a:xfrm>
          <a:prstGeom prst="rect">
            <a:avLst/>
          </a:prstGeom>
        </p:spPr>
        <p:txBody>
          <a:bodyPr wrap="square">
            <a:spAutoFit/>
          </a:bodyPr>
          <a:lstStyle/>
          <a:p>
            <a:pPr algn="ctr" rtl="1">
              <a:lnSpc>
                <a:spcPct val="107000"/>
              </a:lnSpc>
              <a:spcAft>
                <a:spcPts val="0"/>
              </a:spcAft>
              <a:tabLst>
                <a:tab pos="2223135" algn="l"/>
              </a:tabLst>
            </a:pPr>
            <a:r>
              <a:rPr lang="ar-BH" sz="4000" b="1" dirty="0">
                <a:solidFill>
                  <a:srgbClr val="FF0000"/>
                </a:solidFill>
                <a:latin typeface="Calibri" panose="020F0502020204030204" pitchFamily="34" charset="0"/>
                <a:ea typeface="Calibri" panose="020F0502020204030204" pitchFamily="34" charset="0"/>
                <a:cs typeface="Sakkal Majalla" panose="02000000000000000000" pitchFamily="2" charset="-78"/>
              </a:rPr>
              <a:t>جاسِمٌ وَ الْبَبَّغاءُ</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2650211" y="1190841"/>
            <a:ext cx="8865894" cy="5009064"/>
          </a:xfrm>
          <a:prstGeom prst="rect">
            <a:avLst/>
          </a:prstGeom>
        </p:spPr>
        <p:txBody>
          <a:bodyPr wrap="square">
            <a:spAutoFit/>
          </a:bodyPr>
          <a:lstStyle/>
          <a:p>
            <a:pPr indent="457200" algn="r">
              <a:lnSpc>
                <a:spcPct val="150000"/>
              </a:lnSpc>
              <a:spcAft>
                <a:spcPts val="800"/>
              </a:spcAft>
            </a:pPr>
            <a:r>
              <a:rPr lang="ar-BH" sz="3600" dirty="0">
                <a:effectLst/>
                <a:ea typeface="Calibri" panose="020F0502020204030204" pitchFamily="34" charset="0"/>
                <a:cs typeface="Sakkal Majalla" panose="02000000000000000000" pitchFamily="2" charset="-78"/>
              </a:rPr>
              <a:t>قَصيرٌ </a:t>
            </a:r>
            <a:r>
              <a:rPr lang="ar-BH" sz="3600" dirty="0">
                <a:solidFill>
                  <a:srgbClr val="FF0000"/>
                </a:solidFill>
                <a:effectLst/>
                <a:ea typeface="Calibri" panose="020F0502020204030204" pitchFamily="34" charset="0"/>
                <a:cs typeface="Sakkal Majalla" panose="02000000000000000000" pitchFamily="2" charset="-78"/>
              </a:rPr>
              <a:t>مَعْقوفٌ</a:t>
            </a:r>
            <a:r>
              <a:rPr lang="ar-BH" sz="3600" dirty="0">
                <a:effectLst/>
                <a:ea typeface="Calibri" panose="020F0502020204030204" pitchFamily="34" charset="0"/>
                <a:cs typeface="Sakkal Majalla" panose="02000000000000000000" pitchFamily="2" charset="-78"/>
              </a:rPr>
              <a:t> إِلى الْوَراءِ، وَرِجْلانِ فيهِما أَصابِعُ طَويلَةٌ يِلْتَقِطُ بِها الْحَبَّ بِمَهارَةٍ. أُعْجِبَ جاسِمٌ بِالْبَبَّغاءِ الصَّغيرِ إِعْجابًا كَبيرًا، وَقالَ لِأَبيهِ: "انْظُرْ يا أَبي، ما أَجْمَلَ هَذا الْبَبَّغاءَ الصَّغيرَ "! فَقالَ الْأَبُ: "حَقًّا إِنَّهُ فائِقُ الْجَمالِ! هَلْ تُريدُ أَنْ نَشْتَرِيَهُ"؟ فَقالَ جاسِمٌ</a:t>
            </a:r>
            <a:r>
              <a:rPr lang="ar-SA" sz="3600" dirty="0">
                <a:effectLst/>
                <a:ea typeface="Calibri" panose="020F0502020204030204" pitchFamily="34" charset="0"/>
                <a:cs typeface="Sakkal Majalla" panose="02000000000000000000" pitchFamily="2" charset="-78"/>
              </a:rPr>
              <a:t>: "نَعَمْ يا أَبي". اشْتَرى جاسِمٌ</a:t>
            </a:r>
            <a:r>
              <a:rPr lang="ar-BH" sz="3600" dirty="0">
                <a:effectLst/>
                <a:ea typeface="Calibri" panose="020F0502020204030204" pitchFamily="34" charset="0"/>
                <a:cs typeface="Sakkal Majalla" panose="02000000000000000000" pitchFamily="2" charset="-78"/>
              </a:rPr>
              <a:t> وَأَبوهُ الْبَبَّغاءَ، وَعادا إِلى الْمَنْزِلِ. أَحْضَرَ جاسِمٌ قَفَصًا جَديدًا، وَوَضَعَ فيهِ إِناءَ الطَّعامِ وَأُنْبوبَ الْماءِ، وثَبَّتَ بَيْنَ </a:t>
            </a:r>
            <a:r>
              <a:rPr lang="ar-BH" sz="3600" dirty="0">
                <a:solidFill>
                  <a:srgbClr val="FF0000"/>
                </a:solidFill>
                <a:effectLst/>
                <a:ea typeface="Calibri" panose="020F0502020204030204" pitchFamily="34" charset="0"/>
                <a:cs typeface="Sakkal Majalla" panose="02000000000000000000" pitchFamily="2" charset="-78"/>
              </a:rPr>
              <a:t>قُضْبانِهِ</a:t>
            </a:r>
            <a:r>
              <a:rPr lang="ar-BH" sz="3600" dirty="0">
                <a:effectLst/>
                <a:ea typeface="Calibri" panose="020F0502020204030204" pitchFamily="34" charset="0"/>
                <a:cs typeface="Sakkal Majalla" panose="02000000000000000000" pitchFamily="2" charset="-78"/>
              </a:rPr>
              <a:t> غُصْنًا</a:t>
            </a:r>
            <a:r>
              <a:rPr lang="ar-SA" sz="3600" dirty="0">
                <a:effectLst/>
                <a:ea typeface="Calibri" panose="020F0502020204030204" pitchFamily="34" charset="0"/>
                <a:cs typeface="Sakkal Majalla" panose="02000000000000000000" pitchFamily="2" charset="-78"/>
              </a:rPr>
              <a:t> صَغيرًا، ثُمَ وَضَعَ فيهِ</a:t>
            </a:r>
            <a:endParaRPr lang="en-US" sz="3600" dirty="0">
              <a:latin typeface="Sakkal Majalla" panose="02000000000000000000" pitchFamily="2" charset="-78"/>
              <a:cs typeface="Sakkal Majalla" panose="02000000000000000000" pitchFamily="2" charset="-78"/>
            </a:endParaRPr>
          </a:p>
        </p:txBody>
      </p: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Footer Placeholder 3">
            <a:extLst>
              <a:ext uri="{FF2B5EF4-FFF2-40B4-BE49-F238E27FC236}">
                <a16:creationId xmlns:a16="http://schemas.microsoft.com/office/drawing/2014/main" xmlns="" id="{DB4833AD-3714-453D-8E3C-C7D3553729EA}"/>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
        <p:nvSpPr>
          <p:cNvPr id="19" name="Rectangle 18">
            <a:extLst>
              <a:ext uri="{FF2B5EF4-FFF2-40B4-BE49-F238E27FC236}">
                <a16:creationId xmlns:a16="http://schemas.microsoft.com/office/drawing/2014/main" xmlns="" id="{C16CA410-788A-42BB-BD04-BAF66A669D14}"/>
              </a:ext>
            </a:extLst>
          </p:cNvPr>
          <p:cNvSpPr/>
          <p:nvPr/>
        </p:nvSpPr>
        <p:spPr>
          <a:xfrm>
            <a:off x="372154" y="4777123"/>
            <a:ext cx="2136754" cy="124842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r" rtl="1">
              <a:lnSpc>
                <a:spcPct val="107000"/>
              </a:lnSpc>
              <a:spcAft>
                <a:spcPts val="800"/>
              </a:spcAft>
            </a:pPr>
            <a:r>
              <a:rPr lang="ar-BH" sz="3600" dirty="0">
                <a:solidFill>
                  <a:srgbClr val="FF0000"/>
                </a:solidFill>
                <a:effectLst/>
                <a:latin typeface="Sakkal Majalla" panose="02000000000000000000" pitchFamily="2" charset="-78"/>
                <a:ea typeface="Calibri" panose="020F0502020204030204" pitchFamily="34" charset="0"/>
                <a:cs typeface="Sakkal Majalla" panose="02000000000000000000" pitchFamily="2" charset="-78"/>
              </a:rPr>
              <a:t>مَعْقوفٌ: </a:t>
            </a:r>
            <a:r>
              <a:rPr lang="ar-BH" sz="3600"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مُعْوَجٌّ.</a:t>
            </a:r>
          </a:p>
          <a:p>
            <a:pPr algn="r" rtl="1">
              <a:lnSpc>
                <a:spcPct val="107000"/>
              </a:lnSpc>
              <a:spcAft>
                <a:spcPts val="800"/>
              </a:spcAft>
            </a:pPr>
            <a:r>
              <a:rPr lang="ar-BH" sz="3600"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قُضْبانٌ:</a:t>
            </a:r>
            <a:r>
              <a:rPr lang="ar-BH" sz="3600" dirty="0">
                <a:solidFill>
                  <a:srgbClr val="000000"/>
                </a:solidFill>
                <a:latin typeface="Sakkal Majalla" panose="02000000000000000000" pitchFamily="2" charset="-78"/>
                <a:ea typeface="Calibri" panose="020F0502020204030204" pitchFamily="34" charset="0"/>
                <a:cs typeface="Sakkal Majalla" panose="02000000000000000000" pitchFamily="2" charset="-78"/>
              </a:rPr>
              <a:t> أَعْوادٌ</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p:txBody>
      </p:sp>
      <p:pic>
        <p:nvPicPr>
          <p:cNvPr id="11" name="Picture 10">
            <a:extLst>
              <a:ext uri="{FF2B5EF4-FFF2-40B4-BE49-F238E27FC236}">
                <a16:creationId xmlns:a16="http://schemas.microsoft.com/office/drawing/2014/main" xmlns="" id="{98C2CD57-D3FC-41CB-AF9F-AF91AA59AC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928" y="1299934"/>
            <a:ext cx="2080980" cy="3238567"/>
          </a:xfrm>
          <a:prstGeom prst="rect">
            <a:avLst/>
          </a:prstGeom>
          <a:noFill/>
          <a:ln>
            <a:noFill/>
          </a:ln>
        </p:spPr>
      </p:pic>
    </p:spTree>
    <p:extLst>
      <p:ext uri="{BB962C8B-B14F-4D97-AF65-F5344CB8AC3E}">
        <p14:creationId xmlns:p14="http://schemas.microsoft.com/office/powerpoint/2010/main" val="1865629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292483" y="87399"/>
            <a:ext cx="2249334"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 </a:t>
            </a:r>
          </a:p>
        </p:txBody>
      </p:sp>
      <p:sp>
        <p:nvSpPr>
          <p:cNvPr id="2" name="Rectangle 1"/>
          <p:cNvSpPr/>
          <p:nvPr/>
        </p:nvSpPr>
        <p:spPr>
          <a:xfrm>
            <a:off x="3965554" y="176305"/>
            <a:ext cx="3572419" cy="750975"/>
          </a:xfrm>
          <a:prstGeom prst="rect">
            <a:avLst/>
          </a:prstGeom>
        </p:spPr>
        <p:txBody>
          <a:bodyPr wrap="square">
            <a:spAutoFit/>
          </a:bodyPr>
          <a:lstStyle/>
          <a:p>
            <a:pPr algn="ctr" rtl="1">
              <a:lnSpc>
                <a:spcPct val="107000"/>
              </a:lnSpc>
              <a:spcAft>
                <a:spcPts val="0"/>
              </a:spcAft>
              <a:tabLst>
                <a:tab pos="2223135" algn="l"/>
              </a:tabLst>
            </a:pPr>
            <a:r>
              <a:rPr lang="ar-BH" sz="4000" b="1" dirty="0">
                <a:solidFill>
                  <a:srgbClr val="FF0000"/>
                </a:solidFill>
                <a:latin typeface="Calibri" panose="020F0502020204030204" pitchFamily="34" charset="0"/>
                <a:ea typeface="Calibri" panose="020F0502020204030204" pitchFamily="34" charset="0"/>
                <a:cs typeface="Sakkal Majalla" panose="02000000000000000000" pitchFamily="2" charset="-78"/>
              </a:rPr>
              <a:t>جاسِمٌ وَ الْبَبَّغاءُ</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3425125" y="1190841"/>
            <a:ext cx="8090979" cy="5009064"/>
          </a:xfrm>
          <a:prstGeom prst="rect">
            <a:avLst/>
          </a:prstGeom>
        </p:spPr>
        <p:txBody>
          <a:bodyPr wrap="square">
            <a:spAutoFit/>
          </a:bodyPr>
          <a:lstStyle/>
          <a:p>
            <a:pPr indent="457200" algn="r">
              <a:lnSpc>
                <a:spcPct val="150000"/>
              </a:lnSpc>
              <a:spcAft>
                <a:spcPts val="800"/>
              </a:spcAft>
            </a:pPr>
            <a:r>
              <a:rPr lang="ar-BH" sz="3600" dirty="0">
                <a:effectLst/>
                <a:ea typeface="Calibri" panose="020F0502020204030204" pitchFamily="34" charset="0"/>
                <a:cs typeface="Sakkal Majalla" panose="02000000000000000000" pitchFamily="2" charset="-78"/>
              </a:rPr>
              <a:t>الْبَبَّغاءَ الصَّغيرَ، وَعَلَّقَهُ في مَكانٍ ظَليلٍ لا تَصِلُ إِلَيْهِ أَشِعَّةُ الشَّمْسِ، وَأَعْطى الْبَبَّغاءَ حُبوبَ الذُّرَةِ وَالْفاكِهَةَ وَالْماءَ. </a:t>
            </a:r>
            <a:r>
              <a:rPr lang="ar-BH" sz="3600" dirty="0">
                <a:ea typeface="Calibri" panose="020F0502020204030204" pitchFamily="34" charset="0"/>
                <a:cs typeface="Sakkal Majalla" panose="02000000000000000000" pitchFamily="2" charset="-78"/>
              </a:rPr>
              <a:t>اعْتَنى جاسِمٌ بِالْبَبَّغاءِ، فَكانَ يُقَدِّمُ إِلَيْهِ طَعامًا صِحِّيُّا مُتَنَوِّعَ الْمُكَوِّناتِ، وَيُنَظِّفُ الْقَفَصَ كُلَّ يَوْمٍ، وَكانَ يُنَوِّعُ الْأَلْعابَ الَّتي يَضَعُها في الْقَفَصِ، فَحينًا يَضَعُ سُلَّمًا خَشَبِيًّا يَتَسَلَّقُهُ الْبَبَّغاءُ بِبَراعَةٍ، وَحينًا آخَرَ يَضَعُ كُرَةً يَلْعَبُ بِها، ثُمَّ بَدَأَ</a:t>
            </a:r>
            <a:r>
              <a:rPr lang="ar-SA" sz="3600" dirty="0">
                <a:ea typeface="Calibri" panose="020F0502020204030204" pitchFamily="34" charset="0"/>
                <a:cs typeface="Sakkal Majalla" panose="02000000000000000000" pitchFamily="2" charset="-78"/>
              </a:rPr>
              <a:t> </a:t>
            </a:r>
            <a:r>
              <a:rPr lang="ar-BH" sz="3600" dirty="0">
                <a:effectLst/>
                <a:ea typeface="Calibri" panose="020F0502020204030204" pitchFamily="34" charset="0"/>
                <a:cs typeface="Sakkal Majalla" panose="02000000000000000000" pitchFamily="2" charset="-78"/>
              </a:rPr>
              <a:t>يُعَلِّمُهُ الْكَلامَ، فَكانَ يَتَحَدَّثُ</a:t>
            </a:r>
            <a:r>
              <a:rPr lang="ar-BH" sz="3600" dirty="0">
                <a:ea typeface="Calibri" panose="020F0502020204030204" pitchFamily="34" charset="0"/>
                <a:cs typeface="Sakkal Majalla" panose="02000000000000000000" pitchFamily="2" charset="-78"/>
              </a:rPr>
              <a:t> </a:t>
            </a:r>
            <a:endParaRPr lang="en-US" sz="3600" dirty="0">
              <a:latin typeface="Sakkal Majalla" panose="02000000000000000000" pitchFamily="2" charset="-78"/>
              <a:cs typeface="Sakkal Majalla" panose="02000000000000000000" pitchFamily="2" charset="-78"/>
            </a:endParaRPr>
          </a:p>
        </p:txBody>
      </p: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Footer Placeholder 3">
            <a:extLst>
              <a:ext uri="{FF2B5EF4-FFF2-40B4-BE49-F238E27FC236}">
                <a16:creationId xmlns:a16="http://schemas.microsoft.com/office/drawing/2014/main" xmlns="" id="{DB4833AD-3714-453D-8E3C-C7D3553729EA}"/>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pic>
        <p:nvPicPr>
          <p:cNvPr id="11" name="Picture 10">
            <a:extLst>
              <a:ext uri="{FF2B5EF4-FFF2-40B4-BE49-F238E27FC236}">
                <a16:creationId xmlns:a16="http://schemas.microsoft.com/office/drawing/2014/main" xmlns="" id="{98C2CD57-D3FC-41CB-AF9F-AF91AA59AC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904" y="1299934"/>
            <a:ext cx="2483936" cy="4721158"/>
          </a:xfrm>
          <a:prstGeom prst="rect">
            <a:avLst/>
          </a:prstGeom>
          <a:noFill/>
          <a:ln>
            <a:noFill/>
          </a:ln>
        </p:spPr>
      </p:pic>
    </p:spTree>
    <p:extLst>
      <p:ext uri="{BB962C8B-B14F-4D97-AF65-F5344CB8AC3E}">
        <p14:creationId xmlns:p14="http://schemas.microsoft.com/office/powerpoint/2010/main" val="86719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292483" y="87399"/>
            <a:ext cx="2249334"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 </a:t>
            </a:r>
          </a:p>
        </p:txBody>
      </p:sp>
      <p:sp>
        <p:nvSpPr>
          <p:cNvPr id="2" name="Rectangle 1"/>
          <p:cNvSpPr/>
          <p:nvPr/>
        </p:nvSpPr>
        <p:spPr>
          <a:xfrm>
            <a:off x="3965554" y="176305"/>
            <a:ext cx="3572419" cy="750975"/>
          </a:xfrm>
          <a:prstGeom prst="rect">
            <a:avLst/>
          </a:prstGeom>
        </p:spPr>
        <p:txBody>
          <a:bodyPr wrap="square">
            <a:spAutoFit/>
          </a:bodyPr>
          <a:lstStyle/>
          <a:p>
            <a:pPr algn="ctr" rtl="1">
              <a:lnSpc>
                <a:spcPct val="107000"/>
              </a:lnSpc>
              <a:spcAft>
                <a:spcPts val="0"/>
              </a:spcAft>
              <a:tabLst>
                <a:tab pos="2223135" algn="l"/>
              </a:tabLst>
            </a:pPr>
            <a:r>
              <a:rPr lang="ar-BH" sz="4000" b="1" dirty="0">
                <a:solidFill>
                  <a:srgbClr val="FF0000"/>
                </a:solidFill>
                <a:latin typeface="Calibri" panose="020F0502020204030204" pitchFamily="34" charset="0"/>
                <a:ea typeface="Calibri" panose="020F0502020204030204" pitchFamily="34" charset="0"/>
                <a:cs typeface="Sakkal Majalla" panose="02000000000000000000" pitchFamily="2" charset="-78"/>
              </a:rPr>
              <a:t>جاسِمٌ وَ الْبَبَّغاءُ</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3425125" y="1190841"/>
            <a:ext cx="8090979" cy="5009064"/>
          </a:xfrm>
          <a:prstGeom prst="rect">
            <a:avLst/>
          </a:prstGeom>
        </p:spPr>
        <p:txBody>
          <a:bodyPr wrap="square">
            <a:spAutoFit/>
          </a:bodyPr>
          <a:lstStyle/>
          <a:p>
            <a:pPr indent="457200" algn="r">
              <a:lnSpc>
                <a:spcPct val="150000"/>
              </a:lnSpc>
              <a:spcAft>
                <a:spcPts val="800"/>
              </a:spcAft>
            </a:pPr>
            <a:r>
              <a:rPr lang="ar-BH" sz="3600" dirty="0">
                <a:effectLst/>
                <a:ea typeface="Calibri" panose="020F0502020204030204" pitchFamily="34" charset="0"/>
                <a:cs typeface="Sakkal Majalla" panose="02000000000000000000" pitchFamily="2" charset="-78"/>
              </a:rPr>
              <a:t>إِلَيْهِ كَثيرًا حَتّى يُشَجِّعَهُ عَلى الْكَلامِ، وَكَمْ كانَ جاسِمٌ سَعيدًا عِنْدَما سَمِعَ الْبَبَّغاءَ يُرَدِّدُ "السَّلامُ عَلَيْكُمْ" بِصَوْتٍ واضِحٍ! ثُمَّ أَصْبَحَ يَنْطِقُ كَلِماتٍ أُخْرى. كانَ الْبَبَّغاءُ يَنْتَظِرُ جاسِمًا عِنْدَما يَعودُ مِنَ الْمَدْرَسَةِ، فَيُرَفْرِفُ بِجَناحَيْهِ، وَيَقولُ لَهُ: "مَرْحَبًا، كَيْفَ حالُكَ"؟ فَيَرُدُّ عَلَيْهِ جاسِمٌ: "الْحَمْدُ لِلَّهِ أَنا بِخَيْرِ". وَكانَ جاسِمٌ يُخْرِجُ الْبَبَّغاءَ مِنَ الْقَفَصِ،</a:t>
            </a:r>
            <a:r>
              <a:rPr lang="ar-SA" sz="3600" dirty="0">
                <a:effectLst/>
                <a:ea typeface="Calibri" panose="020F0502020204030204" pitchFamily="34" charset="0"/>
                <a:cs typeface="Sakkal Majalla" panose="02000000000000000000" pitchFamily="2" charset="-78"/>
              </a:rPr>
              <a:t> </a:t>
            </a:r>
            <a:r>
              <a:rPr lang="ar-BH" sz="3600" dirty="0">
                <a:effectLst/>
                <a:ea typeface="Calibri" panose="020F0502020204030204" pitchFamily="34" charset="0"/>
                <a:cs typeface="Sakkal Majalla" panose="02000000000000000000" pitchFamily="2" charset="-78"/>
              </a:rPr>
              <a:t>فَيَتْبَعُهُ إِلى غُرْفَتِهِ، وَيَلْعَبُ</a:t>
            </a:r>
            <a:r>
              <a:rPr lang="ar-SA" sz="3600" dirty="0">
                <a:effectLst/>
                <a:ea typeface="Calibri" panose="020F0502020204030204" pitchFamily="34" charset="0"/>
                <a:cs typeface="Sakkal Majalla" panose="02000000000000000000" pitchFamily="2" charset="-78"/>
              </a:rPr>
              <a:t> </a:t>
            </a:r>
            <a:r>
              <a:rPr lang="ar-BH" sz="3600" dirty="0">
                <a:effectLst/>
                <a:ea typeface="Calibri" panose="020F0502020204030204" pitchFamily="34" charset="0"/>
                <a:cs typeface="Sakkal Majalla" panose="02000000000000000000" pitchFamily="2" charset="-78"/>
              </a:rPr>
              <a:t>مَعَهُ أَلْعابًا </a:t>
            </a:r>
            <a:endParaRPr lang="en-US" sz="3600" dirty="0">
              <a:latin typeface="Sakkal Majalla" panose="02000000000000000000" pitchFamily="2" charset="-78"/>
              <a:cs typeface="Sakkal Majalla" panose="02000000000000000000" pitchFamily="2" charset="-78"/>
            </a:endParaRPr>
          </a:p>
        </p:txBody>
      </p: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Footer Placeholder 3">
            <a:extLst>
              <a:ext uri="{FF2B5EF4-FFF2-40B4-BE49-F238E27FC236}">
                <a16:creationId xmlns:a16="http://schemas.microsoft.com/office/drawing/2014/main" xmlns="" id="{DB4833AD-3714-453D-8E3C-C7D3553729EA}"/>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pic>
        <p:nvPicPr>
          <p:cNvPr id="12" name="Picture 11">
            <a:extLst>
              <a:ext uri="{FF2B5EF4-FFF2-40B4-BE49-F238E27FC236}">
                <a16:creationId xmlns:a16="http://schemas.microsoft.com/office/drawing/2014/main" xmlns="" id="{7A1E210E-3D37-4576-A237-2BDF5736AA6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905" y="1299934"/>
            <a:ext cx="2483936" cy="4736656"/>
          </a:xfrm>
          <a:prstGeom prst="rect">
            <a:avLst/>
          </a:prstGeom>
          <a:noFill/>
          <a:ln>
            <a:noFill/>
          </a:ln>
        </p:spPr>
      </p:pic>
    </p:spTree>
    <p:extLst>
      <p:ext uri="{BB962C8B-B14F-4D97-AF65-F5344CB8AC3E}">
        <p14:creationId xmlns:p14="http://schemas.microsoft.com/office/powerpoint/2010/main" val="2993921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292483" y="87399"/>
            <a:ext cx="2249334"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 </a:t>
            </a:r>
          </a:p>
        </p:txBody>
      </p:sp>
      <p:sp>
        <p:nvSpPr>
          <p:cNvPr id="2" name="Rectangle 1"/>
          <p:cNvSpPr/>
          <p:nvPr/>
        </p:nvSpPr>
        <p:spPr>
          <a:xfrm>
            <a:off x="3965554" y="176305"/>
            <a:ext cx="3572419" cy="750975"/>
          </a:xfrm>
          <a:prstGeom prst="rect">
            <a:avLst/>
          </a:prstGeom>
        </p:spPr>
        <p:txBody>
          <a:bodyPr wrap="square">
            <a:spAutoFit/>
          </a:bodyPr>
          <a:lstStyle/>
          <a:p>
            <a:pPr algn="ctr" rtl="1">
              <a:lnSpc>
                <a:spcPct val="107000"/>
              </a:lnSpc>
              <a:spcAft>
                <a:spcPts val="0"/>
              </a:spcAft>
              <a:tabLst>
                <a:tab pos="2223135" algn="l"/>
              </a:tabLst>
            </a:pPr>
            <a:r>
              <a:rPr lang="ar-BH" sz="4000" b="1" dirty="0">
                <a:solidFill>
                  <a:srgbClr val="FF0000"/>
                </a:solidFill>
                <a:latin typeface="Calibri" panose="020F0502020204030204" pitchFamily="34" charset="0"/>
                <a:ea typeface="Calibri" panose="020F0502020204030204" pitchFamily="34" charset="0"/>
                <a:cs typeface="Sakkal Majalla" panose="02000000000000000000" pitchFamily="2" charset="-78"/>
              </a:rPr>
              <a:t>جاسِمٌ وَ الْبَبَّغاءُ</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3425125" y="1190841"/>
            <a:ext cx="8090979" cy="3347070"/>
          </a:xfrm>
          <a:prstGeom prst="rect">
            <a:avLst/>
          </a:prstGeom>
        </p:spPr>
        <p:txBody>
          <a:bodyPr wrap="square">
            <a:spAutoFit/>
          </a:bodyPr>
          <a:lstStyle/>
          <a:p>
            <a:pPr indent="457200" algn="r">
              <a:lnSpc>
                <a:spcPct val="150000"/>
              </a:lnSpc>
              <a:spcAft>
                <a:spcPts val="800"/>
              </a:spcAft>
            </a:pPr>
            <a:r>
              <a:rPr lang="ar-BH" sz="3600" dirty="0">
                <a:solidFill>
                  <a:srgbClr val="FF0000"/>
                </a:solidFill>
                <a:effectLst/>
                <a:ea typeface="Calibri" panose="020F0502020204030204" pitchFamily="34" charset="0"/>
                <a:cs typeface="Sakkal Majalla" panose="02000000000000000000" pitchFamily="2" charset="-78"/>
              </a:rPr>
              <a:t>مُسَلِّيَةً</a:t>
            </a:r>
            <a:r>
              <a:rPr lang="ar-BH" sz="3600" dirty="0">
                <a:effectLst/>
                <a:ea typeface="Calibri" panose="020F0502020204030204" pitchFamily="34" charset="0"/>
                <a:cs typeface="Sakkal Majalla" panose="02000000000000000000" pitchFamily="2" charset="-78"/>
              </a:rPr>
              <a:t>، ثُمَّ يُعيدُهِ إِلى الْقَفَصِ بِرِفْقٍ. مَرَّتْ سَنَتانِ كامِلَتانِ وَجاسِمٌ يَزْدادُ </a:t>
            </a:r>
            <a:r>
              <a:rPr lang="ar-BH" sz="3600" dirty="0">
                <a:solidFill>
                  <a:srgbClr val="FF0000"/>
                </a:solidFill>
                <a:effectLst/>
                <a:ea typeface="Calibri" panose="020F0502020204030204" pitchFamily="34" charset="0"/>
                <a:cs typeface="Sakkal Majalla" panose="02000000000000000000" pitchFamily="2" charset="-78"/>
              </a:rPr>
              <a:t>تَعَلُّقًا</a:t>
            </a:r>
            <a:r>
              <a:rPr lang="ar-BH" sz="3600" dirty="0">
                <a:effectLst/>
                <a:ea typeface="Calibri" panose="020F0502020204030204" pitchFamily="34" charset="0"/>
                <a:cs typeface="Sakkal Majalla" panose="02000000000000000000" pitchFamily="2" charset="-78"/>
              </a:rPr>
              <a:t> بِالْبَبَّغاءِ الْجَميلِ الذَّكِيِّ؛ فَفي كُلِّ يَوْمٍ يَرى مِنهُ أَمْرًا جَميلًا يُدْخِلُ عَلَيْهِ السُّرورَ وَالْفَرَحَ، وَفي كُلِّ يَوْمٍ يُفاجِئُهُ بِأَشْياءَ </a:t>
            </a:r>
            <a:r>
              <a:rPr lang="ar-BH" sz="3600" dirty="0">
                <a:solidFill>
                  <a:srgbClr val="FF0000"/>
                </a:solidFill>
                <a:effectLst/>
                <a:ea typeface="Calibri" panose="020F0502020204030204" pitchFamily="34" charset="0"/>
                <a:cs typeface="Sakkal Majalla" panose="02000000000000000000" pitchFamily="2" charset="-78"/>
              </a:rPr>
              <a:t>لَمْ تَخْطُرْ عَلى بالِهِ</a:t>
            </a:r>
            <a:r>
              <a:rPr lang="ar-BH" sz="3600" dirty="0">
                <a:effectLst/>
                <a:ea typeface="Calibri" panose="020F0502020204030204" pitchFamily="34" charset="0"/>
                <a:cs typeface="Sakkal Majalla" panose="02000000000000000000" pitchFamily="2" charset="-78"/>
              </a:rPr>
              <a:t>.</a:t>
            </a:r>
            <a:endParaRPr lang="en-US" sz="3600" dirty="0">
              <a:latin typeface="Sakkal Majalla" panose="02000000000000000000" pitchFamily="2" charset="-78"/>
              <a:cs typeface="Sakkal Majalla" panose="02000000000000000000" pitchFamily="2" charset="-78"/>
            </a:endParaRPr>
          </a:p>
        </p:txBody>
      </p: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Footer Placeholder 3">
            <a:extLst>
              <a:ext uri="{FF2B5EF4-FFF2-40B4-BE49-F238E27FC236}">
                <a16:creationId xmlns:a16="http://schemas.microsoft.com/office/drawing/2014/main" xmlns="" id="{DB4833AD-3714-453D-8E3C-C7D3553729EA}"/>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pic>
        <p:nvPicPr>
          <p:cNvPr id="12" name="Picture 11">
            <a:extLst>
              <a:ext uri="{FF2B5EF4-FFF2-40B4-BE49-F238E27FC236}">
                <a16:creationId xmlns:a16="http://schemas.microsoft.com/office/drawing/2014/main" xmlns="" id="{7A1E210E-3D37-4576-A237-2BDF5736AA6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905" y="1299934"/>
            <a:ext cx="2483936" cy="4736656"/>
          </a:xfrm>
          <a:prstGeom prst="rect">
            <a:avLst/>
          </a:prstGeom>
          <a:noFill/>
          <a:ln>
            <a:noFill/>
          </a:ln>
        </p:spPr>
      </p:pic>
      <p:sp>
        <p:nvSpPr>
          <p:cNvPr id="11" name="Rectangle 10">
            <a:extLst>
              <a:ext uri="{FF2B5EF4-FFF2-40B4-BE49-F238E27FC236}">
                <a16:creationId xmlns:a16="http://schemas.microsoft.com/office/drawing/2014/main" xmlns="" id="{F1CD5A9E-6084-4887-8822-A20F858C62FA}"/>
              </a:ext>
            </a:extLst>
          </p:cNvPr>
          <p:cNvSpPr/>
          <p:nvPr/>
        </p:nvSpPr>
        <p:spPr>
          <a:xfrm>
            <a:off x="9326880" y="4579953"/>
            <a:ext cx="2038028" cy="1325106"/>
          </a:xfrm>
          <a:prstGeom prst="rect">
            <a:avLst/>
          </a:prstGeom>
          <a:solidFill>
            <a:srgbClr val="5B9BD5">
              <a:lumMod val="20000"/>
              <a:lumOff val="80000"/>
            </a:srgb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rtl="1">
              <a:lnSpc>
                <a:spcPct val="107000"/>
              </a:lnSpc>
              <a:spcAft>
                <a:spcPts val="800"/>
              </a:spcAft>
            </a:pPr>
            <a:r>
              <a:rPr lang="ar-BH" sz="3600" dirty="0">
                <a:solidFill>
                  <a:srgbClr val="FF0000"/>
                </a:solidFill>
                <a:effectLst/>
                <a:latin typeface="Calibri" panose="020F0502020204030204" pitchFamily="34" charset="0"/>
                <a:ea typeface="Calibri" panose="020F0502020204030204" pitchFamily="34" charset="0"/>
                <a:cs typeface="Sakkal Majalla" panose="02000000000000000000" pitchFamily="2" charset="-78"/>
              </a:rPr>
              <a:t>مُسَلِّيَةٌ: </a:t>
            </a:r>
            <a:r>
              <a:rPr lang="ar-BH"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مُفْرِحَةٌ</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BH" sz="3600" dirty="0">
                <a:solidFill>
                  <a:srgbClr val="FF0000"/>
                </a:solidFill>
                <a:effectLst/>
                <a:latin typeface="Calibri" panose="020F0502020204030204" pitchFamily="34" charset="0"/>
                <a:ea typeface="Calibri" panose="020F0502020204030204" pitchFamily="34" charset="0"/>
                <a:cs typeface="Sakkal Majalla" panose="02000000000000000000" pitchFamily="2" charset="-78"/>
              </a:rPr>
              <a:t>تَعَلُّقٌ: </a:t>
            </a:r>
            <a:r>
              <a:rPr lang="ar-BH"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حُبٌّ</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xmlns="" id="{984A4B2F-0C0F-43EE-938B-3955783DDF97}"/>
              </a:ext>
            </a:extLst>
          </p:cNvPr>
          <p:cNvSpPr/>
          <p:nvPr/>
        </p:nvSpPr>
        <p:spPr>
          <a:xfrm>
            <a:off x="4169041" y="4616141"/>
            <a:ext cx="4618495" cy="1325106"/>
          </a:xfrm>
          <a:prstGeom prst="rect">
            <a:avLst/>
          </a:prstGeom>
          <a:solidFill>
            <a:srgbClr val="5B9BD5">
              <a:lumMod val="20000"/>
              <a:lumOff val="80000"/>
            </a:srgb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rtl="1">
              <a:lnSpc>
                <a:spcPct val="107000"/>
              </a:lnSpc>
              <a:spcAft>
                <a:spcPts val="800"/>
              </a:spcAft>
            </a:pP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id="{F0B8BEB3-2449-4CFF-8A6E-26D240A94BD0}"/>
              </a:ext>
            </a:extLst>
          </p:cNvPr>
          <p:cNvSpPr txBox="1"/>
          <p:nvPr/>
        </p:nvSpPr>
        <p:spPr>
          <a:xfrm>
            <a:off x="4395282" y="4868131"/>
            <a:ext cx="4213601" cy="685124"/>
          </a:xfrm>
          <a:prstGeom prst="rect">
            <a:avLst/>
          </a:prstGeom>
          <a:noFill/>
        </p:spPr>
        <p:txBody>
          <a:bodyPr wrap="square">
            <a:spAutoFit/>
          </a:bodyPr>
          <a:lstStyle/>
          <a:p>
            <a:pPr algn="r" rtl="1">
              <a:lnSpc>
                <a:spcPct val="107000"/>
              </a:lnSpc>
              <a:spcAft>
                <a:spcPts val="800"/>
              </a:spcAft>
            </a:pPr>
            <a:r>
              <a:rPr lang="ar-BH" sz="3600" dirty="0">
                <a:solidFill>
                  <a:srgbClr val="FF0000"/>
                </a:solidFill>
                <a:effectLst/>
                <a:latin typeface="Calibri" panose="020F0502020204030204" pitchFamily="34" charset="0"/>
                <a:ea typeface="Calibri" panose="020F0502020204030204" pitchFamily="34" charset="0"/>
                <a:cs typeface="Sakkal Majalla" panose="02000000000000000000" pitchFamily="2" charset="-78"/>
              </a:rPr>
              <a:t>لَمْ تَخْطُرْ عَلى بالِهِ: </a:t>
            </a:r>
            <a:r>
              <a:rPr lang="ar-BH"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لَمْ يُفَكِّرْ فيها. </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1608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10">
            <a:extLst>
              <a:ext uri="{FF2B5EF4-FFF2-40B4-BE49-F238E27FC236}">
                <a16:creationId xmlns:a16="http://schemas.microsoft.com/office/drawing/2014/main" xmlns="" id="{697C82AC-37D4-41BA-B0CB-82B554C18A5F}"/>
              </a:ext>
            </a:extLst>
          </p:cNvPr>
          <p:cNvSpPr>
            <a:spLocks noChangeArrowheads="1"/>
          </p:cNvSpPr>
          <p:nvPr/>
        </p:nvSpPr>
        <p:spPr bwMode="auto">
          <a:xfrm>
            <a:off x="7346655" y="181119"/>
            <a:ext cx="28268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4000" b="1" i="0" u="none" strike="noStrike" cap="none" normalizeH="0" baseline="0" dirty="0">
                <a:ln>
                  <a:noFill/>
                </a:ln>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cap="none" normalizeH="0" baseline="0" dirty="0">
              <a:ln>
                <a:noFill/>
              </a:ln>
              <a:solidFill>
                <a:schemeClr val="tx1"/>
              </a:solidFill>
              <a:effectLst/>
            </a:endParaRPr>
          </a:p>
        </p:txBody>
      </p:sp>
      <p:sp>
        <p:nvSpPr>
          <p:cNvPr id="28" name="Rectangle 27"/>
          <p:cNvSpPr/>
          <p:nvPr/>
        </p:nvSpPr>
        <p:spPr>
          <a:xfrm>
            <a:off x="1108129" y="889005"/>
            <a:ext cx="9425999" cy="646331"/>
          </a:xfrm>
          <a:prstGeom prst="rect">
            <a:avLst/>
          </a:prstGeom>
        </p:spPr>
        <p:txBody>
          <a:bodyPr wrap="square">
            <a:spAutoFit/>
          </a:bodyPr>
          <a:lstStyle/>
          <a:p>
            <a:pPr lvl="0" algn="just" rtl="1">
              <a:spcAft>
                <a:spcPts val="0"/>
              </a:spcAft>
              <a:buSzPts val="2600"/>
              <a:tabLst>
                <a:tab pos="269240" algn="l"/>
              </a:tabLst>
            </a:pPr>
            <a:r>
              <a:rPr lang="ar-BH" sz="3600" b="1" dirty="0">
                <a:latin typeface="Sakkal Majalla" panose="02000000000000000000" pitchFamily="2" charset="-78"/>
                <a:cs typeface="Sakkal Majalla" panose="02000000000000000000" pitchFamily="2" charset="-78"/>
              </a:rPr>
              <a:t>1. أَضَعُ        حَوْلَ الْعِبارَةِ الْمُناسِبَةِ:</a:t>
            </a:r>
            <a:endParaRPr lang="en-US" sz="3600" b="1" dirty="0">
              <a:latin typeface="Sakkal Majalla" panose="02000000000000000000" pitchFamily="2" charset="-78"/>
              <a:cs typeface="Sakkal Majalla" panose="02000000000000000000" pitchFamily="2" charset="-78"/>
            </a:endParaRPr>
          </a:p>
        </p:txBody>
      </p:sp>
      <p:sp>
        <p:nvSpPr>
          <p:cNvPr id="25" name="Rectangle 24"/>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4" name="TextBox 43">
            <a:extLst>
              <a:ext uri="{FF2B5EF4-FFF2-40B4-BE49-F238E27FC236}">
                <a16:creationId xmlns:a16="http://schemas.microsoft.com/office/drawing/2014/main" xmlns="" id="{A0F4F91B-91CB-493D-9A0F-5C07856A9385}"/>
              </a:ext>
            </a:extLst>
          </p:cNvPr>
          <p:cNvSpPr txBox="1"/>
          <p:nvPr/>
        </p:nvSpPr>
        <p:spPr>
          <a:xfrm>
            <a:off x="7237708" y="2172830"/>
            <a:ext cx="3296420" cy="646331"/>
          </a:xfrm>
          <a:prstGeom prst="rect">
            <a:avLst/>
          </a:prstGeom>
          <a:noFill/>
        </p:spPr>
        <p:txBody>
          <a:bodyPr wrap="square">
            <a:spAutoFit/>
          </a:bodyPr>
          <a:lstStyle/>
          <a:p>
            <a:pPr algn="r"/>
            <a:r>
              <a:rPr lang="ar-BH" sz="3600" dirty="0">
                <a:latin typeface="Sakkal Majalla" panose="02000000000000000000" pitchFamily="2" charset="-78"/>
                <a:cs typeface="Sakkal Majalla" panose="02000000000000000000" pitchFamily="2" charset="-78"/>
                <a:sym typeface="Wingdings" panose="05000000000000000000" pitchFamily="2" charset="2"/>
              </a:rPr>
              <a:t>- ذَهَبَ جاسِمٌ وَأَبوهُ إِلى</a:t>
            </a:r>
            <a:endParaRPr lang="en-US" sz="3600" dirty="0"/>
          </a:p>
        </p:txBody>
      </p:sp>
      <p:grpSp>
        <p:nvGrpSpPr>
          <p:cNvPr id="3085" name="Group 103"/>
          <p:cNvGrpSpPr>
            <a:grpSpLocks/>
          </p:cNvGrpSpPr>
          <p:nvPr/>
        </p:nvGrpSpPr>
        <p:grpSpPr bwMode="auto">
          <a:xfrm>
            <a:off x="139700" y="-76200"/>
            <a:ext cx="1314450" cy="584200"/>
            <a:chOff x="0" y="0"/>
            <a:chExt cx="13138" cy="5842"/>
          </a:xfrm>
        </p:grpSpPr>
      </p:grpSp>
      <p:grpSp>
        <p:nvGrpSpPr>
          <p:cNvPr id="3079" name="Group 109"/>
          <p:cNvGrpSpPr>
            <a:grpSpLocks/>
          </p:cNvGrpSpPr>
          <p:nvPr/>
        </p:nvGrpSpPr>
        <p:grpSpPr bwMode="auto">
          <a:xfrm>
            <a:off x="-428625" y="-74613"/>
            <a:ext cx="1314450" cy="584201"/>
            <a:chOff x="0" y="0"/>
            <a:chExt cx="13138" cy="5842"/>
          </a:xfrm>
        </p:grpSpPr>
      </p:grpSp>
      <p:grpSp>
        <p:nvGrpSpPr>
          <p:cNvPr id="3082" name="Group 106"/>
          <p:cNvGrpSpPr>
            <a:grpSpLocks/>
          </p:cNvGrpSpPr>
          <p:nvPr/>
        </p:nvGrpSpPr>
        <p:grpSpPr bwMode="auto">
          <a:xfrm>
            <a:off x="139700" y="641350"/>
            <a:ext cx="1314450" cy="584200"/>
            <a:chOff x="0" y="0"/>
            <a:chExt cx="13138" cy="5842"/>
          </a:xfrm>
        </p:grpSpPr>
      </p:grpSp>
      <p:grpSp>
        <p:nvGrpSpPr>
          <p:cNvPr id="3076" name="Group 112"/>
          <p:cNvGrpSpPr>
            <a:grpSpLocks/>
          </p:cNvGrpSpPr>
          <p:nvPr/>
        </p:nvGrpSpPr>
        <p:grpSpPr bwMode="auto">
          <a:xfrm>
            <a:off x="-428625" y="636588"/>
            <a:ext cx="1314450" cy="584200"/>
            <a:chOff x="0" y="0"/>
            <a:chExt cx="13138" cy="5842"/>
          </a:xfrm>
        </p:grpSpPr>
      </p:grpSp>
      <p:grpSp>
        <p:nvGrpSpPr>
          <p:cNvPr id="3073" name="Group 116"/>
          <p:cNvGrpSpPr>
            <a:grpSpLocks/>
          </p:cNvGrpSpPr>
          <p:nvPr/>
        </p:nvGrpSpPr>
        <p:grpSpPr bwMode="auto">
          <a:xfrm>
            <a:off x="139700" y="625475"/>
            <a:ext cx="1314450" cy="584200"/>
            <a:chOff x="0" y="0"/>
            <a:chExt cx="13138" cy="5842"/>
          </a:xfrm>
        </p:grpSpPr>
      </p:grpSp>
      <p:sp>
        <p:nvSpPr>
          <p:cNvPr id="27" name="Footer Placeholder 3">
            <a:extLst>
              <a:ext uri="{FF2B5EF4-FFF2-40B4-BE49-F238E27FC236}">
                <a16:creationId xmlns:a16="http://schemas.microsoft.com/office/drawing/2014/main" xmlns="" id="{751CFA96-57FA-4825-87CD-EEF5E8C92265}"/>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
        <p:nvSpPr>
          <p:cNvPr id="4" name="Oval 3">
            <a:extLst>
              <a:ext uri="{FF2B5EF4-FFF2-40B4-BE49-F238E27FC236}">
                <a16:creationId xmlns:a16="http://schemas.microsoft.com/office/drawing/2014/main" xmlns="" id="{57A8726A-ED9C-49F9-BB50-F0B64B744840}"/>
              </a:ext>
            </a:extLst>
          </p:cNvPr>
          <p:cNvSpPr/>
          <p:nvPr/>
        </p:nvSpPr>
        <p:spPr>
          <a:xfrm>
            <a:off x="8979122" y="1038386"/>
            <a:ext cx="420600" cy="423227"/>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xmlns="" id="{0C802EAB-9062-46AF-8BC3-F80A2460B0F9}"/>
              </a:ext>
            </a:extLst>
          </p:cNvPr>
          <p:cNvSpPr txBox="1"/>
          <p:nvPr/>
        </p:nvSpPr>
        <p:spPr>
          <a:xfrm>
            <a:off x="7250626" y="4223772"/>
            <a:ext cx="3296420" cy="646331"/>
          </a:xfrm>
          <a:prstGeom prst="rect">
            <a:avLst/>
          </a:prstGeom>
          <a:noFill/>
        </p:spPr>
        <p:txBody>
          <a:bodyPr wrap="square">
            <a:spAutoFit/>
          </a:bodyPr>
          <a:lstStyle/>
          <a:p>
            <a:pPr algn="r"/>
            <a:r>
              <a:rPr lang="ar-BH" sz="3600" dirty="0">
                <a:latin typeface="Sakkal Majalla" panose="02000000000000000000" pitchFamily="2" charset="-78"/>
                <a:cs typeface="Sakkal Majalla" panose="02000000000000000000" pitchFamily="2" charset="-78"/>
                <a:sym typeface="Wingdings" panose="05000000000000000000" pitchFamily="2" charset="2"/>
              </a:rPr>
              <a:t>- رَقَبَةُ الْبَبَّغاءِ الصَّغيرِ</a:t>
            </a:r>
            <a:endParaRPr lang="en-US" sz="3600" dirty="0"/>
          </a:p>
        </p:txBody>
      </p:sp>
      <p:graphicFrame>
        <p:nvGraphicFramePr>
          <p:cNvPr id="9" name="Table 8">
            <a:extLst>
              <a:ext uri="{FF2B5EF4-FFF2-40B4-BE49-F238E27FC236}">
                <a16:creationId xmlns:a16="http://schemas.microsoft.com/office/drawing/2014/main" xmlns="" id="{32945F1C-D5A6-4092-BEB4-6208B5919A0F}"/>
              </a:ext>
            </a:extLst>
          </p:cNvPr>
          <p:cNvGraphicFramePr>
            <a:graphicFrameLocks noGrp="1"/>
          </p:cNvGraphicFramePr>
          <p:nvPr>
            <p:extLst>
              <p:ext uri="{D42A27DB-BD31-4B8C-83A1-F6EECF244321}">
                <p14:modId xmlns:p14="http://schemas.microsoft.com/office/powerpoint/2010/main" val="3559767130"/>
              </p:ext>
            </p:extLst>
          </p:nvPr>
        </p:nvGraphicFramePr>
        <p:xfrm>
          <a:off x="3223946" y="1601128"/>
          <a:ext cx="2969895" cy="4109406"/>
        </p:xfrm>
        <a:graphic>
          <a:graphicData uri="http://schemas.openxmlformats.org/drawingml/2006/table">
            <a:tbl>
              <a:tblPr rtl="1" firstRow="1" firstCol="1" bandRow="1"/>
              <a:tblGrid>
                <a:gridCol w="2969895">
                  <a:extLst>
                    <a:ext uri="{9D8B030D-6E8A-4147-A177-3AD203B41FA5}">
                      <a16:colId xmlns:a16="http://schemas.microsoft.com/office/drawing/2014/main" xmlns="" val="2699357215"/>
                    </a:ext>
                  </a:extLst>
                </a:gridCol>
              </a:tblGrid>
              <a:tr h="0">
                <a:tc>
                  <a:txBody>
                    <a:bodyPr/>
                    <a:lstStyle/>
                    <a:p>
                      <a:pPr marL="342900" lvl="0" indent="-342900" algn="just" rtl="1">
                        <a:lnSpc>
                          <a:spcPct val="107000"/>
                        </a:lnSpc>
                        <a:spcAft>
                          <a:spcPts val="800"/>
                        </a:spcAft>
                        <a:buClr>
                          <a:srgbClr val="0070C0"/>
                        </a:buClr>
                        <a:buSzPts val="1400"/>
                        <a:buFont typeface="Symbol" panose="05050102010706020507" pitchFamily="18" charset="2"/>
                        <a:buChar char=""/>
                        <a:tabLst>
                          <a:tab pos="269240" algn="l"/>
                        </a:tabLst>
                      </a:pPr>
                      <a:r>
                        <a:rPr lang="ar-BH" sz="3600" dirty="0">
                          <a:effectLst/>
                          <a:latin typeface="Sakkal Majalla" panose="02000000000000000000" pitchFamily="2" charset="-78"/>
                          <a:ea typeface="Times New Roman" panose="02020603050405020304" pitchFamily="18" charset="0"/>
                          <a:cs typeface="Sakkal Majalla" panose="02000000000000000000" pitchFamily="2" charset="-78"/>
                        </a:rPr>
                        <a:t>مَزْرَعَةِ الطّيورِ.</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lnL>
                      <a:noFill/>
                    </a:lnL>
                    <a:lnR>
                      <a:noFill/>
                    </a:lnR>
                    <a:lnT>
                      <a:noFill/>
                    </a:lnT>
                    <a:lnB>
                      <a:noFill/>
                    </a:lnB>
                  </a:tcPr>
                </a:tc>
                <a:extLst>
                  <a:ext uri="{0D108BD9-81ED-4DB2-BD59-A6C34878D82A}">
                    <a16:rowId xmlns:a16="http://schemas.microsoft.com/office/drawing/2014/main" xmlns="" val="3015142171"/>
                  </a:ext>
                </a:extLst>
              </a:tr>
              <a:tr h="0">
                <a:tc>
                  <a:txBody>
                    <a:bodyPr/>
                    <a:lstStyle/>
                    <a:p>
                      <a:pPr marL="342900" lvl="0" indent="-342900" algn="just" rtl="1">
                        <a:lnSpc>
                          <a:spcPct val="107000"/>
                        </a:lnSpc>
                        <a:spcAft>
                          <a:spcPts val="800"/>
                        </a:spcAft>
                        <a:buClr>
                          <a:srgbClr val="0070C0"/>
                        </a:buClr>
                        <a:buSzPts val="1400"/>
                        <a:buFont typeface="Symbol" panose="05050102010706020507" pitchFamily="18" charset="2"/>
                        <a:buChar char=""/>
                        <a:tabLst>
                          <a:tab pos="269240" algn="l"/>
                        </a:tabLst>
                      </a:pPr>
                      <a:r>
                        <a:rPr lang="ar-BH" sz="3600" dirty="0">
                          <a:effectLst/>
                          <a:latin typeface="Sakkal Majalla" panose="02000000000000000000" pitchFamily="2" charset="-78"/>
                          <a:ea typeface="Calibri" panose="020F0502020204030204" pitchFamily="34" charset="0"/>
                          <a:cs typeface="Sakkal Majalla" panose="02000000000000000000" pitchFamily="2" charset="-78"/>
                        </a:rPr>
                        <a:t>حَديَقَةِ الحَيَواناتِ.</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lnL>
                      <a:noFill/>
                    </a:lnL>
                    <a:lnR>
                      <a:noFill/>
                    </a:lnR>
                    <a:lnT>
                      <a:noFill/>
                    </a:lnT>
                    <a:lnB>
                      <a:noFill/>
                    </a:lnB>
                  </a:tcPr>
                </a:tc>
                <a:extLst>
                  <a:ext uri="{0D108BD9-81ED-4DB2-BD59-A6C34878D82A}">
                    <a16:rowId xmlns:a16="http://schemas.microsoft.com/office/drawing/2014/main" xmlns="" val="3807907960"/>
                  </a:ext>
                </a:extLst>
              </a:tr>
              <a:tr h="0">
                <a:tc>
                  <a:txBody>
                    <a:bodyPr/>
                    <a:lstStyle/>
                    <a:p>
                      <a:pPr marL="342900" lvl="0" indent="-342900" algn="just" rtl="1">
                        <a:lnSpc>
                          <a:spcPct val="107000"/>
                        </a:lnSpc>
                        <a:spcAft>
                          <a:spcPts val="800"/>
                        </a:spcAft>
                        <a:buClr>
                          <a:srgbClr val="0070C0"/>
                        </a:buClr>
                        <a:buSzPts val="1400"/>
                        <a:buFont typeface="Symbol" panose="05050102010706020507" pitchFamily="18" charset="2"/>
                        <a:buChar char=""/>
                        <a:tabLst>
                          <a:tab pos="269240" algn="l"/>
                        </a:tabLst>
                      </a:pPr>
                      <a:r>
                        <a:rPr lang="ar-BH" sz="3600" dirty="0">
                          <a:effectLst/>
                          <a:latin typeface="Sakkal Majalla" panose="02000000000000000000" pitchFamily="2" charset="-78"/>
                          <a:ea typeface="Calibri" panose="020F0502020204030204" pitchFamily="34" charset="0"/>
                          <a:cs typeface="Sakkal Majalla" panose="02000000000000000000" pitchFamily="2" charset="-78"/>
                        </a:rPr>
                        <a:t>مَحَلِّ بَيْعِ الطّيورِ.</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lnL>
                      <a:noFill/>
                    </a:lnL>
                    <a:lnR>
                      <a:noFill/>
                    </a:lnR>
                    <a:lnT>
                      <a:noFill/>
                    </a:lnT>
                    <a:lnB>
                      <a:noFill/>
                    </a:lnB>
                  </a:tcPr>
                </a:tc>
                <a:extLst>
                  <a:ext uri="{0D108BD9-81ED-4DB2-BD59-A6C34878D82A}">
                    <a16:rowId xmlns:a16="http://schemas.microsoft.com/office/drawing/2014/main" xmlns="" val="2905351058"/>
                  </a:ext>
                </a:extLst>
              </a:tr>
              <a:tr h="0">
                <a:tc>
                  <a:txBody>
                    <a:bodyPr/>
                    <a:lstStyle/>
                    <a:p>
                      <a:pPr marL="457200" algn="just" rtl="1">
                        <a:lnSpc>
                          <a:spcPct val="107000"/>
                        </a:lnSpc>
                        <a:spcAft>
                          <a:spcPts val="800"/>
                        </a:spcAft>
                        <a:tabLst>
                          <a:tab pos="269240" algn="l"/>
                        </a:tabLst>
                      </a:pP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lnL>
                      <a:noFill/>
                    </a:lnL>
                    <a:lnR>
                      <a:noFill/>
                    </a:lnR>
                    <a:lnT>
                      <a:noFill/>
                    </a:lnT>
                    <a:lnB>
                      <a:noFill/>
                    </a:lnB>
                  </a:tcPr>
                </a:tc>
                <a:extLst>
                  <a:ext uri="{0D108BD9-81ED-4DB2-BD59-A6C34878D82A}">
                    <a16:rowId xmlns:a16="http://schemas.microsoft.com/office/drawing/2014/main" xmlns="" val="1994919811"/>
                  </a:ext>
                </a:extLst>
              </a:tr>
              <a:tr h="0">
                <a:tc>
                  <a:txBody>
                    <a:bodyPr/>
                    <a:lstStyle/>
                    <a:p>
                      <a:pPr marL="342900" lvl="0" indent="-342900" algn="just" rtl="1">
                        <a:lnSpc>
                          <a:spcPct val="107000"/>
                        </a:lnSpc>
                        <a:spcAft>
                          <a:spcPts val="800"/>
                        </a:spcAft>
                        <a:buClr>
                          <a:srgbClr val="FF0000"/>
                        </a:buClr>
                        <a:buSzPts val="1400"/>
                        <a:buFont typeface="Symbol" panose="05050102010706020507" pitchFamily="18" charset="2"/>
                        <a:buChar char=""/>
                        <a:tabLst>
                          <a:tab pos="269240" algn="l"/>
                        </a:tabLst>
                      </a:pPr>
                      <a:r>
                        <a:rPr lang="ar-BH" sz="3600" dirty="0">
                          <a:effectLst/>
                          <a:latin typeface="Sakkal Majalla" panose="02000000000000000000" pitchFamily="2" charset="-78"/>
                          <a:ea typeface="Calibri" panose="020F0502020204030204" pitchFamily="34" charset="0"/>
                          <a:cs typeface="Sakkal Majalla" panose="02000000000000000000" pitchFamily="2" charset="-78"/>
                        </a:rPr>
                        <a:t>زَرْقاءُ اللَّوْنِ.            </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lnL>
                      <a:noFill/>
                    </a:lnL>
                    <a:lnR>
                      <a:noFill/>
                    </a:lnR>
                    <a:lnT>
                      <a:noFill/>
                    </a:lnT>
                    <a:lnB>
                      <a:noFill/>
                    </a:lnB>
                  </a:tcPr>
                </a:tc>
                <a:extLst>
                  <a:ext uri="{0D108BD9-81ED-4DB2-BD59-A6C34878D82A}">
                    <a16:rowId xmlns:a16="http://schemas.microsoft.com/office/drawing/2014/main" xmlns="" val="3898911887"/>
                  </a:ext>
                </a:extLst>
              </a:tr>
              <a:tr h="0">
                <a:tc>
                  <a:txBody>
                    <a:bodyPr/>
                    <a:lstStyle/>
                    <a:p>
                      <a:pPr marL="342900" lvl="0" indent="-342900" algn="just" rtl="1">
                        <a:lnSpc>
                          <a:spcPct val="107000"/>
                        </a:lnSpc>
                        <a:spcAft>
                          <a:spcPts val="800"/>
                        </a:spcAft>
                        <a:buClr>
                          <a:srgbClr val="FF0000"/>
                        </a:buClr>
                        <a:buSzPts val="1400"/>
                        <a:buFont typeface="Symbol" panose="05050102010706020507" pitchFamily="18" charset="2"/>
                        <a:buChar char=""/>
                        <a:tabLst>
                          <a:tab pos="269240" algn="l"/>
                        </a:tabLst>
                      </a:pPr>
                      <a:r>
                        <a:rPr lang="ar-BH" sz="3600" dirty="0">
                          <a:effectLst/>
                          <a:latin typeface="Sakkal Majalla" panose="02000000000000000000" pitchFamily="2" charset="-78"/>
                          <a:ea typeface="Calibri" panose="020F0502020204030204" pitchFamily="34" charset="0"/>
                          <a:cs typeface="Sakkal Majalla" panose="02000000000000000000" pitchFamily="2" charset="-78"/>
                        </a:rPr>
                        <a:t>حَمْراءُ اللَّوْنِ.</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lnL>
                      <a:noFill/>
                    </a:lnL>
                    <a:lnR>
                      <a:noFill/>
                    </a:lnR>
                    <a:lnT>
                      <a:noFill/>
                    </a:lnT>
                    <a:lnB>
                      <a:noFill/>
                    </a:lnB>
                  </a:tcPr>
                </a:tc>
                <a:extLst>
                  <a:ext uri="{0D108BD9-81ED-4DB2-BD59-A6C34878D82A}">
                    <a16:rowId xmlns:a16="http://schemas.microsoft.com/office/drawing/2014/main" xmlns="" val="199118823"/>
                  </a:ext>
                </a:extLst>
              </a:tr>
              <a:tr h="0">
                <a:tc>
                  <a:txBody>
                    <a:bodyPr/>
                    <a:lstStyle/>
                    <a:p>
                      <a:pPr marL="342900" lvl="0" indent="-342900" algn="just" rtl="1">
                        <a:lnSpc>
                          <a:spcPct val="107000"/>
                        </a:lnSpc>
                        <a:spcAft>
                          <a:spcPts val="800"/>
                        </a:spcAft>
                        <a:buClr>
                          <a:srgbClr val="FF0000"/>
                        </a:buClr>
                        <a:buSzPts val="1400"/>
                        <a:buFont typeface="Symbol" panose="05050102010706020507" pitchFamily="18" charset="2"/>
                        <a:buChar char=""/>
                        <a:tabLst>
                          <a:tab pos="269240" algn="l"/>
                        </a:tabLst>
                      </a:pPr>
                      <a:r>
                        <a:rPr lang="ar-BH" sz="3600" dirty="0">
                          <a:effectLst/>
                          <a:latin typeface="Sakkal Majalla" panose="02000000000000000000" pitchFamily="2" charset="-78"/>
                          <a:ea typeface="Calibri" panose="020F0502020204030204" pitchFamily="34" charset="0"/>
                          <a:cs typeface="Sakkal Majalla" panose="02000000000000000000" pitchFamily="2" charset="-78"/>
                        </a:rPr>
                        <a:t>خَضْراءُ اللَّوْنِ.  </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lnL>
                      <a:noFill/>
                    </a:lnL>
                    <a:lnR>
                      <a:noFill/>
                    </a:lnR>
                    <a:lnT>
                      <a:noFill/>
                    </a:lnT>
                    <a:lnB>
                      <a:noFill/>
                    </a:lnB>
                  </a:tcPr>
                </a:tc>
                <a:extLst>
                  <a:ext uri="{0D108BD9-81ED-4DB2-BD59-A6C34878D82A}">
                    <a16:rowId xmlns:a16="http://schemas.microsoft.com/office/drawing/2014/main" xmlns="" val="1629181565"/>
                  </a:ext>
                </a:extLst>
              </a:tr>
            </a:tbl>
          </a:graphicData>
        </a:graphic>
      </p:graphicFrame>
      <p:sp>
        <p:nvSpPr>
          <p:cNvPr id="30" name="Oval 29">
            <a:extLst>
              <a:ext uri="{FF2B5EF4-FFF2-40B4-BE49-F238E27FC236}">
                <a16:creationId xmlns:a16="http://schemas.microsoft.com/office/drawing/2014/main" xmlns="" id="{4F6483CB-6D04-4CF0-B3E1-266096243879}"/>
              </a:ext>
            </a:extLst>
          </p:cNvPr>
          <p:cNvSpPr/>
          <p:nvPr/>
        </p:nvSpPr>
        <p:spPr>
          <a:xfrm>
            <a:off x="3597290" y="2725435"/>
            <a:ext cx="2357257" cy="777183"/>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xmlns="" id="{684E65DD-790B-4706-99B2-E5EE45BD4B9E}"/>
              </a:ext>
            </a:extLst>
          </p:cNvPr>
          <p:cNvSpPr/>
          <p:nvPr/>
        </p:nvSpPr>
        <p:spPr>
          <a:xfrm>
            <a:off x="3975315" y="4510007"/>
            <a:ext cx="1979231" cy="627681"/>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097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circle(in)">
                                      <p:cBhvr>
                                        <p:cTn id="7" dur="2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circle(in)">
                                      <p:cBhvr>
                                        <p:cTn id="12"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937647" y="831060"/>
            <a:ext cx="9008711"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2. أَصِلُ كُلَّ عُضْوٍ مِنَ أَعْضاءِ الْبَبَّغاءِ بِالْوَصْفِ الْمُناسِبِ:</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66AE0BEE-2583-47EC-974D-4A52E1B50491}"/>
              </a:ext>
            </a:extLst>
          </p:cNvPr>
          <p:cNvSpPr txBox="1"/>
          <p:nvPr/>
        </p:nvSpPr>
        <p:spPr>
          <a:xfrm>
            <a:off x="8508682" y="1895185"/>
            <a:ext cx="1161864"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الرّأْسُ</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7" name="TextBox 36">
            <a:extLst>
              <a:ext uri="{FF2B5EF4-FFF2-40B4-BE49-F238E27FC236}">
                <a16:creationId xmlns:a16="http://schemas.microsoft.com/office/drawing/2014/main" xmlns="" id="{0F3536CE-F712-45DC-9B58-4EAE2D6A18EE}"/>
              </a:ext>
            </a:extLst>
          </p:cNvPr>
          <p:cNvSpPr txBox="1"/>
          <p:nvPr/>
        </p:nvSpPr>
        <p:spPr>
          <a:xfrm>
            <a:off x="8469824" y="3008156"/>
            <a:ext cx="1161864"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الْمِنْقارُ</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8" name="TextBox 37">
            <a:extLst>
              <a:ext uri="{FF2B5EF4-FFF2-40B4-BE49-F238E27FC236}">
                <a16:creationId xmlns:a16="http://schemas.microsoft.com/office/drawing/2014/main" xmlns="" id="{F0B1A77B-EA37-4CBC-8596-8A3FC98C9B72}"/>
              </a:ext>
            </a:extLst>
          </p:cNvPr>
          <p:cNvSpPr txBox="1"/>
          <p:nvPr/>
        </p:nvSpPr>
        <p:spPr>
          <a:xfrm>
            <a:off x="7516678" y="4211720"/>
            <a:ext cx="2115010"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أَصابِعُ الرِّجْلِ</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9" name="TextBox 38">
            <a:extLst>
              <a:ext uri="{FF2B5EF4-FFF2-40B4-BE49-F238E27FC236}">
                <a16:creationId xmlns:a16="http://schemas.microsoft.com/office/drawing/2014/main" xmlns="" id="{E00AF0DE-7A1A-455D-8335-2B6CAC3FF9D9}"/>
              </a:ext>
            </a:extLst>
          </p:cNvPr>
          <p:cNvSpPr txBox="1"/>
          <p:nvPr/>
        </p:nvSpPr>
        <p:spPr>
          <a:xfrm>
            <a:off x="2918333" y="1892605"/>
            <a:ext cx="287504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قَصيرٌ وَمَعْقوفٌ</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40" name="TextBox 39">
            <a:extLst>
              <a:ext uri="{FF2B5EF4-FFF2-40B4-BE49-F238E27FC236}">
                <a16:creationId xmlns:a16="http://schemas.microsoft.com/office/drawing/2014/main" xmlns="" id="{612BFA40-2F19-4260-9480-0643274BCC4C}"/>
              </a:ext>
            </a:extLst>
          </p:cNvPr>
          <p:cNvSpPr txBox="1"/>
          <p:nvPr/>
        </p:nvSpPr>
        <p:spPr>
          <a:xfrm>
            <a:off x="2663120" y="3005576"/>
            <a:ext cx="3091404"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طَويلَةٌ</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50" name="TextBox 49">
            <a:extLst>
              <a:ext uri="{FF2B5EF4-FFF2-40B4-BE49-F238E27FC236}">
                <a16:creationId xmlns:a16="http://schemas.microsoft.com/office/drawing/2014/main" xmlns="" id="{711AD8CD-060A-4A2A-819C-91876AE7E0D1}"/>
              </a:ext>
            </a:extLst>
          </p:cNvPr>
          <p:cNvSpPr txBox="1"/>
          <p:nvPr/>
        </p:nvSpPr>
        <p:spPr>
          <a:xfrm>
            <a:off x="2879475" y="4209140"/>
            <a:ext cx="287504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أَحْمَرُ</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 name="Oval 2">
            <a:extLst>
              <a:ext uri="{FF2B5EF4-FFF2-40B4-BE49-F238E27FC236}">
                <a16:creationId xmlns:a16="http://schemas.microsoft.com/office/drawing/2014/main" xmlns="" id="{AB34ACF2-B7CD-4AF1-BE64-A567A12E109B}"/>
              </a:ext>
            </a:extLst>
          </p:cNvPr>
          <p:cNvSpPr/>
          <p:nvPr/>
        </p:nvSpPr>
        <p:spPr>
          <a:xfrm>
            <a:off x="5922311" y="2142217"/>
            <a:ext cx="266054" cy="1594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xmlns="" id="{9D2446B7-6E84-422E-B894-305DBCFA9CC3}"/>
              </a:ext>
            </a:extLst>
          </p:cNvPr>
          <p:cNvCxnSpPr>
            <a:cxnSpLocks/>
          </p:cNvCxnSpPr>
          <p:nvPr/>
        </p:nvCxnSpPr>
        <p:spPr>
          <a:xfrm flipH="1">
            <a:off x="6184343" y="2355990"/>
            <a:ext cx="2591796" cy="20671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603BA6B1-DDA0-487A-9CF5-807B918C8061}"/>
              </a:ext>
            </a:extLst>
          </p:cNvPr>
          <p:cNvCxnSpPr>
            <a:cxnSpLocks/>
          </p:cNvCxnSpPr>
          <p:nvPr/>
        </p:nvCxnSpPr>
        <p:spPr>
          <a:xfrm>
            <a:off x="6223201" y="2310252"/>
            <a:ext cx="2460226" cy="91464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1A1C0D42-B9E8-41E0-83CD-F4C6D85D6572}"/>
              </a:ext>
            </a:extLst>
          </p:cNvPr>
          <p:cNvCxnSpPr>
            <a:cxnSpLocks/>
          </p:cNvCxnSpPr>
          <p:nvPr/>
        </p:nvCxnSpPr>
        <p:spPr>
          <a:xfrm>
            <a:off x="6223201" y="3389584"/>
            <a:ext cx="1716816" cy="1056521"/>
          </a:xfrm>
          <a:prstGeom prst="line">
            <a:avLst/>
          </a:prstGeom>
          <a:ln w="38100">
            <a:solidFill>
              <a:srgbClr val="F884F0"/>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xmlns="" id="{2E3ABEB9-0158-4DBF-8D99-03505B68C3D4}"/>
              </a:ext>
            </a:extLst>
          </p:cNvPr>
          <p:cNvSpPr/>
          <p:nvPr/>
        </p:nvSpPr>
        <p:spPr>
          <a:xfrm>
            <a:off x="5922311" y="3233845"/>
            <a:ext cx="266054" cy="1594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xmlns="" id="{7823A439-C38B-4010-BDAC-D39A280DBE71}"/>
              </a:ext>
            </a:extLst>
          </p:cNvPr>
          <p:cNvSpPr/>
          <p:nvPr/>
        </p:nvSpPr>
        <p:spPr>
          <a:xfrm>
            <a:off x="5918289" y="4423178"/>
            <a:ext cx="266054" cy="1594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952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2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circle(in)">
                                      <p:cBhvr>
                                        <p:cTn id="1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937647" y="831060"/>
            <a:ext cx="9008711"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3. أ- أَضَعُ         حَوْلَ الْإِجابَةِ الْمُناسِبَةِ:</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66AE0BEE-2583-47EC-974D-4A52E1B50491}"/>
              </a:ext>
            </a:extLst>
          </p:cNvPr>
          <p:cNvSpPr txBox="1"/>
          <p:nvPr/>
        </p:nvSpPr>
        <p:spPr>
          <a:xfrm>
            <a:off x="4308529" y="1895185"/>
            <a:ext cx="5362017"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هَلْ أُعْجِبَ جاسِمٌ بِالْبَبَّغاءِ الصَّغيرِ؟</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6" name="Oval 25">
            <a:extLst>
              <a:ext uri="{FF2B5EF4-FFF2-40B4-BE49-F238E27FC236}">
                <a16:creationId xmlns:a16="http://schemas.microsoft.com/office/drawing/2014/main" xmlns="" id="{F8FA85F6-2901-4DC9-97C1-46B0EDEA1981}"/>
              </a:ext>
            </a:extLst>
          </p:cNvPr>
          <p:cNvSpPr/>
          <p:nvPr/>
        </p:nvSpPr>
        <p:spPr>
          <a:xfrm>
            <a:off x="8072584" y="951033"/>
            <a:ext cx="420600" cy="423227"/>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11">
            <a:extLst>
              <a:ext uri="{FF2B5EF4-FFF2-40B4-BE49-F238E27FC236}">
                <a16:creationId xmlns:a16="http://schemas.microsoft.com/office/drawing/2014/main" xmlns="" id="{521A7215-858E-4629-9295-526323E9D853}"/>
              </a:ext>
            </a:extLst>
          </p:cNvPr>
          <p:cNvGraphicFramePr>
            <a:graphicFrameLocks noGrp="1"/>
          </p:cNvGraphicFramePr>
          <p:nvPr>
            <p:extLst>
              <p:ext uri="{D42A27DB-BD31-4B8C-83A1-F6EECF244321}">
                <p14:modId xmlns:p14="http://schemas.microsoft.com/office/powerpoint/2010/main" val="1386858337"/>
              </p:ext>
            </p:extLst>
          </p:nvPr>
        </p:nvGraphicFramePr>
        <p:xfrm>
          <a:off x="4185115" y="2918991"/>
          <a:ext cx="5874105" cy="646331"/>
        </p:xfrm>
        <a:graphic>
          <a:graphicData uri="http://schemas.openxmlformats.org/drawingml/2006/table">
            <a:tbl>
              <a:tblPr rtl="1" firstRow="1" firstCol="1" bandRow="1"/>
              <a:tblGrid>
                <a:gridCol w="1328998">
                  <a:extLst>
                    <a:ext uri="{9D8B030D-6E8A-4147-A177-3AD203B41FA5}">
                      <a16:colId xmlns:a16="http://schemas.microsoft.com/office/drawing/2014/main" xmlns="" val="578154882"/>
                    </a:ext>
                  </a:extLst>
                </a:gridCol>
                <a:gridCol w="3098076">
                  <a:extLst>
                    <a:ext uri="{9D8B030D-6E8A-4147-A177-3AD203B41FA5}">
                      <a16:colId xmlns:a16="http://schemas.microsoft.com/office/drawing/2014/main" xmlns="" val="290261744"/>
                    </a:ext>
                  </a:extLst>
                </a:gridCol>
                <a:gridCol w="1447031">
                  <a:extLst>
                    <a:ext uri="{9D8B030D-6E8A-4147-A177-3AD203B41FA5}">
                      <a16:colId xmlns:a16="http://schemas.microsoft.com/office/drawing/2014/main" xmlns="" val="2551360278"/>
                    </a:ext>
                  </a:extLst>
                </a:gridCol>
              </a:tblGrid>
              <a:tr h="646331">
                <a:tc>
                  <a:txBody>
                    <a:bodyPr/>
                    <a:lstStyle/>
                    <a:p>
                      <a:pPr marL="457200" algn="l" rtl="0">
                        <a:lnSpc>
                          <a:spcPct val="107000"/>
                        </a:lnSpc>
                        <a:tabLst>
                          <a:tab pos="103505" algn="r"/>
                          <a:tab pos="193040" algn="r"/>
                        </a:tabLst>
                      </a:pPr>
                      <a:r>
                        <a:rPr lang="ar-BH" sz="3600" dirty="0">
                          <a:effectLst/>
                          <a:latin typeface="Calibri" panose="020F0502020204030204" pitchFamily="34" charset="0"/>
                          <a:ea typeface="Calibri" panose="020F0502020204030204" pitchFamily="34" charset="0"/>
                          <a:cs typeface="Sakkal Majalla" panose="02000000000000000000" pitchFamily="2" charset="-78"/>
                        </a:rPr>
                        <a:t>نَــــــعَــــمْ</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58652" marR="58652"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966"/>
                    </a:solidFill>
                  </a:tcPr>
                </a:tc>
                <a:tc>
                  <a:txBody>
                    <a:bodyPr/>
                    <a:lstStyle/>
                    <a:p>
                      <a:pPr marL="457200" algn="ctr" rtl="1">
                        <a:lnSpc>
                          <a:spcPct val="107000"/>
                        </a:lnSpc>
                        <a:tabLst>
                          <a:tab pos="103505" algn="r"/>
                          <a:tab pos="193040" algn="r"/>
                        </a:tabLst>
                      </a:pPr>
                      <a:r>
                        <a:rPr lang="ar-BH" sz="3600" b="1" dirty="0">
                          <a:effectLst/>
                          <a:latin typeface="Calibri" panose="020F0502020204030204" pitchFamily="34" charset="0"/>
                          <a:ea typeface="Calibri" panose="020F0502020204030204" pitchFamily="34" charset="0"/>
                          <a:cs typeface="Sakkal Majalla" panose="02000000000000000000" pitchFamily="2" charset="-78"/>
                        </a:rPr>
                        <a:t> </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58652" marR="58652"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57200" algn="r" rtl="0">
                        <a:lnSpc>
                          <a:spcPct val="107000"/>
                        </a:lnSpc>
                        <a:spcAft>
                          <a:spcPts val="800"/>
                        </a:spcAft>
                        <a:tabLst>
                          <a:tab pos="103505" algn="r"/>
                          <a:tab pos="193040" algn="r"/>
                        </a:tabLst>
                      </a:pPr>
                      <a:r>
                        <a:rPr lang="ar-BH"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لا</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58652" marR="58652"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966"/>
                    </a:solidFill>
                  </a:tcPr>
                </a:tc>
                <a:extLst>
                  <a:ext uri="{0D108BD9-81ED-4DB2-BD59-A6C34878D82A}">
                    <a16:rowId xmlns:a16="http://schemas.microsoft.com/office/drawing/2014/main" xmlns="" val="1864650031"/>
                  </a:ext>
                </a:extLst>
              </a:tr>
            </a:tbl>
          </a:graphicData>
        </a:graphic>
      </p:graphicFrame>
      <p:sp>
        <p:nvSpPr>
          <p:cNvPr id="29" name="Rectangle 28">
            <a:extLst>
              <a:ext uri="{FF2B5EF4-FFF2-40B4-BE49-F238E27FC236}">
                <a16:creationId xmlns:a16="http://schemas.microsoft.com/office/drawing/2014/main" xmlns="" id="{3D0B2B89-D022-495D-AE06-E554D52F6FC8}"/>
              </a:ext>
            </a:extLst>
          </p:cNvPr>
          <p:cNvSpPr/>
          <p:nvPr/>
        </p:nvSpPr>
        <p:spPr>
          <a:xfrm>
            <a:off x="3750590" y="4176234"/>
            <a:ext cx="6020695"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ب- أَسْتَخْرِجُ مِنَ الْفِقْرَةِ الْأولى دَليلًا عَلى ذَلِكَ:</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0" name="TextBox 29">
            <a:extLst>
              <a:ext uri="{FF2B5EF4-FFF2-40B4-BE49-F238E27FC236}">
                <a16:creationId xmlns:a16="http://schemas.microsoft.com/office/drawing/2014/main" xmlns="" id="{95D1DD24-28FA-4866-8A95-93811216E005}"/>
              </a:ext>
            </a:extLst>
          </p:cNvPr>
          <p:cNvSpPr txBox="1"/>
          <p:nvPr/>
        </p:nvSpPr>
        <p:spPr>
          <a:xfrm>
            <a:off x="3239146" y="5141272"/>
            <a:ext cx="643139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4" name="Oval 13">
            <a:extLst>
              <a:ext uri="{FF2B5EF4-FFF2-40B4-BE49-F238E27FC236}">
                <a16:creationId xmlns:a16="http://schemas.microsoft.com/office/drawing/2014/main" xmlns="" id="{B1BDCCC6-0B73-4F56-9C7F-57B6E27AB652}"/>
              </a:ext>
            </a:extLst>
          </p:cNvPr>
          <p:cNvSpPr/>
          <p:nvPr/>
        </p:nvSpPr>
        <p:spPr>
          <a:xfrm>
            <a:off x="9027762" y="2918990"/>
            <a:ext cx="1031457" cy="646332"/>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E4CB7E1D-9035-46DA-ADE4-06CAC1BD7D28}"/>
              </a:ext>
            </a:extLst>
          </p:cNvPr>
          <p:cNvSpPr txBox="1"/>
          <p:nvPr/>
        </p:nvSpPr>
        <p:spPr>
          <a:xfrm>
            <a:off x="3448782" y="5098965"/>
            <a:ext cx="6094708" cy="646331"/>
          </a:xfrm>
          <a:prstGeom prst="rect">
            <a:avLst/>
          </a:prstGeom>
          <a:noFill/>
        </p:spPr>
        <p:txBody>
          <a:bodyPr wrap="square">
            <a:spAutoFit/>
          </a:bodyPr>
          <a:lstStyle/>
          <a:p>
            <a:pPr algn="r"/>
            <a:r>
              <a:rPr lang="ar-BH" sz="3600" dirty="0">
                <a:solidFill>
                  <a:srgbClr val="0070C0"/>
                </a:solidFill>
                <a:effectLst/>
                <a:ea typeface="Calibri" panose="020F0502020204030204" pitchFamily="34" charset="0"/>
                <a:cs typeface="Sakkal Majalla" panose="02000000000000000000" pitchFamily="2" charset="-78"/>
              </a:rPr>
              <a:t>أُعْجِبَ جاسِمٌ بِالْبَبَّغاءِ الصَّغيرِ إِعْجابًا كَبيرً</a:t>
            </a:r>
            <a:r>
              <a:rPr lang="ar-SA" sz="3600" dirty="0">
                <a:solidFill>
                  <a:srgbClr val="0070C0"/>
                </a:solidFill>
                <a:ea typeface="Calibri" panose="020F0502020204030204" pitchFamily="34" charset="0"/>
                <a:cs typeface="Sakkal Majalla" panose="02000000000000000000" pitchFamily="2" charset="-78"/>
              </a:rPr>
              <a:t>ا.</a:t>
            </a:r>
            <a:endParaRPr lang="en-US" sz="3600" dirty="0">
              <a:solidFill>
                <a:srgbClr val="0070C0"/>
              </a:solidFill>
            </a:endParaRPr>
          </a:p>
        </p:txBody>
      </p:sp>
    </p:spTree>
    <p:extLst>
      <p:ext uri="{BB962C8B-B14F-4D97-AF65-F5344CB8AC3E}">
        <p14:creationId xmlns:p14="http://schemas.microsoft.com/office/powerpoint/2010/main" val="429342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par>
                                <p:cTn id="24" presetID="1" presetClass="exit" presetSubtype="0" fill="hold" grpId="1" nodeType="withEffect">
                                  <p:stCondLst>
                                    <p:cond delay="0"/>
                                  </p:stCondLst>
                                  <p:childTnLst>
                                    <p:set>
                                      <p:cBhvr>
                                        <p:cTn id="25"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0" grpId="1"/>
      <p:bldP spid="14"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937647" y="831060"/>
            <a:ext cx="9008711"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4. أَضَعُ الْعَلامَةَ (</a:t>
            </a:r>
            <a:r>
              <a:rPr kumimoji="0" lang="ar-BH" sz="3600" b="1"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sym typeface="Wingdings" panose="05000000000000000000" pitchFamily="2" charset="2"/>
              </a:rPr>
              <a:t></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sym typeface="Wingdings" panose="05000000000000000000" pitchFamily="2" charset="2"/>
              </a:rPr>
              <a:t>) بَعْدَ التَّعْليلِ الْمُناسِبِ</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66AE0BEE-2583-47EC-974D-4A52E1B50491}"/>
              </a:ext>
            </a:extLst>
          </p:cNvPr>
          <p:cNvSpPr txBox="1"/>
          <p:nvPr/>
        </p:nvSpPr>
        <p:spPr>
          <a:xfrm>
            <a:off x="3556861" y="1895185"/>
            <a:ext cx="6113685"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ثَبَّتَ جاسِمٌ غُصْنًا صَغيرًا بَيْنَ قُضْبانِ القَفَصِ:</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7" name="TextBox 36">
            <a:extLst>
              <a:ext uri="{FF2B5EF4-FFF2-40B4-BE49-F238E27FC236}">
                <a16:creationId xmlns:a16="http://schemas.microsoft.com/office/drawing/2014/main" xmlns="" id="{0F3536CE-F712-45DC-9B58-4EAE2D6A18EE}"/>
              </a:ext>
            </a:extLst>
          </p:cNvPr>
          <p:cNvSpPr txBox="1"/>
          <p:nvPr/>
        </p:nvSpPr>
        <p:spPr>
          <a:xfrm>
            <a:off x="5703376" y="3008156"/>
            <a:ext cx="392831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-كَيْ يَحْمِيَ الْبَبَّغاءَ مِنَ الْقِطَطِ.</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8" name="TextBox 37">
            <a:extLst>
              <a:ext uri="{FF2B5EF4-FFF2-40B4-BE49-F238E27FC236}">
                <a16:creationId xmlns:a16="http://schemas.microsoft.com/office/drawing/2014/main" xmlns="" id="{F0B1A77B-EA37-4CBC-8596-8A3FC98C9B72}"/>
              </a:ext>
            </a:extLst>
          </p:cNvPr>
          <p:cNvSpPr txBox="1"/>
          <p:nvPr/>
        </p:nvSpPr>
        <p:spPr>
          <a:xfrm>
            <a:off x="6307810" y="4165226"/>
            <a:ext cx="3323878"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-كَيْ يَقِفَ عَلَيْهِ الْبَبَّغاءُ.</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6" name="TextBox 25">
            <a:extLst>
              <a:ext uri="{FF2B5EF4-FFF2-40B4-BE49-F238E27FC236}">
                <a16:creationId xmlns:a16="http://schemas.microsoft.com/office/drawing/2014/main" xmlns="" id="{72B2FDF1-B1FA-4B7A-8FE2-040FB92F1FF1}"/>
              </a:ext>
            </a:extLst>
          </p:cNvPr>
          <p:cNvSpPr txBox="1"/>
          <p:nvPr/>
        </p:nvSpPr>
        <p:spPr>
          <a:xfrm>
            <a:off x="6478292" y="5309514"/>
            <a:ext cx="3158564"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BH" sz="3600" dirty="0">
                <a:solidFill>
                  <a:prstClr val="black"/>
                </a:solidFill>
                <a:latin typeface="Sakkal Majalla" panose="02000000000000000000" pitchFamily="2" charset="-78"/>
                <a:cs typeface="Sakkal Majalla" panose="02000000000000000000" pitchFamily="2" charset="-78"/>
              </a:rPr>
              <a:t>-لِكَيْ لا يَسْقُطَ الْقَفَصُ.</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4" name="Rectangle 3">
            <a:extLst>
              <a:ext uri="{FF2B5EF4-FFF2-40B4-BE49-F238E27FC236}">
                <a16:creationId xmlns:a16="http://schemas.microsoft.com/office/drawing/2014/main" xmlns="" id="{D16A11DE-AABA-40A4-AEE3-8500C0B59F06}"/>
              </a:ext>
            </a:extLst>
          </p:cNvPr>
          <p:cNvSpPr/>
          <p:nvPr/>
        </p:nvSpPr>
        <p:spPr>
          <a:xfrm>
            <a:off x="3959817" y="3046234"/>
            <a:ext cx="573437" cy="516080"/>
          </a:xfrm>
          <a:prstGeom prst="rect">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6A014CA1-D7BE-42B0-A871-ABA60EB56F9F}"/>
              </a:ext>
            </a:extLst>
          </p:cNvPr>
          <p:cNvSpPr/>
          <p:nvPr/>
        </p:nvSpPr>
        <p:spPr>
          <a:xfrm>
            <a:off x="3959817" y="4158078"/>
            <a:ext cx="573437" cy="516080"/>
          </a:xfrm>
          <a:prstGeom prst="rect">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xmlns="" id="{49AA6590-A26F-40C3-86E0-CE305E3F5B58}"/>
              </a:ext>
            </a:extLst>
          </p:cNvPr>
          <p:cNvSpPr/>
          <p:nvPr/>
        </p:nvSpPr>
        <p:spPr>
          <a:xfrm>
            <a:off x="3952067" y="5314643"/>
            <a:ext cx="573437" cy="516080"/>
          </a:xfrm>
          <a:prstGeom prst="rect">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168ADE1D-3EB4-4139-A2A1-A15623E44E70}"/>
              </a:ext>
            </a:extLst>
          </p:cNvPr>
          <p:cNvSpPr txBox="1"/>
          <p:nvPr/>
        </p:nvSpPr>
        <p:spPr>
          <a:xfrm>
            <a:off x="3959817" y="4115313"/>
            <a:ext cx="556001" cy="646331"/>
          </a:xfrm>
          <a:prstGeom prst="rect">
            <a:avLst/>
          </a:prstGeom>
          <a:noFill/>
        </p:spPr>
        <p:txBody>
          <a:bodyPr wrap="square">
            <a:spAutoFit/>
          </a:bodyPr>
          <a:lstStyle/>
          <a:p>
            <a:pPr algn="r"/>
            <a:r>
              <a:rPr kumimoji="0" lang="ar-BH" sz="3600"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sym typeface="Wingdings" panose="05000000000000000000" pitchFamily="2" charset="2"/>
              </a:rPr>
              <a:t></a:t>
            </a:r>
            <a:endParaRPr lang="en-US" sz="3600" dirty="0"/>
          </a:p>
        </p:txBody>
      </p:sp>
    </p:spTree>
    <p:extLst>
      <p:ext uri="{BB962C8B-B14F-4D97-AF65-F5344CB8AC3E}">
        <p14:creationId xmlns:p14="http://schemas.microsoft.com/office/powerpoint/2010/main" val="137443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by="(-#ppt_w*2)" calcmode="lin" valueType="num">
                                      <p:cBhvr rctx="PPT">
                                        <p:cTn id="7" dur="500" autoRev="1" fill="hold">
                                          <p:stCondLst>
                                            <p:cond delay="0"/>
                                          </p:stCondLst>
                                        </p:cTn>
                                        <p:tgtEl>
                                          <p:spTgt spid="17"/>
                                        </p:tgtEl>
                                        <p:attrNameLst>
                                          <p:attrName>ppt_w</p:attrName>
                                        </p:attrNameLst>
                                      </p:cBhvr>
                                    </p:anim>
                                    <p:anim by="(#ppt_w*0.50)" calcmode="lin" valueType="num">
                                      <p:cBhvr>
                                        <p:cTn id="8" dur="500" decel="50000" autoRev="1" fill="hold">
                                          <p:stCondLst>
                                            <p:cond delay="0"/>
                                          </p:stCondLst>
                                        </p:cTn>
                                        <p:tgtEl>
                                          <p:spTgt spid="17"/>
                                        </p:tgtEl>
                                        <p:attrNameLst>
                                          <p:attrName>ppt_x</p:attrName>
                                        </p:attrNameLst>
                                      </p:cBhvr>
                                    </p:anim>
                                    <p:anim from="(-#ppt_h/2)" to="(#ppt_y)" calcmode="lin" valueType="num">
                                      <p:cBhvr>
                                        <p:cTn id="9" dur="1000" fill="hold">
                                          <p:stCondLst>
                                            <p:cond delay="0"/>
                                          </p:stCondLst>
                                        </p:cTn>
                                        <p:tgtEl>
                                          <p:spTgt spid="17"/>
                                        </p:tgtEl>
                                        <p:attrNameLst>
                                          <p:attrName>ppt_y</p:attrName>
                                        </p:attrNameLst>
                                      </p:cBhvr>
                                    </p:anim>
                                    <p:animRot by="21600000">
                                      <p:cBhvr>
                                        <p:cTn id="10" dur="1000" fill="hold">
                                          <p:stCondLst>
                                            <p:cond delay="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5091193" y="831060"/>
            <a:ext cx="4855165"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5. اعْتنى جاسِمٌ بِالْبَبَّغاءِ عِنايَةً كَبيرَةً.</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66AE0BEE-2583-47EC-974D-4A52E1B50491}"/>
              </a:ext>
            </a:extLst>
          </p:cNvPr>
          <p:cNvSpPr txBox="1"/>
          <p:nvPr/>
        </p:nvSpPr>
        <p:spPr>
          <a:xfrm>
            <a:off x="3556861" y="1771201"/>
            <a:ext cx="6113685"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أ- أَذْكُرُ عَمَلَيْنِ قامَ بِهما يَدُلّانِ عَلى ذَلِكَ:</a:t>
            </a:r>
            <a:endPar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7" name="TextBox 36">
            <a:extLst>
              <a:ext uri="{FF2B5EF4-FFF2-40B4-BE49-F238E27FC236}">
                <a16:creationId xmlns:a16="http://schemas.microsoft.com/office/drawing/2014/main" xmlns="" id="{0F3536CE-F712-45DC-9B58-4EAE2D6A18EE}"/>
              </a:ext>
            </a:extLst>
          </p:cNvPr>
          <p:cNvSpPr txBox="1"/>
          <p:nvPr/>
        </p:nvSpPr>
        <p:spPr>
          <a:xfrm>
            <a:off x="7229958" y="2729188"/>
            <a:ext cx="240172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-الْعَمَلُ الْأَوَّلُ:</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8" name="TextBox 37">
            <a:extLst>
              <a:ext uri="{FF2B5EF4-FFF2-40B4-BE49-F238E27FC236}">
                <a16:creationId xmlns:a16="http://schemas.microsoft.com/office/drawing/2014/main" xmlns="" id="{F0B1A77B-EA37-4CBC-8596-8A3FC98C9B72}"/>
              </a:ext>
            </a:extLst>
          </p:cNvPr>
          <p:cNvSpPr txBox="1"/>
          <p:nvPr/>
        </p:nvSpPr>
        <p:spPr>
          <a:xfrm>
            <a:off x="7485680" y="3669286"/>
            <a:ext cx="2146007"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-الْعَمَلُ الثّاني:</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6" name="TextBox 25">
            <a:extLst>
              <a:ext uri="{FF2B5EF4-FFF2-40B4-BE49-F238E27FC236}">
                <a16:creationId xmlns:a16="http://schemas.microsoft.com/office/drawing/2014/main" xmlns="" id="{72B2FDF1-B1FA-4B7A-8FE2-040FB92F1FF1}"/>
              </a:ext>
            </a:extLst>
          </p:cNvPr>
          <p:cNvSpPr txBox="1"/>
          <p:nvPr/>
        </p:nvSpPr>
        <p:spPr>
          <a:xfrm>
            <a:off x="3882325" y="4595866"/>
            <a:ext cx="588994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ب- أُبْدي رَأْيي في مُعامَلَةِ جاسِمٍ لِلْبَبَّغاءِ:</a:t>
            </a:r>
            <a:endParaRPr kumimoji="0" lang="en-US"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7" name="TextBox 16">
            <a:extLst>
              <a:ext uri="{FF2B5EF4-FFF2-40B4-BE49-F238E27FC236}">
                <a16:creationId xmlns:a16="http://schemas.microsoft.com/office/drawing/2014/main" xmlns="" id="{E57756E4-3FAE-4BEA-82B4-227D642FEA1C}"/>
              </a:ext>
            </a:extLst>
          </p:cNvPr>
          <p:cNvSpPr txBox="1"/>
          <p:nvPr/>
        </p:nvSpPr>
        <p:spPr>
          <a:xfrm>
            <a:off x="3363132" y="5366524"/>
            <a:ext cx="6409135"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8" name="TextBox 17">
            <a:extLst>
              <a:ext uri="{FF2B5EF4-FFF2-40B4-BE49-F238E27FC236}">
                <a16:creationId xmlns:a16="http://schemas.microsoft.com/office/drawing/2014/main" xmlns="" id="{CE9205A6-62BA-4470-8A22-6D3E55257952}"/>
              </a:ext>
            </a:extLst>
          </p:cNvPr>
          <p:cNvSpPr txBox="1"/>
          <p:nvPr/>
        </p:nvSpPr>
        <p:spPr>
          <a:xfrm>
            <a:off x="3076414" y="2683767"/>
            <a:ext cx="487221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0" name="TextBox 19">
            <a:extLst>
              <a:ext uri="{FF2B5EF4-FFF2-40B4-BE49-F238E27FC236}">
                <a16:creationId xmlns:a16="http://schemas.microsoft.com/office/drawing/2014/main" xmlns="" id="{E594AB2D-EDD4-420E-827D-5F6A89E995AE}"/>
              </a:ext>
            </a:extLst>
          </p:cNvPr>
          <p:cNvSpPr txBox="1"/>
          <p:nvPr/>
        </p:nvSpPr>
        <p:spPr>
          <a:xfrm>
            <a:off x="3006672" y="3618812"/>
            <a:ext cx="487221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1" name="TextBox 20">
            <a:extLst>
              <a:ext uri="{FF2B5EF4-FFF2-40B4-BE49-F238E27FC236}">
                <a16:creationId xmlns:a16="http://schemas.microsoft.com/office/drawing/2014/main" xmlns="" id="{9CD48EC2-9CB1-4ECB-ADA2-F67366ADE607}"/>
              </a:ext>
            </a:extLst>
          </p:cNvPr>
          <p:cNvSpPr txBox="1"/>
          <p:nvPr/>
        </p:nvSpPr>
        <p:spPr>
          <a:xfrm>
            <a:off x="2803196" y="2692232"/>
            <a:ext cx="5122189" cy="646331"/>
          </a:xfrm>
          <a:prstGeom prst="rect">
            <a:avLst/>
          </a:prstGeom>
          <a:noFill/>
        </p:spPr>
        <p:txBody>
          <a:bodyPr wrap="square">
            <a:spAutoFit/>
          </a:bodyPr>
          <a:lstStyle/>
          <a:p>
            <a:pPr algn="r"/>
            <a:r>
              <a:rPr lang="ar-BH" sz="3600" dirty="0">
                <a:solidFill>
                  <a:srgbClr val="0070C0"/>
                </a:solidFill>
                <a:ea typeface="Calibri" panose="020F0502020204030204" pitchFamily="34" charset="0"/>
                <a:cs typeface="Sakkal Majalla" panose="02000000000000000000" pitchFamily="2" charset="-78"/>
              </a:rPr>
              <a:t> يُقَدِّمُ إِلَيْهِ طَعامًا صِحِّيُّا مُتَنَوِّعَ الْمُكَوِّناتِ</a:t>
            </a:r>
            <a:r>
              <a:rPr lang="ar-SA" sz="3600" dirty="0">
                <a:solidFill>
                  <a:srgbClr val="0070C0"/>
                </a:solidFill>
                <a:ea typeface="Calibri" panose="020F0502020204030204" pitchFamily="34" charset="0"/>
                <a:cs typeface="Sakkal Majalla" panose="02000000000000000000" pitchFamily="2" charset="-78"/>
              </a:rPr>
              <a:t>.</a:t>
            </a:r>
            <a:endParaRPr lang="en-US" sz="3600" dirty="0">
              <a:solidFill>
                <a:srgbClr val="0070C0"/>
              </a:solidFill>
            </a:endParaRPr>
          </a:p>
        </p:txBody>
      </p:sp>
      <p:sp>
        <p:nvSpPr>
          <p:cNvPr id="22" name="TextBox 21">
            <a:extLst>
              <a:ext uri="{FF2B5EF4-FFF2-40B4-BE49-F238E27FC236}">
                <a16:creationId xmlns:a16="http://schemas.microsoft.com/office/drawing/2014/main" xmlns="" id="{43774BA2-A974-4419-B9DC-958D03A35AF8}"/>
              </a:ext>
            </a:extLst>
          </p:cNvPr>
          <p:cNvSpPr txBox="1"/>
          <p:nvPr/>
        </p:nvSpPr>
        <p:spPr>
          <a:xfrm>
            <a:off x="4434775" y="3630275"/>
            <a:ext cx="3322448" cy="646331"/>
          </a:xfrm>
          <a:prstGeom prst="rect">
            <a:avLst/>
          </a:prstGeom>
          <a:noFill/>
        </p:spPr>
        <p:txBody>
          <a:bodyPr wrap="square">
            <a:spAutoFit/>
          </a:bodyPr>
          <a:lstStyle/>
          <a:p>
            <a:pPr algn="r"/>
            <a:r>
              <a:rPr lang="ar-BH" sz="3600" dirty="0">
                <a:solidFill>
                  <a:srgbClr val="0070C0"/>
                </a:solidFill>
                <a:ea typeface="Calibri" panose="020F0502020204030204" pitchFamily="34" charset="0"/>
                <a:cs typeface="Sakkal Majalla" panose="02000000000000000000" pitchFamily="2" charset="-78"/>
              </a:rPr>
              <a:t>يُنَظِّفُ الْقَفَصَ كُلَّ يَوْمٍ</a:t>
            </a:r>
            <a:r>
              <a:rPr lang="ar-SA" sz="3600" dirty="0">
                <a:solidFill>
                  <a:srgbClr val="0070C0"/>
                </a:solidFill>
                <a:ea typeface="Calibri" panose="020F0502020204030204" pitchFamily="34" charset="0"/>
                <a:cs typeface="Sakkal Majalla" panose="02000000000000000000" pitchFamily="2" charset="-78"/>
              </a:rPr>
              <a:t>.</a:t>
            </a:r>
            <a:endParaRPr lang="en-US" sz="3600" dirty="0">
              <a:solidFill>
                <a:srgbClr val="0070C0"/>
              </a:solidFill>
            </a:endParaRPr>
          </a:p>
        </p:txBody>
      </p:sp>
      <p:sp>
        <p:nvSpPr>
          <p:cNvPr id="24" name="TextBox 23">
            <a:extLst>
              <a:ext uri="{FF2B5EF4-FFF2-40B4-BE49-F238E27FC236}">
                <a16:creationId xmlns:a16="http://schemas.microsoft.com/office/drawing/2014/main" xmlns="" id="{60284457-4061-46C0-83CA-BF9A717EEAC4}"/>
              </a:ext>
            </a:extLst>
          </p:cNvPr>
          <p:cNvSpPr txBox="1"/>
          <p:nvPr/>
        </p:nvSpPr>
        <p:spPr>
          <a:xfrm>
            <a:off x="4434775" y="5360832"/>
            <a:ext cx="4776382" cy="646331"/>
          </a:xfrm>
          <a:prstGeom prst="rect">
            <a:avLst/>
          </a:prstGeom>
          <a:noFill/>
        </p:spPr>
        <p:txBody>
          <a:bodyPr wrap="square">
            <a:spAutoFit/>
          </a:bodyPr>
          <a:lstStyle/>
          <a:p>
            <a:pPr algn="r"/>
            <a:r>
              <a:rPr lang="ar-SA" sz="3600" dirty="0">
                <a:solidFill>
                  <a:srgbClr val="0070C0"/>
                </a:solidFill>
                <a:ea typeface="Calibri" panose="020F0502020204030204" pitchFamily="34" charset="0"/>
                <a:cs typeface="Sakkal Majalla" panose="02000000000000000000" pitchFamily="2" charset="-78"/>
              </a:rPr>
              <a:t>مُعامَلَةُ جاسِمٌ لِلْبَبَّغاءِ رائِعَةً جِدًّا.</a:t>
            </a:r>
            <a:endParaRPr lang="en-US" sz="3600" dirty="0">
              <a:solidFill>
                <a:srgbClr val="0070C0"/>
              </a:solidFill>
            </a:endParaRPr>
          </a:p>
        </p:txBody>
      </p:sp>
    </p:spTree>
    <p:extLst>
      <p:ext uri="{BB962C8B-B14F-4D97-AF65-F5344CB8AC3E}">
        <p14:creationId xmlns:p14="http://schemas.microsoft.com/office/powerpoint/2010/main" val="335892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barn(inVertical)">
                                      <p:cBhvr>
                                        <p:cTn id="14" dur="500"/>
                                        <p:tgtEl>
                                          <p:spTgt spid="22"/>
                                        </p:tgtEl>
                                      </p:cBhvr>
                                    </p:animEffect>
                                  </p:childTnLst>
                                </p:cTn>
                              </p:par>
                              <p:par>
                                <p:cTn id="15" presetID="1" presetClass="exit"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par>
                                <p:cTn id="34" presetID="1" presetClass="exit" presetSubtype="0" fill="hold" grpId="1" nodeType="withEffect">
                                  <p:stCondLst>
                                    <p:cond delay="0"/>
                                  </p:stCondLst>
                                  <p:childTnLst>
                                    <p:set>
                                      <p:cBhvr>
                                        <p:cTn id="35"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7" grpId="0"/>
      <p:bldP spid="17" grpId="1"/>
      <p:bldP spid="18" grpId="0"/>
      <p:bldP spid="20" grpId="0"/>
      <p:bldP spid="21" grpId="0"/>
      <p:bldP spid="22"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4192292" y="831060"/>
            <a:ext cx="5754066"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6. لِمَ كانَ جاسِمٌ يَتَحَدَّثُ كَثيرًا إِلى الْبَبَّغاءِ؟</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66AE0BEE-2583-47EC-974D-4A52E1B50491}"/>
              </a:ext>
            </a:extLst>
          </p:cNvPr>
          <p:cNvSpPr txBox="1"/>
          <p:nvPr/>
        </p:nvSpPr>
        <p:spPr>
          <a:xfrm>
            <a:off x="3556861" y="1437992"/>
            <a:ext cx="6113685"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7" name="TextBox 36">
            <a:extLst>
              <a:ext uri="{FF2B5EF4-FFF2-40B4-BE49-F238E27FC236}">
                <a16:creationId xmlns:a16="http://schemas.microsoft.com/office/drawing/2014/main" xmlns="" id="{0F3536CE-F712-45DC-9B58-4EAE2D6A18EE}"/>
              </a:ext>
            </a:extLst>
          </p:cNvPr>
          <p:cNvSpPr txBox="1"/>
          <p:nvPr/>
        </p:nvSpPr>
        <p:spPr>
          <a:xfrm>
            <a:off x="7229958" y="2829925"/>
            <a:ext cx="240172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يَمْتازُ بِالذَّكاءِ.</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8" name="TextBox 37">
            <a:extLst>
              <a:ext uri="{FF2B5EF4-FFF2-40B4-BE49-F238E27FC236}">
                <a16:creationId xmlns:a16="http://schemas.microsoft.com/office/drawing/2014/main" xmlns="" id="{F0B1A77B-EA37-4CBC-8596-8A3FC98C9B72}"/>
              </a:ext>
            </a:extLst>
          </p:cNvPr>
          <p:cNvSpPr txBox="1"/>
          <p:nvPr/>
        </p:nvSpPr>
        <p:spPr>
          <a:xfrm>
            <a:off x="7485680" y="3770023"/>
            <a:ext cx="2146007"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لا يُحِبُّ اللَّعِبَ.</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1" name="TextBox 20">
            <a:extLst>
              <a:ext uri="{FF2B5EF4-FFF2-40B4-BE49-F238E27FC236}">
                <a16:creationId xmlns:a16="http://schemas.microsoft.com/office/drawing/2014/main" xmlns="" id="{BD5AEDEE-1C38-480B-8302-62C647CA40BA}"/>
              </a:ext>
            </a:extLst>
          </p:cNvPr>
          <p:cNvSpPr txBox="1"/>
          <p:nvPr/>
        </p:nvSpPr>
        <p:spPr>
          <a:xfrm>
            <a:off x="6888997" y="4674419"/>
            <a:ext cx="278154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يَأْكُلُ الطُّيورَ الْأُخْرى.</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2" name="TextBox 21">
            <a:extLst>
              <a:ext uri="{FF2B5EF4-FFF2-40B4-BE49-F238E27FC236}">
                <a16:creationId xmlns:a16="http://schemas.microsoft.com/office/drawing/2014/main" xmlns="" id="{54EB6571-8C86-49DC-B42F-8CB6F29BC7B0}"/>
              </a:ext>
            </a:extLst>
          </p:cNvPr>
          <p:cNvSpPr txBox="1"/>
          <p:nvPr/>
        </p:nvSpPr>
        <p:spPr>
          <a:xfrm>
            <a:off x="7524539" y="5614517"/>
            <a:ext cx="2146007"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يُرَدِّدُ الْكَلامَ.</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4" name="Rectangle 23">
            <a:extLst>
              <a:ext uri="{FF2B5EF4-FFF2-40B4-BE49-F238E27FC236}">
                <a16:creationId xmlns:a16="http://schemas.microsoft.com/office/drawing/2014/main" xmlns="" id="{4D28D239-D26F-4AAA-BAB4-9EC7E1B10C9B}"/>
              </a:ext>
            </a:extLst>
          </p:cNvPr>
          <p:cNvSpPr/>
          <p:nvPr/>
        </p:nvSpPr>
        <p:spPr>
          <a:xfrm>
            <a:off x="2200759" y="2061801"/>
            <a:ext cx="7822065"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7. أُلَوِّنُ دائِرَةَ كُلِّ جُمْلَةٍ تَصِفُ الْبَبَّغاءَ اسْتِنادًا إِلى النَّصِّ:</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 name="Oval 2">
            <a:extLst>
              <a:ext uri="{FF2B5EF4-FFF2-40B4-BE49-F238E27FC236}">
                <a16:creationId xmlns:a16="http://schemas.microsoft.com/office/drawing/2014/main" xmlns="" id="{AE16C6E5-610D-4076-AA76-7252A73FEDA7}"/>
              </a:ext>
            </a:extLst>
          </p:cNvPr>
          <p:cNvSpPr/>
          <p:nvPr/>
        </p:nvSpPr>
        <p:spPr>
          <a:xfrm>
            <a:off x="9833675" y="3006671"/>
            <a:ext cx="437750" cy="325270"/>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xmlns="" id="{1923227E-E64D-4630-B394-D00EBDEBD3E1}"/>
              </a:ext>
            </a:extLst>
          </p:cNvPr>
          <p:cNvSpPr/>
          <p:nvPr/>
        </p:nvSpPr>
        <p:spPr>
          <a:xfrm>
            <a:off x="9880414" y="3891808"/>
            <a:ext cx="437750" cy="325270"/>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xmlns="" id="{EA64DDAA-EABE-4752-B745-C43B92A04D37}"/>
              </a:ext>
            </a:extLst>
          </p:cNvPr>
          <p:cNvSpPr/>
          <p:nvPr/>
        </p:nvSpPr>
        <p:spPr>
          <a:xfrm>
            <a:off x="9926908" y="4800503"/>
            <a:ext cx="437750" cy="325270"/>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xmlns="" id="{87D7464D-A7F7-4BFF-88FE-3E85BF09C021}"/>
              </a:ext>
            </a:extLst>
          </p:cNvPr>
          <p:cNvSpPr/>
          <p:nvPr/>
        </p:nvSpPr>
        <p:spPr>
          <a:xfrm>
            <a:off x="9950425" y="5755239"/>
            <a:ext cx="437750" cy="325270"/>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xmlns="" id="{A6A790B1-C7B9-4735-862F-024EC9D412CB}"/>
              </a:ext>
            </a:extLst>
          </p:cNvPr>
          <p:cNvSpPr txBox="1"/>
          <p:nvPr/>
        </p:nvSpPr>
        <p:spPr>
          <a:xfrm>
            <a:off x="3453906" y="1433470"/>
            <a:ext cx="6226975" cy="646331"/>
          </a:xfrm>
          <a:prstGeom prst="rect">
            <a:avLst/>
          </a:prstGeom>
          <a:noFill/>
        </p:spPr>
        <p:txBody>
          <a:bodyPr wrap="square">
            <a:spAutoFit/>
          </a:bodyPr>
          <a:lstStyle/>
          <a:p>
            <a:pPr algn="r"/>
            <a:r>
              <a:rPr lang="ar-BH" sz="3600" dirty="0">
                <a:solidFill>
                  <a:srgbClr val="0070C0"/>
                </a:solidFill>
                <a:effectLst/>
                <a:ea typeface="Calibri" panose="020F0502020204030204" pitchFamily="34" charset="0"/>
                <a:cs typeface="Sakkal Majalla" panose="02000000000000000000" pitchFamily="2" charset="-78"/>
              </a:rPr>
              <a:t>كانَ يَتَحَدَّثُ</a:t>
            </a:r>
            <a:r>
              <a:rPr lang="ar-SA" sz="3600" dirty="0">
                <a:solidFill>
                  <a:srgbClr val="0070C0"/>
                </a:solidFill>
                <a:effectLst/>
                <a:ea typeface="Calibri" panose="020F0502020204030204" pitchFamily="34" charset="0"/>
                <a:cs typeface="Sakkal Majalla" panose="02000000000000000000" pitchFamily="2" charset="-78"/>
              </a:rPr>
              <a:t> إِلَيْهِ كَثيرًا حَتّى يُشَجِّعَهُ عَلى الْكَلامِ. </a:t>
            </a:r>
            <a:r>
              <a:rPr lang="ar-BH" sz="3600" dirty="0">
                <a:solidFill>
                  <a:srgbClr val="0070C0"/>
                </a:solidFill>
                <a:ea typeface="Calibri" panose="020F0502020204030204" pitchFamily="34" charset="0"/>
                <a:cs typeface="Sakkal Majalla" panose="02000000000000000000" pitchFamily="2" charset="-78"/>
              </a:rPr>
              <a:t> </a:t>
            </a:r>
            <a:endParaRPr lang="en-US" sz="3600" dirty="0">
              <a:solidFill>
                <a:srgbClr val="0070C0"/>
              </a:solidFill>
            </a:endParaRPr>
          </a:p>
        </p:txBody>
      </p:sp>
      <p:sp>
        <p:nvSpPr>
          <p:cNvPr id="26" name="Oval 25">
            <a:extLst>
              <a:ext uri="{FF2B5EF4-FFF2-40B4-BE49-F238E27FC236}">
                <a16:creationId xmlns:a16="http://schemas.microsoft.com/office/drawing/2014/main" xmlns="" id="{286258C1-CF5F-4E62-9A03-9EA921272830}"/>
              </a:ext>
            </a:extLst>
          </p:cNvPr>
          <p:cNvSpPr/>
          <p:nvPr/>
        </p:nvSpPr>
        <p:spPr>
          <a:xfrm>
            <a:off x="9833675" y="3006360"/>
            <a:ext cx="437750" cy="325270"/>
          </a:xfrm>
          <a:prstGeom prst="ellipse">
            <a:avLst/>
          </a:prstGeom>
          <a:solidFill>
            <a:schemeClr val="accent2"/>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xmlns="" id="{52F7109B-E575-458B-B337-16E50DC4DFC1}"/>
              </a:ext>
            </a:extLst>
          </p:cNvPr>
          <p:cNvSpPr/>
          <p:nvPr/>
        </p:nvSpPr>
        <p:spPr>
          <a:xfrm>
            <a:off x="9950425" y="5753667"/>
            <a:ext cx="437750" cy="325270"/>
          </a:xfrm>
          <a:prstGeom prst="ellipse">
            <a:avLst/>
          </a:prstGeom>
          <a:solidFill>
            <a:schemeClr val="accent2"/>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727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strVal val="#ppt_x"/>
                                          </p:val>
                                        </p:tav>
                                        <p:tav tm="100000">
                                          <p:val>
                                            <p:strVal val="#ppt_x"/>
                                          </p:val>
                                        </p:tav>
                                      </p:tavLst>
                                    </p:anim>
                                    <p:anim calcmode="lin" valueType="num">
                                      <p:cBhvr>
                                        <p:cTn id="46" dur="1000" fill="hold"/>
                                        <p:tgtEl>
                                          <p:spTgt spid="2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7" grpId="0"/>
      <p:bldP spid="38" grpId="0"/>
      <p:bldP spid="21" grpId="0"/>
      <p:bldP spid="22" grpId="0"/>
      <p:bldP spid="24" grpId="0"/>
      <p:bldP spid="3" grpId="0" animBg="1"/>
      <p:bldP spid="25" grpId="0" animBg="1"/>
      <p:bldP spid="27" grpId="0" animBg="1"/>
      <p:bldP spid="28" grpId="0" animBg="1"/>
      <p:bldP spid="20" grpId="0"/>
      <p:bldP spid="26"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976393" y="831060"/>
            <a:ext cx="8969965" cy="1200329"/>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8. أ- أَضَعُ         حَوْلَ شُعورِ جاسِمٍ عِنْدَما سَمِعَ الْبَبَّغاءَ يُرَدِّدُ "السَّلامُ</a:t>
            </a:r>
          </a:p>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lang="ar-BH" sz="3600" b="1" dirty="0">
                <a:solidFill>
                  <a:prstClr val="black"/>
                </a:solidFill>
                <a:latin typeface="Sakkal Majalla" panose="02000000000000000000" pitchFamily="2" charset="-78"/>
                <a:cs typeface="Sakkal Majalla" panose="02000000000000000000" pitchFamily="2" charset="-78"/>
              </a:rPr>
              <a:t>عَلَيْكُمْ" بِصَوْتٍ واضِحٍ:</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4" name="Rectangle 23">
            <a:extLst>
              <a:ext uri="{FF2B5EF4-FFF2-40B4-BE49-F238E27FC236}">
                <a16:creationId xmlns:a16="http://schemas.microsoft.com/office/drawing/2014/main" xmlns="" id="{4D28D239-D26F-4AAA-BAB4-9EC7E1B10C9B}"/>
              </a:ext>
            </a:extLst>
          </p:cNvPr>
          <p:cNvSpPr/>
          <p:nvPr/>
        </p:nvSpPr>
        <p:spPr>
          <a:xfrm>
            <a:off x="3851329" y="2992658"/>
            <a:ext cx="6248068"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ب. أَسْتَخْرِجُ مِنَ الفِقْرَةِ الثّالِثَةِ دَليلًا عَلى ذَلِكَ:</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0" name="Rectangle 19">
            <a:extLst>
              <a:ext uri="{FF2B5EF4-FFF2-40B4-BE49-F238E27FC236}">
                <a16:creationId xmlns:a16="http://schemas.microsoft.com/office/drawing/2014/main" xmlns="" id="{5DA4D3D1-7FF0-445E-8701-3C0BD4F880BC}"/>
              </a:ext>
            </a:extLst>
          </p:cNvPr>
          <p:cNvSpPr/>
          <p:nvPr/>
        </p:nvSpPr>
        <p:spPr>
          <a:xfrm>
            <a:off x="1100380" y="3702321"/>
            <a:ext cx="9895667"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r>
              <a:rPr kumimoji="0" lang="ar-SA"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6" name="Oval 25">
            <a:extLst>
              <a:ext uri="{FF2B5EF4-FFF2-40B4-BE49-F238E27FC236}">
                <a16:creationId xmlns:a16="http://schemas.microsoft.com/office/drawing/2014/main" xmlns="" id="{5C15FD24-2A9B-4488-9FCC-9F5D0E4C6DEA}"/>
              </a:ext>
            </a:extLst>
          </p:cNvPr>
          <p:cNvSpPr/>
          <p:nvPr/>
        </p:nvSpPr>
        <p:spPr>
          <a:xfrm>
            <a:off x="8064726" y="929900"/>
            <a:ext cx="420600" cy="423227"/>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xmlns="" id="{9D6025B1-6426-48D9-B093-FDF444135D7F}"/>
              </a:ext>
            </a:extLst>
          </p:cNvPr>
          <p:cNvSpPr txBox="1"/>
          <p:nvPr/>
        </p:nvSpPr>
        <p:spPr>
          <a:xfrm>
            <a:off x="5419708" y="2187709"/>
            <a:ext cx="4191021" cy="646331"/>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الْغَضَبُ- السَّعادَةُ- الْمَلَلُ- الْحُزْنُ</a:t>
            </a:r>
            <a:endParaRPr kumimoji="0" lang="en-US" sz="360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0" name="TextBox 29">
            <a:extLst>
              <a:ext uri="{FF2B5EF4-FFF2-40B4-BE49-F238E27FC236}">
                <a16:creationId xmlns:a16="http://schemas.microsoft.com/office/drawing/2014/main" xmlns="" id="{2F58E605-502B-4825-A88B-1FD56E7B25DB}"/>
              </a:ext>
            </a:extLst>
          </p:cNvPr>
          <p:cNvSpPr txBox="1"/>
          <p:nvPr/>
        </p:nvSpPr>
        <p:spPr>
          <a:xfrm>
            <a:off x="798163" y="3679429"/>
            <a:ext cx="10197884" cy="646331"/>
          </a:xfrm>
          <a:prstGeom prst="rect">
            <a:avLst/>
          </a:prstGeom>
          <a:noFill/>
        </p:spPr>
        <p:txBody>
          <a:bodyPr wrap="square">
            <a:spAutoFit/>
          </a:bodyPr>
          <a:lstStyle/>
          <a:p>
            <a:pPr algn="r"/>
            <a:r>
              <a:rPr lang="ar-BH" sz="3600" dirty="0">
                <a:solidFill>
                  <a:srgbClr val="0070C0"/>
                </a:solidFill>
                <a:effectLst/>
                <a:ea typeface="Calibri" panose="020F0502020204030204" pitchFamily="34" charset="0"/>
                <a:cs typeface="Sakkal Majalla" panose="02000000000000000000" pitchFamily="2" charset="-78"/>
              </a:rPr>
              <a:t>وَكَمْ كانَ جاسِمٌ سَعيدًا عِنْدَما سَمِعَ الْبَبَّغاءَ يُرَدِّدُ "السَّلامُ عَلَيْكُمْ" بِصَوْتٍ واضِحٍ! </a:t>
            </a:r>
            <a:endParaRPr lang="en-US" sz="3600" dirty="0">
              <a:solidFill>
                <a:srgbClr val="0070C0"/>
              </a:solidFill>
            </a:endParaRPr>
          </a:p>
        </p:txBody>
      </p:sp>
      <p:sp>
        <p:nvSpPr>
          <p:cNvPr id="31" name="Oval 30">
            <a:extLst>
              <a:ext uri="{FF2B5EF4-FFF2-40B4-BE49-F238E27FC236}">
                <a16:creationId xmlns:a16="http://schemas.microsoft.com/office/drawing/2014/main" xmlns="" id="{107140AF-8A21-411D-BCCF-CBE6B94109AA}"/>
              </a:ext>
            </a:extLst>
          </p:cNvPr>
          <p:cNvSpPr/>
          <p:nvPr/>
        </p:nvSpPr>
        <p:spPr>
          <a:xfrm>
            <a:off x="7198963" y="2037237"/>
            <a:ext cx="1208868" cy="796803"/>
          </a:xfrm>
          <a:prstGeom prst="ellipse">
            <a:avLst/>
          </a:prstGeom>
          <a:solidFill>
            <a:schemeClr val="bg1">
              <a:alpha val="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463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2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par>
                                <p:cTn id="24" presetID="1" presetClass="exit" presetSubtype="0" fill="hold" grpId="1" nodeType="withEffect">
                                  <p:stCondLst>
                                    <p:cond delay="0"/>
                                  </p:stCondLst>
                                  <p:childTnLst>
                                    <p:set>
                                      <p:cBhvr>
                                        <p:cTn id="25"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0" grpId="0"/>
      <p:bldP spid="20" grpId="1"/>
      <p:bldP spid="30" grpId="0"/>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6726264" y="831060"/>
            <a:ext cx="3220094"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9. أُلَوِّنُ صاحِبَ القَوْلِ:</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7" name="TextBox 16">
            <a:extLst>
              <a:ext uri="{FF2B5EF4-FFF2-40B4-BE49-F238E27FC236}">
                <a16:creationId xmlns:a16="http://schemas.microsoft.com/office/drawing/2014/main" xmlns="" id="{AE7EA7BA-ECB6-437A-9B99-FB6C29519599}"/>
              </a:ext>
            </a:extLst>
          </p:cNvPr>
          <p:cNvSpPr txBox="1"/>
          <p:nvPr/>
        </p:nvSpPr>
        <p:spPr>
          <a:xfrm>
            <a:off x="6427423" y="1991104"/>
            <a:ext cx="3518935" cy="685124"/>
          </a:xfrm>
          <a:prstGeom prst="rect">
            <a:avLst/>
          </a:prstGeom>
          <a:noFill/>
        </p:spPr>
        <p:txBody>
          <a:bodyPr wrap="square">
            <a:spAutoFit/>
          </a:bodyPr>
          <a:lstStyle/>
          <a:p>
            <a:pPr marL="342900" lvl="0" indent="-342900" algn="just" rtl="1">
              <a:lnSpc>
                <a:spcPct val="107000"/>
              </a:lnSpc>
              <a:buClr>
                <a:srgbClr val="ED7D31"/>
              </a:buClr>
              <a:buSzPts val="1400"/>
              <a:buFont typeface="Symbol" panose="05050102010706020507" pitchFamily="18" charset="2"/>
              <a:buChar char=""/>
              <a:tabLst>
                <a:tab pos="103505" algn="r"/>
                <a:tab pos="193040" algn="r"/>
              </a:tabLst>
            </a:pPr>
            <a:r>
              <a:rPr lang="ar-BH" sz="3600" dirty="0">
                <a:effectLst/>
                <a:latin typeface="Calibri" panose="020F0502020204030204" pitchFamily="34" charset="0"/>
                <a:ea typeface="Calibri" panose="020F0502020204030204" pitchFamily="34" charset="0"/>
                <a:cs typeface="Sakkal Majalla" panose="02000000000000000000" pitchFamily="2" charset="-78"/>
              </a:rPr>
              <a:t>"مَرْحَبًا، كَيْفَ حالُكَ"؟</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xmlns="" id="{7F1DEBD6-8864-492D-AA6F-4DB3BB61B627}"/>
              </a:ext>
            </a:extLst>
          </p:cNvPr>
          <p:cNvSpPr txBox="1"/>
          <p:nvPr/>
        </p:nvSpPr>
        <p:spPr>
          <a:xfrm>
            <a:off x="4021012" y="1446395"/>
            <a:ext cx="1081569" cy="646331"/>
          </a:xfrm>
          <a:prstGeom prst="rect">
            <a:avLst/>
          </a:prstGeom>
          <a:noFill/>
          <a:ln>
            <a:solidFill>
              <a:schemeClr val="tx1"/>
            </a:solidFill>
          </a:ln>
        </p:spPr>
        <p:txBody>
          <a:bodyPr wrap="square">
            <a:spAutoFit/>
          </a:bodyPr>
          <a:lstStyle/>
          <a:p>
            <a:pPr algn="r"/>
            <a:r>
              <a:rPr lang="ar-BH" sz="3600" dirty="0">
                <a:effectLst/>
                <a:latin typeface="Calibri" panose="020F0502020204030204" pitchFamily="34" charset="0"/>
                <a:ea typeface="Calibri" panose="020F0502020204030204" pitchFamily="34" charset="0"/>
                <a:cs typeface="Sakkal Majalla" panose="02000000000000000000" pitchFamily="2" charset="-78"/>
              </a:rPr>
              <a:t>جاسِمٌ</a:t>
            </a:r>
            <a:endParaRPr lang="en-US" sz="3600" dirty="0"/>
          </a:p>
        </p:txBody>
      </p:sp>
      <p:sp>
        <p:nvSpPr>
          <p:cNvPr id="22" name="TextBox 21">
            <a:extLst>
              <a:ext uri="{FF2B5EF4-FFF2-40B4-BE49-F238E27FC236}">
                <a16:creationId xmlns:a16="http://schemas.microsoft.com/office/drawing/2014/main" xmlns="" id="{38B3835C-E7E4-437E-B189-2973C6FD775D}"/>
              </a:ext>
            </a:extLst>
          </p:cNvPr>
          <p:cNvSpPr txBox="1"/>
          <p:nvPr/>
        </p:nvSpPr>
        <p:spPr>
          <a:xfrm>
            <a:off x="4021011" y="2645232"/>
            <a:ext cx="1081569" cy="646331"/>
          </a:xfrm>
          <a:prstGeom prst="rect">
            <a:avLst/>
          </a:prstGeom>
          <a:noFill/>
          <a:ln>
            <a:solidFill>
              <a:schemeClr val="tx1"/>
            </a:solidFill>
          </a:ln>
        </p:spPr>
        <p:txBody>
          <a:bodyPr wrap="square">
            <a:spAutoFit/>
          </a:bodyPr>
          <a:lstStyle/>
          <a:p>
            <a:pPr algn="r"/>
            <a:r>
              <a:rPr lang="ar-BH" sz="3600" dirty="0">
                <a:effectLst/>
                <a:latin typeface="Calibri" panose="020F0502020204030204" pitchFamily="34" charset="0"/>
                <a:ea typeface="Calibri" panose="020F0502020204030204" pitchFamily="34" charset="0"/>
                <a:cs typeface="Sakkal Majalla" panose="02000000000000000000" pitchFamily="2" charset="-78"/>
              </a:rPr>
              <a:t>الْبَبَّغاءُ</a:t>
            </a:r>
            <a:endParaRPr lang="en-US" sz="3600" dirty="0"/>
          </a:p>
        </p:txBody>
      </p:sp>
      <p:sp>
        <p:nvSpPr>
          <p:cNvPr id="25" name="Rectangle 24">
            <a:extLst>
              <a:ext uri="{FF2B5EF4-FFF2-40B4-BE49-F238E27FC236}">
                <a16:creationId xmlns:a16="http://schemas.microsoft.com/office/drawing/2014/main" xmlns="" id="{2B1445CF-4C6B-40AE-A8DA-2B3A3F59769C}"/>
              </a:ext>
            </a:extLst>
          </p:cNvPr>
          <p:cNvSpPr/>
          <p:nvPr/>
        </p:nvSpPr>
        <p:spPr>
          <a:xfrm>
            <a:off x="4750231" y="3689125"/>
            <a:ext cx="5211625"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10. </a:t>
            </a:r>
            <a:r>
              <a:rPr lang="ar-BH" sz="3600" b="1" dirty="0">
                <a:solidFill>
                  <a:prstClr val="black"/>
                </a:solidFill>
                <a:latin typeface="Sakkal Majalla" panose="02000000000000000000" pitchFamily="2" charset="-78"/>
                <a:cs typeface="Sakkal Majalla" panose="02000000000000000000" pitchFamily="2" charset="-78"/>
              </a:rPr>
              <a:t>لِمَ ازْدادَ تَعُلُّقُ جاسِمٍ بِالْبَبَّغاءِ</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7" name="Rectangle 26">
            <a:extLst>
              <a:ext uri="{FF2B5EF4-FFF2-40B4-BE49-F238E27FC236}">
                <a16:creationId xmlns:a16="http://schemas.microsoft.com/office/drawing/2014/main" xmlns="" id="{306A1F8D-28CB-4F6C-92F4-6CC93A273324}"/>
              </a:ext>
            </a:extLst>
          </p:cNvPr>
          <p:cNvSpPr/>
          <p:nvPr/>
        </p:nvSpPr>
        <p:spPr>
          <a:xfrm>
            <a:off x="3949485" y="4384244"/>
            <a:ext cx="6248068"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8" name="TextBox 27">
            <a:extLst>
              <a:ext uri="{FF2B5EF4-FFF2-40B4-BE49-F238E27FC236}">
                <a16:creationId xmlns:a16="http://schemas.microsoft.com/office/drawing/2014/main" xmlns="" id="{294E7E20-CAC7-4577-A794-76226528A663}"/>
              </a:ext>
            </a:extLst>
          </p:cNvPr>
          <p:cNvSpPr txBox="1"/>
          <p:nvPr/>
        </p:nvSpPr>
        <p:spPr>
          <a:xfrm>
            <a:off x="2688559" y="4392996"/>
            <a:ext cx="7582866" cy="646331"/>
          </a:xfrm>
          <a:prstGeom prst="rect">
            <a:avLst/>
          </a:prstGeom>
          <a:noFill/>
        </p:spPr>
        <p:txBody>
          <a:bodyPr wrap="square">
            <a:spAutoFit/>
          </a:bodyPr>
          <a:lstStyle/>
          <a:p>
            <a:pPr algn="r"/>
            <a:r>
              <a:rPr lang="ar-BH" sz="3600" dirty="0">
                <a:solidFill>
                  <a:srgbClr val="0070C0"/>
                </a:solidFill>
                <a:effectLst/>
                <a:ea typeface="Calibri" panose="020F0502020204030204" pitchFamily="34" charset="0"/>
                <a:cs typeface="Sakkal Majalla" panose="02000000000000000000" pitchFamily="2" charset="-78"/>
              </a:rPr>
              <a:t>في كُلِّ يَوْمٍ يَرى مِنهُ أَمْرًا جَميلًا يُدْخِلُ عَلَيْهِ السُّرورَ وَالْفَرَحَ</a:t>
            </a:r>
            <a:r>
              <a:rPr lang="ar-SA" sz="3600" dirty="0">
                <a:solidFill>
                  <a:srgbClr val="0070C0"/>
                </a:solidFill>
                <a:effectLst/>
                <a:ea typeface="Calibri" panose="020F0502020204030204" pitchFamily="34" charset="0"/>
                <a:cs typeface="Sakkal Majalla" panose="02000000000000000000" pitchFamily="2" charset="-78"/>
              </a:rPr>
              <a:t>.</a:t>
            </a:r>
            <a:endParaRPr lang="en-US" sz="3600" dirty="0">
              <a:solidFill>
                <a:srgbClr val="0070C0"/>
              </a:solidFill>
            </a:endParaRPr>
          </a:p>
        </p:txBody>
      </p:sp>
    </p:spTree>
    <p:extLst>
      <p:ext uri="{BB962C8B-B14F-4D97-AF65-F5344CB8AC3E}">
        <p14:creationId xmlns:p14="http://schemas.microsoft.com/office/powerpoint/2010/main" val="61426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2"/>
                                        </p:tgtEl>
                                        <p:attrNameLst>
                                          <p:attrName>style.color</p:attrName>
                                        </p:attrNameLst>
                                      </p:cBhvr>
                                      <p:to>
                                        <p:clrVal>
                                          <a:schemeClr val="accent2"/>
                                        </p:clrVal>
                                      </p:to>
                                    </p:set>
                                    <p:set>
                                      <p:cBhvr>
                                        <p:cTn id="7" dur="500" fill="hold"/>
                                        <p:tgtEl>
                                          <p:spTgt spid="22"/>
                                        </p:tgtEl>
                                        <p:attrNameLst>
                                          <p:attrName>fillcolor</p:attrName>
                                        </p:attrNameLst>
                                      </p:cBhvr>
                                      <p:to>
                                        <p:clrVal>
                                          <a:schemeClr val="accent2"/>
                                        </p:clrVal>
                                      </p:to>
                                    </p:set>
                                    <p:set>
                                      <p:cBhvr>
                                        <p:cTn id="8" dur="500" fill="hold"/>
                                        <p:tgtEl>
                                          <p:spTgt spid="2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par>
                                <p:cTn id="26" presetID="1" presetClass="exit" presetSubtype="0" fill="hold" grpId="1" nodeType="withEffect">
                                  <p:stCondLst>
                                    <p:cond delay="0"/>
                                  </p:stCondLst>
                                  <p:childTnLst>
                                    <p:set>
                                      <p:cBhvr>
                                        <p:cTn id="27"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7" grpId="1"/>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2245642" y="831060"/>
            <a:ext cx="7700716"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11. أُكْمِلُ </a:t>
            </a:r>
            <a:r>
              <a:rPr kumimoji="0" lang="ar-BH" sz="3600" b="1" i="0" u="none" strike="noStrike" kern="120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تَرْتيبِ </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الْأَحْداثِ كَما وَرَدَتْ في النَّصِّ:</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5" name="Rounded Rectangle 9">
            <a:extLst>
              <a:ext uri="{FF2B5EF4-FFF2-40B4-BE49-F238E27FC236}">
                <a16:creationId xmlns:a16="http://schemas.microsoft.com/office/drawing/2014/main" xmlns="" id="{B42A13A0-420A-44F4-B212-91695986E6D0}"/>
              </a:ext>
            </a:extLst>
          </p:cNvPr>
          <p:cNvSpPr/>
          <p:nvPr/>
        </p:nvSpPr>
        <p:spPr>
          <a:xfrm>
            <a:off x="6054964" y="1920006"/>
            <a:ext cx="4145800" cy="297909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en-US" sz="2600" dirty="0">
                <a:solidFill>
                  <a:srgbClr val="000000"/>
                </a:solidFill>
                <a:effectLst/>
                <a:ea typeface="Calibri" panose="020F0502020204030204" pitchFamily="34" charset="0"/>
                <a:cs typeface="Arial" panose="020B0604020202020204" pitchFamily="34" charset="0"/>
              </a:rPr>
              <a:t> </a:t>
            </a:r>
            <a:endParaRPr lang="en-US" sz="1100" dirty="0">
              <a:effectLst/>
              <a:ea typeface="Calibri" panose="020F050202020403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781CFC43-4EE1-41E7-A20B-994A06235EDD}"/>
              </a:ext>
            </a:extLst>
          </p:cNvPr>
          <p:cNvSpPr txBox="1"/>
          <p:nvPr/>
        </p:nvSpPr>
        <p:spPr>
          <a:xfrm>
            <a:off x="6126760" y="2043364"/>
            <a:ext cx="4002208" cy="2771271"/>
          </a:xfrm>
          <a:prstGeom prst="rect">
            <a:avLst/>
          </a:prstGeom>
          <a:noFill/>
        </p:spPr>
        <p:txBody>
          <a:bodyPr wrap="square">
            <a:spAutoFit/>
          </a:bodyPr>
          <a:lstStyle/>
          <a:p>
            <a:pPr algn="r" rtl="1">
              <a:lnSpc>
                <a:spcPct val="107000"/>
              </a:lnSpc>
              <a:spcAft>
                <a:spcPts val="800"/>
              </a:spcAft>
              <a:tabLst>
                <a:tab pos="643255" algn="r"/>
              </a:tabLst>
            </a:pPr>
            <a:r>
              <a:rPr lang="ar-BH" sz="3600" cap="all"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تَعْليمُ الْبَبَّغاءِ الكَلامَ.</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p>
            <a:pPr algn="r" rtl="1">
              <a:lnSpc>
                <a:spcPct val="107000"/>
              </a:lnSpc>
              <a:spcAft>
                <a:spcPts val="800"/>
              </a:spcAft>
              <a:tabLst>
                <a:tab pos="643255" algn="r"/>
              </a:tabLst>
            </a:pPr>
            <a:r>
              <a:rPr lang="ar-BH" sz="3600" cap="all"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وَضْعُ الْقَفَصِ في مَكانٍ ظليلٍ.</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p>
            <a:pPr algn="r" rtl="1">
              <a:lnSpc>
                <a:spcPct val="107000"/>
              </a:lnSpc>
              <a:spcAft>
                <a:spcPts val="800"/>
              </a:spcAft>
              <a:tabLst>
                <a:tab pos="643255" algn="r"/>
              </a:tabLst>
            </a:pPr>
            <a:r>
              <a:rPr lang="ar-BH" sz="3600" cap="all"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 الذَّهابُ إِلى مَحَلِّ بَيْعِ الطُّيورِ.</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a:p>
            <a:pPr algn="r" rtl="1">
              <a:lnSpc>
                <a:spcPct val="107000"/>
              </a:lnSpc>
              <a:spcAft>
                <a:spcPts val="800"/>
              </a:spcAft>
              <a:tabLst>
                <a:tab pos="643255" algn="r"/>
              </a:tabLst>
            </a:pPr>
            <a:r>
              <a:rPr lang="ar-BH" sz="3600" cap="all"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-اشْتِــراءُ الْبَبَّغاءِ.</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p:txBody>
      </p:sp>
      <p:grpSp>
        <p:nvGrpSpPr>
          <p:cNvPr id="11" name="Group 13">
            <a:extLst>
              <a:ext uri="{FF2B5EF4-FFF2-40B4-BE49-F238E27FC236}">
                <a16:creationId xmlns:a16="http://schemas.microsoft.com/office/drawing/2014/main" xmlns="" id="{728EFAED-8F06-455A-ACE5-CB247C26EC70}"/>
              </a:ext>
            </a:extLst>
          </p:cNvPr>
          <p:cNvGrpSpPr/>
          <p:nvPr/>
        </p:nvGrpSpPr>
        <p:grpSpPr>
          <a:xfrm>
            <a:off x="887979" y="1721284"/>
            <a:ext cx="4076054" cy="4219022"/>
            <a:chOff x="-9525" y="2647950"/>
            <a:chExt cx="3819525" cy="3676650"/>
          </a:xfrm>
        </p:grpSpPr>
        <p:sp>
          <p:nvSpPr>
            <p:cNvPr id="12" name="Rounded Rectangle 10">
              <a:extLst>
                <a:ext uri="{FF2B5EF4-FFF2-40B4-BE49-F238E27FC236}">
                  <a16:creationId xmlns:a16="http://schemas.microsoft.com/office/drawing/2014/main" xmlns="" id="{A305282F-23BF-47B4-B861-0FD981D0BEC3}"/>
                </a:ext>
              </a:extLst>
            </p:cNvPr>
            <p:cNvSpPr/>
            <p:nvPr/>
          </p:nvSpPr>
          <p:spPr>
            <a:xfrm>
              <a:off x="0" y="2647950"/>
              <a:ext cx="3810000" cy="628650"/>
            </a:xfrm>
            <a:prstGeom prst="roundRect">
              <a:avLst/>
            </a:prstGeom>
            <a:noFill/>
            <a:ln w="28575"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en-US" sz="2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Down Arrow 13">
              <a:extLst>
                <a:ext uri="{FF2B5EF4-FFF2-40B4-BE49-F238E27FC236}">
                  <a16:creationId xmlns:a16="http://schemas.microsoft.com/office/drawing/2014/main" xmlns="" id="{D2A413B2-C605-484E-BA8F-7F55215AEC39}"/>
                </a:ext>
              </a:extLst>
            </p:cNvPr>
            <p:cNvSpPr/>
            <p:nvPr/>
          </p:nvSpPr>
          <p:spPr>
            <a:xfrm>
              <a:off x="1771650" y="3343275"/>
              <a:ext cx="419100" cy="352425"/>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Rounded Rectangle 14">
              <a:extLst>
                <a:ext uri="{FF2B5EF4-FFF2-40B4-BE49-F238E27FC236}">
                  <a16:creationId xmlns:a16="http://schemas.microsoft.com/office/drawing/2014/main" xmlns="" id="{9314033E-8283-45DA-9AFF-078FFE126775}"/>
                </a:ext>
              </a:extLst>
            </p:cNvPr>
            <p:cNvSpPr/>
            <p:nvPr/>
          </p:nvSpPr>
          <p:spPr>
            <a:xfrm>
              <a:off x="0" y="3752850"/>
              <a:ext cx="3810000" cy="533400"/>
            </a:xfrm>
            <a:prstGeom prst="roundRect">
              <a:avLst/>
            </a:prstGeom>
            <a:noFill/>
            <a:ln w="28575"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7" name="Down Arrow 23">
              <a:extLst>
                <a:ext uri="{FF2B5EF4-FFF2-40B4-BE49-F238E27FC236}">
                  <a16:creationId xmlns:a16="http://schemas.microsoft.com/office/drawing/2014/main" xmlns="" id="{9E6A3E95-9CD8-4568-A1D8-9D25D27D64CB}"/>
                </a:ext>
              </a:extLst>
            </p:cNvPr>
            <p:cNvSpPr/>
            <p:nvPr/>
          </p:nvSpPr>
          <p:spPr>
            <a:xfrm>
              <a:off x="1762125" y="4352925"/>
              <a:ext cx="419100" cy="352425"/>
            </a:xfrm>
            <a:prstGeom prst="downArrow">
              <a:avLst/>
            </a:prstGeom>
            <a:solidFill>
              <a:srgbClr val="0070C0"/>
            </a:solidFill>
            <a:ln w="1270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Rounded Rectangle 24">
              <a:extLst>
                <a:ext uri="{FF2B5EF4-FFF2-40B4-BE49-F238E27FC236}">
                  <a16:creationId xmlns:a16="http://schemas.microsoft.com/office/drawing/2014/main" xmlns="" id="{D49A7F3D-016F-42C8-A03B-26AE55F7CA70}"/>
                </a:ext>
              </a:extLst>
            </p:cNvPr>
            <p:cNvSpPr/>
            <p:nvPr/>
          </p:nvSpPr>
          <p:spPr>
            <a:xfrm>
              <a:off x="-9525" y="4762500"/>
              <a:ext cx="3810000" cy="533400"/>
            </a:xfrm>
            <a:prstGeom prst="roundRect">
              <a:avLst/>
            </a:prstGeom>
            <a:noFill/>
            <a:ln w="28575"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0" name="Down Arrow 28">
              <a:extLst>
                <a:ext uri="{FF2B5EF4-FFF2-40B4-BE49-F238E27FC236}">
                  <a16:creationId xmlns:a16="http://schemas.microsoft.com/office/drawing/2014/main" xmlns="" id="{1DD7B949-6EDA-4188-8ADC-CA7C7F7F1176}"/>
                </a:ext>
              </a:extLst>
            </p:cNvPr>
            <p:cNvSpPr/>
            <p:nvPr/>
          </p:nvSpPr>
          <p:spPr>
            <a:xfrm>
              <a:off x="1752600" y="5362575"/>
              <a:ext cx="419100" cy="352425"/>
            </a:xfrm>
            <a:prstGeom prst="downArrow">
              <a:avLst/>
            </a:prstGeom>
            <a:solidFill>
              <a:srgbClr val="0070C0"/>
            </a:solidFill>
            <a:ln w="1270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Rounded Rectangle 2816">
              <a:extLst>
                <a:ext uri="{FF2B5EF4-FFF2-40B4-BE49-F238E27FC236}">
                  <a16:creationId xmlns:a16="http://schemas.microsoft.com/office/drawing/2014/main" xmlns="" id="{99FA32DD-D692-45DE-A111-E4D00E8C052B}"/>
                </a:ext>
              </a:extLst>
            </p:cNvPr>
            <p:cNvSpPr/>
            <p:nvPr/>
          </p:nvSpPr>
          <p:spPr>
            <a:xfrm>
              <a:off x="0" y="5791200"/>
              <a:ext cx="3810000" cy="533400"/>
            </a:xfrm>
            <a:prstGeom prst="roundRect">
              <a:avLst/>
            </a:prstGeom>
            <a:noFill/>
            <a:ln w="28575"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22" name="TextBox 21">
            <a:extLst>
              <a:ext uri="{FF2B5EF4-FFF2-40B4-BE49-F238E27FC236}">
                <a16:creationId xmlns:a16="http://schemas.microsoft.com/office/drawing/2014/main" xmlns="" id="{9699CC17-AAD8-476E-AE4A-651B9175955B}"/>
              </a:ext>
            </a:extLst>
          </p:cNvPr>
          <p:cNvSpPr txBox="1"/>
          <p:nvPr/>
        </p:nvSpPr>
        <p:spPr>
          <a:xfrm>
            <a:off x="960135" y="1694966"/>
            <a:ext cx="3945549" cy="685124"/>
          </a:xfrm>
          <a:prstGeom prst="rect">
            <a:avLst/>
          </a:prstGeom>
          <a:noFill/>
        </p:spPr>
        <p:txBody>
          <a:bodyPr wrap="square">
            <a:spAutoFit/>
          </a:bodyPr>
          <a:lstStyle/>
          <a:p>
            <a:pPr marL="0" marR="0" lvl="0" indent="0" algn="r" defTabSz="914400" rtl="1" eaLnBrk="1" fontAlgn="auto" latinLnBrk="0" hangingPunct="1">
              <a:lnSpc>
                <a:spcPct val="107000"/>
              </a:lnSpc>
              <a:spcBef>
                <a:spcPts val="0"/>
              </a:spcBef>
              <a:spcAft>
                <a:spcPts val="800"/>
              </a:spcAft>
              <a:buClrTx/>
              <a:buSzTx/>
              <a:buFontTx/>
              <a:buNone/>
              <a:tabLst>
                <a:tab pos="643255" algn="r"/>
              </a:tabLst>
              <a:defRPr/>
            </a:pPr>
            <a:r>
              <a:rPr kumimoji="0" lang="ar-BH" sz="3600" i="0" u="none" strike="noStrike" kern="1200" cap="all"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 الذَّهابُ إِلى مَحَلِّ بَيْعِ الطُّيورِ.</a:t>
            </a:r>
            <a:endParaRPr kumimoji="0" lang="en-US" sz="16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4" name="TextBox 24">
            <a:extLst>
              <a:ext uri="{FF2B5EF4-FFF2-40B4-BE49-F238E27FC236}">
                <a16:creationId xmlns:a16="http://schemas.microsoft.com/office/drawing/2014/main" xmlns="" id="{8807FC71-319A-46F1-B11A-F8FA47A02580}"/>
              </a:ext>
            </a:extLst>
          </p:cNvPr>
          <p:cNvSpPr txBox="1"/>
          <p:nvPr/>
        </p:nvSpPr>
        <p:spPr>
          <a:xfrm>
            <a:off x="756760" y="2896680"/>
            <a:ext cx="4197770" cy="646331"/>
          </a:xfrm>
          <a:prstGeom prst="rect">
            <a:avLst/>
          </a:prstGeom>
          <a:noFill/>
        </p:spPr>
        <p:txBody>
          <a:bodyPr wrap="square">
            <a:spAutoFit/>
          </a:bodyPr>
          <a:lstStyle/>
          <a:p>
            <a:pPr algn="r"/>
            <a:r>
              <a:rPr kumimoji="0" lang="ar-BH" sz="3600" i="0" u="none" strike="noStrike" kern="1200" cap="all"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endParaRPr lang="en-US" sz="3600" dirty="0"/>
          </a:p>
        </p:txBody>
      </p:sp>
      <p:sp>
        <p:nvSpPr>
          <p:cNvPr id="25" name="TextBox 26">
            <a:extLst>
              <a:ext uri="{FF2B5EF4-FFF2-40B4-BE49-F238E27FC236}">
                <a16:creationId xmlns:a16="http://schemas.microsoft.com/office/drawing/2014/main" xmlns="" id="{FDCD1ACA-E214-497C-A67D-8D4D266D0E31}"/>
              </a:ext>
            </a:extLst>
          </p:cNvPr>
          <p:cNvSpPr txBox="1"/>
          <p:nvPr/>
        </p:nvSpPr>
        <p:spPr>
          <a:xfrm>
            <a:off x="755006" y="4085031"/>
            <a:ext cx="4197770" cy="646331"/>
          </a:xfrm>
          <a:prstGeom prst="rect">
            <a:avLst/>
          </a:prstGeom>
          <a:noFill/>
        </p:spPr>
        <p:txBody>
          <a:bodyPr wrap="square">
            <a:spAutoFit/>
          </a:bodyPr>
          <a:lstStyle/>
          <a:p>
            <a:pPr algn="r"/>
            <a:r>
              <a:rPr kumimoji="0" lang="ar-BH" sz="3600" i="0" u="none" strike="noStrike" kern="1200" cap="all"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endParaRPr lang="en-US" sz="3600" dirty="0"/>
          </a:p>
        </p:txBody>
      </p:sp>
      <p:sp>
        <p:nvSpPr>
          <p:cNvPr id="26" name="TextBox 30">
            <a:extLst>
              <a:ext uri="{FF2B5EF4-FFF2-40B4-BE49-F238E27FC236}">
                <a16:creationId xmlns:a16="http://schemas.microsoft.com/office/drawing/2014/main" xmlns="" id="{15037EBB-D2CE-4084-9B31-AB87589CB849}"/>
              </a:ext>
            </a:extLst>
          </p:cNvPr>
          <p:cNvSpPr txBox="1"/>
          <p:nvPr/>
        </p:nvSpPr>
        <p:spPr>
          <a:xfrm>
            <a:off x="750765" y="5256120"/>
            <a:ext cx="4197770" cy="646331"/>
          </a:xfrm>
          <a:prstGeom prst="rect">
            <a:avLst/>
          </a:prstGeom>
          <a:noFill/>
        </p:spPr>
        <p:txBody>
          <a:bodyPr wrap="square">
            <a:spAutoFit/>
          </a:bodyPr>
          <a:lstStyle/>
          <a:p>
            <a:pPr algn="r"/>
            <a:r>
              <a:rPr kumimoji="0" lang="ar-BH" sz="3600" i="0" u="none" strike="noStrike" kern="1200" cap="all"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a:t>
            </a:r>
            <a:endParaRPr lang="en-US" sz="3600" dirty="0"/>
          </a:p>
        </p:txBody>
      </p:sp>
      <p:sp>
        <p:nvSpPr>
          <p:cNvPr id="27" name="TextBox 31">
            <a:extLst>
              <a:ext uri="{FF2B5EF4-FFF2-40B4-BE49-F238E27FC236}">
                <a16:creationId xmlns:a16="http://schemas.microsoft.com/office/drawing/2014/main" xmlns="" id="{F9A67614-635B-4872-A68F-943D29F0B7CF}"/>
              </a:ext>
            </a:extLst>
          </p:cNvPr>
          <p:cNvSpPr txBox="1"/>
          <p:nvPr/>
        </p:nvSpPr>
        <p:spPr>
          <a:xfrm>
            <a:off x="2424263" y="2863519"/>
            <a:ext cx="2470663" cy="685124"/>
          </a:xfrm>
          <a:prstGeom prst="rect">
            <a:avLst/>
          </a:prstGeom>
          <a:noFill/>
        </p:spPr>
        <p:txBody>
          <a:bodyPr wrap="square">
            <a:spAutoFit/>
          </a:bodyPr>
          <a:lstStyle/>
          <a:p>
            <a:pPr algn="r" rtl="1">
              <a:lnSpc>
                <a:spcPct val="107000"/>
              </a:lnSpc>
              <a:spcAft>
                <a:spcPts val="800"/>
              </a:spcAft>
              <a:tabLst>
                <a:tab pos="643255" algn="r"/>
              </a:tabLst>
            </a:pPr>
            <a:r>
              <a:rPr lang="ar-BH" sz="3600" cap="all" dirty="0">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-اشْتِــراءُ الْبَبَّغاءِ.</a:t>
            </a:r>
            <a:endParaRPr lang="en-US" sz="3600" dirty="0">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8" name="TextBox 32">
            <a:extLst>
              <a:ext uri="{FF2B5EF4-FFF2-40B4-BE49-F238E27FC236}">
                <a16:creationId xmlns:a16="http://schemas.microsoft.com/office/drawing/2014/main" xmlns="" id="{B24C299A-91B4-4270-9BAE-74858A41383B}"/>
              </a:ext>
            </a:extLst>
          </p:cNvPr>
          <p:cNvSpPr txBox="1"/>
          <p:nvPr/>
        </p:nvSpPr>
        <p:spPr>
          <a:xfrm>
            <a:off x="898144" y="4105114"/>
            <a:ext cx="3988876" cy="685124"/>
          </a:xfrm>
          <a:prstGeom prst="rect">
            <a:avLst/>
          </a:prstGeom>
          <a:noFill/>
        </p:spPr>
        <p:txBody>
          <a:bodyPr wrap="square">
            <a:spAutoFit/>
          </a:bodyPr>
          <a:lstStyle/>
          <a:p>
            <a:pPr algn="r" rtl="1">
              <a:lnSpc>
                <a:spcPct val="107000"/>
              </a:lnSpc>
              <a:spcAft>
                <a:spcPts val="800"/>
              </a:spcAft>
              <a:tabLst>
                <a:tab pos="643255" algn="r"/>
              </a:tabLst>
            </a:pPr>
            <a:r>
              <a:rPr lang="ar-BH" sz="3600" cap="all" dirty="0">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 وَضْعُ الْقَفَصِ في مَكانٍ ظليلٍ.</a:t>
            </a:r>
            <a:endParaRPr lang="en-US" sz="3600" dirty="0">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9" name="TextBox 33">
            <a:extLst>
              <a:ext uri="{FF2B5EF4-FFF2-40B4-BE49-F238E27FC236}">
                <a16:creationId xmlns:a16="http://schemas.microsoft.com/office/drawing/2014/main" xmlns="" id="{423B81C2-97EB-45EA-855B-A0CDD11309B3}"/>
              </a:ext>
            </a:extLst>
          </p:cNvPr>
          <p:cNvSpPr txBox="1"/>
          <p:nvPr/>
        </p:nvSpPr>
        <p:spPr>
          <a:xfrm>
            <a:off x="1916807" y="5239585"/>
            <a:ext cx="2977847" cy="685124"/>
          </a:xfrm>
          <a:prstGeom prst="rect">
            <a:avLst/>
          </a:prstGeom>
          <a:noFill/>
        </p:spPr>
        <p:txBody>
          <a:bodyPr wrap="square">
            <a:spAutoFit/>
          </a:bodyPr>
          <a:lstStyle/>
          <a:p>
            <a:pPr algn="r" rtl="1">
              <a:lnSpc>
                <a:spcPct val="107000"/>
              </a:lnSpc>
              <a:spcAft>
                <a:spcPts val="800"/>
              </a:spcAft>
              <a:tabLst>
                <a:tab pos="643255" algn="r"/>
              </a:tabLst>
            </a:pPr>
            <a:r>
              <a:rPr lang="ar-BH" sz="3600" cap="all" dirty="0">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 تَعْليمُ الْبَبَّغاءِ الكَلامَ.</a:t>
            </a:r>
            <a:endParaRPr lang="en-US" sz="3600" dirty="0">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103020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par>
                                <p:cTn id="15" presetID="1" presetClass="exit"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 presetClass="exit"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2038027" y="831060"/>
            <a:ext cx="7908331"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12. أَكْتُبُ (</a:t>
            </a:r>
            <a:r>
              <a:rPr kumimoji="0" lang="ar-BH" sz="3600" b="1"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يُعْجِبُني</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أَوْ (</a:t>
            </a:r>
            <a:r>
              <a:rPr kumimoji="0" lang="ar-BH" sz="3600" b="1"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لا يُعْجِبُني</a:t>
            </a: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بَعْدَ كُلِّ سُلوكٍ مِمّا يَأْتي:</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aphicFrame>
        <p:nvGraphicFramePr>
          <p:cNvPr id="9" name="Table 8">
            <a:extLst>
              <a:ext uri="{FF2B5EF4-FFF2-40B4-BE49-F238E27FC236}">
                <a16:creationId xmlns:a16="http://schemas.microsoft.com/office/drawing/2014/main" xmlns="" id="{4F6459A7-3FEC-4553-9985-36D3CC7E4775}"/>
              </a:ext>
            </a:extLst>
          </p:cNvPr>
          <p:cNvGraphicFramePr>
            <a:graphicFrameLocks noGrp="1"/>
          </p:cNvGraphicFramePr>
          <p:nvPr>
            <p:extLst>
              <p:ext uri="{D42A27DB-BD31-4B8C-83A1-F6EECF244321}">
                <p14:modId xmlns:p14="http://schemas.microsoft.com/office/powerpoint/2010/main" val="623093715"/>
              </p:ext>
            </p:extLst>
          </p:nvPr>
        </p:nvGraphicFramePr>
        <p:xfrm>
          <a:off x="3370881" y="1797212"/>
          <a:ext cx="6005233" cy="2348232"/>
        </p:xfrm>
        <a:graphic>
          <a:graphicData uri="http://schemas.openxmlformats.org/drawingml/2006/table">
            <a:tbl>
              <a:tblPr rtl="1" firstRow="1" firstCol="1" bandRow="1"/>
              <a:tblGrid>
                <a:gridCol w="4532920">
                  <a:extLst>
                    <a:ext uri="{9D8B030D-6E8A-4147-A177-3AD203B41FA5}">
                      <a16:colId xmlns:a16="http://schemas.microsoft.com/office/drawing/2014/main" xmlns="" val="335201263"/>
                    </a:ext>
                  </a:extLst>
                </a:gridCol>
                <a:gridCol w="1472313">
                  <a:extLst>
                    <a:ext uri="{9D8B030D-6E8A-4147-A177-3AD203B41FA5}">
                      <a16:colId xmlns:a16="http://schemas.microsoft.com/office/drawing/2014/main" xmlns="" val="3810068979"/>
                    </a:ext>
                  </a:extLst>
                </a:gridCol>
              </a:tblGrid>
              <a:tr h="0">
                <a:tc>
                  <a:txBody>
                    <a:bodyPr/>
                    <a:lstStyle/>
                    <a:p>
                      <a:pPr marL="342900" lvl="0" indent="-342900" algn="just" rtl="1">
                        <a:lnSpc>
                          <a:spcPct val="107000"/>
                        </a:lnSpc>
                        <a:spcAft>
                          <a:spcPts val="800"/>
                        </a:spcAft>
                        <a:buClr>
                          <a:srgbClr val="0070C0"/>
                        </a:buClr>
                        <a:buSzPts val="1400"/>
                        <a:buFont typeface="Symbol" panose="05050102010706020507" pitchFamily="18" charset="2"/>
                        <a:buChar char=""/>
                      </a:pPr>
                      <a:r>
                        <a:rPr lang="ar-BH" sz="3600" dirty="0">
                          <a:effectLst/>
                          <a:latin typeface="Calibri" panose="020F0502020204030204" pitchFamily="34" charset="0"/>
                          <a:ea typeface="Calibri" panose="020F0502020204030204" pitchFamily="34" charset="0"/>
                          <a:cs typeface="Sakkal Majalla" panose="02000000000000000000" pitchFamily="2" charset="-78"/>
                        </a:rPr>
                        <a:t>تَوْفيـرُ طَعامٍ مُتَنَوِّعٍ لِلْبَبَّغاءِ</a:t>
                      </a:r>
                      <a:r>
                        <a:rPr lang="ar-SA" sz="3600" dirty="0">
                          <a:effectLst/>
                          <a:latin typeface="Calibri" panose="020F0502020204030204" pitchFamily="34" charset="0"/>
                          <a:ea typeface="Calibri" panose="020F0502020204030204" pitchFamily="34" charset="0"/>
                          <a:cs typeface="Sakkal Majalla" panose="02000000000000000000" pitchFamily="2" charset="-78"/>
                        </a:rPr>
                        <a:t>.</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5F5F5"/>
                    </a:solidFill>
                  </a:tcPr>
                </a:tc>
                <a:tc>
                  <a:txBody>
                    <a:bodyPr/>
                    <a:lstStyle/>
                    <a:p>
                      <a:pPr algn="just" rtl="1">
                        <a:lnSpc>
                          <a:spcPct val="107000"/>
                        </a:lnSpc>
                        <a:spcAft>
                          <a:spcPts val="800"/>
                        </a:spcAft>
                      </a:pPr>
                      <a:r>
                        <a:rPr lang="ar-BH" sz="3600">
                          <a:effectLst/>
                          <a:latin typeface="Calibri" panose="020F0502020204030204" pitchFamily="34" charset="0"/>
                          <a:ea typeface="Calibri" panose="020F0502020204030204" pitchFamily="34" charset="0"/>
                          <a:cs typeface="Sakkal Majalla" panose="02000000000000000000" pitchFamily="2" charset="-78"/>
                        </a:rPr>
                        <a:t> </a:t>
                      </a:r>
                      <a:endParaRPr lang="en-US" sz="3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5F5F5"/>
                    </a:solidFill>
                  </a:tcPr>
                </a:tc>
                <a:extLst>
                  <a:ext uri="{0D108BD9-81ED-4DB2-BD59-A6C34878D82A}">
                    <a16:rowId xmlns:a16="http://schemas.microsoft.com/office/drawing/2014/main" xmlns="" val="2578436576"/>
                  </a:ext>
                </a:extLst>
              </a:tr>
              <a:tr h="0">
                <a:tc>
                  <a:txBody>
                    <a:bodyPr/>
                    <a:lstStyle/>
                    <a:p>
                      <a:pPr marL="342900" lvl="0" indent="-342900" algn="just" rtl="1">
                        <a:lnSpc>
                          <a:spcPct val="107000"/>
                        </a:lnSpc>
                        <a:spcAft>
                          <a:spcPts val="800"/>
                        </a:spcAft>
                        <a:buClr>
                          <a:srgbClr val="0070C0"/>
                        </a:buClr>
                        <a:buSzPts val="1400"/>
                        <a:buFont typeface="Symbol" panose="05050102010706020507" pitchFamily="18" charset="2"/>
                        <a:buChar char=""/>
                      </a:pPr>
                      <a:r>
                        <a:rPr lang="ar-BH"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وَضْعُ الْبَبَّغاءِ في قَفَصٍ ضَيِّقٍ</a:t>
                      </a:r>
                      <a:r>
                        <a:rPr lang="ar-SA"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5F5F5"/>
                    </a:solidFill>
                  </a:tcPr>
                </a:tc>
                <a:tc>
                  <a:txBody>
                    <a:bodyPr/>
                    <a:lstStyle/>
                    <a:p>
                      <a:pPr algn="just" rtl="1">
                        <a:lnSpc>
                          <a:spcPct val="107000"/>
                        </a:lnSpc>
                        <a:spcAft>
                          <a:spcPts val="800"/>
                        </a:spcAft>
                      </a:pPr>
                      <a:r>
                        <a:rPr lang="ar-BH" sz="3600">
                          <a:effectLst/>
                          <a:latin typeface="Calibri" panose="020F0502020204030204" pitchFamily="34" charset="0"/>
                          <a:ea typeface="Calibri" panose="020F0502020204030204" pitchFamily="34" charset="0"/>
                          <a:cs typeface="Sakkal Majalla" panose="02000000000000000000" pitchFamily="2" charset="-78"/>
                        </a:rPr>
                        <a:t> </a:t>
                      </a:r>
                      <a:endParaRPr lang="en-US" sz="3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5F5F5"/>
                    </a:solidFill>
                  </a:tcPr>
                </a:tc>
                <a:extLst>
                  <a:ext uri="{0D108BD9-81ED-4DB2-BD59-A6C34878D82A}">
                    <a16:rowId xmlns:a16="http://schemas.microsoft.com/office/drawing/2014/main" xmlns="" val="2083252742"/>
                  </a:ext>
                </a:extLst>
              </a:tr>
              <a:tr h="0">
                <a:tc>
                  <a:txBody>
                    <a:bodyPr/>
                    <a:lstStyle/>
                    <a:p>
                      <a:pPr marL="342900" lvl="0" indent="-342900" algn="just" rtl="1">
                        <a:lnSpc>
                          <a:spcPct val="107000"/>
                        </a:lnSpc>
                        <a:spcAft>
                          <a:spcPts val="800"/>
                        </a:spcAft>
                        <a:buClr>
                          <a:srgbClr val="0070C0"/>
                        </a:buClr>
                        <a:buSzPts val="1400"/>
                        <a:buFont typeface="Symbol" panose="05050102010706020507" pitchFamily="18" charset="2"/>
                        <a:buChar char=""/>
                      </a:pPr>
                      <a:r>
                        <a:rPr lang="ar-BH"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تَشْجيعُ الْبَبَّغاءِ عَلى الْـكَلامِ</a:t>
                      </a:r>
                      <a:r>
                        <a:rPr lang="ar-SA"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5F5F5"/>
                    </a:solidFill>
                  </a:tcPr>
                </a:tc>
                <a:tc>
                  <a:txBody>
                    <a:bodyPr/>
                    <a:lstStyle/>
                    <a:p>
                      <a:pPr algn="just" rtl="1">
                        <a:lnSpc>
                          <a:spcPct val="107000"/>
                        </a:lnSpc>
                        <a:spcAft>
                          <a:spcPts val="800"/>
                        </a:spcAft>
                      </a:pPr>
                      <a:r>
                        <a:rPr lang="ar-BH" sz="3600">
                          <a:effectLst/>
                          <a:latin typeface="Calibri" panose="020F0502020204030204" pitchFamily="34" charset="0"/>
                          <a:ea typeface="Calibri" panose="020F0502020204030204" pitchFamily="34" charset="0"/>
                          <a:cs typeface="Sakkal Majalla" panose="02000000000000000000" pitchFamily="2" charset="-78"/>
                        </a:rPr>
                        <a:t> </a:t>
                      </a:r>
                      <a:endParaRPr lang="en-US" sz="3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5F5F5"/>
                    </a:solidFill>
                  </a:tcPr>
                </a:tc>
                <a:extLst>
                  <a:ext uri="{0D108BD9-81ED-4DB2-BD59-A6C34878D82A}">
                    <a16:rowId xmlns:a16="http://schemas.microsoft.com/office/drawing/2014/main" xmlns="" val="601840210"/>
                  </a:ext>
                </a:extLst>
              </a:tr>
              <a:tr h="0">
                <a:tc>
                  <a:txBody>
                    <a:bodyPr/>
                    <a:lstStyle/>
                    <a:p>
                      <a:pPr marL="342900" lvl="0" indent="-342900" algn="just" rtl="1">
                        <a:lnSpc>
                          <a:spcPct val="107000"/>
                        </a:lnSpc>
                        <a:spcAft>
                          <a:spcPts val="800"/>
                        </a:spcAft>
                        <a:buClr>
                          <a:srgbClr val="0070C0"/>
                        </a:buClr>
                        <a:buSzPts val="1400"/>
                        <a:buFont typeface="Symbol" panose="05050102010706020507" pitchFamily="18" charset="2"/>
                        <a:buChar char=""/>
                      </a:pPr>
                      <a:r>
                        <a:rPr lang="ar-BH"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وَضْعُ قَفَصِ الْبَبَّغاءِ في مَكانٍ آمِنٍ</a:t>
                      </a:r>
                      <a:r>
                        <a:rPr lang="ar-SA" sz="360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5F5F5"/>
                    </a:solidFill>
                  </a:tcPr>
                </a:tc>
                <a:tc>
                  <a:txBody>
                    <a:bodyPr/>
                    <a:lstStyle/>
                    <a:p>
                      <a:pPr algn="just" rtl="1">
                        <a:lnSpc>
                          <a:spcPct val="107000"/>
                        </a:lnSpc>
                        <a:spcAft>
                          <a:spcPts val="800"/>
                        </a:spcAft>
                      </a:pPr>
                      <a:r>
                        <a:rPr lang="ar-BH" sz="3600" dirty="0">
                          <a:effectLst/>
                          <a:latin typeface="Calibri" panose="020F0502020204030204" pitchFamily="34" charset="0"/>
                          <a:ea typeface="Calibri" panose="020F0502020204030204" pitchFamily="34" charset="0"/>
                          <a:cs typeface="Sakkal Majalla" panose="02000000000000000000" pitchFamily="2" charset="-78"/>
                        </a:rPr>
                        <a:t> </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5F5F5"/>
                    </a:solidFill>
                  </a:tcPr>
                </a:tc>
                <a:extLst>
                  <a:ext uri="{0D108BD9-81ED-4DB2-BD59-A6C34878D82A}">
                    <a16:rowId xmlns:a16="http://schemas.microsoft.com/office/drawing/2014/main" xmlns="" val="1411112571"/>
                  </a:ext>
                </a:extLst>
              </a:tr>
            </a:tbl>
          </a:graphicData>
        </a:graphic>
      </p:graphicFrame>
      <p:sp>
        <p:nvSpPr>
          <p:cNvPr id="32" name="TextBox 31">
            <a:extLst>
              <a:ext uri="{FF2B5EF4-FFF2-40B4-BE49-F238E27FC236}">
                <a16:creationId xmlns:a16="http://schemas.microsoft.com/office/drawing/2014/main" xmlns="" id="{61811AFC-6A77-4832-9BF1-C180F885263C}"/>
              </a:ext>
            </a:extLst>
          </p:cNvPr>
          <p:cNvSpPr txBox="1"/>
          <p:nvPr/>
        </p:nvSpPr>
        <p:spPr>
          <a:xfrm>
            <a:off x="3488587" y="1747051"/>
            <a:ext cx="1187393" cy="646331"/>
          </a:xfrm>
          <a:prstGeom prst="rect">
            <a:avLst/>
          </a:prstGeom>
          <a:noFill/>
        </p:spPr>
        <p:txBody>
          <a:bodyPr wrap="square">
            <a:spAutoFit/>
          </a:bodyPr>
          <a:lstStyle/>
          <a:p>
            <a:pPr algn="r"/>
            <a:r>
              <a:rPr kumimoji="0" lang="ar-BH" sz="3600"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يُعْجِبُني</a:t>
            </a:r>
            <a:endParaRPr lang="en-US" sz="3600" dirty="0"/>
          </a:p>
        </p:txBody>
      </p:sp>
      <p:sp>
        <p:nvSpPr>
          <p:cNvPr id="33" name="TextBox 32">
            <a:extLst>
              <a:ext uri="{FF2B5EF4-FFF2-40B4-BE49-F238E27FC236}">
                <a16:creationId xmlns:a16="http://schemas.microsoft.com/office/drawing/2014/main" xmlns="" id="{E768819E-B141-4C60-8521-FAE1F5D11B83}"/>
              </a:ext>
            </a:extLst>
          </p:cNvPr>
          <p:cNvSpPr txBox="1"/>
          <p:nvPr/>
        </p:nvSpPr>
        <p:spPr>
          <a:xfrm>
            <a:off x="3172569" y="2347397"/>
            <a:ext cx="1587864" cy="646331"/>
          </a:xfrm>
          <a:prstGeom prst="rect">
            <a:avLst/>
          </a:prstGeom>
          <a:noFill/>
        </p:spPr>
        <p:txBody>
          <a:bodyPr wrap="square">
            <a:spAutoFit/>
          </a:bodyPr>
          <a:lstStyle/>
          <a:p>
            <a:pPr algn="r"/>
            <a:r>
              <a:rPr kumimoji="0" lang="ar-BH" sz="3600"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لا يُعْجِبُني</a:t>
            </a:r>
            <a:endParaRPr lang="en-US" sz="3600" dirty="0"/>
          </a:p>
        </p:txBody>
      </p:sp>
      <p:sp>
        <p:nvSpPr>
          <p:cNvPr id="34" name="TextBox 33">
            <a:extLst>
              <a:ext uri="{FF2B5EF4-FFF2-40B4-BE49-F238E27FC236}">
                <a16:creationId xmlns:a16="http://schemas.microsoft.com/office/drawing/2014/main" xmlns="" id="{9C065073-BEA7-4F60-91B8-AB43B4DEADEE}"/>
              </a:ext>
            </a:extLst>
          </p:cNvPr>
          <p:cNvSpPr txBox="1"/>
          <p:nvPr/>
        </p:nvSpPr>
        <p:spPr>
          <a:xfrm>
            <a:off x="3480635" y="2963377"/>
            <a:ext cx="1187393" cy="646331"/>
          </a:xfrm>
          <a:prstGeom prst="rect">
            <a:avLst/>
          </a:prstGeom>
          <a:noFill/>
        </p:spPr>
        <p:txBody>
          <a:bodyPr wrap="square">
            <a:spAutoFit/>
          </a:bodyPr>
          <a:lstStyle/>
          <a:p>
            <a:pPr algn="r"/>
            <a:r>
              <a:rPr kumimoji="0" lang="ar-BH" sz="3600"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يُعْجِبُني</a:t>
            </a:r>
            <a:endParaRPr lang="en-US" sz="3600" dirty="0"/>
          </a:p>
        </p:txBody>
      </p:sp>
      <p:sp>
        <p:nvSpPr>
          <p:cNvPr id="35" name="TextBox 34">
            <a:extLst>
              <a:ext uri="{FF2B5EF4-FFF2-40B4-BE49-F238E27FC236}">
                <a16:creationId xmlns:a16="http://schemas.microsoft.com/office/drawing/2014/main" xmlns="" id="{96E52900-37CC-4BEB-B0D3-C005FF9CB66F}"/>
              </a:ext>
            </a:extLst>
          </p:cNvPr>
          <p:cNvSpPr txBox="1"/>
          <p:nvPr/>
        </p:nvSpPr>
        <p:spPr>
          <a:xfrm>
            <a:off x="3464732" y="3539870"/>
            <a:ext cx="1187393" cy="646331"/>
          </a:xfrm>
          <a:prstGeom prst="rect">
            <a:avLst/>
          </a:prstGeom>
          <a:noFill/>
        </p:spPr>
        <p:txBody>
          <a:bodyPr wrap="square">
            <a:spAutoFit/>
          </a:bodyPr>
          <a:lstStyle/>
          <a:p>
            <a:pPr algn="r"/>
            <a:r>
              <a:rPr kumimoji="0" lang="ar-BH" sz="3600"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يُعْجِبُني</a:t>
            </a:r>
            <a:endParaRPr lang="en-US" sz="3600" dirty="0"/>
          </a:p>
        </p:txBody>
      </p:sp>
    </p:spTree>
    <p:extLst>
      <p:ext uri="{BB962C8B-B14F-4D97-AF65-F5344CB8AC3E}">
        <p14:creationId xmlns:p14="http://schemas.microsoft.com/office/powerpoint/2010/main" val="334684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1)">
                                      <p:cBhvr>
                                        <p:cTn id="7" dur="2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heel(1)">
                                      <p:cBhvr>
                                        <p:cTn id="12" dur="20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heel(1)">
                                      <p:cBhvr>
                                        <p:cTn id="17" dur="20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heel(1)">
                                      <p:cBhvr>
                                        <p:cTn id="22"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72116"/>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976393" y="831060"/>
            <a:ext cx="8969965" cy="1200329"/>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13. أَطْرَحُ أَسْئِلَةً حَوْلَ مَضْمونِ نَصِّ (جاسِمٌ وَالْبَبَّغاءُ) مُسْتَعينًا بِالْأَدَواتِ الآتِيَةِ كَما في الْمِثالِ: </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aphicFrame>
        <p:nvGraphicFramePr>
          <p:cNvPr id="3" name="Table 2">
            <a:extLst>
              <a:ext uri="{FF2B5EF4-FFF2-40B4-BE49-F238E27FC236}">
                <a16:creationId xmlns:a16="http://schemas.microsoft.com/office/drawing/2014/main" xmlns="" id="{929AF41F-23A7-47A5-9E0C-1FB1BF74B159}"/>
              </a:ext>
            </a:extLst>
          </p:cNvPr>
          <p:cNvGraphicFramePr>
            <a:graphicFrameLocks noGrp="1"/>
          </p:cNvGraphicFramePr>
          <p:nvPr>
            <p:extLst>
              <p:ext uri="{D42A27DB-BD31-4B8C-83A1-F6EECF244321}">
                <p14:modId xmlns:p14="http://schemas.microsoft.com/office/powerpoint/2010/main" val="4071870059"/>
              </p:ext>
            </p:extLst>
          </p:nvPr>
        </p:nvGraphicFramePr>
        <p:xfrm>
          <a:off x="2060909" y="2449182"/>
          <a:ext cx="7565453" cy="2679429"/>
        </p:xfrm>
        <a:graphic>
          <a:graphicData uri="http://schemas.openxmlformats.org/drawingml/2006/table">
            <a:tbl>
              <a:tblPr rtl="1" firstRow="1" firstCol="1" bandRow="1">
                <a:tableStyleId>{5C22544A-7EE6-4342-B048-85BDC9FD1C3A}</a:tableStyleId>
              </a:tblPr>
              <a:tblGrid>
                <a:gridCol w="1035790">
                  <a:extLst>
                    <a:ext uri="{9D8B030D-6E8A-4147-A177-3AD203B41FA5}">
                      <a16:colId xmlns:a16="http://schemas.microsoft.com/office/drawing/2014/main" xmlns="" val="2683536349"/>
                    </a:ext>
                  </a:extLst>
                </a:gridCol>
                <a:gridCol w="467487">
                  <a:extLst>
                    <a:ext uri="{9D8B030D-6E8A-4147-A177-3AD203B41FA5}">
                      <a16:colId xmlns:a16="http://schemas.microsoft.com/office/drawing/2014/main" xmlns="" val="3793964185"/>
                    </a:ext>
                  </a:extLst>
                </a:gridCol>
                <a:gridCol w="4613321">
                  <a:extLst>
                    <a:ext uri="{9D8B030D-6E8A-4147-A177-3AD203B41FA5}">
                      <a16:colId xmlns:a16="http://schemas.microsoft.com/office/drawing/2014/main" xmlns="" val="3454540630"/>
                    </a:ext>
                  </a:extLst>
                </a:gridCol>
                <a:gridCol w="1448855">
                  <a:extLst>
                    <a:ext uri="{9D8B030D-6E8A-4147-A177-3AD203B41FA5}">
                      <a16:colId xmlns:a16="http://schemas.microsoft.com/office/drawing/2014/main" xmlns="" val="1253855483"/>
                    </a:ext>
                  </a:extLst>
                </a:gridCol>
              </a:tblGrid>
              <a:tr h="762714">
                <a:tc>
                  <a:txBody>
                    <a:bodyPr/>
                    <a:lstStyle/>
                    <a:p>
                      <a:pPr marL="457200" algn="ctr" rtl="1">
                        <a:lnSpc>
                          <a:spcPct val="107000"/>
                        </a:lnSpc>
                        <a:tabLst>
                          <a:tab pos="643255" algn="r"/>
                        </a:tabLst>
                      </a:pPr>
                      <a:endParaRPr lang="en-US" sz="11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gridSpan="3">
                  <a:txBody>
                    <a:bodyPr/>
                    <a:lstStyle/>
                    <a:p>
                      <a:pPr marL="457200" algn="r" rtl="1">
                        <a:lnSpc>
                          <a:spcPct val="107000"/>
                        </a:lnSpc>
                        <a:spcAft>
                          <a:spcPts val="800"/>
                        </a:spcAft>
                        <a:tabLst>
                          <a:tab pos="643255" algn="r"/>
                        </a:tabLst>
                      </a:pPr>
                      <a:endParaRPr lang="en-US" sz="11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231413704"/>
                  </a:ext>
                </a:extLst>
              </a:tr>
              <a:tr h="117316">
                <a:tc>
                  <a:txBody>
                    <a:bodyPr/>
                    <a:lstStyle/>
                    <a:p>
                      <a:pPr marL="457200" algn="ctr" rtl="1">
                        <a:lnSpc>
                          <a:spcPct val="107000"/>
                        </a:lnSpc>
                        <a:tabLst>
                          <a:tab pos="643255" algn="r"/>
                        </a:tabLst>
                      </a:pPr>
                      <a:r>
                        <a:rPr lang="ar-BH" sz="400">
                          <a:effectLst/>
                          <a:latin typeface="Sakkal Majalla" panose="02000000000000000000" pitchFamily="2" charset="-78"/>
                          <a:cs typeface="Sakkal Majalla" panose="02000000000000000000" pitchFamily="2" charset="-78"/>
                        </a:rPr>
                        <a:t> </a:t>
                      </a:r>
                      <a:endParaRPr lang="en-US" sz="110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a:txBody>
                    <a:bodyPr/>
                    <a:lstStyle/>
                    <a:p>
                      <a:pPr marL="457200" algn="r" rtl="1">
                        <a:lnSpc>
                          <a:spcPct val="107000"/>
                        </a:lnSpc>
                        <a:tabLst>
                          <a:tab pos="643255" algn="r"/>
                        </a:tabLst>
                      </a:pPr>
                      <a:r>
                        <a:rPr lang="ar-BH" sz="400">
                          <a:effectLst/>
                          <a:latin typeface="Sakkal Majalla" panose="02000000000000000000" pitchFamily="2" charset="-78"/>
                          <a:cs typeface="Sakkal Majalla" panose="02000000000000000000" pitchFamily="2" charset="-78"/>
                        </a:rPr>
                        <a:t> </a:t>
                      </a:r>
                      <a:endParaRPr lang="en-US" sz="110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gridSpan="2">
                  <a:txBody>
                    <a:bodyPr/>
                    <a:lstStyle/>
                    <a:p>
                      <a:pPr marL="457200" algn="r" rtl="1">
                        <a:lnSpc>
                          <a:spcPct val="107000"/>
                        </a:lnSpc>
                        <a:spcAft>
                          <a:spcPts val="800"/>
                        </a:spcAft>
                        <a:tabLst>
                          <a:tab pos="643255" algn="r"/>
                        </a:tabLst>
                      </a:pPr>
                      <a:r>
                        <a:rPr lang="ar-BH" sz="400">
                          <a:effectLst/>
                          <a:latin typeface="Sakkal Majalla" panose="02000000000000000000" pitchFamily="2" charset="-78"/>
                          <a:cs typeface="Sakkal Majalla" panose="02000000000000000000" pitchFamily="2" charset="-78"/>
                        </a:rPr>
                        <a:t> </a:t>
                      </a:r>
                      <a:endParaRPr lang="en-US" sz="110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hMerge="1">
                  <a:txBody>
                    <a:bodyPr/>
                    <a:lstStyle/>
                    <a:p>
                      <a:endParaRPr lang="en-US"/>
                    </a:p>
                  </a:txBody>
                  <a:tcPr/>
                </a:tc>
                <a:extLst>
                  <a:ext uri="{0D108BD9-81ED-4DB2-BD59-A6C34878D82A}">
                    <a16:rowId xmlns:a16="http://schemas.microsoft.com/office/drawing/2014/main" xmlns="" val="501184082"/>
                  </a:ext>
                </a:extLst>
              </a:tr>
              <a:tr h="762714">
                <a:tc>
                  <a:txBody>
                    <a:bodyPr/>
                    <a:lstStyle/>
                    <a:p>
                      <a:pPr marL="457200" algn="ctr" rtl="1">
                        <a:lnSpc>
                          <a:spcPct val="107000"/>
                        </a:lnSpc>
                        <a:tabLst>
                          <a:tab pos="643255" algn="r"/>
                        </a:tabLst>
                      </a:pPr>
                      <a:endParaRPr lang="en-US" sz="11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gridSpan="3">
                  <a:txBody>
                    <a:bodyPr/>
                    <a:lstStyle/>
                    <a:p>
                      <a:pPr marL="457200" algn="r" rtl="1">
                        <a:lnSpc>
                          <a:spcPct val="107000"/>
                        </a:lnSpc>
                        <a:tabLst>
                          <a:tab pos="643255" algn="r"/>
                        </a:tabLst>
                      </a:pPr>
                      <a:endParaRPr lang="en-US" sz="1100" dirty="0">
                        <a:effectLst/>
                        <a:latin typeface="Sakkal Majalla" panose="02000000000000000000" pitchFamily="2" charset="-78"/>
                        <a:cs typeface="Sakkal Majalla" panose="02000000000000000000" pitchFamily="2" charset="-78"/>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381442780"/>
                  </a:ext>
                </a:extLst>
              </a:tr>
              <a:tr h="117316">
                <a:tc>
                  <a:txBody>
                    <a:bodyPr/>
                    <a:lstStyle/>
                    <a:p>
                      <a:pPr marL="457200" algn="ctr" rtl="1">
                        <a:lnSpc>
                          <a:spcPct val="107000"/>
                        </a:lnSpc>
                        <a:tabLst>
                          <a:tab pos="643255" algn="r"/>
                        </a:tabLst>
                      </a:pPr>
                      <a:r>
                        <a:rPr lang="ar-BH" sz="400">
                          <a:effectLst/>
                          <a:latin typeface="Sakkal Majalla" panose="02000000000000000000" pitchFamily="2" charset="-78"/>
                          <a:cs typeface="Sakkal Majalla" panose="02000000000000000000" pitchFamily="2" charset="-78"/>
                        </a:rPr>
                        <a:t> </a:t>
                      </a:r>
                      <a:endParaRPr lang="en-US" sz="110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a:txBody>
                    <a:bodyPr/>
                    <a:lstStyle/>
                    <a:p>
                      <a:pPr marL="457200" algn="r" rtl="1">
                        <a:lnSpc>
                          <a:spcPct val="107000"/>
                        </a:lnSpc>
                        <a:tabLst>
                          <a:tab pos="643255" algn="r"/>
                        </a:tabLst>
                      </a:pPr>
                      <a:r>
                        <a:rPr lang="ar-BH" sz="400">
                          <a:effectLst/>
                          <a:latin typeface="Sakkal Majalla" panose="02000000000000000000" pitchFamily="2" charset="-78"/>
                          <a:cs typeface="Sakkal Majalla" panose="02000000000000000000" pitchFamily="2" charset="-78"/>
                        </a:rPr>
                        <a:t> </a:t>
                      </a:r>
                      <a:endParaRPr lang="en-US" sz="110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gridSpan="2">
                  <a:txBody>
                    <a:bodyPr/>
                    <a:lstStyle/>
                    <a:p>
                      <a:pPr marL="457200" algn="r" rtl="1">
                        <a:lnSpc>
                          <a:spcPct val="107000"/>
                        </a:lnSpc>
                        <a:spcAft>
                          <a:spcPts val="800"/>
                        </a:spcAft>
                        <a:tabLst>
                          <a:tab pos="643255" algn="r"/>
                        </a:tabLst>
                      </a:pPr>
                      <a:r>
                        <a:rPr lang="ar-BH" sz="400" dirty="0">
                          <a:effectLst/>
                          <a:latin typeface="Sakkal Majalla" panose="02000000000000000000" pitchFamily="2" charset="-78"/>
                          <a:cs typeface="Sakkal Majalla" panose="02000000000000000000" pitchFamily="2" charset="-78"/>
                        </a:rPr>
                        <a:t> </a:t>
                      </a:r>
                      <a:endParaRPr lang="en-US" sz="11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hMerge="1">
                  <a:txBody>
                    <a:bodyPr/>
                    <a:lstStyle/>
                    <a:p>
                      <a:endParaRPr lang="en-US"/>
                    </a:p>
                  </a:txBody>
                  <a:tcPr/>
                </a:tc>
                <a:extLst>
                  <a:ext uri="{0D108BD9-81ED-4DB2-BD59-A6C34878D82A}">
                    <a16:rowId xmlns:a16="http://schemas.microsoft.com/office/drawing/2014/main" xmlns="" val="1753684927"/>
                  </a:ext>
                </a:extLst>
              </a:tr>
              <a:tr h="762714">
                <a:tc>
                  <a:txBody>
                    <a:bodyPr/>
                    <a:lstStyle/>
                    <a:p>
                      <a:pPr marL="457200" algn="ctr" rtl="1">
                        <a:lnSpc>
                          <a:spcPct val="107000"/>
                        </a:lnSpc>
                        <a:tabLst>
                          <a:tab pos="643255" algn="r"/>
                        </a:tabLst>
                      </a:pPr>
                      <a:endParaRPr lang="en-US" sz="1100" dirty="0">
                        <a:effectLst/>
                        <a:latin typeface="Sakkal Majalla" panose="02000000000000000000" pitchFamily="2" charset="-78"/>
                        <a:ea typeface="Calibri" panose="020F0502020204030204" pitchFamily="34" charset="0"/>
                        <a:cs typeface="Sakkal Majalla" panose="02000000000000000000" pitchFamily="2" charset="-78"/>
                      </a:endParaRPr>
                    </a:p>
                  </a:txBody>
                  <a:tcPr marL="68580" marR="68580" marT="0" marB="0"/>
                </a:tc>
                <a:tc gridSpan="3">
                  <a:txBody>
                    <a:bodyPr/>
                    <a:lstStyle/>
                    <a:p>
                      <a:pPr marL="457200" algn="r" rtl="1">
                        <a:lnSpc>
                          <a:spcPct val="107000"/>
                        </a:lnSpc>
                        <a:spcAft>
                          <a:spcPts val="800"/>
                        </a:spcAft>
                        <a:tabLst>
                          <a:tab pos="643255" algn="r"/>
                        </a:tabLst>
                      </a:pPr>
                      <a:r>
                        <a:rPr lang="ar-BH" sz="400" dirty="0">
                          <a:effectLst/>
                          <a:latin typeface="Sakkal Majalla" panose="02000000000000000000" pitchFamily="2" charset="-78"/>
                          <a:cs typeface="Sakkal Majalla" panose="02000000000000000000" pitchFamily="2" charset="-78"/>
                        </a:rPr>
                        <a:t> </a:t>
                      </a:r>
                      <a:endParaRPr lang="en-US" sz="1100" dirty="0">
                        <a:effectLst/>
                        <a:latin typeface="Sakkal Majalla" panose="02000000000000000000" pitchFamily="2" charset="-78"/>
                        <a:cs typeface="Sakkal Majalla" panose="02000000000000000000" pitchFamily="2" charset="-78"/>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845132973"/>
                  </a:ext>
                </a:extLst>
              </a:tr>
              <a:tr h="111488">
                <a:tc>
                  <a:txBody>
                    <a:bodyPr/>
                    <a:lstStyle/>
                    <a:p>
                      <a:pPr marL="457200" algn="r" rtl="1">
                        <a:lnSpc>
                          <a:spcPct val="107000"/>
                        </a:lnSpc>
                        <a:tabLst>
                          <a:tab pos="643255" algn="r"/>
                        </a:tabLst>
                      </a:pPr>
                      <a:r>
                        <a:rPr lang="ar-BH" sz="4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r" rtl="1">
                        <a:lnSpc>
                          <a:spcPct val="107000"/>
                        </a:lnSpc>
                        <a:tabLst>
                          <a:tab pos="643255" algn="r"/>
                        </a:tabLst>
                      </a:pPr>
                      <a:r>
                        <a:rPr lang="ar-BH" sz="4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r" rtl="1">
                        <a:lnSpc>
                          <a:spcPct val="107000"/>
                        </a:lnSpc>
                        <a:tabLst>
                          <a:tab pos="643255" algn="r"/>
                        </a:tabLst>
                      </a:pPr>
                      <a:r>
                        <a:rPr lang="ar-BH" sz="4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r" rtl="1">
                        <a:lnSpc>
                          <a:spcPct val="107000"/>
                        </a:lnSpc>
                        <a:spcAft>
                          <a:spcPts val="800"/>
                        </a:spcAft>
                        <a:tabLst>
                          <a:tab pos="643255" algn="r"/>
                        </a:tabLst>
                      </a:pPr>
                      <a:r>
                        <a:rPr lang="ar-BH" sz="4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503293143"/>
                  </a:ext>
                </a:extLst>
              </a:tr>
            </a:tbl>
          </a:graphicData>
        </a:graphic>
      </p:graphicFrame>
      <p:sp>
        <p:nvSpPr>
          <p:cNvPr id="15" name="TextBox 14">
            <a:extLst>
              <a:ext uri="{FF2B5EF4-FFF2-40B4-BE49-F238E27FC236}">
                <a16:creationId xmlns:a16="http://schemas.microsoft.com/office/drawing/2014/main" xmlns="" id="{15433466-1A71-43D9-9523-A9E91B369307}"/>
              </a:ext>
            </a:extLst>
          </p:cNvPr>
          <p:cNvSpPr txBox="1"/>
          <p:nvPr/>
        </p:nvSpPr>
        <p:spPr>
          <a:xfrm>
            <a:off x="2796281" y="2437645"/>
            <a:ext cx="6094708" cy="685124"/>
          </a:xfrm>
          <a:prstGeom prst="rect">
            <a:avLst/>
          </a:prstGeom>
          <a:noFill/>
        </p:spPr>
        <p:txBody>
          <a:bodyPr wrap="square">
            <a:spAutoFit/>
          </a:bodyPr>
          <a:lstStyle/>
          <a:p>
            <a:pPr marL="457200" algn="r" rtl="1">
              <a:lnSpc>
                <a:spcPct val="107000"/>
              </a:lnSpc>
              <a:spcAft>
                <a:spcPts val="800"/>
              </a:spcAft>
              <a:tabLst>
                <a:tab pos="643255" algn="r"/>
              </a:tabLst>
            </a:pPr>
            <a:r>
              <a:rPr lang="ar-BH" sz="3600" dirty="0">
                <a:effectLst/>
                <a:latin typeface="Sakkal Majalla" panose="02000000000000000000" pitchFamily="2" charset="-78"/>
                <a:cs typeface="Sakkal Majalla" panose="02000000000000000000" pitchFamily="2" charset="-78"/>
              </a:rPr>
              <a:t> مَنْ ثَبَّتَ غُصْنًا صَغيرًا بَيْنَ قُضْبانِ القَفَصِ؟</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17" name="TextBox 16">
            <a:extLst>
              <a:ext uri="{FF2B5EF4-FFF2-40B4-BE49-F238E27FC236}">
                <a16:creationId xmlns:a16="http://schemas.microsoft.com/office/drawing/2014/main" xmlns="" id="{A8D0DFD8-40D6-48FC-B81B-D8F6556C84F1}"/>
              </a:ext>
            </a:extLst>
          </p:cNvPr>
          <p:cNvSpPr txBox="1"/>
          <p:nvPr/>
        </p:nvSpPr>
        <p:spPr>
          <a:xfrm>
            <a:off x="8357266" y="2426255"/>
            <a:ext cx="1067445" cy="685124"/>
          </a:xfrm>
          <a:prstGeom prst="rect">
            <a:avLst/>
          </a:prstGeom>
          <a:noFill/>
        </p:spPr>
        <p:txBody>
          <a:bodyPr wrap="square">
            <a:spAutoFit/>
          </a:bodyPr>
          <a:lstStyle/>
          <a:p>
            <a:pPr marL="457200" algn="l">
              <a:lnSpc>
                <a:spcPct val="107000"/>
              </a:lnSpc>
              <a:tabLst>
                <a:tab pos="643255" algn="r"/>
              </a:tabLst>
            </a:pPr>
            <a:r>
              <a:rPr lang="ar-BH" sz="3600" dirty="0">
                <a:solidFill>
                  <a:schemeClr val="bg1"/>
                </a:solidFill>
                <a:effectLst/>
                <a:latin typeface="Sakkal Majalla" panose="02000000000000000000" pitchFamily="2" charset="-78"/>
                <a:cs typeface="Sakkal Majalla" panose="02000000000000000000" pitchFamily="2" charset="-78"/>
              </a:rPr>
              <a:t>مَنْ</a:t>
            </a:r>
            <a:endParaRPr lang="en-US" sz="3600" dirty="0">
              <a:solidFill>
                <a:schemeClr val="bg1"/>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1" name="TextBox 20">
            <a:extLst>
              <a:ext uri="{FF2B5EF4-FFF2-40B4-BE49-F238E27FC236}">
                <a16:creationId xmlns:a16="http://schemas.microsoft.com/office/drawing/2014/main" xmlns="" id="{133E1044-FB3D-46B6-BEFB-9EADECE68010}"/>
              </a:ext>
            </a:extLst>
          </p:cNvPr>
          <p:cNvSpPr txBox="1"/>
          <p:nvPr/>
        </p:nvSpPr>
        <p:spPr>
          <a:xfrm>
            <a:off x="8287525" y="3359177"/>
            <a:ext cx="1121688" cy="685124"/>
          </a:xfrm>
          <a:prstGeom prst="rect">
            <a:avLst/>
          </a:prstGeom>
          <a:noFill/>
        </p:spPr>
        <p:txBody>
          <a:bodyPr wrap="square">
            <a:spAutoFit/>
          </a:bodyPr>
          <a:lstStyle/>
          <a:p>
            <a:pPr marL="457200" algn="r">
              <a:lnSpc>
                <a:spcPct val="107000"/>
              </a:lnSpc>
              <a:tabLst>
                <a:tab pos="643255" algn="r"/>
              </a:tabLst>
            </a:pPr>
            <a:r>
              <a:rPr lang="ar-BH" sz="3600" dirty="0">
                <a:solidFill>
                  <a:schemeClr val="bg1"/>
                </a:solidFill>
                <a:effectLst/>
                <a:latin typeface="Sakkal Majalla" panose="02000000000000000000" pitchFamily="2" charset="-78"/>
                <a:cs typeface="Sakkal Majalla" panose="02000000000000000000" pitchFamily="2" charset="-78"/>
              </a:rPr>
              <a:t>أَيْنَ</a:t>
            </a:r>
            <a:endParaRPr lang="en-US" sz="3600" dirty="0">
              <a:solidFill>
                <a:schemeClr val="bg1"/>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2" name="TextBox 21">
            <a:extLst>
              <a:ext uri="{FF2B5EF4-FFF2-40B4-BE49-F238E27FC236}">
                <a16:creationId xmlns:a16="http://schemas.microsoft.com/office/drawing/2014/main" xmlns="" id="{BBCD43F6-4B3B-4231-9308-516335EC5DB9}"/>
              </a:ext>
            </a:extLst>
          </p:cNvPr>
          <p:cNvSpPr txBox="1"/>
          <p:nvPr/>
        </p:nvSpPr>
        <p:spPr>
          <a:xfrm>
            <a:off x="8225531" y="4246258"/>
            <a:ext cx="1183682" cy="685124"/>
          </a:xfrm>
          <a:prstGeom prst="rect">
            <a:avLst/>
          </a:prstGeom>
          <a:noFill/>
        </p:spPr>
        <p:txBody>
          <a:bodyPr wrap="square">
            <a:spAutoFit/>
          </a:bodyPr>
          <a:lstStyle/>
          <a:p>
            <a:pPr marL="457200" algn="r">
              <a:lnSpc>
                <a:spcPct val="107000"/>
              </a:lnSpc>
              <a:tabLst>
                <a:tab pos="643255" algn="r"/>
              </a:tabLst>
            </a:pPr>
            <a:r>
              <a:rPr lang="ar-BH" sz="3600" dirty="0">
                <a:solidFill>
                  <a:schemeClr val="bg1"/>
                </a:solidFill>
                <a:effectLst/>
                <a:latin typeface="Sakkal Majalla" panose="02000000000000000000" pitchFamily="2" charset="-78"/>
                <a:cs typeface="Sakkal Majalla" panose="02000000000000000000" pitchFamily="2" charset="-78"/>
              </a:rPr>
              <a:t>ماذا</a:t>
            </a:r>
            <a:endParaRPr lang="en-US" sz="3600" dirty="0">
              <a:solidFill>
                <a:schemeClr val="bg1"/>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5" name="TextBox 24">
            <a:extLst>
              <a:ext uri="{FF2B5EF4-FFF2-40B4-BE49-F238E27FC236}">
                <a16:creationId xmlns:a16="http://schemas.microsoft.com/office/drawing/2014/main" xmlns="" id="{C98E847E-1FB2-4810-AF7A-D311A93C1181}"/>
              </a:ext>
            </a:extLst>
          </p:cNvPr>
          <p:cNvSpPr txBox="1"/>
          <p:nvPr/>
        </p:nvSpPr>
        <p:spPr>
          <a:xfrm>
            <a:off x="2127076" y="3292528"/>
            <a:ext cx="6763912" cy="685124"/>
          </a:xfrm>
          <a:prstGeom prst="rect">
            <a:avLst/>
          </a:prstGeom>
          <a:noFill/>
        </p:spPr>
        <p:txBody>
          <a:bodyPr wrap="square">
            <a:spAutoFit/>
          </a:bodyPr>
          <a:lstStyle/>
          <a:p>
            <a:pPr marL="457200" algn="r" rtl="1">
              <a:lnSpc>
                <a:spcPct val="107000"/>
              </a:lnSpc>
              <a:spcAft>
                <a:spcPts val="800"/>
              </a:spcAft>
              <a:tabLst>
                <a:tab pos="643255" algn="r"/>
              </a:tabLst>
            </a:pPr>
            <a:r>
              <a:rPr lang="ar-BH" sz="3600" dirty="0">
                <a:effectLst/>
                <a:latin typeface="Sakkal Majalla" panose="02000000000000000000" pitchFamily="2" charset="-78"/>
                <a:cs typeface="Sakkal Majalla" panose="02000000000000000000" pitchFamily="2" charset="-78"/>
              </a:rPr>
              <a:t>..................................................................................</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7" name="TextBox 26">
            <a:extLst>
              <a:ext uri="{FF2B5EF4-FFF2-40B4-BE49-F238E27FC236}">
                <a16:creationId xmlns:a16="http://schemas.microsoft.com/office/drawing/2014/main" xmlns="" id="{9AA11D10-0316-4B19-975C-E00038027817}"/>
              </a:ext>
            </a:extLst>
          </p:cNvPr>
          <p:cNvSpPr txBox="1"/>
          <p:nvPr/>
        </p:nvSpPr>
        <p:spPr>
          <a:xfrm>
            <a:off x="2124496" y="4243089"/>
            <a:ext cx="6763912" cy="685124"/>
          </a:xfrm>
          <a:prstGeom prst="rect">
            <a:avLst/>
          </a:prstGeom>
          <a:noFill/>
        </p:spPr>
        <p:txBody>
          <a:bodyPr wrap="square">
            <a:spAutoFit/>
          </a:bodyPr>
          <a:lstStyle/>
          <a:p>
            <a:pPr marL="457200" algn="r" rtl="1">
              <a:lnSpc>
                <a:spcPct val="107000"/>
              </a:lnSpc>
              <a:spcAft>
                <a:spcPts val="800"/>
              </a:spcAft>
              <a:tabLst>
                <a:tab pos="643255" algn="r"/>
              </a:tabLst>
            </a:pPr>
            <a:r>
              <a:rPr lang="ar-BH" sz="3600" dirty="0">
                <a:effectLst/>
                <a:latin typeface="Sakkal Majalla" panose="02000000000000000000" pitchFamily="2" charset="-78"/>
                <a:cs typeface="Sakkal Majalla" panose="02000000000000000000" pitchFamily="2" charset="-78"/>
              </a:rPr>
              <a:t>..................................................................................</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8" name="TextBox 27">
            <a:extLst>
              <a:ext uri="{FF2B5EF4-FFF2-40B4-BE49-F238E27FC236}">
                <a16:creationId xmlns:a16="http://schemas.microsoft.com/office/drawing/2014/main" xmlns="" id="{32F5BBEB-52A7-4CF2-B104-E1264CFC7F66}"/>
              </a:ext>
            </a:extLst>
          </p:cNvPr>
          <p:cNvSpPr txBox="1"/>
          <p:nvPr/>
        </p:nvSpPr>
        <p:spPr>
          <a:xfrm>
            <a:off x="4939008" y="3291705"/>
            <a:ext cx="3464781" cy="646331"/>
          </a:xfrm>
          <a:prstGeom prst="rect">
            <a:avLst/>
          </a:prstGeom>
          <a:noFill/>
        </p:spPr>
        <p:txBody>
          <a:bodyPr wrap="square">
            <a:spAutoFit/>
          </a:bodyPr>
          <a:lstStyle/>
          <a:p>
            <a:pPr algn="r"/>
            <a:r>
              <a:rPr lang="ar-SA" sz="3600" dirty="0">
                <a:solidFill>
                  <a:srgbClr val="0070C0"/>
                </a:solidFill>
                <a:effectLst/>
                <a:latin typeface="Sakkal Majalla" panose="02000000000000000000" pitchFamily="2" charset="-78"/>
                <a:cs typeface="Sakkal Majalla" panose="02000000000000000000" pitchFamily="2" charset="-78"/>
              </a:rPr>
              <a:t>أَيْنَ وَضَعَ جاسِمٌ القَفَصِ؟</a:t>
            </a:r>
            <a:endParaRPr lang="en-US" sz="3600" dirty="0">
              <a:solidFill>
                <a:srgbClr val="0070C0"/>
              </a:solidFill>
            </a:endParaRPr>
          </a:p>
        </p:txBody>
      </p:sp>
      <p:sp>
        <p:nvSpPr>
          <p:cNvPr id="30" name="TextBox 29">
            <a:extLst>
              <a:ext uri="{FF2B5EF4-FFF2-40B4-BE49-F238E27FC236}">
                <a16:creationId xmlns:a16="http://schemas.microsoft.com/office/drawing/2014/main" xmlns="" id="{6839F772-5FE6-4BD1-8C93-8C8E7805CE54}"/>
              </a:ext>
            </a:extLst>
          </p:cNvPr>
          <p:cNvSpPr txBox="1"/>
          <p:nvPr/>
        </p:nvSpPr>
        <p:spPr>
          <a:xfrm>
            <a:off x="3654723" y="4263771"/>
            <a:ext cx="4758265" cy="646331"/>
          </a:xfrm>
          <a:prstGeom prst="rect">
            <a:avLst/>
          </a:prstGeom>
          <a:noFill/>
        </p:spPr>
        <p:txBody>
          <a:bodyPr wrap="square">
            <a:spAutoFit/>
          </a:bodyPr>
          <a:lstStyle/>
          <a:p>
            <a:pPr algn="r"/>
            <a:r>
              <a:rPr lang="ar-SA" sz="3600" dirty="0">
                <a:solidFill>
                  <a:srgbClr val="0070C0"/>
                </a:solidFill>
                <a:effectLst/>
                <a:latin typeface="Sakkal Majalla" panose="02000000000000000000" pitchFamily="2" charset="-78"/>
                <a:cs typeface="Sakkal Majalla" panose="02000000000000000000" pitchFamily="2" charset="-78"/>
              </a:rPr>
              <a:t>ماذا اشْترى جاسِمٌ مِنْ مَحَلِّ الطُّيورِ؟</a:t>
            </a:r>
            <a:endParaRPr lang="en-US" sz="3600" dirty="0">
              <a:solidFill>
                <a:srgbClr val="0070C0"/>
              </a:solidFill>
            </a:endParaRPr>
          </a:p>
        </p:txBody>
      </p:sp>
    </p:spTree>
    <p:extLst>
      <p:ext uri="{BB962C8B-B14F-4D97-AF65-F5344CB8AC3E}">
        <p14:creationId xmlns:p14="http://schemas.microsoft.com/office/powerpoint/2010/main" val="123625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by="(-#ppt_w*2)" calcmode="lin" valueType="num">
                                      <p:cBhvr rctx="PPT">
                                        <p:cTn id="7" dur="500" autoRev="1" fill="hold">
                                          <p:stCondLst>
                                            <p:cond delay="0"/>
                                          </p:stCondLst>
                                        </p:cTn>
                                        <p:tgtEl>
                                          <p:spTgt spid="28"/>
                                        </p:tgtEl>
                                        <p:attrNameLst>
                                          <p:attrName>ppt_w</p:attrName>
                                        </p:attrNameLst>
                                      </p:cBhvr>
                                    </p:anim>
                                    <p:anim by="(#ppt_w*0.50)" calcmode="lin" valueType="num">
                                      <p:cBhvr>
                                        <p:cTn id="8" dur="500" decel="50000" autoRev="1" fill="hold">
                                          <p:stCondLst>
                                            <p:cond delay="0"/>
                                          </p:stCondLst>
                                        </p:cTn>
                                        <p:tgtEl>
                                          <p:spTgt spid="28"/>
                                        </p:tgtEl>
                                        <p:attrNameLst>
                                          <p:attrName>ppt_x</p:attrName>
                                        </p:attrNameLst>
                                      </p:cBhvr>
                                    </p:anim>
                                    <p:anim from="(-#ppt_h/2)" to="(#ppt_y)" calcmode="lin" valueType="num">
                                      <p:cBhvr>
                                        <p:cTn id="9" dur="1000" fill="hold">
                                          <p:stCondLst>
                                            <p:cond delay="0"/>
                                          </p:stCondLst>
                                        </p:cTn>
                                        <p:tgtEl>
                                          <p:spTgt spid="28"/>
                                        </p:tgtEl>
                                        <p:attrNameLst>
                                          <p:attrName>ppt_y</p:attrName>
                                        </p:attrNameLst>
                                      </p:cBhvr>
                                    </p:anim>
                                    <p:animRot by="21600000">
                                      <p:cBhvr>
                                        <p:cTn id="10" dur="1000" fill="hold">
                                          <p:stCondLst>
                                            <p:cond delay="0"/>
                                          </p:stCondLst>
                                        </p:cTn>
                                        <p:tgtEl>
                                          <p:spTgt spid="28"/>
                                        </p:tgtEl>
                                        <p:attrNameLst>
                                          <p:attrName>r</p:attrName>
                                        </p:attrNameLst>
                                      </p:cBhvr>
                                    </p:animRot>
                                  </p:childTnLst>
                                </p:cTn>
                              </p:par>
                              <p:par>
                                <p:cTn id="11" presetID="1" presetClass="exit"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30"/>
                                        </p:tgtEl>
                                        <p:attrNameLst>
                                          <p:attrName>style.visibility</p:attrName>
                                        </p:attrNameLst>
                                      </p:cBhvr>
                                      <p:to>
                                        <p:strVal val="visible"/>
                                      </p:to>
                                    </p:set>
                                    <p:anim by="(-#ppt_w*2)" calcmode="lin" valueType="num">
                                      <p:cBhvr rctx="PPT">
                                        <p:cTn id="17" dur="500" autoRev="1" fill="hold">
                                          <p:stCondLst>
                                            <p:cond delay="0"/>
                                          </p:stCondLst>
                                        </p:cTn>
                                        <p:tgtEl>
                                          <p:spTgt spid="30"/>
                                        </p:tgtEl>
                                        <p:attrNameLst>
                                          <p:attrName>ppt_w</p:attrName>
                                        </p:attrNameLst>
                                      </p:cBhvr>
                                    </p:anim>
                                    <p:anim by="(#ppt_w*0.50)" calcmode="lin" valueType="num">
                                      <p:cBhvr>
                                        <p:cTn id="18" dur="500" decel="50000" autoRev="1" fill="hold">
                                          <p:stCondLst>
                                            <p:cond delay="0"/>
                                          </p:stCondLst>
                                        </p:cTn>
                                        <p:tgtEl>
                                          <p:spTgt spid="30"/>
                                        </p:tgtEl>
                                        <p:attrNameLst>
                                          <p:attrName>ppt_x</p:attrName>
                                        </p:attrNameLst>
                                      </p:cBhvr>
                                    </p:anim>
                                    <p:anim from="(-#ppt_h/2)" to="(#ppt_y)" calcmode="lin" valueType="num">
                                      <p:cBhvr>
                                        <p:cTn id="19" dur="1000" fill="hold">
                                          <p:stCondLst>
                                            <p:cond delay="0"/>
                                          </p:stCondLst>
                                        </p:cTn>
                                        <p:tgtEl>
                                          <p:spTgt spid="30"/>
                                        </p:tgtEl>
                                        <p:attrNameLst>
                                          <p:attrName>ppt_y</p:attrName>
                                        </p:attrNameLst>
                                      </p:cBhvr>
                                    </p:anim>
                                    <p:animRot by="21600000">
                                      <p:cBhvr>
                                        <p:cTn id="20" dur="1000" fill="hold">
                                          <p:stCondLst>
                                            <p:cond delay="0"/>
                                          </p:stCondLst>
                                        </p:cTn>
                                        <p:tgtEl>
                                          <p:spTgt spid="30"/>
                                        </p:tgtEl>
                                        <p:attrNameLst>
                                          <p:attrName>r</p:attrName>
                                        </p:attrNameLst>
                                      </p:cBhvr>
                                    </p:animRot>
                                  </p:childTnLst>
                                </p:cTn>
                              </p:par>
                              <p:par>
                                <p:cTn id="21" presetID="1" presetClass="exit"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4000" b="1" i="0" u="none" strike="noStrike" kern="1200" cap="none" spc="0" normalizeH="0" baseline="0" noProof="0" dirty="0">
                <a:ln>
                  <a:noFill/>
                </a:ln>
                <a:solidFill>
                  <a:srgbClr val="0070C0"/>
                </a:solidFill>
                <a:effectLst/>
                <a:uLnTx/>
                <a:uFillTx/>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a:xfrm>
            <a:off x="976393" y="831060"/>
            <a:ext cx="8969965" cy="64633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Pts val="2600"/>
              <a:buFontTx/>
              <a:buNone/>
              <a:tabLst>
                <a:tab pos="269240" algn="l"/>
              </a:tabLst>
              <a:defRPr/>
            </a:pPr>
            <a:r>
              <a:rPr kumimoji="0" lang="ar-BH" sz="3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14. ماذا أَفْعَلُ إِذا رَأَيْتُ وَلَدًا يُسيءُ مُعامَلَةَ طائِرٍ أَوْ حَيوانٍ؟ </a:t>
            </a:r>
            <a:endParaRPr kumimoji="0" lang="en-US" sz="3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Footer Placeholder 3">
            <a:extLst>
              <a:ext uri="{FF2B5EF4-FFF2-40B4-BE49-F238E27FC236}">
                <a16:creationId xmlns:a16="http://schemas.microsoft.com/office/drawing/2014/main" xmlns="" id="{18AFA0AB-7B06-4C8F-B769-59A80BA9E982}"/>
              </a:ext>
            </a:extLst>
          </p:cNvPr>
          <p:cNvSpPr>
            <a:spLocks noGrp="1"/>
          </p:cNvSpPr>
          <p:nvPr>
            <p:ph type="ftr" sz="quarter" idx="11"/>
          </p:nvPr>
        </p:nvSpPr>
        <p:spPr>
          <a:xfrm>
            <a:off x="1740024" y="6329134"/>
            <a:ext cx="63037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اللُّغَةُ العَرَبيّةُ / الصَّفُّ الثاني الابتدائي / الوحدة الثّانية/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الدّ</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ر</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س</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 </a:t>
            </a:r>
            <a:r>
              <a:rPr kumimoji="0" lang="ar-BH"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itchFamily="2" charset="-78"/>
              </a:rPr>
              <a:t>السّابِعُ: جاسِمٌ وَ الْبَبَّغاءُ/ </a:t>
            </a:r>
            <a:r>
              <a:rPr kumimoji="0" lang="ar-SA" sz="1400" b="0"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5" name="TextBox 24">
            <a:extLst>
              <a:ext uri="{FF2B5EF4-FFF2-40B4-BE49-F238E27FC236}">
                <a16:creationId xmlns:a16="http://schemas.microsoft.com/office/drawing/2014/main" xmlns="" id="{C98E847E-1FB2-4810-AF7A-D311A93C1181}"/>
              </a:ext>
            </a:extLst>
          </p:cNvPr>
          <p:cNvSpPr txBox="1"/>
          <p:nvPr/>
        </p:nvSpPr>
        <p:spPr>
          <a:xfrm>
            <a:off x="2135788" y="2887593"/>
            <a:ext cx="7923432" cy="685124"/>
          </a:xfrm>
          <a:prstGeom prst="rect">
            <a:avLst/>
          </a:prstGeom>
          <a:noFill/>
        </p:spPr>
        <p:txBody>
          <a:bodyPr wrap="square">
            <a:spAutoFit/>
          </a:bodyPr>
          <a:lstStyle/>
          <a:p>
            <a:pPr marL="457200" algn="r" rtl="1">
              <a:lnSpc>
                <a:spcPct val="107000"/>
              </a:lnSpc>
              <a:spcAft>
                <a:spcPts val="800"/>
              </a:spcAft>
              <a:tabLst>
                <a:tab pos="643255" algn="r"/>
              </a:tabLst>
            </a:pPr>
            <a:r>
              <a:rPr lang="ar-BH" sz="3600" dirty="0">
                <a:effectLst/>
                <a:latin typeface="Sakkal Majalla" panose="02000000000000000000" pitchFamily="2" charset="-78"/>
                <a:cs typeface="Sakkal Majalla" panose="02000000000000000000" pitchFamily="2" charset="-78"/>
              </a:rPr>
              <a:t>.................................................................................................</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18" name="TextBox 17">
            <a:extLst>
              <a:ext uri="{FF2B5EF4-FFF2-40B4-BE49-F238E27FC236}">
                <a16:creationId xmlns:a16="http://schemas.microsoft.com/office/drawing/2014/main" xmlns="" id="{329E2812-1EF6-4B45-BE97-A259F72AF73E}"/>
              </a:ext>
            </a:extLst>
          </p:cNvPr>
          <p:cNvSpPr txBox="1"/>
          <p:nvPr/>
        </p:nvSpPr>
        <p:spPr>
          <a:xfrm>
            <a:off x="2512920" y="2873840"/>
            <a:ext cx="6094674" cy="646331"/>
          </a:xfrm>
          <a:prstGeom prst="rect">
            <a:avLst/>
          </a:prstGeom>
          <a:noFill/>
        </p:spPr>
        <p:txBody>
          <a:bodyPr wrap="square">
            <a:spAutoFit/>
          </a:bodyPr>
          <a:lstStyle/>
          <a:p>
            <a:pPr algn="r"/>
            <a:r>
              <a:rPr kumimoji="0" lang="ar-SA" sz="3600" i="0" u="none" strike="noStrike" kern="1200" cap="none" spc="0" normalizeH="0" baseline="0" noProof="0" dirty="0">
                <a:ln>
                  <a:noFill/>
                </a:ln>
                <a:solidFill>
                  <a:srgbClr val="0070C0"/>
                </a:solidFill>
                <a:effectLst/>
                <a:uLnTx/>
                <a:uFillTx/>
                <a:latin typeface="Sakkal Majalla" panose="02000000000000000000" pitchFamily="2" charset="-78"/>
                <a:ea typeface="+mn-ea"/>
                <a:cs typeface="Sakkal Majalla" panose="02000000000000000000" pitchFamily="2" charset="-78"/>
              </a:rPr>
              <a:t>أَنْصَحَهُ وادْعوهُ إلى الرِّفْقِ بِالْحَيواناتِ.</a:t>
            </a:r>
            <a:endParaRPr lang="en-US" sz="3600" dirty="0">
              <a:solidFill>
                <a:srgbClr val="0070C0"/>
              </a:solidFill>
            </a:endParaRPr>
          </a:p>
        </p:txBody>
      </p:sp>
    </p:spTree>
    <p:extLst>
      <p:ext uri="{BB962C8B-B14F-4D97-AF65-F5344CB8AC3E}">
        <p14:creationId xmlns:p14="http://schemas.microsoft.com/office/powerpoint/2010/main" val="262254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xmlns="" id="{6FD81C88-FE2B-451C-8F54-250B6053AE91}"/>
              </a:ext>
            </a:extLst>
          </p:cNvPr>
          <p:cNvSpPr/>
          <p:nvPr/>
        </p:nvSpPr>
        <p:spPr>
          <a:xfrm>
            <a:off x="3160771" y="2456575"/>
            <a:ext cx="6153174" cy="1640880"/>
          </a:xfrm>
          <a:prstGeom prst="roundRect">
            <a:avLst/>
          </a:prstGeom>
          <a:solidFill>
            <a:schemeClr val="bg1">
              <a:lumMod val="95000"/>
            </a:schemeClr>
          </a:solidFill>
          <a:effectLst>
            <a:outerShdw blurRad="76200" dir="13500000" sy="23000" kx="1200000" algn="br"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6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انْتَهى الدَّرْسُ</a:t>
            </a:r>
            <a:endParaRPr kumimoji="0" lang="en-US" sz="6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pic>
        <p:nvPicPr>
          <p:cNvPr id="10" name="Picture 9">
            <a:extLst>
              <a:ext uri="{FF2B5EF4-FFF2-40B4-BE49-F238E27FC236}">
                <a16:creationId xmlns:a16="http://schemas.microsoft.com/office/drawing/2014/main" xmlns="" id="{EF66B0DC-5FF2-430A-918B-007BC980E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9" name="Rectangle 8"/>
          <p:cNvSpPr>
            <a:spLocks/>
          </p:cNvSpPr>
          <p:nvPr/>
        </p:nvSpPr>
        <p:spPr>
          <a:xfrm>
            <a:off x="8182057"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Footer Placeholder 3">
            <a:extLst>
              <a:ext uri="{FF2B5EF4-FFF2-40B4-BE49-F238E27FC236}">
                <a16:creationId xmlns:a16="http://schemas.microsoft.com/office/drawing/2014/main" xmlns="" id="{FC617956-623F-4C29-9CE6-2CB66087AC26}"/>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الثّانية/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السّابِعُ: جاسِمٌ وَ الْبَبَّغاءُ</a:t>
            </a:r>
            <a:r>
              <a:rPr lang="ar-BH" sz="1400" dirty="0">
                <a:solidFill>
                  <a:schemeClr val="tx1"/>
                </a:solidFill>
                <a:latin typeface="Sakkal Majalla" panose="02000000000000000000" pitchFamily="2" charset="-78"/>
                <a:cs typeface="Sakkal Majalla" panose="02000000000000000000" pitchFamily="2" charset="-78"/>
              </a:rPr>
              <a:t>/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4667433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PPT TMPLT.potx</Template>
  <TotalTime>3857</TotalTime>
  <Words>1607</Words>
  <Application>Microsoft Office PowerPoint</Application>
  <PresentationFormat>ملء الشاشة</PresentationFormat>
  <Paragraphs>195</Paragraphs>
  <Slides>20</Slides>
  <Notes>0</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20</vt:i4>
      </vt:variant>
    </vt:vector>
  </HeadingPairs>
  <TitlesOfParts>
    <vt:vector size="28" baseType="lpstr">
      <vt:lpstr>Arial</vt:lpstr>
      <vt:lpstr>Calibri</vt:lpstr>
      <vt:lpstr>Calibri Light</vt:lpstr>
      <vt:lpstr>Sakkal Majalla</vt:lpstr>
      <vt:lpstr>Symbol</vt:lpstr>
      <vt:lpstr>Times New Roman</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Amal Abdulla Ahmed Alsayed</cp:lastModifiedBy>
  <cp:revision>294</cp:revision>
  <cp:lastPrinted>2021-01-17T11:49:49Z</cp:lastPrinted>
  <dcterms:created xsi:type="dcterms:W3CDTF">2020-03-04T10:47:58Z</dcterms:created>
  <dcterms:modified xsi:type="dcterms:W3CDTF">2022-03-09T04:42:13Z</dcterms:modified>
</cp:coreProperties>
</file>