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8" r:id="rId4"/>
    <p:sldId id="283" r:id="rId5"/>
    <p:sldId id="280" r:id="rId6"/>
    <p:sldId id="262" r:id="rId7"/>
    <p:sldId id="284" r:id="rId8"/>
    <p:sldId id="301" r:id="rId9"/>
    <p:sldId id="302" r:id="rId10"/>
    <p:sldId id="296" r:id="rId11"/>
    <p:sldId id="303" r:id="rId12"/>
    <p:sldId id="285" r:id="rId13"/>
    <p:sldId id="289" r:id="rId14"/>
    <p:sldId id="30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CC33"/>
    <a:srgbClr val="00FF00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8E3886-AEA2-40D2-AFB9-8F6D79AC2975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806764-7139-4BF2-BF21-AAEE60E72280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ar-BH" b="1" dirty="0">
              <a:solidFill>
                <a:schemeClr val="tx1"/>
              </a:solidFill>
            </a:rPr>
            <a:t>الاسم </a:t>
          </a:r>
          <a:endParaRPr lang="en-US" b="1" dirty="0">
            <a:solidFill>
              <a:schemeClr val="tx1"/>
            </a:solidFill>
          </a:endParaRPr>
        </a:p>
      </dgm:t>
    </dgm:pt>
    <dgm:pt modelId="{28A41784-81B7-41A0-8DEA-C518155487B5}" type="parTrans" cxnId="{3BE9427B-A478-457B-8BE5-0F8767C44271}">
      <dgm:prSet/>
      <dgm:spPr/>
      <dgm:t>
        <a:bodyPr/>
        <a:lstStyle/>
        <a:p>
          <a:endParaRPr lang="en-US"/>
        </a:p>
      </dgm:t>
    </dgm:pt>
    <dgm:pt modelId="{7E7DE10F-0F54-4D63-ABB8-206A0DC1DC4C}" type="sibTrans" cxnId="{3BE9427B-A478-457B-8BE5-0F8767C44271}">
      <dgm:prSet/>
      <dgm:spPr/>
      <dgm:t>
        <a:bodyPr/>
        <a:lstStyle/>
        <a:p>
          <a:endParaRPr lang="en-US" dirty="0"/>
        </a:p>
      </dgm:t>
    </dgm:pt>
    <dgm:pt modelId="{658D9697-532D-4889-ABD7-9BB8FDF91022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ar-BH" b="1" dirty="0">
              <a:solidFill>
                <a:schemeClr val="tx1"/>
              </a:solidFill>
            </a:rPr>
            <a:t>مبني</a:t>
          </a:r>
          <a:endParaRPr lang="en-US" b="1" dirty="0">
            <a:solidFill>
              <a:schemeClr val="tx1"/>
            </a:solidFill>
          </a:endParaRPr>
        </a:p>
      </dgm:t>
    </dgm:pt>
    <dgm:pt modelId="{51289F36-F16B-4F69-9959-80EC3B143DA1}" type="parTrans" cxnId="{92F724F5-B580-4253-8594-66B0610DAC58}">
      <dgm:prSet/>
      <dgm:spPr/>
      <dgm:t>
        <a:bodyPr/>
        <a:lstStyle/>
        <a:p>
          <a:endParaRPr lang="en-US"/>
        </a:p>
      </dgm:t>
    </dgm:pt>
    <dgm:pt modelId="{15E9BA9A-6DBA-4293-9B31-F054F440C62F}" type="sibTrans" cxnId="{92F724F5-B580-4253-8594-66B0610DAC58}">
      <dgm:prSet/>
      <dgm:spPr/>
      <dgm:t>
        <a:bodyPr/>
        <a:lstStyle/>
        <a:p>
          <a:pPr algn="ctr"/>
          <a:endParaRPr lang="en-US" dirty="0"/>
        </a:p>
      </dgm:t>
    </dgm:pt>
    <dgm:pt modelId="{41F5F8CC-3B5A-46CF-878F-F762241EA328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ar-BH" b="1" dirty="0">
              <a:solidFill>
                <a:schemeClr val="tx1"/>
              </a:solidFill>
            </a:rPr>
            <a:t>معرب</a:t>
          </a:r>
          <a:endParaRPr lang="en-US" b="1" dirty="0">
            <a:solidFill>
              <a:schemeClr val="tx1"/>
            </a:solidFill>
          </a:endParaRPr>
        </a:p>
      </dgm:t>
    </dgm:pt>
    <dgm:pt modelId="{FB0125AD-6328-4866-B335-8BB3655C8158}" type="parTrans" cxnId="{98DAD871-F757-40B4-9656-F94579F25AF9}">
      <dgm:prSet/>
      <dgm:spPr/>
      <dgm:t>
        <a:bodyPr/>
        <a:lstStyle/>
        <a:p>
          <a:endParaRPr lang="en-US"/>
        </a:p>
      </dgm:t>
    </dgm:pt>
    <dgm:pt modelId="{2FF1877C-D904-4DA0-8CA7-38BB3D609734}" type="sibTrans" cxnId="{98DAD871-F757-40B4-9656-F94579F25AF9}">
      <dgm:prSet/>
      <dgm:spPr/>
      <dgm:t>
        <a:bodyPr/>
        <a:lstStyle/>
        <a:p>
          <a:endParaRPr lang="en-US" dirty="0"/>
        </a:p>
      </dgm:t>
    </dgm:pt>
    <dgm:pt modelId="{3C76E058-ACEA-4BF3-8D47-8C6884D10640}" type="pres">
      <dgm:prSet presAssocID="{1C8E3886-AEA2-40D2-AFB9-8F6D79AC297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724E113-71A4-4A3F-99AF-B7DEAD31733F}" type="pres">
      <dgm:prSet presAssocID="{EC806764-7139-4BF2-BF21-AAEE60E72280}" presName="hierRoot1" presStyleCnt="0"/>
      <dgm:spPr/>
    </dgm:pt>
    <dgm:pt modelId="{76C61C6D-C131-438F-A1FF-3D256CA156E8}" type="pres">
      <dgm:prSet presAssocID="{EC806764-7139-4BF2-BF21-AAEE60E72280}" presName="composite" presStyleCnt="0"/>
      <dgm:spPr/>
    </dgm:pt>
    <dgm:pt modelId="{11601670-505E-4CF0-90F5-2D1CC20B8902}" type="pres">
      <dgm:prSet presAssocID="{EC806764-7139-4BF2-BF21-AAEE60E72280}" presName="image" presStyleLbl="node0" presStyleIdx="0" presStyleCnt="1"/>
      <dgm:spPr/>
    </dgm:pt>
    <dgm:pt modelId="{EC0AB786-FA6E-4B77-9ABA-8FB92013C8FA}" type="pres">
      <dgm:prSet presAssocID="{EC806764-7139-4BF2-BF21-AAEE60E72280}" presName="text" presStyleLbl="revTx" presStyleIdx="0" presStyleCnt="3" custLinFactNeighborX="-76081" custLinFactNeighborY="-1156">
        <dgm:presLayoutVars>
          <dgm:chPref val="3"/>
        </dgm:presLayoutVars>
      </dgm:prSet>
      <dgm:spPr/>
    </dgm:pt>
    <dgm:pt modelId="{044678FB-507B-4C33-85E6-4BBA2B397888}" type="pres">
      <dgm:prSet presAssocID="{EC806764-7139-4BF2-BF21-AAEE60E72280}" presName="hierChild2" presStyleCnt="0"/>
      <dgm:spPr/>
    </dgm:pt>
    <dgm:pt modelId="{4C0D0D22-EBC4-4A02-B0D5-0A2B7AF48E62}" type="pres">
      <dgm:prSet presAssocID="{51289F36-F16B-4F69-9959-80EC3B143DA1}" presName="Name10" presStyleLbl="parChTrans1D2" presStyleIdx="0" presStyleCnt="2"/>
      <dgm:spPr/>
    </dgm:pt>
    <dgm:pt modelId="{60772AA2-DE6F-4809-931D-D2DF30012BB4}" type="pres">
      <dgm:prSet presAssocID="{658D9697-532D-4889-ABD7-9BB8FDF91022}" presName="hierRoot2" presStyleCnt="0"/>
      <dgm:spPr/>
    </dgm:pt>
    <dgm:pt modelId="{D25DD33C-D67B-461B-9B28-5EAD22169A28}" type="pres">
      <dgm:prSet presAssocID="{658D9697-532D-4889-ABD7-9BB8FDF91022}" presName="composite2" presStyleCnt="0"/>
      <dgm:spPr/>
    </dgm:pt>
    <dgm:pt modelId="{BDD96FAD-F812-4043-B4CF-3B8212D84F3C}" type="pres">
      <dgm:prSet presAssocID="{658D9697-532D-4889-ABD7-9BB8FDF91022}" presName="image2" presStyleLbl="node2" presStyleIdx="0" presStyleCnt="2"/>
      <dgm:spPr/>
    </dgm:pt>
    <dgm:pt modelId="{22C705F0-82DC-4251-955F-E784C43B2D05}" type="pres">
      <dgm:prSet presAssocID="{658D9697-532D-4889-ABD7-9BB8FDF91022}" presName="text2" presStyleLbl="revTx" presStyleIdx="1" presStyleCnt="3" custLinFactNeighborX="-84230" custLinFactNeighborY="11174">
        <dgm:presLayoutVars>
          <dgm:chPref val="3"/>
        </dgm:presLayoutVars>
      </dgm:prSet>
      <dgm:spPr/>
    </dgm:pt>
    <dgm:pt modelId="{4B45E51A-7E25-4158-BE89-697417145811}" type="pres">
      <dgm:prSet presAssocID="{658D9697-532D-4889-ABD7-9BB8FDF91022}" presName="hierChild3" presStyleCnt="0"/>
      <dgm:spPr/>
    </dgm:pt>
    <dgm:pt modelId="{A7268FA3-CEED-4086-839B-90B3B6EA044D}" type="pres">
      <dgm:prSet presAssocID="{FB0125AD-6328-4866-B335-8BB3655C8158}" presName="Name10" presStyleLbl="parChTrans1D2" presStyleIdx="1" presStyleCnt="2"/>
      <dgm:spPr/>
    </dgm:pt>
    <dgm:pt modelId="{154F6B5A-1232-490E-A95C-D25E0C9A0739}" type="pres">
      <dgm:prSet presAssocID="{41F5F8CC-3B5A-46CF-878F-F762241EA328}" presName="hierRoot2" presStyleCnt="0"/>
      <dgm:spPr/>
    </dgm:pt>
    <dgm:pt modelId="{9DA6E59F-3058-4EAC-AA52-238D9E7F2F79}" type="pres">
      <dgm:prSet presAssocID="{41F5F8CC-3B5A-46CF-878F-F762241EA328}" presName="composite2" presStyleCnt="0"/>
      <dgm:spPr/>
    </dgm:pt>
    <dgm:pt modelId="{9756AACE-55BA-4264-A815-8127032258B8}" type="pres">
      <dgm:prSet presAssocID="{41F5F8CC-3B5A-46CF-878F-F762241EA328}" presName="image2" presStyleLbl="node2" presStyleIdx="1" presStyleCnt="2"/>
      <dgm:spPr/>
    </dgm:pt>
    <dgm:pt modelId="{9A6061A4-F1FA-4D0E-AD93-41736962CF46}" type="pres">
      <dgm:prSet presAssocID="{41F5F8CC-3B5A-46CF-878F-F762241EA328}" presName="text2" presStyleLbl="revTx" presStyleIdx="2" presStyleCnt="3" custLinFactNeighborX="-69752" custLinFactNeighborY="23207">
        <dgm:presLayoutVars>
          <dgm:chPref val="3"/>
        </dgm:presLayoutVars>
      </dgm:prSet>
      <dgm:spPr/>
    </dgm:pt>
    <dgm:pt modelId="{3E43B754-14BF-4DFC-BFD6-FA9E545C39A7}" type="pres">
      <dgm:prSet presAssocID="{41F5F8CC-3B5A-46CF-878F-F762241EA328}" presName="hierChild3" presStyleCnt="0"/>
      <dgm:spPr/>
    </dgm:pt>
  </dgm:ptLst>
  <dgm:cxnLst>
    <dgm:cxn modelId="{176A9C02-49DD-4DB3-8FEE-913FAF046819}" type="presOf" srcId="{41F5F8CC-3B5A-46CF-878F-F762241EA328}" destId="{9A6061A4-F1FA-4D0E-AD93-41736962CF46}" srcOrd="0" destOrd="0" presId="urn:microsoft.com/office/officeart/2009/layout/CirclePictureHierarchy"/>
    <dgm:cxn modelId="{8C87FC0F-0E04-4567-B6CF-26A4B7E82463}" type="presOf" srcId="{51289F36-F16B-4F69-9959-80EC3B143DA1}" destId="{4C0D0D22-EBC4-4A02-B0D5-0A2B7AF48E62}" srcOrd="0" destOrd="0" presId="urn:microsoft.com/office/officeart/2009/layout/CirclePictureHierarchy"/>
    <dgm:cxn modelId="{39FC8514-58BE-4488-A6AA-40BF839BB182}" type="presOf" srcId="{EC806764-7139-4BF2-BF21-AAEE60E72280}" destId="{EC0AB786-FA6E-4B77-9ABA-8FB92013C8FA}" srcOrd="0" destOrd="0" presId="urn:microsoft.com/office/officeart/2009/layout/CirclePictureHierarchy"/>
    <dgm:cxn modelId="{EC441433-3F79-4581-87CE-1B877F617480}" type="presOf" srcId="{1C8E3886-AEA2-40D2-AFB9-8F6D79AC2975}" destId="{3C76E058-ACEA-4BF3-8D47-8C6884D10640}" srcOrd="0" destOrd="0" presId="urn:microsoft.com/office/officeart/2009/layout/CirclePictureHierarchy"/>
    <dgm:cxn modelId="{B38C3640-46FD-4D87-8E0F-33AA89C08A97}" type="presOf" srcId="{658D9697-532D-4889-ABD7-9BB8FDF91022}" destId="{22C705F0-82DC-4251-955F-E784C43B2D05}" srcOrd="0" destOrd="0" presId="urn:microsoft.com/office/officeart/2009/layout/CirclePictureHierarchy"/>
    <dgm:cxn modelId="{98DAD871-F757-40B4-9656-F94579F25AF9}" srcId="{EC806764-7139-4BF2-BF21-AAEE60E72280}" destId="{41F5F8CC-3B5A-46CF-878F-F762241EA328}" srcOrd="1" destOrd="0" parTransId="{FB0125AD-6328-4866-B335-8BB3655C8158}" sibTransId="{2FF1877C-D904-4DA0-8CA7-38BB3D609734}"/>
    <dgm:cxn modelId="{3BE9427B-A478-457B-8BE5-0F8767C44271}" srcId="{1C8E3886-AEA2-40D2-AFB9-8F6D79AC2975}" destId="{EC806764-7139-4BF2-BF21-AAEE60E72280}" srcOrd="0" destOrd="0" parTransId="{28A41784-81B7-41A0-8DEA-C518155487B5}" sibTransId="{7E7DE10F-0F54-4D63-ABB8-206A0DC1DC4C}"/>
    <dgm:cxn modelId="{92F724F5-B580-4253-8594-66B0610DAC58}" srcId="{EC806764-7139-4BF2-BF21-AAEE60E72280}" destId="{658D9697-532D-4889-ABD7-9BB8FDF91022}" srcOrd="0" destOrd="0" parTransId="{51289F36-F16B-4F69-9959-80EC3B143DA1}" sibTransId="{15E9BA9A-6DBA-4293-9B31-F054F440C62F}"/>
    <dgm:cxn modelId="{BC14A8FA-7F6B-4C4F-A778-EF2C83BBBAF4}" type="presOf" srcId="{FB0125AD-6328-4866-B335-8BB3655C8158}" destId="{A7268FA3-CEED-4086-839B-90B3B6EA044D}" srcOrd="0" destOrd="0" presId="urn:microsoft.com/office/officeart/2009/layout/CirclePictureHierarchy"/>
    <dgm:cxn modelId="{EC1AD1CB-3510-423B-9137-C526EBDA637A}" type="presParOf" srcId="{3C76E058-ACEA-4BF3-8D47-8C6884D10640}" destId="{8724E113-71A4-4A3F-99AF-B7DEAD31733F}" srcOrd="0" destOrd="0" presId="urn:microsoft.com/office/officeart/2009/layout/CirclePictureHierarchy"/>
    <dgm:cxn modelId="{B32AD129-05C9-45FC-92D6-61A3A85E2988}" type="presParOf" srcId="{8724E113-71A4-4A3F-99AF-B7DEAD31733F}" destId="{76C61C6D-C131-438F-A1FF-3D256CA156E8}" srcOrd="0" destOrd="0" presId="urn:microsoft.com/office/officeart/2009/layout/CirclePictureHierarchy"/>
    <dgm:cxn modelId="{895011B8-A3AB-4E62-9E4B-B78305EB16A0}" type="presParOf" srcId="{76C61C6D-C131-438F-A1FF-3D256CA156E8}" destId="{11601670-505E-4CF0-90F5-2D1CC20B8902}" srcOrd="0" destOrd="0" presId="urn:microsoft.com/office/officeart/2009/layout/CirclePictureHierarchy"/>
    <dgm:cxn modelId="{180230FB-2CD6-4B7D-93F7-9EC0D6BBFFC3}" type="presParOf" srcId="{76C61C6D-C131-438F-A1FF-3D256CA156E8}" destId="{EC0AB786-FA6E-4B77-9ABA-8FB92013C8FA}" srcOrd="1" destOrd="0" presId="urn:microsoft.com/office/officeart/2009/layout/CirclePictureHierarchy"/>
    <dgm:cxn modelId="{8D78F54E-0216-49D0-B442-CFF6AB96C175}" type="presParOf" srcId="{8724E113-71A4-4A3F-99AF-B7DEAD31733F}" destId="{044678FB-507B-4C33-85E6-4BBA2B397888}" srcOrd="1" destOrd="0" presId="urn:microsoft.com/office/officeart/2009/layout/CirclePictureHierarchy"/>
    <dgm:cxn modelId="{6B627C24-EFF5-4FB7-B49F-A79ECFEA5249}" type="presParOf" srcId="{044678FB-507B-4C33-85E6-4BBA2B397888}" destId="{4C0D0D22-EBC4-4A02-B0D5-0A2B7AF48E62}" srcOrd="0" destOrd="0" presId="urn:microsoft.com/office/officeart/2009/layout/CirclePictureHierarchy"/>
    <dgm:cxn modelId="{95050C46-9716-4208-BFEC-7A0D757D769B}" type="presParOf" srcId="{044678FB-507B-4C33-85E6-4BBA2B397888}" destId="{60772AA2-DE6F-4809-931D-D2DF30012BB4}" srcOrd="1" destOrd="0" presId="urn:microsoft.com/office/officeart/2009/layout/CirclePictureHierarchy"/>
    <dgm:cxn modelId="{7BD2CF8E-0F0F-43CD-AE64-9D8EC7177F29}" type="presParOf" srcId="{60772AA2-DE6F-4809-931D-D2DF30012BB4}" destId="{D25DD33C-D67B-461B-9B28-5EAD22169A28}" srcOrd="0" destOrd="0" presId="urn:microsoft.com/office/officeart/2009/layout/CirclePictureHierarchy"/>
    <dgm:cxn modelId="{A6DF6674-BDFC-45AC-8F56-73A265157B26}" type="presParOf" srcId="{D25DD33C-D67B-461B-9B28-5EAD22169A28}" destId="{BDD96FAD-F812-4043-B4CF-3B8212D84F3C}" srcOrd="0" destOrd="0" presId="urn:microsoft.com/office/officeart/2009/layout/CirclePictureHierarchy"/>
    <dgm:cxn modelId="{41999696-C9D2-4FAB-9E18-8A141FE17190}" type="presParOf" srcId="{D25DD33C-D67B-461B-9B28-5EAD22169A28}" destId="{22C705F0-82DC-4251-955F-E784C43B2D05}" srcOrd="1" destOrd="0" presId="urn:microsoft.com/office/officeart/2009/layout/CirclePictureHierarchy"/>
    <dgm:cxn modelId="{CCA6EC6B-9724-4F51-A1EB-1D666FB19EAC}" type="presParOf" srcId="{60772AA2-DE6F-4809-931D-D2DF30012BB4}" destId="{4B45E51A-7E25-4158-BE89-697417145811}" srcOrd="1" destOrd="0" presId="urn:microsoft.com/office/officeart/2009/layout/CirclePictureHierarchy"/>
    <dgm:cxn modelId="{84EA3BDF-5FC0-415E-9652-934DB142F6F4}" type="presParOf" srcId="{044678FB-507B-4C33-85E6-4BBA2B397888}" destId="{A7268FA3-CEED-4086-839B-90B3B6EA044D}" srcOrd="2" destOrd="0" presId="urn:microsoft.com/office/officeart/2009/layout/CirclePictureHierarchy"/>
    <dgm:cxn modelId="{6BA12CB2-3B61-49C7-927F-880EDB05D6C9}" type="presParOf" srcId="{044678FB-507B-4C33-85E6-4BBA2B397888}" destId="{154F6B5A-1232-490E-A95C-D25E0C9A0739}" srcOrd="3" destOrd="0" presId="urn:microsoft.com/office/officeart/2009/layout/CirclePictureHierarchy"/>
    <dgm:cxn modelId="{783F88C9-3D39-4756-8BAE-678038C98C20}" type="presParOf" srcId="{154F6B5A-1232-490E-A95C-D25E0C9A0739}" destId="{9DA6E59F-3058-4EAC-AA52-238D9E7F2F79}" srcOrd="0" destOrd="0" presId="urn:microsoft.com/office/officeart/2009/layout/CirclePictureHierarchy"/>
    <dgm:cxn modelId="{3E202EAA-21EC-423C-A886-6B02C386256C}" type="presParOf" srcId="{9DA6E59F-3058-4EAC-AA52-238D9E7F2F79}" destId="{9756AACE-55BA-4264-A815-8127032258B8}" srcOrd="0" destOrd="0" presId="urn:microsoft.com/office/officeart/2009/layout/CirclePictureHierarchy"/>
    <dgm:cxn modelId="{1598209A-42F8-439D-8B70-A1149349C05F}" type="presParOf" srcId="{9DA6E59F-3058-4EAC-AA52-238D9E7F2F79}" destId="{9A6061A4-F1FA-4D0E-AD93-41736962CF46}" srcOrd="1" destOrd="0" presId="urn:microsoft.com/office/officeart/2009/layout/CirclePictureHierarchy"/>
    <dgm:cxn modelId="{04368876-CF46-496A-87C3-1E00FC9F4CC9}" type="presParOf" srcId="{154F6B5A-1232-490E-A95C-D25E0C9A0739}" destId="{3E43B754-14BF-4DFC-BFD6-FA9E545C39A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68FA3-CEED-4086-839B-90B3B6EA044D}">
      <dsp:nvSpPr>
        <dsp:cNvPr id="0" name=""/>
        <dsp:cNvSpPr/>
      </dsp:nvSpPr>
      <dsp:spPr>
        <a:xfrm>
          <a:off x="2387203" y="903342"/>
          <a:ext cx="1211460" cy="277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868"/>
              </a:lnTo>
              <a:lnTo>
                <a:pt x="1211460" y="139868"/>
              </a:lnTo>
              <a:lnTo>
                <a:pt x="1211460" y="2775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D0D22-EBC4-4A02-B0D5-0A2B7AF48E62}">
      <dsp:nvSpPr>
        <dsp:cNvPr id="0" name=""/>
        <dsp:cNvSpPr/>
      </dsp:nvSpPr>
      <dsp:spPr>
        <a:xfrm>
          <a:off x="1175742" y="903342"/>
          <a:ext cx="1211460" cy="277534"/>
        </a:xfrm>
        <a:custGeom>
          <a:avLst/>
          <a:gdLst/>
          <a:ahLst/>
          <a:cxnLst/>
          <a:rect l="0" t="0" r="0" b="0"/>
          <a:pathLst>
            <a:path>
              <a:moveTo>
                <a:pt x="1211460" y="0"/>
              </a:moveTo>
              <a:lnTo>
                <a:pt x="1211460" y="139868"/>
              </a:lnTo>
              <a:lnTo>
                <a:pt x="0" y="139868"/>
              </a:lnTo>
              <a:lnTo>
                <a:pt x="0" y="2775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01670-505E-4CF0-90F5-2D1CC20B8902}">
      <dsp:nvSpPr>
        <dsp:cNvPr id="0" name=""/>
        <dsp:cNvSpPr/>
      </dsp:nvSpPr>
      <dsp:spPr>
        <a:xfrm>
          <a:off x="1946671" y="22280"/>
          <a:ext cx="881062" cy="881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AB786-FA6E-4B77-9ABA-8FB92013C8FA}">
      <dsp:nvSpPr>
        <dsp:cNvPr id="0" name=""/>
        <dsp:cNvSpPr/>
      </dsp:nvSpPr>
      <dsp:spPr>
        <a:xfrm>
          <a:off x="1822252" y="9892"/>
          <a:ext cx="1321593" cy="88106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1" kern="1200" dirty="0">
              <a:solidFill>
                <a:schemeClr val="tx1"/>
              </a:solidFill>
            </a:rPr>
            <a:t>الاسم </a:t>
          </a:r>
          <a:endParaRPr lang="en-US" sz="4000" b="1" kern="1200" dirty="0">
            <a:solidFill>
              <a:schemeClr val="tx1"/>
            </a:solidFill>
          </a:endParaRPr>
        </a:p>
      </dsp:txBody>
      <dsp:txXfrm>
        <a:off x="1822252" y="9892"/>
        <a:ext cx="1321593" cy="881062"/>
      </dsp:txXfrm>
    </dsp:sp>
    <dsp:sp modelId="{BDD96FAD-F812-4043-B4CF-3B8212D84F3C}">
      <dsp:nvSpPr>
        <dsp:cNvPr id="0" name=""/>
        <dsp:cNvSpPr/>
      </dsp:nvSpPr>
      <dsp:spPr>
        <a:xfrm>
          <a:off x="735210" y="1180877"/>
          <a:ext cx="881062" cy="881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05F0-82DC-4251-955F-E784C43B2D05}">
      <dsp:nvSpPr>
        <dsp:cNvPr id="0" name=""/>
        <dsp:cNvSpPr/>
      </dsp:nvSpPr>
      <dsp:spPr>
        <a:xfrm>
          <a:off x="503095" y="1200955"/>
          <a:ext cx="1321593" cy="88106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1" kern="1200" dirty="0">
              <a:solidFill>
                <a:schemeClr val="tx1"/>
              </a:solidFill>
            </a:rPr>
            <a:t>مبني</a:t>
          </a:r>
          <a:endParaRPr lang="en-US" sz="4000" b="1" kern="1200" dirty="0">
            <a:solidFill>
              <a:schemeClr val="tx1"/>
            </a:solidFill>
          </a:endParaRPr>
        </a:p>
      </dsp:txBody>
      <dsp:txXfrm>
        <a:off x="503095" y="1200955"/>
        <a:ext cx="1321593" cy="881062"/>
      </dsp:txXfrm>
    </dsp:sp>
    <dsp:sp modelId="{9756AACE-55BA-4264-A815-8127032258B8}">
      <dsp:nvSpPr>
        <dsp:cNvPr id="0" name=""/>
        <dsp:cNvSpPr/>
      </dsp:nvSpPr>
      <dsp:spPr>
        <a:xfrm>
          <a:off x="3158132" y="1180877"/>
          <a:ext cx="881062" cy="881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061A4-F1FA-4D0E-AD93-41736962CF46}">
      <dsp:nvSpPr>
        <dsp:cNvPr id="0" name=""/>
        <dsp:cNvSpPr/>
      </dsp:nvSpPr>
      <dsp:spPr>
        <a:xfrm>
          <a:off x="3117357" y="1200955"/>
          <a:ext cx="1321593" cy="88106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b="1" kern="1200" dirty="0">
              <a:solidFill>
                <a:schemeClr val="tx1"/>
              </a:solidFill>
            </a:rPr>
            <a:t>معرب</a:t>
          </a:r>
          <a:endParaRPr lang="en-US" sz="4000" b="1" kern="1200" dirty="0">
            <a:solidFill>
              <a:schemeClr val="tx1"/>
            </a:solidFill>
          </a:endParaRPr>
        </a:p>
      </dsp:txBody>
      <dsp:txXfrm>
        <a:off x="3117357" y="1200955"/>
        <a:ext cx="1321593" cy="881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1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1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3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2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7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4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3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6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8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41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422564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9700" y="2569024"/>
            <a:ext cx="9220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800" dirty="0">
                <a:solidFill>
                  <a:srgbClr val="7030A0"/>
                </a:solidFill>
                <a:latin typeface="Sakkal Majalla" panose="02000000000000000000" pitchFamily="2" charset="-78"/>
                <a:cs typeface="Sultan normal" pitchFamily="2" charset="-78"/>
              </a:rPr>
              <a:t>درس في مادّة اللّغة العربيّة</a:t>
            </a:r>
          </a:p>
          <a:p>
            <a:pPr algn="ctr" rtl="1"/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 القَواعِد النّحويّة </a:t>
            </a:r>
          </a:p>
          <a:p>
            <a:pPr algn="ctr" rtl="1"/>
            <a:endParaRPr lang="ar-BH" sz="2000" dirty="0"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r>
              <a:rPr lang="ar-BH" sz="4800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الممنوع من الصّرف لعلتين</a:t>
            </a:r>
            <a:endParaRPr lang="en-US" sz="4800" dirty="0"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endParaRPr lang="ar-BH" sz="2800" dirty="0"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للصّفّ الثّاني الإعداديّ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23495" y="543544"/>
            <a:ext cx="2252795" cy="9898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أَتَذَكّــــرُ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230445" y="657513"/>
          <a:ext cx="6096000" cy="2082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358538" y="2946265"/>
            <a:ext cx="9517752" cy="28682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2800" b="1" u="sng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الاسم المعرب هو كلّ اسم تتغيّرُ حركته بتَغيُّر موقعــه من الإعراب.</a:t>
            </a:r>
          </a:p>
          <a:p>
            <a:pPr algn="r" rtl="1"/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الاسم المبني هو كلّ اسم لا تتغيّرُ حركته بتَغيُّر موقعه من الإعراب.</a:t>
            </a:r>
          </a:p>
          <a:p>
            <a:pPr algn="r" rtl="1"/>
            <a:endParaRPr lang="en-US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743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5" grpId="0">
        <p:bldAsOne/>
      </p:bldGraphic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0483270" y="4273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2409730" y="2124861"/>
            <a:ext cx="7938168" cy="27991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2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ترأستْ </a:t>
            </a:r>
            <a:r>
              <a:rPr lang="ar-BH" sz="28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مواطنةٌ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مثقفةٌ </a:t>
            </a:r>
            <a:r>
              <a:rPr lang="ar-BH" sz="28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جمعيةً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نسائيةً, وأدارتها </a:t>
            </a:r>
            <a:r>
              <a:rPr lang="ar-BH" sz="28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بإحكامٍ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. </a:t>
            </a:r>
          </a:p>
          <a:p>
            <a:pPr algn="r">
              <a:lnSpc>
                <a:spcPct val="2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اشْتركتْ </a:t>
            </a:r>
            <a:r>
              <a:rPr lang="ar-BH" sz="28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فاطمةُ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مع زوجها </a:t>
            </a:r>
            <a:r>
              <a:rPr lang="ar-BH" sz="28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يوسُفَ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صنع بعض السّلال . </a:t>
            </a: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4740812" y="564077"/>
            <a:ext cx="5607085" cy="92798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أقــــرأ المثالين الآتيين قراءة متأنّية: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74358" y="1159803"/>
            <a:ext cx="82089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/>
            <a:r>
              <a:rPr lang="ar-BH" dirty="0"/>
              <a:t> </a:t>
            </a:r>
            <a:endParaRPr lang="ar-BH" sz="3600" b="1" dirty="0"/>
          </a:p>
        </p:txBody>
      </p:sp>
    </p:spTree>
    <p:extLst>
      <p:ext uri="{BB962C8B-B14F-4D97-AF65-F5344CB8AC3E}">
        <p14:creationId xmlns:p14="http://schemas.microsoft.com/office/powerpoint/2010/main" val="386372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0483270" y="4273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2398641" y="1135909"/>
            <a:ext cx="8596370" cy="586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كيف وردت الأسماء (  مواطنةٌ، جمعيةً، بإحكام</a:t>
            </a:r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ٍ )؟</a:t>
            </a:r>
            <a:endParaRPr lang="ar-BH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7759337" y="303955"/>
            <a:ext cx="3235674" cy="71513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ألاحظُ ما تحته خطّ :</a:t>
            </a: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398641" y="1880295"/>
            <a:ext cx="8596370" cy="5817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هذه الأسماء وردت منوّنة: الأول بالضمَ، و الثّاني بالفتح، و الثالث بالكسر .</a:t>
            </a: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2398641" y="3526742"/>
            <a:ext cx="8596369" cy="48448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هذه الأسماء معربة، لذلك جاءت منوّنة.</a:t>
            </a: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2398641" y="2903770"/>
            <a:ext cx="8596369" cy="484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ذه الأسماء معربة أم مبنيّة؟</a:t>
            </a:r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2398641" y="4459022"/>
            <a:ext cx="8596370" cy="682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في المثال الثاني بم ضبط الاسمان (فاطمةُ) و ( يُوسُفَ)؟</a:t>
            </a: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2398642" y="5395988"/>
            <a:ext cx="8596368" cy="68273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(فاطمةُ) بالضَّمَّة، و ( يُوسُفَ) بالفتْحة، وهما ممنوعان من الصّرف (أي من التّنوين)</a:t>
            </a:r>
          </a:p>
        </p:txBody>
      </p:sp>
    </p:spTree>
    <p:extLst>
      <p:ext uri="{BB962C8B-B14F-4D97-AF65-F5344CB8AC3E}">
        <p14:creationId xmlns:p14="http://schemas.microsoft.com/office/powerpoint/2010/main" val="7295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0" y="214290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36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ar-BH" sz="2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endParaRPr lang="ar-B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5683" y="1509952"/>
            <a:ext cx="10552779" cy="3838096"/>
          </a:xfrm>
          <a:prstGeom prst="roundRect">
            <a:avLst/>
          </a:prstGeom>
          <a:solidFill>
            <a:schemeClr val="bg2"/>
          </a:solidFill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  <a:buNone/>
            </a:pPr>
            <a:r>
              <a:rPr lang="ar-BH" sz="2800" b="1" u="sng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-الاسم المعرب يكون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  <a:p>
            <a:pPr marL="457200" indent="-45720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منوّنًا أي منصرفًا، فيلحقُ آخره الضَّمُّ، أو الفَتْحُ أو الكَسْرُ،</a:t>
            </a:r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بحسب موقعه منْ الجملة .</a:t>
            </a:r>
          </a:p>
          <a:p>
            <a:pPr algn="r" rtl="1">
              <a:lnSpc>
                <a:spcPct val="150000"/>
              </a:lnSpc>
            </a:pPr>
            <a:endParaRPr lang="ar-BH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غَيْرَ منوّن فيسمّى مَمْنوعًا من الصّرف، ويرفع بالضمّة، وينصب بالفتحة، ويجرّ بالفتحة النّائبة عن الكسرة.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584893" y="363113"/>
            <a:ext cx="2733569" cy="9037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buNone/>
            </a:pPr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أستنتج أنّ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490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0483270" y="4273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2409730" y="2085763"/>
            <a:ext cx="7938168" cy="4032448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ت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زَوَّجَ الرّسولُ (ص)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عائ</a:t>
            </a:r>
            <a:r>
              <a:rPr lang="ar-SA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شةَ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أمّ المؤمنين بعد وفاة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السيدة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خَديجة. </a:t>
            </a:r>
          </a:p>
          <a:p>
            <a:pPr algn="r">
              <a:lnSpc>
                <a:spcPct val="150000"/>
              </a:lnSpc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2-هاجرَ 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إبراهيمُ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عَليه السَّلام إلى مَكَّةَ.</a:t>
            </a:r>
          </a:p>
          <a:p>
            <a:pPr algn="r">
              <a:lnSpc>
                <a:spcPct val="150000"/>
              </a:lnSpc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تَقَعُ مدرسةُ مَرْيم بنت 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عمرانَ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 مدينة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الـمحرّق.</a:t>
            </a:r>
          </a:p>
          <a:p>
            <a:pPr algn="r">
              <a:lnSpc>
                <a:spcPct val="150000"/>
              </a:lnSpc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4- طلبَ المعل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ّمُ إلى 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أشرفَ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مساندةَ زُملائ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5- كانَ 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عُمَرُ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شديدًا عَلى الكُّفّار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6- زُرْتُ السُّوقَ الشَّعبي في </a:t>
            </a:r>
            <a:r>
              <a:rPr lang="ar-BH" sz="28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جدْ حَفْصَ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4965896" y="886750"/>
            <a:ext cx="5382002" cy="927981"/>
          </a:xfrm>
          <a:prstGeom prst="rect">
            <a:avLst/>
          </a:prstGeom>
          <a:solidFill>
            <a:schemeClr val="bg2"/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(أ) أقــــرأ الأمثلة الآتية قراءة متأنّية: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74358" y="1003840"/>
            <a:ext cx="82089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/>
            <a:r>
              <a:rPr lang="ar-BH" dirty="0"/>
              <a:t> </a:t>
            </a:r>
            <a:endParaRPr lang="ar-BH" sz="3600" b="1" dirty="0"/>
          </a:p>
        </p:txBody>
      </p:sp>
    </p:spTree>
    <p:extLst>
      <p:ext uri="{BB962C8B-B14F-4D97-AF65-F5344CB8AC3E}">
        <p14:creationId xmlns:p14="http://schemas.microsoft.com/office/powerpoint/2010/main" val="42524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0" y="214290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36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ar-BH" sz="2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endParaRPr lang="ar-B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059" y="402382"/>
            <a:ext cx="8560821" cy="76897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 أُعيدُ قراءة الأمثلة، وأتأمّلُ الأسماء الّتي تحتها خطّ، و أُلاحظ ما يأتي: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206" y="1589938"/>
            <a:ext cx="10192674" cy="713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(عائشة) في المثال(1)، اسم لم يَلْحَقْ آخ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رَه التّن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؛لأن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َّهُ عَلَمٌ مُؤَنَّث.</a:t>
            </a: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54001" y="2967836"/>
            <a:ext cx="10234877" cy="65893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marL="457200" indent="-457200" algn="justLow" rtl="1">
              <a:buFont typeface="Wingdings" panose="05000000000000000000" pitchFamily="2" charset="2"/>
              <a:buChar char="v"/>
            </a:pPr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(إبراهيمُ) في المثال(2)، لم يَلْحَقْ آخ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رَه التّن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؛لأن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َّهُ عَلَمٌ أًعْجَميّ.</a:t>
            </a: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54002" y="4252029"/>
            <a:ext cx="10234877" cy="6802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marL="457200" indent="-457200" algn="justLow" rtl="1">
              <a:buFont typeface="Wingdings" panose="05000000000000000000" pitchFamily="2" charset="2"/>
              <a:buChar char="v"/>
            </a:pPr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(عمرانَ) في المثال(3)، اسم لم يَلْحَقْ آخ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رَه التّن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؛لأن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َّهُ عَلَمٌ مختومٌ بألف ونون زائدتين.</a:t>
            </a: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DCFAFF7D-701A-4755-8529-06C9A0A637D7}"/>
              </a:ext>
            </a:extLst>
          </p:cNvPr>
          <p:cNvSpPr/>
          <p:nvPr/>
        </p:nvSpPr>
        <p:spPr>
          <a:xfrm>
            <a:off x="1151301" y="1503158"/>
            <a:ext cx="10170942" cy="600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(أشرفَ) في المثال(4)، لم يَلْحَقْ آخ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رَه التّن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؛لأن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َّهُ عَلَمٌ على وزن الفعل.</a:t>
            </a: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A140608F-4B11-47A6-AD82-EA5D8B8C5334}"/>
              </a:ext>
            </a:extLst>
          </p:cNvPr>
          <p:cNvSpPr/>
          <p:nvPr/>
        </p:nvSpPr>
        <p:spPr>
          <a:xfrm>
            <a:off x="1151301" y="4153050"/>
            <a:ext cx="10164633" cy="600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(جد حَفْصَ) في المثال(6)، لم يَلْحَقْ آخ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رَه التّن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؛لأن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َّهُ عَلَمٌ مركب تركيبًا مزجيًّا.</a:t>
            </a: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endParaRPr lang="ar-BH" sz="2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71617A8F-C137-43AA-81A4-170711FE8FD5}"/>
              </a:ext>
            </a:extLst>
          </p:cNvPr>
          <p:cNvSpPr/>
          <p:nvPr/>
        </p:nvSpPr>
        <p:spPr>
          <a:xfrm>
            <a:off x="1151302" y="2828104"/>
            <a:ext cx="10164632" cy="600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(عُمَرُ) في المثال(5)، لم يَلْحَقْ آخ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رَه التّن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وين</a:t>
            </a:r>
            <a:r>
              <a:rPr lang="ar-SA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؛لأن</a:t>
            </a: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َّهُ عَلَمٌ على وَزْن ( فُعَل ).</a:t>
            </a: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  <a:p>
            <a:pPr algn="justLow" rtl="1"/>
            <a:endParaRPr lang="ar-BH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7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0" y="214290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36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ar-BH" sz="2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endParaRPr lang="ar-B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05141" y="1740948"/>
            <a:ext cx="10552779" cy="406651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  <a:buNone/>
            </a:pPr>
            <a:r>
              <a:rPr lang="ar-BH" sz="3600" u="sng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الاسمَ العَلَمَ يُمْنَعُ من الصَّرف، فلا يَلْحَقُ آخره التّنْوين إذا كانَ</a:t>
            </a:r>
            <a:r>
              <a:rPr lang="ar-BH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ar-BH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علما مؤنّثا.                                                 2- علمًا أعجميًّا.</a:t>
            </a:r>
          </a:p>
          <a:p>
            <a:pPr algn="r" rtl="1">
              <a:lnSpc>
                <a:spcPct val="150000"/>
              </a:lnSpc>
            </a:pPr>
            <a:r>
              <a:rPr lang="ar-BH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علما مختوما بألف ونون زائدتين.         4- علمًا على وزن الفعل.</a:t>
            </a:r>
          </a:p>
          <a:p>
            <a:pPr algn="r" rtl="1">
              <a:lnSpc>
                <a:spcPct val="150000"/>
              </a:lnSpc>
            </a:pPr>
            <a:r>
              <a:rPr lang="ar-BH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5- علمًا على وزن فُعَل.                                6- علمًا مُركّبًّا تركيبًا مَزْجيًّا.</a:t>
            </a:r>
          </a:p>
          <a:p>
            <a:pPr algn="r" rtl="1">
              <a:lnSpc>
                <a:spcPct val="150000"/>
              </a:lnSpc>
            </a:pPr>
            <a:endParaRPr lang="ar-BH" sz="36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212487" y="187786"/>
            <a:ext cx="2196709" cy="108809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buNone/>
            </a:pP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أستنتج أنّ</a:t>
            </a:r>
            <a:endParaRPr lang="en-US" sz="36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908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0" y="214290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36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ar-BH" sz="2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endParaRPr lang="ar-B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11127" y="1071843"/>
            <a:ext cx="11169748" cy="6879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أُبيّنُ سبب المنع من الصرف فيما تحته خط مما يَأْتي: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242621"/>
              </p:ext>
            </p:extLst>
          </p:nvPr>
        </p:nvGraphicFramePr>
        <p:xfrm>
          <a:off x="511126" y="1891440"/>
          <a:ext cx="11310425" cy="3858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1373">
                  <a:extLst>
                    <a:ext uri="{9D8B030D-6E8A-4147-A177-3AD203B41FA5}">
                      <a16:colId xmlns:a16="http://schemas.microsoft.com/office/drawing/2014/main" val="2316851081"/>
                    </a:ext>
                  </a:extLst>
                </a:gridCol>
                <a:gridCol w="5899052">
                  <a:extLst>
                    <a:ext uri="{9D8B030D-6E8A-4147-A177-3AD203B41FA5}">
                      <a16:colId xmlns:a16="http://schemas.microsoft.com/office/drawing/2014/main" val="4212806406"/>
                    </a:ext>
                  </a:extLst>
                </a:gridCol>
              </a:tblGrid>
              <a:tr h="619363">
                <a:tc>
                  <a:txBody>
                    <a:bodyPr/>
                    <a:lstStyle/>
                    <a:p>
                      <a:pPr algn="ctr"/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سببُ المَنْع من الصَّرف</a:t>
                      </a:r>
                      <a:endParaRPr lang="en-US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الجملة </a:t>
                      </a:r>
                      <a:endParaRPr lang="en-US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520426"/>
                  </a:ext>
                </a:extLst>
              </a:tr>
              <a:tr h="647835">
                <a:tc>
                  <a:txBody>
                    <a:bodyPr/>
                    <a:lstStyle/>
                    <a:p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ar-BH" sz="2400" b="1" u="none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جاءت </a:t>
                      </a:r>
                      <a:r>
                        <a:rPr lang="ar-BH" sz="2400" b="1" u="sng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حفصةُ</a:t>
                      </a:r>
                      <a:r>
                        <a:rPr lang="ar-BH" sz="24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.</a:t>
                      </a: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851798"/>
                  </a:ext>
                </a:extLst>
              </a:tr>
              <a:tr h="647835">
                <a:tc>
                  <a:txBody>
                    <a:bodyPr/>
                    <a:lstStyle/>
                    <a:p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كرّم</a:t>
                      </a:r>
                      <a:r>
                        <a:rPr lang="ar-BH" sz="2400" b="1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مدير المدرسة الطالب </a:t>
                      </a:r>
                      <a:r>
                        <a:rPr lang="ar-BH" sz="2400" b="1" u="sng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سليمانَ</a:t>
                      </a:r>
                      <a:r>
                        <a:rPr lang="ar-BH" sz="2400" b="1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228581"/>
                  </a:ext>
                </a:extLst>
              </a:tr>
              <a:tr h="647835">
                <a:tc>
                  <a:txBody>
                    <a:bodyPr/>
                    <a:lstStyle/>
                    <a:p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ar-BH" sz="2400" b="1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شارك </a:t>
                      </a:r>
                      <a:r>
                        <a:rPr lang="ar-BH" sz="2400" b="1" u="sng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أحمدُ</a:t>
                      </a:r>
                      <a:r>
                        <a:rPr lang="ar-BH" sz="2400" b="1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في مسابقة الابتكار العلميّ.</a:t>
                      </a: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02506"/>
                  </a:ext>
                </a:extLst>
              </a:tr>
              <a:tr h="647835">
                <a:tc>
                  <a:txBody>
                    <a:bodyPr/>
                    <a:lstStyle/>
                    <a:p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ar-BH" sz="2400" b="1" u="sng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زُحلُ</a:t>
                      </a:r>
                      <a:r>
                        <a:rPr lang="ar-BH" sz="24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هو ثاني أكبر الكواكب حجما في النّظام الشّمسي.</a:t>
                      </a: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706920"/>
                  </a:ext>
                </a:extLst>
              </a:tr>
              <a:tr h="647835">
                <a:tc>
                  <a:txBody>
                    <a:bodyPr/>
                    <a:lstStyle/>
                    <a:p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ar-BH" sz="2400" b="1" u="sng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حضرموت</a:t>
                      </a:r>
                      <a:r>
                        <a:rPr lang="ar-BH" sz="2400" b="1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جنوب جزيرة العرب.</a:t>
                      </a: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53189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4086" y="2617335"/>
            <a:ext cx="3610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 مؤنّث.</a:t>
            </a:r>
            <a:endParaRPr lang="en-US" sz="28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5540" y="3216328"/>
            <a:ext cx="3744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علمٌ مخْتومٌ بألف</a:t>
            </a:r>
            <a:r>
              <a:rPr lang="ar-SA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ٍ ونونٍ زائدتين</a:t>
            </a:r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8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9595" y="3834939"/>
            <a:ext cx="3464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علمٌ </a:t>
            </a:r>
            <a:r>
              <a:rPr lang="ar-SA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وزنِ الفعل</a:t>
            </a:r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8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9723" y="4483153"/>
            <a:ext cx="3744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</a:t>
            </a:r>
            <a:r>
              <a:rPr lang="ar-SA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 على وزنِ (فُعَل)</a:t>
            </a:r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8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6013" y="5138031"/>
            <a:ext cx="396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علمٌ</a:t>
            </a:r>
            <a:r>
              <a:rPr lang="ar-SA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مركبٌ تركيبًا مزْجي</a:t>
            </a:r>
            <a:r>
              <a:rPr lang="ar-BH" sz="28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ًّا.</a:t>
            </a:r>
            <a:endParaRPr lang="en-US" sz="28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07047E-375B-44EA-BC6E-2D330E71E3F4}"/>
              </a:ext>
            </a:extLst>
          </p:cNvPr>
          <p:cNvSpPr/>
          <p:nvPr/>
        </p:nvSpPr>
        <p:spPr>
          <a:xfrm>
            <a:off x="9952383" y="214290"/>
            <a:ext cx="1630017" cy="642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رقم (1)</a:t>
            </a:r>
            <a:endParaRPr lang="en-US" sz="28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459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9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0483270" y="4273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1895047" y="1703611"/>
            <a:ext cx="9777045" cy="3187387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قدّمَ الرّجلُ الماءَ لـمسافرٍ </a:t>
            </a:r>
            <a:r>
              <a:rPr lang="ar-BH" sz="32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ظَمْآنَ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الصَّحراء</a:t>
            </a:r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</a:p>
          <a:p>
            <a:pPr marL="457200" indent="-4572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هذا الرّجل ب</a:t>
            </a:r>
            <a:r>
              <a:rPr lang="ar-BH" sz="32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أحسنَ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منكم.</a:t>
            </a:r>
          </a:p>
          <a:p>
            <a:pPr marL="457200" indent="-4572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دَخَلَ الطُّلابُ الصَّفَّ </a:t>
            </a:r>
            <a:r>
              <a:rPr lang="ar-BH" sz="32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مثنى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و </a:t>
            </a:r>
            <a:r>
              <a:rPr lang="ar-BH" sz="32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رُباعَ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6290090" y="307448"/>
            <a:ext cx="5382002" cy="927981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(ب) أقــــرأ الأمثلة الآتية قراءة متأنّية: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26051" y="1188505"/>
            <a:ext cx="82089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/>
            <a:r>
              <a:rPr lang="ar-BH" dirty="0"/>
              <a:t> </a:t>
            </a:r>
            <a:endParaRPr lang="ar-BH" sz="3600" b="1" dirty="0"/>
          </a:p>
        </p:txBody>
      </p:sp>
    </p:spTree>
    <p:extLst>
      <p:ext uri="{BB962C8B-B14F-4D97-AF65-F5344CB8AC3E}">
        <p14:creationId xmlns:p14="http://schemas.microsoft.com/office/powerpoint/2010/main" val="265640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0" y="214290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36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BH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2400" dirty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ar-BH" sz="2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endParaRPr lang="ar-B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059" y="402382"/>
            <a:ext cx="8560821" cy="76897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ea typeface="Calibri" pitchFamily="34" charset="0"/>
                <a:cs typeface="Sakkal Majalla" panose="02000000000000000000" pitchFamily="2" charset="-78"/>
              </a:rPr>
              <a:t> أُعيدُ قراءة الأمثلة، وأتأمّلُ الأسماء الّتي تحتها خطّ و أُلاحظ ما يأتي: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64140" y="1482015"/>
            <a:ext cx="5554986" cy="6086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منعت هذه الأسماء من الصّرف للأسباب الآتية: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23999" y="2460575"/>
            <a:ext cx="9564881" cy="7451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08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كلمة (ظمآن) في المثال الأول صفة للمذكّر على وزن (فعلان)، ومؤنّثه ظمأى.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24000" y="4336966"/>
            <a:ext cx="9595126" cy="108349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08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لفظة (مَثْنى) في المثال الثاني على وزن (مَفْعَل)، </a:t>
            </a:r>
          </a:p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ولفظة (رُباع) على وزن (فُعال).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54246" y="3394608"/>
            <a:ext cx="9564880" cy="7451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08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كلمة (أَحْسَن) في المثال الثاني صفة للمذكّر على وزن(أَفْعَل).</a:t>
            </a:r>
          </a:p>
        </p:txBody>
      </p:sp>
    </p:spTree>
    <p:extLst>
      <p:ext uri="{BB962C8B-B14F-4D97-AF65-F5344CB8AC3E}">
        <p14:creationId xmlns:p14="http://schemas.microsoft.com/office/powerpoint/2010/main" val="340409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02419" y="1083671"/>
            <a:ext cx="10581199" cy="6879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أُعَيّنُ الممنوع من الصرف، وأُبيّنُ سبب المنع فيما يَأْتي: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99634"/>
              </p:ext>
            </p:extLst>
          </p:nvPr>
        </p:nvGraphicFramePr>
        <p:xfrm>
          <a:off x="805400" y="2136785"/>
          <a:ext cx="10581200" cy="3359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736">
                  <a:extLst>
                    <a:ext uri="{9D8B030D-6E8A-4147-A177-3AD203B41FA5}">
                      <a16:colId xmlns:a16="http://schemas.microsoft.com/office/drawing/2014/main" val="1530240070"/>
                    </a:ext>
                  </a:extLst>
                </a:gridCol>
                <a:gridCol w="2096831">
                  <a:extLst>
                    <a:ext uri="{9D8B030D-6E8A-4147-A177-3AD203B41FA5}">
                      <a16:colId xmlns:a16="http://schemas.microsoft.com/office/drawing/2014/main" val="115814129"/>
                    </a:ext>
                  </a:extLst>
                </a:gridCol>
                <a:gridCol w="4487633">
                  <a:extLst>
                    <a:ext uri="{9D8B030D-6E8A-4147-A177-3AD203B41FA5}">
                      <a16:colId xmlns:a16="http://schemas.microsoft.com/office/drawing/2014/main" val="3733921126"/>
                    </a:ext>
                  </a:extLst>
                </a:gridCol>
              </a:tblGrid>
              <a:tr h="1083493">
                <a:tc>
                  <a:txBody>
                    <a:bodyPr/>
                    <a:lstStyle/>
                    <a:p>
                      <a:pPr algn="ctr"/>
                      <a:r>
                        <a:rPr lang="ar-BH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سبب المنع من الصّرف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الممنوع من الصّرف</a:t>
                      </a:r>
                      <a:endParaRPr lang="en-US" sz="3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BH" sz="3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/>
                      <a:r>
                        <a:rPr lang="ar-BH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الجملة </a:t>
                      </a:r>
                      <a:endParaRPr lang="en-US" sz="3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83415"/>
                  </a:ext>
                </a:extLst>
              </a:tr>
              <a:tr h="1364861">
                <a:tc>
                  <a:txBody>
                    <a:bodyPr/>
                    <a:lstStyle/>
                    <a:p>
                      <a:pPr algn="r" rtl="1"/>
                      <a:endParaRPr lang="en-US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Arial" panose="020B0604020202020204" pitchFamily="34" charset="0"/>
                        <a:buChar char="•"/>
                      </a:pPr>
                      <a:endParaRPr lang="ar-BH" sz="20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342900" indent="-3429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ما الـمالُ بأفضلَ من الصحّة</a:t>
                      </a:r>
                      <a:endParaRPr lang="en-US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746215"/>
                  </a:ext>
                </a:extLst>
              </a:tr>
              <a:tr h="911447">
                <a:tc>
                  <a:txBody>
                    <a:bodyPr/>
                    <a:lstStyle/>
                    <a:p>
                      <a:pPr algn="r" rtl="1"/>
                      <a:endParaRPr lang="en-US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أقبل</a:t>
                      </a:r>
                      <a:r>
                        <a:rPr lang="ar-BH" sz="28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الرجل غضبانَ.</a:t>
                      </a:r>
                      <a:endParaRPr lang="en-US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35412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297423" y="3555075"/>
            <a:ext cx="1336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أفضلَ</a:t>
            </a:r>
            <a:endParaRPr lang="en-US" sz="32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7423" y="4690921"/>
            <a:ext cx="1336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غَضْبانَ</a:t>
            </a:r>
            <a:endParaRPr lang="en-US" sz="32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3323" y="3555075"/>
            <a:ext cx="320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صفةٌ على وزن أَفْعل.</a:t>
            </a:r>
            <a:endParaRPr lang="en-US" sz="32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0922" y="4715610"/>
            <a:ext cx="3506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صفةٌ على وزن فَعلان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9D8D69-F26A-4773-AE2F-93427F208EC2}"/>
              </a:ext>
            </a:extLst>
          </p:cNvPr>
          <p:cNvSpPr/>
          <p:nvPr/>
        </p:nvSpPr>
        <p:spPr>
          <a:xfrm>
            <a:off x="9753601" y="333955"/>
            <a:ext cx="1630017" cy="642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رقم (2)</a:t>
            </a:r>
            <a:endParaRPr lang="en-US" sz="28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766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0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CD32C3D-DCA3-4062-8797-DA56E50C9E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6653" y="2955793"/>
            <a:ext cx="10515600" cy="9464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ar-BH" sz="6000" dirty="0">
                <a:solidFill>
                  <a:srgbClr val="FF0000"/>
                </a:solidFill>
                <a:cs typeface="Sultan normal" pitchFamily="2" charset="-78"/>
              </a:rPr>
              <a:t>انتهى الدّرسُ</a:t>
            </a:r>
            <a:endParaRPr lang="en-US" sz="6000" dirty="0">
              <a:solidFill>
                <a:srgbClr val="FF0000"/>
              </a:solidFill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967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802</TotalTime>
  <Words>755</Words>
  <Application>Microsoft Office PowerPoint</Application>
  <PresentationFormat>Widescreen</PresentationFormat>
  <Paragraphs>169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Sakkal Majalla</vt:lpstr>
      <vt:lpstr>Wingdings</vt:lpstr>
      <vt:lpstr>قالب الدروس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Othman Ben Alsadiq Chriha</dc:creator>
  <cp:lastModifiedBy>Othman Ben Alsadiq Chriha</cp:lastModifiedBy>
  <cp:revision>104</cp:revision>
  <dcterms:created xsi:type="dcterms:W3CDTF">2020-03-04T09:57:32Z</dcterms:created>
  <dcterms:modified xsi:type="dcterms:W3CDTF">2020-04-02T10:43:51Z</dcterms:modified>
</cp:coreProperties>
</file>