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2" r:id="rId1"/>
    <p:sldMasterId id="2147483742" r:id="rId2"/>
    <p:sldMasterId id="2147483754" r:id="rId3"/>
    <p:sldMasterId id="2147483766" r:id="rId4"/>
    <p:sldMasterId id="2147483778" r:id="rId5"/>
  </p:sldMasterIdLst>
  <p:sldIdLst>
    <p:sldId id="287" r:id="rId6"/>
    <p:sldId id="295" r:id="rId7"/>
    <p:sldId id="261" r:id="rId8"/>
    <p:sldId id="309" r:id="rId9"/>
    <p:sldId id="301" r:id="rId10"/>
    <p:sldId id="310" r:id="rId11"/>
    <p:sldId id="303" r:id="rId12"/>
    <p:sldId id="311" r:id="rId13"/>
    <p:sldId id="308" r:id="rId14"/>
    <p:sldId id="288" r:id="rId15"/>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456" autoAdjust="0"/>
    <p:restoredTop sz="94660"/>
  </p:normalViewPr>
  <p:slideViewPr>
    <p:cSldViewPr snapToGrid="0">
      <p:cViewPr varScale="1">
        <p:scale>
          <a:sx n="74" d="100"/>
          <a:sy n="74" d="100"/>
        </p:scale>
        <p:origin x="5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491787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95756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62493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43414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9E8D9B2C-6053-4F28-89C5-C10576E81230}"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4156461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7" name="Date Placeholder 2"/>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85083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56374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7"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18937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55138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04690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ar-SA" smtClean="0"/>
              <a:t>انقر لتحرير نمط العنوان الرئيسي</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82459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ar-SA" smtClean="0"/>
              <a:t>انقر لتحرير نمط العنوان الرئيسي</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smtClean="0"/>
              <a:t>تحرير أنماط النص الرئيسي</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39550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761283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464554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256985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nchorCtr="0"/>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820844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431117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3293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7140144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84861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48322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38159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2323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666390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5139061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6457899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32010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19892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076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8012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84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1016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92059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27851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83367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708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231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4637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8244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44903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1838654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155327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874706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7497205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6256421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535884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323635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51299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5093402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25439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5948041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44253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5090653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151298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ar-SA"/>
              <a:t>انقر لتحرير نمط العنوان الرئيسي</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912269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381398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019200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848254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473477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874676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949090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7.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7.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8D9B2C-6053-4F28-89C5-C10576E81230}" type="datetimeFigureOut">
              <a:rPr lang="en-US" smtClean="0"/>
              <a:t>9/21/2020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B120F3-7AC8-4DD5-9A59-D5A1BDAE5658}" type="slidenum">
              <a:rPr lang="en-US" smtClean="0"/>
              <a:t>‹#›</a:t>
            </a:fld>
            <a:endParaRPr lang="en-US"/>
          </a:p>
        </p:txBody>
      </p:sp>
    </p:spTree>
    <p:extLst>
      <p:ext uri="{BB962C8B-B14F-4D97-AF65-F5344CB8AC3E}">
        <p14:creationId xmlns:p14="http://schemas.microsoft.com/office/powerpoint/2010/main" val="1380600999"/>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395047536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95BB54EE-DF0D-4FA1-B48F-C292469C25C4}" type="datetimeFigureOut">
              <a:rPr lang="en-US" smtClean="0">
                <a:solidFill>
                  <a:prstClr val="black">
                    <a:tint val="75000"/>
                  </a:prstClr>
                </a:solidFill>
              </a:rPr>
              <a:pPr rtl="0"/>
              <a:t>9/21/2020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6F20112-F681-4D23-BAD6-386DBC2EFDE9}"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98246297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216735014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3492355846"/>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4"/>
          <p:cNvSpPr txBox="1"/>
          <p:nvPr/>
        </p:nvSpPr>
        <p:spPr>
          <a:xfrm>
            <a:off x="1738423" y="1469272"/>
            <a:ext cx="8974182" cy="1846659"/>
          </a:xfrm>
          <a:prstGeom prst="rect">
            <a:avLst/>
          </a:prstGeom>
          <a:noFill/>
          <a:ln w="19050">
            <a:noFill/>
          </a:ln>
        </p:spPr>
        <p:txBody>
          <a:bodyPr wrap="square" rtlCol="0">
            <a:spAutoFit/>
          </a:bodyPr>
          <a:lstStyle/>
          <a:p>
            <a:pPr lvl="0" algn="ctr" rtl="0"/>
            <a:r>
              <a:rPr lang="ar-BH" sz="6600" b="1" dirty="0" smtClean="0">
                <a:solidFill>
                  <a:srgbClr val="FF0000"/>
                </a:solidFill>
                <a:latin typeface="Sakkal Majalla" panose="02000000000000000000" pitchFamily="2" charset="-78"/>
                <a:cs typeface="Sakkal Majalla" panose="02000000000000000000" pitchFamily="2" charset="-78"/>
              </a:rPr>
              <a:t>الخصائص الاقتصادية والاجتماعية</a:t>
            </a:r>
            <a:endParaRPr lang="ar-BH" sz="4000" b="1" dirty="0" smtClean="0">
              <a:solidFill>
                <a:srgbClr val="FF0000"/>
              </a:solidFill>
              <a:latin typeface="Sakkal Majalla" panose="02000000000000000000" pitchFamily="2" charset="-78"/>
              <a:cs typeface="Sakkal Majalla" panose="02000000000000000000" pitchFamily="2" charset="-78"/>
            </a:endParaRPr>
          </a:p>
          <a:p>
            <a:pPr lvl="0" algn="ctr"/>
            <a:r>
              <a:rPr lang="ar-BH" sz="4800" b="1" noProof="0" dirty="0" smtClean="0">
                <a:solidFill>
                  <a:srgbClr val="FF0000"/>
                </a:solidFill>
                <a:latin typeface="Sakkal Majalla" panose="02000000000000000000" pitchFamily="2" charset="-78"/>
                <a:cs typeface="Sakkal Majalla" panose="02000000000000000000" pitchFamily="2" charset="-78"/>
              </a:rPr>
              <a:t>الدرس (16)</a:t>
            </a:r>
            <a:r>
              <a:rPr lang="ar-BH" sz="3600" b="1" noProof="0" dirty="0" smtClean="0">
                <a:solidFill>
                  <a:srgbClr val="FF0000"/>
                </a:solidFill>
                <a:latin typeface="Sakkal Majalla" panose="02000000000000000000" pitchFamily="2" charset="-78"/>
                <a:cs typeface="Sakkal Majalla" panose="02000000000000000000" pitchFamily="2" charset="-78"/>
              </a:rPr>
              <a:t> صفحة 63</a:t>
            </a:r>
            <a:endParaRPr kumimoji="0" lang="en-US" sz="4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Sakkal Majalla" panose="02000000000000000000" pitchFamily="2" charset="-78"/>
              <a:cs typeface="Sakkal Majalla" panose="02000000000000000000" pitchFamily="2" charset="-78"/>
            </a:endParaRPr>
          </a:p>
        </p:txBody>
      </p:sp>
      <p:sp>
        <p:nvSpPr>
          <p:cNvPr id="4" name="مربع نص 3"/>
          <p:cNvSpPr txBox="1"/>
          <p:nvPr/>
        </p:nvSpPr>
        <p:spPr>
          <a:xfrm>
            <a:off x="1738422" y="5370330"/>
            <a:ext cx="8974183" cy="1200329"/>
          </a:xfrm>
          <a:prstGeom prst="rect">
            <a:avLst/>
          </a:prstGeom>
          <a:noFill/>
          <a:ln w="28575">
            <a:noFill/>
          </a:ln>
        </p:spPr>
        <p:txBody>
          <a:bodyPr wrap="square" rtlCol="0">
            <a:spAutoFit/>
          </a:bodyPr>
          <a:lstStyle/>
          <a:p>
            <a:pPr algn="ctr"/>
            <a:r>
              <a:rPr lang="ar-SA" sz="3600" b="1" dirty="0">
                <a:latin typeface="Sakkal Majalla" panose="02000000000000000000" pitchFamily="2" charset="-78"/>
                <a:cs typeface="Sakkal Majalla" panose="02000000000000000000" pitchFamily="2" charset="-78"/>
              </a:rPr>
              <a:t>المواد الاجتماعية </a:t>
            </a:r>
            <a:r>
              <a:rPr lang="ar-BH" sz="3600" b="1" dirty="0" smtClean="0">
                <a:latin typeface="Sakkal Majalla" panose="02000000000000000000" pitchFamily="2" charset="-78"/>
                <a:cs typeface="Sakkal Majalla" panose="02000000000000000000" pitchFamily="2" charset="-78"/>
              </a:rPr>
              <a:t>- الصف الثاني </a:t>
            </a:r>
            <a:r>
              <a:rPr lang="ar-BH" sz="3600" b="1" dirty="0">
                <a:latin typeface="Sakkal Majalla" panose="02000000000000000000" pitchFamily="2" charset="-78"/>
                <a:cs typeface="Sakkal Majalla" panose="02000000000000000000" pitchFamily="2" charset="-78"/>
              </a:rPr>
              <a:t>الإعدادي– الفصل الدراسي الأول الوحدة </a:t>
            </a:r>
            <a:r>
              <a:rPr lang="ar-BH" sz="3600" b="1" dirty="0" smtClean="0">
                <a:latin typeface="Sakkal Majalla" panose="02000000000000000000" pitchFamily="2" charset="-78"/>
                <a:cs typeface="Sakkal Majalla" panose="02000000000000000000" pitchFamily="2" charset="-78"/>
              </a:rPr>
              <a:t>الثانية</a:t>
            </a:r>
            <a:endParaRPr lang="en-US" sz="3600" dirty="0">
              <a:latin typeface="Sakkal Majalla" panose="02000000000000000000" pitchFamily="2" charset="-78"/>
              <a:cs typeface="Sakkal Majalla" panose="02000000000000000000" pitchFamily="2" charset="-78"/>
            </a:endParaRPr>
          </a:p>
        </p:txBody>
      </p:sp>
      <p:pic>
        <p:nvPicPr>
          <p:cNvPr id="2" name="صورة 1"/>
          <p:cNvPicPr>
            <a:picLocks noChangeAspect="1"/>
          </p:cNvPicPr>
          <p:nvPr/>
        </p:nvPicPr>
        <p:blipFill rotWithShape="1">
          <a:blip r:embed="rId2"/>
          <a:srcRect l="25587" t="43476" r="20902" b="31743"/>
          <a:stretch/>
        </p:blipFill>
        <p:spPr>
          <a:xfrm>
            <a:off x="2197771" y="3176337"/>
            <a:ext cx="7806480" cy="2032564"/>
          </a:xfrm>
          <a:prstGeom prst="rect">
            <a:avLst/>
          </a:prstGeom>
        </p:spPr>
      </p:pic>
    </p:spTree>
    <p:extLst>
      <p:ext uri="{BB962C8B-B14F-4D97-AF65-F5344CB8AC3E}">
        <p14:creationId xmlns:p14="http://schemas.microsoft.com/office/powerpoint/2010/main" val="208464210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6517"/>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AutoShape 92"/>
          <p:cNvSpPr>
            <a:spLocks noChangeArrowheads="1"/>
          </p:cNvSpPr>
          <p:nvPr/>
        </p:nvSpPr>
        <p:spPr bwMode="auto">
          <a:xfrm flipH="1">
            <a:off x="10068689" y="3003704"/>
            <a:ext cx="758752" cy="601257"/>
          </a:xfrm>
          <a:prstGeom prst="rect">
            <a:avLst/>
          </a:prstGeom>
          <a:solidFill>
            <a:srgbClr val="EBEBEB"/>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1</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5" name="AutoShape 92"/>
          <p:cNvSpPr>
            <a:spLocks noChangeArrowheads="1"/>
          </p:cNvSpPr>
          <p:nvPr/>
        </p:nvSpPr>
        <p:spPr bwMode="auto">
          <a:xfrm flipH="1">
            <a:off x="10068689" y="4053103"/>
            <a:ext cx="758752" cy="601257"/>
          </a:xfrm>
          <a:prstGeom prst="rect">
            <a:avLst/>
          </a:prstGeom>
          <a:solidFill>
            <a:srgbClr val="EBEBEB"/>
          </a:solidFill>
          <a:ln w="25400">
            <a:solidFill>
              <a:schemeClr val="tx1"/>
            </a:solidFill>
            <a:prstDash val="solid"/>
            <a:headEnd/>
            <a:tailEnd/>
          </a:ln>
          <a:effectLst>
            <a:outerShdw blurRad="25400" dist="1905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2</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6" name="AutoShape 92"/>
          <p:cNvSpPr>
            <a:spLocks noChangeArrowheads="1"/>
          </p:cNvSpPr>
          <p:nvPr/>
        </p:nvSpPr>
        <p:spPr bwMode="auto">
          <a:xfrm flipH="1">
            <a:off x="10068689" y="5102502"/>
            <a:ext cx="758752" cy="601257"/>
          </a:xfrm>
          <a:prstGeom prst="rect">
            <a:avLst/>
          </a:prstGeom>
          <a:solidFill>
            <a:srgbClr val="EBEBEB"/>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3</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7" name="AutoShape 92"/>
          <p:cNvSpPr>
            <a:spLocks noChangeArrowheads="1"/>
          </p:cNvSpPr>
          <p:nvPr/>
        </p:nvSpPr>
        <p:spPr bwMode="auto">
          <a:xfrm flipH="1">
            <a:off x="1155031" y="2938023"/>
            <a:ext cx="8627902"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تفسير سبب ارتفاع نسبة الإعالة الاقتصادية في الوطن العربي.</a:t>
            </a:r>
            <a:endParaRPr lang="ar-SA" sz="2800" b="1" dirty="0">
              <a:solidFill>
                <a:schemeClr val="tx1"/>
              </a:solidFill>
              <a:latin typeface="Sakkal Majalla" panose="02000000000000000000" pitchFamily="2" charset="-78"/>
              <a:cs typeface="Sakkal Majalla" panose="02000000000000000000" pitchFamily="2" charset="-78"/>
            </a:endParaRPr>
          </a:p>
        </p:txBody>
      </p:sp>
      <p:sp>
        <p:nvSpPr>
          <p:cNvPr id="8" name="AutoShape 92"/>
          <p:cNvSpPr>
            <a:spLocks noChangeArrowheads="1"/>
          </p:cNvSpPr>
          <p:nvPr/>
        </p:nvSpPr>
        <p:spPr bwMode="auto">
          <a:xfrm flipH="1">
            <a:off x="1155031" y="3987422"/>
            <a:ext cx="8627900"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توضيح جهود الدول العربية في مجال نشر التعليم في الربع الأخير من القرن العشرين.</a:t>
            </a:r>
            <a:endParaRPr lang="ar-SA" sz="2800" b="1" dirty="0">
              <a:solidFill>
                <a:schemeClr val="tx1"/>
              </a:solidFill>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1155031" y="5036821"/>
            <a:ext cx="8627901"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تقييم الخدمات الصحية التي وفرتها الدول العربية لشعوبها.</a:t>
            </a:r>
            <a:endParaRPr lang="en-US" sz="2800" b="1" dirty="0">
              <a:solidFill>
                <a:schemeClr val="tx1"/>
              </a:solidFill>
              <a:latin typeface="Sakkal Majalla" panose="02000000000000000000" pitchFamily="2" charset="-78"/>
              <a:cs typeface="Sakkal Majalla" panose="02000000000000000000" pitchFamily="2" charset="-78"/>
            </a:endParaRPr>
          </a:p>
        </p:txBody>
      </p:sp>
      <p:sp>
        <p:nvSpPr>
          <p:cNvPr id="10" name="Rectangle 21"/>
          <p:cNvSpPr/>
          <p:nvPr/>
        </p:nvSpPr>
        <p:spPr>
          <a:xfrm>
            <a:off x="4012743" y="530390"/>
            <a:ext cx="4388683" cy="923330"/>
          </a:xfrm>
          <a:prstGeom prst="rect">
            <a:avLst/>
          </a:prstGeom>
          <a:solidFill>
            <a:schemeClr val="bg1">
              <a:lumMod val="95000"/>
            </a:schemeClr>
          </a:solidFill>
          <a:effectLst>
            <a:outerShdw blurRad="38100" dist="25400" dir="2700000" algn="br" rotWithShape="0">
              <a:srgbClr val="000000">
                <a:alpha val="60000"/>
              </a:srgbClr>
            </a:outerShdw>
            <a:reflection blurRad="6350" stA="50000" endA="300" endPos="55000" dir="5400000" sy="-100000" algn="bl" rotWithShape="0"/>
          </a:effectLst>
        </p:spPr>
        <p:style>
          <a:lnRef idx="1">
            <a:schemeClr val="accent5"/>
          </a:lnRef>
          <a:fillRef idx="3">
            <a:schemeClr val="accent5"/>
          </a:fillRef>
          <a:effectRef idx="2">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5400" b="1" i="0" u="none" strike="noStrike" kern="1200" cap="none" spc="0" normalizeH="0" baseline="0" noProof="0" dirty="0">
                <a:ln>
                  <a:noFill/>
                </a:ln>
                <a:solidFill>
                  <a:srgbClr val="FFC000"/>
                </a:solidFill>
                <a:effectLst/>
                <a:uLnTx/>
                <a:uFillTx/>
                <a:latin typeface="Calibri"/>
                <a:ea typeface="+mn-ea"/>
                <a:cs typeface="Arial" panose="020B0604020202020204" pitchFamily="34" charset="0"/>
              </a:rPr>
              <a:t>الأهــــــــــــداف</a:t>
            </a:r>
            <a:endParaRPr kumimoji="0" lang="en-US" sz="5400" b="1" i="0" u="none" strike="noStrike" kern="1200" cap="none" spc="0" normalizeH="0" baseline="0" noProof="0" dirty="0">
              <a:ln>
                <a:noFill/>
              </a:ln>
              <a:solidFill>
                <a:srgbClr val="FFC000"/>
              </a:solidFill>
              <a:effectLst/>
              <a:uLnTx/>
              <a:uFillTx/>
              <a:latin typeface="Calibri"/>
              <a:ea typeface="+mn-ea"/>
              <a:cs typeface="+mn-cs"/>
            </a:endParaRPr>
          </a:p>
        </p:txBody>
      </p:sp>
      <p:sp>
        <p:nvSpPr>
          <p:cNvPr id="11" name="Rectangle 21"/>
          <p:cNvSpPr/>
          <p:nvPr/>
        </p:nvSpPr>
        <p:spPr>
          <a:xfrm>
            <a:off x="634181" y="1615948"/>
            <a:ext cx="10427109" cy="646331"/>
          </a:xfrm>
          <a:prstGeom prst="rect">
            <a:avLst/>
          </a:prstGeom>
          <a:solidFill>
            <a:schemeClr val="bg1">
              <a:lumMod val="95000"/>
            </a:schemeClr>
          </a:solidFill>
          <a:effectLst>
            <a:outerShdw blurRad="38100" dist="25400" dir="2700000" algn="br" rotWithShape="0">
              <a:srgbClr val="000000">
                <a:alpha val="60000"/>
              </a:srgbClr>
            </a:outerShdw>
            <a:reflection blurRad="6350" stA="50000" endA="300" endPos="55000" dir="5400000" sy="-100000" algn="bl" rotWithShape="0"/>
          </a:effectLst>
        </p:spPr>
        <p:style>
          <a:lnRef idx="1">
            <a:schemeClr val="accent5"/>
          </a:lnRef>
          <a:fillRef idx="3">
            <a:schemeClr val="accent5"/>
          </a:fillRef>
          <a:effectRef idx="2">
            <a:schemeClr val="accent5"/>
          </a:effectRef>
          <a:fontRef idx="minor">
            <a:schemeClr val="lt1"/>
          </a:fontRef>
        </p:style>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يتوقع من الطالب بعد نهاية الدرس </a:t>
            </a:r>
            <a:r>
              <a:rPr kumimoji="0" lang="ar-BH" sz="3600" b="1" i="0" u="none" strike="noStrike" kern="1200" cap="none" spc="0" normalizeH="0" baseline="0" noProof="0" dirty="0" smtClean="0">
                <a:ln>
                  <a:noFill/>
                </a:ln>
                <a:solidFill>
                  <a:srgbClr val="FF0000"/>
                </a:solidFill>
                <a:effectLst/>
                <a:uLnTx/>
                <a:uFillTx/>
                <a:latin typeface="Sakkal Majalla" panose="02000000000000000000" pitchFamily="2" charset="-78"/>
                <a:cs typeface="Sakkal Majalla" panose="02000000000000000000" pitchFamily="2" charset="-78"/>
              </a:rPr>
              <a:t>أن يكون قادرًا على:</a:t>
            </a:r>
            <a:endParaRPr kumimoji="0" lang="en-US" sz="3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2" name="مستطيل 11"/>
          <p:cNvSpPr/>
          <p:nvPr/>
        </p:nvSpPr>
        <p:spPr>
          <a:xfrm>
            <a:off x="513702" y="161058"/>
            <a:ext cx="3228769" cy="307777"/>
          </a:xfrm>
          <a:prstGeom prst="rect">
            <a:avLst/>
          </a:prstGeom>
          <a:solidFill>
            <a:srgbClr val="0070C0"/>
          </a:solidFill>
        </p:spPr>
        <p:txBody>
          <a:bodyPr wrap="none">
            <a:spAutoFit/>
          </a:bodyPr>
          <a:lstStyle/>
          <a:p>
            <a:pPr algn="ctr"/>
            <a:r>
              <a:rPr lang="ar-BH" sz="1400" b="1" dirty="0">
                <a:solidFill>
                  <a:schemeClr val="bg1"/>
                </a:solidFill>
                <a:latin typeface="Times New Roman" pitchFamily="18" charset="0"/>
                <a:cs typeface="Times New Roman" pitchFamily="18" charset="0"/>
              </a:rPr>
              <a:t>المواد الاجتماعية: الخصائص الاقتصادية والاجتماعية</a:t>
            </a:r>
          </a:p>
        </p:txBody>
      </p:sp>
    </p:spTree>
    <p:extLst>
      <p:ext uri="{BB962C8B-B14F-4D97-AF65-F5344CB8AC3E}">
        <p14:creationId xmlns:p14="http://schemas.microsoft.com/office/powerpoint/2010/main" val="3440000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489331"/>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a:r>
              <a:rPr lang="ar-BH" sz="4000" dirty="0">
                <a:solidFill>
                  <a:schemeClr val="bg1"/>
                </a:solidFill>
                <a:latin typeface="Sakkal Majalla" panose="02000000000000000000" pitchFamily="2" charset="-78"/>
                <a:cs typeface="Sakkal Majalla" panose="02000000000000000000" pitchFamily="2" charset="-78"/>
              </a:rPr>
              <a:t>الإعالة الاقتصادية</a:t>
            </a:r>
          </a:p>
        </p:txBody>
      </p:sp>
      <p:sp>
        <p:nvSpPr>
          <p:cNvPr id="29" name="مستطيل مستدير الزوايا 28"/>
          <p:cNvSpPr/>
          <p:nvPr/>
        </p:nvSpPr>
        <p:spPr>
          <a:xfrm>
            <a:off x="7820163" y="1347658"/>
            <a:ext cx="4053386" cy="5023574"/>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5600" indent="-355600" algn="justLow">
              <a:buFont typeface="Wingdings" panose="05000000000000000000" pitchFamily="2" charset="2"/>
              <a:buChar char="v"/>
            </a:pPr>
            <a:r>
              <a:rPr lang="ar-BH" sz="2700" dirty="0" smtClean="0">
                <a:solidFill>
                  <a:schemeClr val="accent1">
                    <a:lumMod val="60000"/>
                    <a:lumOff val="40000"/>
                  </a:schemeClr>
                </a:solidFill>
                <a:latin typeface="Sakkal Majalla" panose="02000000000000000000" pitchFamily="2" charset="-78"/>
                <a:cs typeface="Sakkal Majalla" panose="02000000000000000000" pitchFamily="2" charset="-78"/>
              </a:rPr>
              <a:t>نسبة الأشخاص الذين يمارسون نشاطات اقتصادية حوالي</a:t>
            </a:r>
            <a:r>
              <a:rPr lang="en-US" sz="2700" dirty="0" smtClean="0">
                <a:solidFill>
                  <a:schemeClr val="accent1">
                    <a:lumMod val="60000"/>
                    <a:lumOff val="40000"/>
                  </a:schemeClr>
                </a:solidFill>
                <a:latin typeface="Sakkal Majalla" panose="02000000000000000000" pitchFamily="2" charset="-78"/>
                <a:cs typeface="Sakkal Majalla" panose="02000000000000000000" pitchFamily="2" charset="-78"/>
              </a:rPr>
              <a:t> 38,1</a:t>
            </a:r>
            <a:r>
              <a:rPr lang="ar-BH" sz="2700" dirty="0" smtClean="0">
                <a:solidFill>
                  <a:schemeClr val="accent1">
                    <a:lumMod val="60000"/>
                    <a:lumOff val="40000"/>
                  </a:schemeClr>
                </a:solidFill>
                <a:latin typeface="Sakkal Majalla" panose="02000000000000000000" pitchFamily="2" charset="-78"/>
                <a:cs typeface="Sakkal Majalla" panose="02000000000000000000" pitchFamily="2" charset="-78"/>
              </a:rPr>
              <a:t>% من مجموع سكان الوطن العربي سنة 2011م. وهذه نسبة قليلة يقع على عاتقها عبء إعالة بقية السكان الذين يعتبرون غير منتجين اقتصاديًا.</a:t>
            </a:r>
          </a:p>
          <a:p>
            <a:pPr marL="355600" indent="-355600" algn="justLow">
              <a:buFont typeface="Wingdings" panose="05000000000000000000" pitchFamily="2" charset="2"/>
              <a:buChar char="v"/>
            </a:pPr>
            <a:r>
              <a:rPr lang="ar-BH" sz="2700" dirty="0" smtClean="0">
                <a:solidFill>
                  <a:schemeClr val="accent1">
                    <a:lumMod val="60000"/>
                    <a:lumOff val="40000"/>
                  </a:schemeClr>
                </a:solidFill>
                <a:latin typeface="Sakkal Majalla" panose="02000000000000000000" pitchFamily="2" charset="-78"/>
                <a:cs typeface="Sakkal Majalla" panose="02000000000000000000" pitchFamily="2" charset="-78"/>
              </a:rPr>
              <a:t>تعتبر نسبة الإعالة الاقتصادية مرتفعة في معظم الدول العربية، ويبلغ معدلها </a:t>
            </a:r>
            <a:r>
              <a:rPr lang="en-US" sz="2700" dirty="0" smtClean="0">
                <a:solidFill>
                  <a:schemeClr val="accent1">
                    <a:lumMod val="60000"/>
                    <a:lumOff val="40000"/>
                  </a:schemeClr>
                </a:solidFill>
                <a:latin typeface="Sakkal Majalla" panose="02000000000000000000" pitchFamily="2" charset="-78"/>
                <a:cs typeface="Sakkal Majalla" panose="02000000000000000000" pitchFamily="2" charset="-78"/>
              </a:rPr>
              <a:t>61,9</a:t>
            </a:r>
            <a:r>
              <a:rPr lang="ar-BH" sz="2700" dirty="0" smtClean="0">
                <a:solidFill>
                  <a:schemeClr val="accent1">
                    <a:lumMod val="60000"/>
                    <a:lumOff val="40000"/>
                  </a:schemeClr>
                </a:solidFill>
                <a:latin typeface="Sakkal Majalla" panose="02000000000000000000" pitchFamily="2" charset="-78"/>
                <a:cs typeface="Sakkal Majalla" panose="02000000000000000000" pitchFamily="2" charset="-78"/>
              </a:rPr>
              <a:t>% سنة 2011م.</a:t>
            </a:r>
          </a:p>
        </p:txBody>
      </p:sp>
      <p:sp>
        <p:nvSpPr>
          <p:cNvPr id="9" name="مستطيل 8"/>
          <p:cNvSpPr/>
          <p:nvPr/>
        </p:nvSpPr>
        <p:spPr>
          <a:xfrm>
            <a:off x="112652" y="64806"/>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pic>
        <p:nvPicPr>
          <p:cNvPr id="5" name="صورة 4"/>
          <p:cNvPicPr>
            <a:picLocks noChangeAspect="1"/>
          </p:cNvPicPr>
          <p:nvPr/>
        </p:nvPicPr>
        <p:blipFill rotWithShape="1">
          <a:blip r:embed="rId2"/>
          <a:srcRect l="10491" t="26819" r="54894" b="39785"/>
          <a:stretch/>
        </p:blipFill>
        <p:spPr>
          <a:xfrm>
            <a:off x="316113" y="2629739"/>
            <a:ext cx="6189539" cy="3357356"/>
          </a:xfrm>
          <a:prstGeom prst="rect">
            <a:avLst/>
          </a:prstGeom>
          <a:solidFill>
            <a:srgbClr val="FF0000"/>
          </a:solidFill>
          <a:effectLst>
            <a:outerShdw blurRad="50800" dist="38100" dir="8100000" algn="tr" rotWithShape="0">
              <a:prstClr val="black">
                <a:alpha val="40000"/>
              </a:prstClr>
            </a:outerShdw>
          </a:effectLst>
        </p:spPr>
      </p:pic>
      <p:sp>
        <p:nvSpPr>
          <p:cNvPr id="11" name="مستطيل 10"/>
          <p:cNvSpPr/>
          <p:nvPr/>
        </p:nvSpPr>
        <p:spPr>
          <a:xfrm>
            <a:off x="1272267" y="6060020"/>
            <a:ext cx="3833101" cy="338554"/>
          </a:xfrm>
          <a:prstGeom prst="rect">
            <a:avLst/>
          </a:prstGeom>
        </p:spPr>
        <p:txBody>
          <a:bodyPr wrap="none">
            <a:spAutoFit/>
          </a:bodyPr>
          <a:lstStyle/>
          <a:p>
            <a:r>
              <a:rPr lang="ar-BH" sz="1600" b="1" dirty="0" smtClean="0">
                <a:solidFill>
                  <a:schemeClr val="bg1"/>
                </a:solidFill>
                <a:latin typeface="Sakkal Majalla" panose="02000000000000000000" pitchFamily="2" charset="-78"/>
                <a:cs typeface="Sakkal Majalla" panose="02000000000000000000" pitchFamily="2" charset="-78"/>
              </a:rPr>
              <a:t>نسبة الإعالة الاقتصادية في الوطن العربي والعالم سنة 2011م</a:t>
            </a:r>
            <a:endParaRPr lang="en-US" sz="1600" dirty="0">
              <a:solidFill>
                <a:schemeClr val="bg1"/>
              </a:solidFill>
            </a:endParaRPr>
          </a:p>
        </p:txBody>
      </p:sp>
      <p:sp>
        <p:nvSpPr>
          <p:cNvPr id="7" name="مستطيل 6"/>
          <p:cNvSpPr/>
          <p:nvPr/>
        </p:nvSpPr>
        <p:spPr>
          <a:xfrm>
            <a:off x="3720114" y="3875964"/>
            <a:ext cx="338210" cy="1555845"/>
          </a:xfrm>
          <a:prstGeom prst="rect">
            <a:avLst/>
          </a:prstGeom>
          <a:solidFill>
            <a:srgbClr val="FF0000"/>
          </a:solidFill>
          <a:ln>
            <a:solidFill>
              <a:srgbClr val="0070C0"/>
            </a:solidFill>
          </a:ln>
          <a:effectLst/>
        </p:spPr>
        <p:txBody>
          <a:bodyPr wrap="square" rtlCol="0" anchor="ctr">
            <a:spAutoFit/>
          </a:bodyPr>
          <a:lstStyle/>
          <a:p>
            <a:pPr marL="287338" indent="-287338" algn="ctr">
              <a:buFont typeface="Wingdings" panose="05000000000000000000" pitchFamily="2" charset="2"/>
              <a:buChar char="v"/>
            </a:pPr>
            <a:endParaRPr lang="en-US" sz="2400" dirty="0" smtClean="0">
              <a:solidFill>
                <a:schemeClr val="bg1"/>
              </a:solidFill>
              <a:cs typeface="Sultan bold" pitchFamily="2" charset="-78"/>
            </a:endParaRPr>
          </a:p>
        </p:txBody>
      </p:sp>
      <p:sp>
        <p:nvSpPr>
          <p:cNvPr id="13" name="مستطيل مستدير الزوايا 12"/>
          <p:cNvSpPr/>
          <p:nvPr/>
        </p:nvSpPr>
        <p:spPr>
          <a:xfrm>
            <a:off x="321802" y="1252366"/>
            <a:ext cx="5025273" cy="1328023"/>
          </a:xfrm>
          <a:prstGeom prst="roundRect">
            <a:avLst/>
          </a:prstGeom>
          <a:solidFill>
            <a:schemeClr val="accent3">
              <a:lumMod val="60000"/>
              <a:lumOff val="4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algn="justLow"/>
            <a:r>
              <a:rPr lang="ar-BH" b="1" dirty="0" smtClean="0">
                <a:solidFill>
                  <a:schemeClr val="accent1"/>
                </a:solidFill>
                <a:latin typeface="Sakkal Majalla" panose="02000000000000000000" pitchFamily="2" charset="-78"/>
                <a:cs typeface="Sakkal Majalla" panose="02000000000000000000" pitchFamily="2" charset="-78"/>
              </a:rPr>
              <a:t>نسبة الإعالة الاقتصادية: هي نسبة الأشخاص الذين هم خارج نطاق العمل، ممن تزيد أعمارهم عن الخامسة والستين، ونسبة الذين تقل أعمارهم عن الخامسة عشرة، بالإضافة إلى نسبة الأشخاص الذين أعمارهم بين 15 و65 سنة، ولا يمارسون أي نشاط اقتصادي منتج.</a:t>
            </a:r>
            <a:endParaRPr lang="ar-BH"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5708155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 calcmode="lin" valueType="num">
                                      <p:cBhvr additive="base">
                                        <p:cTn id="1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circle(in)">
                                      <p:cBhvr>
                                        <p:cTn id="24" dur="20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9">
                                            <p:txEl>
                                              <p:pRg st="0" end="0"/>
                                            </p:txEl>
                                          </p:spTgt>
                                        </p:tgtEl>
                                        <p:attrNameLst>
                                          <p:attrName>style.visibility</p:attrName>
                                        </p:attrNameLst>
                                      </p:cBhvr>
                                      <p:to>
                                        <p:strVal val="visible"/>
                                      </p:to>
                                    </p:set>
                                    <p:anim calcmode="lin" valueType="num">
                                      <p:cBhvr additive="base">
                                        <p:cTn id="29"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29">
                                            <p:txEl>
                                              <p:pRg st="1" end="1"/>
                                            </p:txEl>
                                          </p:spTgt>
                                        </p:tgtEl>
                                        <p:attrNameLst>
                                          <p:attrName>style.visibility</p:attrName>
                                        </p:attrNameLst>
                                      </p:cBhvr>
                                      <p:to>
                                        <p:strVal val="visible"/>
                                      </p:to>
                                    </p:set>
                                    <p:anim calcmode="lin" valueType="num">
                                      <p:cBhvr additive="base">
                                        <p:cTn id="35"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right)">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mph" presetSubtype="0" fill="hold" grpId="1" nodeType="clickEffect">
                                  <p:stCondLst>
                                    <p:cond delay="0"/>
                                  </p:stCondLst>
                                  <p:childTnLst>
                                    <p:animClr clrSpc="hsl" dir="cw">
                                      <p:cBhvr override="childStyle">
                                        <p:cTn id="55" dur="500" fill="hold"/>
                                        <p:tgtEl>
                                          <p:spTgt spid="7"/>
                                        </p:tgtEl>
                                        <p:attrNameLst>
                                          <p:attrName>style.color</p:attrName>
                                        </p:attrNameLst>
                                      </p:cBhvr>
                                      <p:by>
                                        <p:hsl h="7200000" s="0" l="0"/>
                                      </p:by>
                                    </p:animClr>
                                    <p:animClr clrSpc="hsl" dir="cw">
                                      <p:cBhvr>
                                        <p:cTn id="56" dur="500" fill="hold"/>
                                        <p:tgtEl>
                                          <p:spTgt spid="7"/>
                                        </p:tgtEl>
                                        <p:attrNameLst>
                                          <p:attrName>fillcolor</p:attrName>
                                        </p:attrNameLst>
                                      </p:cBhvr>
                                      <p:by>
                                        <p:hsl h="7200000" s="0" l="0"/>
                                      </p:by>
                                    </p:animClr>
                                    <p:animClr clrSpc="hsl" dir="cw">
                                      <p:cBhvr>
                                        <p:cTn id="57" dur="500" fill="hold"/>
                                        <p:tgtEl>
                                          <p:spTgt spid="7"/>
                                        </p:tgtEl>
                                        <p:attrNameLst>
                                          <p:attrName>stroke.color</p:attrName>
                                        </p:attrNameLst>
                                      </p:cBhvr>
                                      <p:by>
                                        <p:hsl h="7200000" s="0" l="0"/>
                                      </p:by>
                                    </p:animClr>
                                    <p:set>
                                      <p:cBhvr>
                                        <p:cTn id="58" dur="500" fill="hold"/>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11" grpId="0"/>
      <p:bldP spid="7" grpId="0" animBg="1"/>
      <p:bldP spid="7" grpId="1"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409121"/>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a:r>
              <a:rPr lang="ar-BH" sz="4000" dirty="0">
                <a:solidFill>
                  <a:schemeClr val="bg1"/>
                </a:solidFill>
                <a:latin typeface="Sakkal Majalla" panose="02000000000000000000" pitchFamily="2" charset="-78"/>
                <a:cs typeface="Sakkal Majalla" panose="02000000000000000000" pitchFamily="2" charset="-78"/>
              </a:rPr>
              <a:t>الإعالة الاقتصادية</a:t>
            </a:r>
          </a:p>
        </p:txBody>
      </p:sp>
      <p:sp>
        <p:nvSpPr>
          <p:cNvPr id="29" name="مستطيل مستدير الزوايا 28"/>
          <p:cNvSpPr/>
          <p:nvPr/>
        </p:nvSpPr>
        <p:spPr>
          <a:xfrm>
            <a:off x="6256421" y="1271683"/>
            <a:ext cx="5406190" cy="5060109"/>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457200" indent="-457200" algn="justLow">
              <a:lnSpc>
                <a:spcPct val="130000"/>
              </a:lnSpc>
              <a:buFont typeface="Wingdings" panose="05000000000000000000" pitchFamily="2" charset="2"/>
              <a:buChar char="v"/>
            </a:pPr>
            <a:r>
              <a:rPr lang="ar-BH" sz="2800" dirty="0" smtClean="0">
                <a:solidFill>
                  <a:schemeClr val="accent1">
                    <a:lumMod val="60000"/>
                    <a:lumOff val="40000"/>
                  </a:schemeClr>
                </a:solidFill>
                <a:latin typeface="Sakkal Majalla" panose="02000000000000000000" pitchFamily="2" charset="-78"/>
                <a:cs typeface="Sakkal Majalla" panose="02000000000000000000" pitchFamily="2" charset="-78"/>
              </a:rPr>
              <a:t>يعود سبب ارتفاع نسبة الإعالة الاقتصادية إلى :</a:t>
            </a:r>
          </a:p>
          <a:p>
            <a:pPr marL="914400" lvl="1" indent="-457200" algn="justLow">
              <a:lnSpc>
                <a:spcPct val="130000"/>
              </a:lnSpc>
              <a:buFont typeface="Wingdings" panose="05000000000000000000" pitchFamily="2" charset="2"/>
              <a:buChar char="v"/>
            </a:pPr>
            <a:r>
              <a:rPr lang="ar-BH" sz="2800" dirty="0" smtClean="0">
                <a:solidFill>
                  <a:schemeClr val="accent1">
                    <a:lumMod val="60000"/>
                    <a:lumOff val="40000"/>
                  </a:schemeClr>
                </a:solidFill>
                <a:latin typeface="Sakkal Majalla" panose="02000000000000000000" pitchFamily="2" charset="-78"/>
                <a:cs typeface="Sakkal Majalla" panose="02000000000000000000" pitchFamily="2" charset="-78"/>
              </a:rPr>
              <a:t>ارتفاع نسبة الفتيان في المجتمع العربي.</a:t>
            </a:r>
          </a:p>
          <a:p>
            <a:pPr marL="914400" lvl="1" indent="-457200" algn="justLow">
              <a:lnSpc>
                <a:spcPct val="130000"/>
              </a:lnSpc>
              <a:buFont typeface="Wingdings" panose="05000000000000000000" pitchFamily="2" charset="2"/>
              <a:buChar char="v"/>
            </a:pPr>
            <a:r>
              <a:rPr lang="ar-BH" sz="2800" dirty="0" smtClean="0">
                <a:solidFill>
                  <a:schemeClr val="accent1">
                    <a:lumMod val="60000"/>
                    <a:lumOff val="40000"/>
                  </a:schemeClr>
                </a:solidFill>
                <a:latin typeface="Sakkal Majalla" panose="02000000000000000000" pitchFamily="2" charset="-78"/>
                <a:cs typeface="Sakkal Majalla" panose="02000000000000000000" pitchFamily="2" charset="-78"/>
              </a:rPr>
              <a:t>تدني نسبة مشاركة المرأة في النشاط الاقتصادي في معظم الدول العربية.</a:t>
            </a:r>
          </a:p>
          <a:p>
            <a:pPr marL="914400" lvl="1" indent="-457200" algn="justLow">
              <a:lnSpc>
                <a:spcPct val="130000"/>
              </a:lnSpc>
              <a:buFont typeface="Wingdings" panose="05000000000000000000" pitchFamily="2" charset="2"/>
              <a:buChar char="v"/>
            </a:pPr>
            <a:r>
              <a:rPr lang="ar-BH" sz="2800" dirty="0" smtClean="0">
                <a:solidFill>
                  <a:schemeClr val="accent1">
                    <a:lumMod val="60000"/>
                    <a:lumOff val="40000"/>
                  </a:schemeClr>
                </a:solidFill>
                <a:latin typeface="Sakkal Majalla" panose="02000000000000000000" pitchFamily="2" charset="-78"/>
                <a:cs typeface="Sakkal Majalla" panose="02000000000000000000" pitchFamily="2" charset="-78"/>
              </a:rPr>
              <a:t>زيادة نسبة الطلبة في الجامعات.</a:t>
            </a:r>
            <a:endParaRPr lang="ar-BH" sz="2800" dirty="0">
              <a:solidFill>
                <a:schemeClr val="accent1">
                  <a:lumMod val="60000"/>
                  <a:lumOff val="40000"/>
                </a:schemeClr>
              </a:solidFill>
              <a:latin typeface="Sakkal Majalla" panose="02000000000000000000" pitchFamily="2" charset="-78"/>
              <a:cs typeface="Sakkal Majalla" panose="02000000000000000000" pitchFamily="2" charset="-78"/>
            </a:endParaRPr>
          </a:p>
          <a:p>
            <a:pPr lvl="1" algn="justLow">
              <a:lnSpc>
                <a:spcPct val="130000"/>
              </a:lnSpc>
            </a:pPr>
            <a:r>
              <a:rPr lang="ar-BH" sz="2800" dirty="0" smtClean="0">
                <a:solidFill>
                  <a:schemeClr val="accent1">
                    <a:lumMod val="60000"/>
                    <a:lumOff val="40000"/>
                  </a:schemeClr>
                </a:solidFill>
                <a:latin typeface="Sakkal Majalla" panose="02000000000000000000" pitchFamily="2" charset="-78"/>
                <a:cs typeface="Sakkal Majalla" panose="02000000000000000000" pitchFamily="2" charset="-78"/>
              </a:rPr>
              <a:t>وهؤلاء جميعهم من الفئات غير المنتجة اقتصاديًا.</a:t>
            </a:r>
          </a:p>
        </p:txBody>
      </p:sp>
      <p:sp>
        <p:nvSpPr>
          <p:cNvPr id="9" name="مستطيل 8"/>
          <p:cNvSpPr/>
          <p:nvPr/>
        </p:nvSpPr>
        <p:spPr>
          <a:xfrm>
            <a:off x="144736" y="64806"/>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pic>
        <p:nvPicPr>
          <p:cNvPr id="4" name="صورة 3"/>
          <p:cNvPicPr>
            <a:picLocks noChangeAspect="1"/>
          </p:cNvPicPr>
          <p:nvPr/>
        </p:nvPicPr>
        <p:blipFill rotWithShape="1">
          <a:blip r:embed="rId2"/>
          <a:srcRect l="32615" t="21984" r="22136" b="20998"/>
          <a:stretch/>
        </p:blipFill>
        <p:spPr>
          <a:xfrm>
            <a:off x="190483" y="1920214"/>
            <a:ext cx="5887453" cy="4170948"/>
          </a:xfrm>
          <a:prstGeom prst="rect">
            <a:avLst/>
          </a:prstGeom>
        </p:spPr>
      </p:pic>
      <p:sp>
        <p:nvSpPr>
          <p:cNvPr id="8" name="مستطيل 7"/>
          <p:cNvSpPr/>
          <p:nvPr/>
        </p:nvSpPr>
        <p:spPr>
          <a:xfrm>
            <a:off x="477216" y="6088935"/>
            <a:ext cx="5229317" cy="338554"/>
          </a:xfrm>
          <a:prstGeom prst="rect">
            <a:avLst/>
          </a:prstGeom>
          <a:solidFill>
            <a:schemeClr val="tx1"/>
          </a:solidFill>
        </p:spPr>
        <p:txBody>
          <a:bodyPr wrap="none">
            <a:spAutoFit/>
          </a:bodyPr>
          <a:lstStyle/>
          <a:p>
            <a:r>
              <a:rPr lang="ar-BH" sz="1600" b="1" dirty="0" smtClean="0">
                <a:solidFill>
                  <a:schemeClr val="bg1"/>
                </a:solidFill>
                <a:latin typeface="Sakkal Majalla" panose="02000000000000000000" pitchFamily="2" charset="-78"/>
                <a:cs typeface="Sakkal Majalla" panose="02000000000000000000" pitchFamily="2" charset="-78"/>
              </a:rPr>
              <a:t>خريطة نسبة مشاركة المرأة في النشاط الاقتصادي في دول الوطن العربي % سنة 2009م</a:t>
            </a:r>
            <a:endParaRPr lang="en-US" sz="1600" dirty="0">
              <a:solidFill>
                <a:schemeClr val="bg1"/>
              </a:solidFill>
            </a:endParaRPr>
          </a:p>
        </p:txBody>
      </p:sp>
      <p:pic>
        <p:nvPicPr>
          <p:cNvPr id="3" name="صورة 2"/>
          <p:cNvPicPr>
            <a:picLocks noChangeAspect="1"/>
          </p:cNvPicPr>
          <p:nvPr/>
        </p:nvPicPr>
        <p:blipFill rotWithShape="1">
          <a:blip r:embed="rId3"/>
          <a:srcRect l="36807" t="30537" r="22875" b="31085"/>
          <a:stretch/>
        </p:blipFill>
        <p:spPr>
          <a:xfrm>
            <a:off x="286019" y="1920214"/>
            <a:ext cx="5878268" cy="4161356"/>
          </a:xfrm>
          <a:prstGeom prst="rect">
            <a:avLst/>
          </a:prstGeom>
        </p:spPr>
      </p:pic>
      <p:sp>
        <p:nvSpPr>
          <p:cNvPr id="6" name="مستطيل 5"/>
          <p:cNvSpPr/>
          <p:nvPr/>
        </p:nvSpPr>
        <p:spPr>
          <a:xfrm>
            <a:off x="549859" y="6092104"/>
            <a:ext cx="5197286" cy="338554"/>
          </a:xfrm>
          <a:prstGeom prst="rect">
            <a:avLst/>
          </a:prstGeom>
          <a:solidFill>
            <a:schemeClr val="tx1"/>
          </a:solidFill>
        </p:spPr>
        <p:txBody>
          <a:bodyPr wrap="square">
            <a:spAutoFit/>
          </a:bodyPr>
          <a:lstStyle/>
          <a:p>
            <a:pPr algn="ctr"/>
            <a:r>
              <a:rPr lang="ar-BH" sz="1600" b="1" dirty="0" smtClean="0">
                <a:solidFill>
                  <a:schemeClr val="bg1"/>
                </a:solidFill>
                <a:latin typeface="Sakkal Majalla" panose="02000000000000000000" pitchFamily="2" charset="-78"/>
                <a:cs typeface="Sakkal Majalla" panose="02000000000000000000" pitchFamily="2" charset="-78"/>
              </a:rPr>
              <a:t>معدل مشاركة المرأة في القوى العاملة % سنة 2009م</a:t>
            </a:r>
            <a:endParaRPr lang="en-US" sz="1600" dirty="0">
              <a:solidFill>
                <a:schemeClr val="bg1"/>
              </a:solidFill>
            </a:endParaRPr>
          </a:p>
        </p:txBody>
      </p:sp>
      <p:sp>
        <p:nvSpPr>
          <p:cNvPr id="10" name="مستطيل 9"/>
          <p:cNvSpPr/>
          <p:nvPr/>
        </p:nvSpPr>
        <p:spPr>
          <a:xfrm>
            <a:off x="4362736" y="3990975"/>
            <a:ext cx="295274" cy="1151124"/>
          </a:xfrm>
          <a:prstGeom prst="rect">
            <a:avLst/>
          </a:prstGeom>
          <a:solidFill>
            <a:srgbClr val="FF0000"/>
          </a:solidFill>
          <a:ln>
            <a:solidFill>
              <a:srgbClr val="0070C0"/>
            </a:solidFill>
          </a:ln>
          <a:effectLst/>
        </p:spPr>
        <p:txBody>
          <a:bodyPr wrap="square" rtlCol="0" anchor="ctr">
            <a:spAutoFit/>
          </a:bodyPr>
          <a:lstStyle/>
          <a:p>
            <a:pPr marL="287338" indent="-287338" algn="ctr">
              <a:buFont typeface="Wingdings" panose="05000000000000000000" pitchFamily="2" charset="2"/>
              <a:buChar char="v"/>
            </a:pPr>
            <a:endParaRPr lang="en-US" sz="2400" dirty="0" smtClean="0">
              <a:solidFill>
                <a:schemeClr val="bg1"/>
              </a:solidFill>
              <a:cs typeface="Sultan bold" pitchFamily="2" charset="-78"/>
            </a:endParaRPr>
          </a:p>
        </p:txBody>
      </p:sp>
    </p:spTree>
    <p:extLst>
      <p:ext uri="{BB962C8B-B14F-4D97-AF65-F5344CB8AC3E}">
        <p14:creationId xmlns:p14="http://schemas.microsoft.com/office/powerpoint/2010/main" val="11648258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9">
                                            <p:txEl>
                                              <p:pRg st="2" end="2"/>
                                            </p:txEl>
                                          </p:spTgt>
                                        </p:tgtEl>
                                        <p:attrNameLst>
                                          <p:attrName>style.visibility</p:attrName>
                                        </p:attrNameLst>
                                      </p:cBhvr>
                                      <p:to>
                                        <p:strVal val="visible"/>
                                      </p:to>
                                    </p:set>
                                    <p:anim calcmode="lin" valueType="num">
                                      <p:cBhvr additive="base">
                                        <p:cTn id="30" dur="500" fill="hold"/>
                                        <p:tgtEl>
                                          <p:spTgt spid="29">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2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circle(in)">
                                      <p:cBhvr>
                                        <p:cTn id="36" dur="2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circle(in)">
                                      <p:cBhvr>
                                        <p:cTn id="46" dur="20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right)">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mph" presetSubtype="0" fill="hold" grpId="1" nodeType="clickEffect">
                                  <p:stCondLst>
                                    <p:cond delay="0"/>
                                  </p:stCondLst>
                                  <p:childTnLst>
                                    <p:animClr clrSpc="hsl" dir="cw">
                                      <p:cBhvr override="childStyle">
                                        <p:cTn id="60" dur="500" fill="hold"/>
                                        <p:tgtEl>
                                          <p:spTgt spid="10"/>
                                        </p:tgtEl>
                                        <p:attrNameLst>
                                          <p:attrName>style.color</p:attrName>
                                        </p:attrNameLst>
                                      </p:cBhvr>
                                      <p:by>
                                        <p:hsl h="7200000" s="0" l="0"/>
                                      </p:by>
                                    </p:animClr>
                                    <p:animClr clrSpc="hsl" dir="cw">
                                      <p:cBhvr>
                                        <p:cTn id="61" dur="500" fill="hold"/>
                                        <p:tgtEl>
                                          <p:spTgt spid="10"/>
                                        </p:tgtEl>
                                        <p:attrNameLst>
                                          <p:attrName>fillcolor</p:attrName>
                                        </p:attrNameLst>
                                      </p:cBhvr>
                                      <p:by>
                                        <p:hsl h="7200000" s="0" l="0"/>
                                      </p:by>
                                    </p:animClr>
                                    <p:animClr clrSpc="hsl" dir="cw">
                                      <p:cBhvr>
                                        <p:cTn id="62" dur="500" fill="hold"/>
                                        <p:tgtEl>
                                          <p:spTgt spid="10"/>
                                        </p:tgtEl>
                                        <p:attrNameLst>
                                          <p:attrName>stroke.color</p:attrName>
                                        </p:attrNameLst>
                                      </p:cBhvr>
                                      <p:by>
                                        <p:hsl h="7200000" s="0" l="0"/>
                                      </p:by>
                                    </p:animClr>
                                    <p:set>
                                      <p:cBhvr>
                                        <p:cTn id="63" dur="500" fill="hold"/>
                                        <p:tgtEl>
                                          <p:spTgt spid="10"/>
                                        </p:tgtEl>
                                        <p:attrNameLst>
                                          <p:attrName>fill.type</p:attrName>
                                        </p:attrNameLst>
                                      </p:cBhvr>
                                      <p:to>
                                        <p:strVal val="solid"/>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29">
                                            <p:txEl>
                                              <p:pRg st="3" end="3"/>
                                            </p:txEl>
                                          </p:spTgt>
                                        </p:tgtEl>
                                        <p:attrNameLst>
                                          <p:attrName>style.visibility</p:attrName>
                                        </p:attrNameLst>
                                      </p:cBhvr>
                                      <p:to>
                                        <p:strVal val="visible"/>
                                      </p:to>
                                    </p:set>
                                    <p:anim calcmode="lin" valueType="num">
                                      <p:cBhvr additive="base">
                                        <p:cTn id="68" dur="500" fill="hold"/>
                                        <p:tgtEl>
                                          <p:spTgt spid="29">
                                            <p:txEl>
                                              <p:pRg st="3" end="3"/>
                                            </p:txEl>
                                          </p:spTgt>
                                        </p:tgtEl>
                                        <p:attrNameLst>
                                          <p:attrName>ppt_x</p:attrName>
                                        </p:attrNameLst>
                                      </p:cBhvr>
                                      <p:tavLst>
                                        <p:tav tm="0">
                                          <p:val>
                                            <p:strVal val="1+#ppt_w/2"/>
                                          </p:val>
                                        </p:tav>
                                        <p:tav tm="100000">
                                          <p:val>
                                            <p:strVal val="#ppt_x"/>
                                          </p:val>
                                        </p:tav>
                                      </p:tavLst>
                                    </p:anim>
                                    <p:anim calcmode="lin" valueType="num">
                                      <p:cBhvr additive="base">
                                        <p:cTn id="69" dur="500" fill="hold"/>
                                        <p:tgtEl>
                                          <p:spTgt spid="2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nodeType="clickEffect">
                                  <p:stCondLst>
                                    <p:cond delay="0"/>
                                  </p:stCondLst>
                                  <p:childTnLst>
                                    <p:set>
                                      <p:cBhvr>
                                        <p:cTn id="73" dur="1" fill="hold">
                                          <p:stCondLst>
                                            <p:cond delay="0"/>
                                          </p:stCondLst>
                                        </p:cTn>
                                        <p:tgtEl>
                                          <p:spTgt spid="29">
                                            <p:txEl>
                                              <p:pRg st="4" end="4"/>
                                            </p:txEl>
                                          </p:spTgt>
                                        </p:tgtEl>
                                        <p:attrNameLst>
                                          <p:attrName>style.visibility</p:attrName>
                                        </p:attrNameLst>
                                      </p:cBhvr>
                                      <p:to>
                                        <p:strVal val="visible"/>
                                      </p:to>
                                    </p:set>
                                    <p:anim calcmode="lin" valueType="num">
                                      <p:cBhvr additive="base">
                                        <p:cTn id="74" dur="500" fill="hold"/>
                                        <p:tgtEl>
                                          <p:spTgt spid="29">
                                            <p:txEl>
                                              <p:pRg st="4" end="4"/>
                                            </p:txEl>
                                          </p:spTgt>
                                        </p:tgtEl>
                                        <p:attrNameLst>
                                          <p:attrName>ppt_x</p:attrName>
                                        </p:attrNameLst>
                                      </p:cBhvr>
                                      <p:tavLst>
                                        <p:tav tm="0">
                                          <p:val>
                                            <p:strVal val="1+#ppt_w/2"/>
                                          </p:val>
                                        </p:tav>
                                        <p:tav tm="100000">
                                          <p:val>
                                            <p:strVal val="#ppt_x"/>
                                          </p:val>
                                        </p:tav>
                                      </p:tavLst>
                                    </p:anim>
                                    <p:anim calcmode="lin" valueType="num">
                                      <p:cBhvr additive="base">
                                        <p:cTn id="75" dur="500" fill="hold"/>
                                        <p:tgtEl>
                                          <p:spTgt spid="2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8" grpId="0" animBg="1"/>
      <p:bldP spid="6" grpId="0" animBg="1"/>
      <p:bldP spid="10" grpId="0" animBg="1"/>
      <p:bldP spid="1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409121"/>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التعليم في الوطن العربي</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6641432" y="1225883"/>
            <a:ext cx="5025273" cy="5164395"/>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algn="justLow"/>
            <a:r>
              <a:rPr lang="ar-BH" sz="2500" b="1" dirty="0" smtClean="0">
                <a:solidFill>
                  <a:schemeClr val="accent1"/>
                </a:solidFill>
                <a:latin typeface="Sakkal Majalla" panose="02000000000000000000" pitchFamily="2" charset="-78"/>
                <a:cs typeface="Sakkal Majalla" panose="02000000000000000000" pitchFamily="2" charset="-78"/>
              </a:rPr>
              <a:t>بذلت حكومات الدول العربية في غضون الربع الأخير  من القرن العشرين جهودًا كبيرة لنشر التعليم بين أبناء شعبها ومحو الأمية.</a:t>
            </a:r>
          </a:p>
          <a:p>
            <a:pPr marL="457200" indent="-457200" algn="justLow">
              <a:buFont typeface="Wingdings" panose="05000000000000000000" pitchFamily="2" charset="2"/>
              <a:buChar char="Ø"/>
            </a:pPr>
            <a:r>
              <a:rPr lang="ar-BH" sz="2500" b="1" dirty="0" smtClean="0">
                <a:solidFill>
                  <a:schemeClr val="accent1"/>
                </a:solidFill>
                <a:latin typeface="Sakkal Majalla" panose="02000000000000000000" pitchFamily="2" charset="-78"/>
                <a:cs typeface="Sakkal Majalla" panose="02000000000000000000" pitchFamily="2" charset="-78"/>
              </a:rPr>
              <a:t>ارتفع عدد الطلبة في المراحل الدراسية الثلاث بنسبة أربعة أضعاف عما كان عليه في أوسط القرن ذاته.</a:t>
            </a:r>
          </a:p>
          <a:p>
            <a:pPr marL="457200" indent="-457200" algn="justLow">
              <a:buFont typeface="Wingdings" panose="05000000000000000000" pitchFamily="2" charset="2"/>
              <a:buChar char="Ø"/>
            </a:pPr>
            <a:r>
              <a:rPr lang="ar-BH" sz="2500" b="1" dirty="0" smtClean="0">
                <a:solidFill>
                  <a:schemeClr val="accent1"/>
                </a:solidFill>
                <a:latin typeface="Sakkal Majalla" panose="02000000000000000000" pitchFamily="2" charset="-78"/>
                <a:cs typeface="Sakkal Majalla" panose="02000000000000000000" pitchFamily="2" charset="-78"/>
              </a:rPr>
              <a:t>اهتمت الدول بالتعليم العالي، فأنشأت الجامعات الجديدة، وأضافت كليات وأقسامًا جديدة إلى الجامعات التي كانت قائمة.</a:t>
            </a:r>
          </a:p>
          <a:p>
            <a:pPr marL="457200" indent="-457200" algn="justLow">
              <a:buFont typeface="Wingdings" panose="05000000000000000000" pitchFamily="2" charset="2"/>
              <a:buChar char="Ø"/>
            </a:pPr>
            <a:r>
              <a:rPr lang="ar-BH" sz="2500" b="1" dirty="0" smtClean="0">
                <a:solidFill>
                  <a:schemeClr val="accent1"/>
                </a:solidFill>
                <a:latin typeface="Sakkal Majalla" panose="02000000000000000000" pitchFamily="2" charset="-78"/>
                <a:cs typeface="Sakkal Majalla" panose="02000000000000000000" pitchFamily="2" charset="-78"/>
              </a:rPr>
              <a:t>ركزت الدول اهتمامها على التعليم المهني والتقني.</a:t>
            </a:r>
            <a:endParaRPr lang="ar-BH" sz="2500" dirty="0">
              <a:solidFill>
                <a:schemeClr val="accent1"/>
              </a:solidFill>
              <a:latin typeface="Sakkal Majalla" panose="02000000000000000000" pitchFamily="2" charset="-78"/>
              <a:cs typeface="Sakkal Majalla" panose="02000000000000000000" pitchFamily="2" charset="-78"/>
            </a:endParaRPr>
          </a:p>
        </p:txBody>
      </p:sp>
      <p:sp>
        <p:nvSpPr>
          <p:cNvPr id="6" name="مستطيل 5"/>
          <p:cNvSpPr/>
          <p:nvPr/>
        </p:nvSpPr>
        <p:spPr>
          <a:xfrm>
            <a:off x="128694" y="48764"/>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pic>
        <p:nvPicPr>
          <p:cNvPr id="3" name="صورة 2"/>
          <p:cNvPicPr>
            <a:picLocks noChangeAspect="1"/>
          </p:cNvPicPr>
          <p:nvPr/>
        </p:nvPicPr>
        <p:blipFill rotWithShape="1">
          <a:blip r:embed="rId2"/>
          <a:srcRect l="9682" t="37336" r="60850" b="19462"/>
          <a:stretch/>
        </p:blipFill>
        <p:spPr>
          <a:xfrm>
            <a:off x="485576" y="1933982"/>
            <a:ext cx="5738761" cy="3728882"/>
          </a:xfrm>
          <a:prstGeom prst="rect">
            <a:avLst/>
          </a:prstGeom>
        </p:spPr>
      </p:pic>
      <p:sp>
        <p:nvSpPr>
          <p:cNvPr id="8" name="مستطيل 7"/>
          <p:cNvSpPr/>
          <p:nvPr/>
        </p:nvSpPr>
        <p:spPr>
          <a:xfrm>
            <a:off x="758290" y="5739180"/>
            <a:ext cx="5133136" cy="307777"/>
          </a:xfrm>
          <a:prstGeom prst="rect">
            <a:avLst/>
          </a:prstGeom>
        </p:spPr>
        <p:txBody>
          <a:bodyPr wrap="none">
            <a:spAutoFit/>
          </a:bodyPr>
          <a:lstStyle/>
          <a:p>
            <a:r>
              <a:rPr lang="ar-BH" sz="1400" b="1" dirty="0" smtClean="0">
                <a:solidFill>
                  <a:schemeClr val="bg1"/>
                </a:solidFill>
                <a:latin typeface="Sakkal Majalla" panose="02000000000000000000" pitchFamily="2" charset="-78"/>
                <a:cs typeface="Sakkal Majalla" panose="02000000000000000000" pitchFamily="2" charset="-78"/>
              </a:rPr>
              <a:t>تطور معدل القيد الإجمالي في جميع المراحل التعليمية في الوطن العربي بين سنتي (1990 و2009م)</a:t>
            </a:r>
            <a:endParaRPr lang="en-US" sz="1400" dirty="0">
              <a:solidFill>
                <a:schemeClr val="bg1"/>
              </a:solidFill>
            </a:endParaRPr>
          </a:p>
        </p:txBody>
      </p:sp>
    </p:spTree>
    <p:extLst>
      <p:ext uri="{BB962C8B-B14F-4D97-AF65-F5344CB8AC3E}">
        <p14:creationId xmlns:p14="http://schemas.microsoft.com/office/powerpoint/2010/main" val="9456752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righ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9">
                                            <p:txEl>
                                              <p:pRg st="2" end="2"/>
                                            </p:txEl>
                                          </p:spTgt>
                                        </p:tgtEl>
                                        <p:attrNameLst>
                                          <p:attrName>style.visibility</p:attrName>
                                        </p:attrNameLst>
                                      </p:cBhvr>
                                      <p:to>
                                        <p:strVal val="visible"/>
                                      </p:to>
                                    </p:set>
                                    <p:anim calcmode="lin" valueType="num">
                                      <p:cBhvr additive="base">
                                        <p:cTn id="40" dur="500" fill="hold"/>
                                        <p:tgtEl>
                                          <p:spTgt spid="29">
                                            <p:txEl>
                                              <p:pRg st="2" end="2"/>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2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29">
                                            <p:txEl>
                                              <p:pRg st="3" end="3"/>
                                            </p:txEl>
                                          </p:spTgt>
                                        </p:tgtEl>
                                        <p:attrNameLst>
                                          <p:attrName>style.visibility</p:attrName>
                                        </p:attrNameLst>
                                      </p:cBhvr>
                                      <p:to>
                                        <p:strVal val="visible"/>
                                      </p:to>
                                    </p:set>
                                    <p:anim calcmode="lin" valueType="num">
                                      <p:cBhvr additive="base">
                                        <p:cTn id="46" dur="500" fill="hold"/>
                                        <p:tgtEl>
                                          <p:spTgt spid="29">
                                            <p:txEl>
                                              <p:pRg st="3" end="3"/>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2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505373"/>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التعليم في الوطن العربي</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6641432" y="1950386"/>
            <a:ext cx="5025273" cy="2230398"/>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457200" indent="-457200" algn="justLow">
              <a:buFont typeface="Wingdings" panose="05000000000000000000" pitchFamily="2" charset="2"/>
              <a:buChar char="Ø"/>
            </a:pPr>
            <a:r>
              <a:rPr lang="ar-BH" sz="2400" b="1" dirty="0" smtClean="0">
                <a:solidFill>
                  <a:schemeClr val="accent1"/>
                </a:solidFill>
                <a:latin typeface="Sakkal Majalla" panose="02000000000000000000" pitchFamily="2" charset="-78"/>
                <a:cs typeface="Sakkal Majalla" panose="02000000000000000000" pitchFamily="2" charset="-78"/>
              </a:rPr>
              <a:t>اهتمت الدول العربية بتعليم الإناث، فارتفعت </a:t>
            </a:r>
            <a:r>
              <a:rPr lang="ar-BH" sz="2400" b="1" dirty="0" smtClean="0">
                <a:solidFill>
                  <a:schemeClr val="accent1"/>
                </a:solidFill>
                <a:latin typeface="Sakkal Majalla" panose="02000000000000000000" pitchFamily="2" charset="-78"/>
                <a:cs typeface="Sakkal Majalla" panose="02000000000000000000" pitchFamily="2" charset="-78"/>
              </a:rPr>
              <a:t>نسبتُهنَّ </a:t>
            </a:r>
            <a:r>
              <a:rPr lang="ar-BH" sz="2400" b="1" dirty="0" smtClean="0">
                <a:solidFill>
                  <a:schemeClr val="accent1"/>
                </a:solidFill>
                <a:latin typeface="Sakkal Majalla" panose="02000000000000000000" pitchFamily="2" charset="-78"/>
                <a:cs typeface="Sakkal Majalla" panose="02000000000000000000" pitchFamily="2" charset="-78"/>
              </a:rPr>
              <a:t>في جميع المراحل العمرية من 24% عام 1970 إلى 5</a:t>
            </a:r>
            <a:r>
              <a:rPr lang="en-US" sz="2400" b="1" dirty="0" smtClean="0">
                <a:solidFill>
                  <a:schemeClr val="accent1"/>
                </a:solidFill>
                <a:latin typeface="Sakkal Majalla" panose="02000000000000000000" pitchFamily="2" charset="-78"/>
                <a:cs typeface="Sakkal Majalla" panose="02000000000000000000" pitchFamily="2" charset="-78"/>
              </a:rPr>
              <a:t>,</a:t>
            </a:r>
            <a:r>
              <a:rPr lang="ar-BH" sz="2400" b="1" dirty="0" smtClean="0">
                <a:solidFill>
                  <a:schemeClr val="accent1"/>
                </a:solidFill>
                <a:latin typeface="Sakkal Majalla" panose="02000000000000000000" pitchFamily="2" charset="-78"/>
                <a:cs typeface="Sakkal Majalla" panose="02000000000000000000" pitchFamily="2" charset="-78"/>
              </a:rPr>
              <a:t>65% سنة 2008م.</a:t>
            </a:r>
          </a:p>
          <a:p>
            <a:pPr marL="457200" indent="-457200" algn="justLow">
              <a:buFont typeface="Wingdings" panose="05000000000000000000" pitchFamily="2" charset="2"/>
              <a:buChar char="Ø"/>
            </a:pPr>
            <a:r>
              <a:rPr lang="ar-BH" sz="2400" b="1" dirty="0" smtClean="0">
                <a:solidFill>
                  <a:schemeClr val="accent1"/>
                </a:solidFill>
                <a:latin typeface="Sakkal Majalla" panose="02000000000000000000" pitchFamily="2" charset="-78"/>
                <a:cs typeface="Sakkal Majalla" panose="02000000000000000000" pitchFamily="2" charset="-78"/>
              </a:rPr>
              <a:t>لا تزال نسبة الإناث المتعلمات أقل من نسبة الذكور المتعلمين.</a:t>
            </a:r>
            <a:endParaRPr lang="ar-BH" sz="2400" dirty="0">
              <a:solidFill>
                <a:schemeClr val="accent1"/>
              </a:solidFill>
              <a:latin typeface="Sakkal Majalla" panose="02000000000000000000" pitchFamily="2" charset="-78"/>
              <a:cs typeface="Sakkal Majalla" panose="02000000000000000000" pitchFamily="2" charset="-78"/>
            </a:endParaRPr>
          </a:p>
        </p:txBody>
      </p:sp>
      <p:sp>
        <p:nvSpPr>
          <p:cNvPr id="6" name="مستطيل 5"/>
          <p:cNvSpPr/>
          <p:nvPr/>
        </p:nvSpPr>
        <p:spPr>
          <a:xfrm>
            <a:off x="96610" y="64806"/>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sp>
        <p:nvSpPr>
          <p:cNvPr id="7" name="مستطيل مستدير الزوايا 6"/>
          <p:cNvSpPr/>
          <p:nvPr/>
        </p:nvSpPr>
        <p:spPr>
          <a:xfrm>
            <a:off x="6641432" y="4274401"/>
            <a:ext cx="5025273" cy="2145268"/>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457200" indent="-457200" algn="justLow">
              <a:buFont typeface="Wingdings" panose="05000000000000000000" pitchFamily="2" charset="2"/>
              <a:buChar char="Ø"/>
            </a:pPr>
            <a:r>
              <a:rPr lang="ar-BH" sz="2400" b="1" dirty="0" smtClean="0">
                <a:solidFill>
                  <a:schemeClr val="accent1"/>
                </a:solidFill>
                <a:latin typeface="Sakkal Majalla" panose="02000000000000000000" pitchFamily="2" charset="-78"/>
                <a:cs typeface="Sakkal Majalla" panose="02000000000000000000" pitchFamily="2" charset="-78"/>
              </a:rPr>
              <a:t>ساهمت برامج محو الأمية وخطط التوسع في نشر التعليم في تراجع الأمية لدى الأشخاص الذين تزيد أعمارهم عن 15 سنة من 73% سنة 1971م إلى 28% سنة 2008م، ومع ذلك لا تزال هذه النسبة تعتبر من أعلى النسب في العالم.</a:t>
            </a:r>
            <a:endParaRPr lang="ar-BH" sz="2400" dirty="0">
              <a:solidFill>
                <a:schemeClr val="accent1"/>
              </a:solidFill>
              <a:latin typeface="Sakkal Majalla" panose="02000000000000000000" pitchFamily="2" charset="-78"/>
              <a:cs typeface="Sakkal Majalla" panose="02000000000000000000" pitchFamily="2" charset="-78"/>
            </a:endParaRPr>
          </a:p>
        </p:txBody>
      </p:sp>
      <p:sp>
        <p:nvSpPr>
          <p:cNvPr id="9" name="مستطيل 8"/>
          <p:cNvSpPr/>
          <p:nvPr/>
        </p:nvSpPr>
        <p:spPr>
          <a:xfrm>
            <a:off x="686577" y="6074992"/>
            <a:ext cx="5166799" cy="307777"/>
          </a:xfrm>
          <a:prstGeom prst="rect">
            <a:avLst/>
          </a:prstGeom>
          <a:noFill/>
        </p:spPr>
        <p:txBody>
          <a:bodyPr wrap="none">
            <a:spAutoFit/>
          </a:bodyPr>
          <a:lstStyle/>
          <a:p>
            <a:r>
              <a:rPr lang="ar-BH" sz="1400" b="1" dirty="0" smtClean="0">
                <a:solidFill>
                  <a:schemeClr val="bg1"/>
                </a:solidFill>
                <a:latin typeface="Sakkal Majalla" panose="02000000000000000000" pitchFamily="2" charset="-78"/>
                <a:cs typeface="Sakkal Majalla" panose="02000000000000000000" pitchFamily="2" charset="-78"/>
              </a:rPr>
              <a:t>معدل الإلمام بالقراءة والكتابة، إجمالي الشباب(% من السكان في الشريحة العمرية 15 – 24 عامًا) </a:t>
            </a:r>
            <a:endParaRPr lang="en-US" sz="1400" dirty="0">
              <a:solidFill>
                <a:schemeClr val="bg1"/>
              </a:solidFill>
            </a:endParaRPr>
          </a:p>
        </p:txBody>
      </p:sp>
      <p:pic>
        <p:nvPicPr>
          <p:cNvPr id="4" name="صورة 3"/>
          <p:cNvPicPr>
            <a:picLocks noChangeAspect="1"/>
          </p:cNvPicPr>
          <p:nvPr/>
        </p:nvPicPr>
        <p:blipFill rotWithShape="1">
          <a:blip r:embed="rId2"/>
          <a:srcRect l="7464" t="21546" r="58753" b="37006"/>
          <a:stretch/>
        </p:blipFill>
        <p:spPr>
          <a:xfrm>
            <a:off x="446567" y="2338322"/>
            <a:ext cx="5743073" cy="3712478"/>
          </a:xfrm>
          <a:prstGeom prst="rect">
            <a:avLst/>
          </a:prstGeom>
        </p:spPr>
      </p:pic>
      <p:sp>
        <p:nvSpPr>
          <p:cNvPr id="10" name="مستطيل 9"/>
          <p:cNvSpPr/>
          <p:nvPr/>
        </p:nvSpPr>
        <p:spPr>
          <a:xfrm>
            <a:off x="4411578" y="3206455"/>
            <a:ext cx="295274" cy="1853897"/>
          </a:xfrm>
          <a:prstGeom prst="rect">
            <a:avLst/>
          </a:prstGeom>
          <a:solidFill>
            <a:srgbClr val="FF0000"/>
          </a:solidFill>
          <a:ln>
            <a:solidFill>
              <a:srgbClr val="0070C0"/>
            </a:solidFill>
          </a:ln>
          <a:effectLst/>
        </p:spPr>
        <p:txBody>
          <a:bodyPr wrap="square" rtlCol="0" anchor="ctr">
            <a:spAutoFit/>
          </a:bodyPr>
          <a:lstStyle/>
          <a:p>
            <a:pPr marL="287338" indent="-287338" algn="ctr">
              <a:buFont typeface="Wingdings" panose="05000000000000000000" pitchFamily="2" charset="2"/>
              <a:buChar char="v"/>
            </a:pPr>
            <a:endParaRPr lang="en-US" sz="2400" dirty="0" smtClean="0">
              <a:solidFill>
                <a:schemeClr val="bg1"/>
              </a:solidFill>
              <a:cs typeface="Sultan bold" pitchFamily="2" charset="-78"/>
            </a:endParaRPr>
          </a:p>
        </p:txBody>
      </p:sp>
      <p:pic>
        <p:nvPicPr>
          <p:cNvPr id="5" name="صورة 4"/>
          <p:cNvPicPr>
            <a:picLocks noChangeAspect="1"/>
          </p:cNvPicPr>
          <p:nvPr/>
        </p:nvPicPr>
        <p:blipFill rotWithShape="1">
          <a:blip r:embed="rId3"/>
          <a:srcRect l="48520" t="37334" r="25341" b="24946"/>
          <a:stretch/>
        </p:blipFill>
        <p:spPr>
          <a:xfrm>
            <a:off x="446567" y="2338322"/>
            <a:ext cx="5743073" cy="3712478"/>
          </a:xfrm>
          <a:prstGeom prst="rect">
            <a:avLst/>
          </a:prstGeom>
        </p:spPr>
      </p:pic>
      <p:sp>
        <p:nvSpPr>
          <p:cNvPr id="12" name="مستطيل 11"/>
          <p:cNvSpPr/>
          <p:nvPr/>
        </p:nvSpPr>
        <p:spPr>
          <a:xfrm>
            <a:off x="866273" y="6121434"/>
            <a:ext cx="5067313" cy="307777"/>
          </a:xfrm>
          <a:prstGeom prst="rect">
            <a:avLst/>
          </a:prstGeom>
          <a:solidFill>
            <a:schemeClr val="tx1"/>
          </a:solidFill>
        </p:spPr>
        <p:txBody>
          <a:bodyPr wrap="square">
            <a:spAutoFit/>
          </a:bodyPr>
          <a:lstStyle/>
          <a:p>
            <a:pPr algn="ctr"/>
            <a:r>
              <a:rPr lang="ar-BH" sz="1400" b="1" dirty="0" smtClean="0">
                <a:solidFill>
                  <a:schemeClr val="bg1"/>
                </a:solidFill>
                <a:latin typeface="Sakkal Majalla" panose="02000000000000000000" pitchFamily="2" charset="-78"/>
                <a:cs typeface="Sakkal Majalla" panose="02000000000000000000" pitchFamily="2" charset="-78"/>
              </a:rPr>
              <a:t>تدني نسبة الأمية في الوطن العربي %</a:t>
            </a:r>
            <a:endParaRPr lang="en-US" sz="1400" dirty="0">
              <a:solidFill>
                <a:schemeClr val="bg1"/>
              </a:solidFill>
            </a:endParaRPr>
          </a:p>
        </p:txBody>
      </p:sp>
      <p:cxnSp>
        <p:nvCxnSpPr>
          <p:cNvPr id="18" name="رابط كسهم مستقيم 17"/>
          <p:cNvCxnSpPr/>
          <p:nvPr/>
        </p:nvCxnSpPr>
        <p:spPr>
          <a:xfrm flipH="1">
            <a:off x="3497179" y="2791326"/>
            <a:ext cx="898357" cy="6256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p:nvPr/>
        </p:nvCxnSpPr>
        <p:spPr>
          <a:xfrm flipH="1">
            <a:off x="2614864" y="3384884"/>
            <a:ext cx="898357" cy="6256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flipH="1">
            <a:off x="1851867" y="3994484"/>
            <a:ext cx="762999" cy="5133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28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circle(in)">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right)">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mph" presetSubtype="0" fill="hold" grpId="1" nodeType="clickEffect">
                                  <p:stCondLst>
                                    <p:cond delay="0"/>
                                  </p:stCondLst>
                                  <p:childTnLst>
                                    <p:animClr clrSpc="hsl" dir="cw">
                                      <p:cBhvr override="childStyle">
                                        <p:cTn id="55" dur="500" fill="hold"/>
                                        <p:tgtEl>
                                          <p:spTgt spid="10"/>
                                        </p:tgtEl>
                                        <p:attrNameLst>
                                          <p:attrName>style.color</p:attrName>
                                        </p:attrNameLst>
                                      </p:cBhvr>
                                      <p:by>
                                        <p:hsl h="7200000" s="0" l="0"/>
                                      </p:by>
                                    </p:animClr>
                                    <p:animClr clrSpc="hsl" dir="cw">
                                      <p:cBhvr>
                                        <p:cTn id="56" dur="500" fill="hold"/>
                                        <p:tgtEl>
                                          <p:spTgt spid="10"/>
                                        </p:tgtEl>
                                        <p:attrNameLst>
                                          <p:attrName>fillcolor</p:attrName>
                                        </p:attrNameLst>
                                      </p:cBhvr>
                                      <p:by>
                                        <p:hsl h="7200000" s="0" l="0"/>
                                      </p:by>
                                    </p:animClr>
                                    <p:animClr clrSpc="hsl" dir="cw">
                                      <p:cBhvr>
                                        <p:cTn id="57" dur="500" fill="hold"/>
                                        <p:tgtEl>
                                          <p:spTgt spid="10"/>
                                        </p:tgtEl>
                                        <p:attrNameLst>
                                          <p:attrName>stroke.color</p:attrName>
                                        </p:attrNameLst>
                                      </p:cBhvr>
                                      <p:by>
                                        <p:hsl h="7200000" s="0" l="0"/>
                                      </p:by>
                                    </p:animClr>
                                    <p:set>
                                      <p:cBhvr>
                                        <p:cTn id="58" dur="500" fill="hold"/>
                                        <p:tgtEl>
                                          <p:spTgt spid="10"/>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circle(in)">
                                      <p:cBhvr>
                                        <p:cTn id="63" dur="20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right)">
                                      <p:cBhvr>
                                        <p:cTn id="68" dur="5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up)">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up)">
                                      <p:cBhvr>
                                        <p:cTn id="78" dur="500"/>
                                        <p:tgtEl>
                                          <p:spTgt spid="20"/>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7" grpId="0" animBg="1"/>
      <p:bldP spid="9" grpId="0"/>
      <p:bldP spid="10" grpId="0" animBg="1"/>
      <p:bldP spid="10" grpId="1"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296827"/>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العناية الصحية</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6292577" y="1069246"/>
            <a:ext cx="5602793" cy="5346144"/>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algn="justLow"/>
            <a:r>
              <a:rPr lang="ar-BH" sz="2800" b="1" dirty="0" smtClean="0">
                <a:solidFill>
                  <a:schemeClr val="accent1"/>
                </a:solidFill>
                <a:latin typeface="Sakkal Majalla" panose="02000000000000000000" pitchFamily="2" charset="-78"/>
                <a:cs typeface="Sakkal Majalla" panose="02000000000000000000" pitchFamily="2" charset="-78"/>
              </a:rPr>
              <a:t>اهتمت الدول العربية اهتمامًا بالغًا بتوفير العناية الصحية لأبنائها.</a:t>
            </a:r>
          </a:p>
          <a:p>
            <a:pPr marL="352425" indent="-352425" algn="justLow">
              <a:buFont typeface="Wingdings" panose="05000000000000000000" pitchFamily="2" charset="2"/>
              <a:buChar char="Ø"/>
            </a:pPr>
            <a:r>
              <a:rPr lang="ar-BH" sz="2800" b="1" dirty="0" smtClean="0">
                <a:solidFill>
                  <a:schemeClr val="accent1"/>
                </a:solidFill>
                <a:latin typeface="Sakkal Majalla" panose="02000000000000000000" pitchFamily="2" charset="-78"/>
                <a:cs typeface="Sakkal Majalla" panose="02000000000000000000" pitchFamily="2" charset="-78"/>
              </a:rPr>
              <a:t>زاد عدد المستشفيات والمراكز الصحية وعدد الأطباء والممرضات.</a:t>
            </a:r>
          </a:p>
          <a:p>
            <a:pPr marL="352425" indent="-352425" algn="justLow">
              <a:buFont typeface="Wingdings" panose="05000000000000000000" pitchFamily="2" charset="2"/>
              <a:buChar char="Ø"/>
            </a:pPr>
            <a:r>
              <a:rPr lang="ar-BH" sz="2800" b="1" dirty="0" smtClean="0">
                <a:solidFill>
                  <a:schemeClr val="accent1"/>
                </a:solidFill>
                <a:latin typeface="Sakkal Majalla" panose="02000000000000000000" pitchFamily="2" charset="-78"/>
                <a:cs typeface="Sakkal Majalla" panose="02000000000000000000" pitchFamily="2" charset="-78"/>
              </a:rPr>
              <a:t>انتشرت حملات التوعية الصحية للأهالي، وخصوصًا الأمهات.</a:t>
            </a:r>
          </a:p>
          <a:p>
            <a:pPr marL="352425" indent="-352425" algn="justLow">
              <a:buFont typeface="Wingdings" panose="05000000000000000000" pitchFamily="2" charset="2"/>
              <a:buChar char="Ø"/>
            </a:pPr>
            <a:r>
              <a:rPr lang="ar-BH" sz="2800" b="1" dirty="0" smtClean="0">
                <a:solidFill>
                  <a:schemeClr val="accent1"/>
                </a:solidFill>
                <a:latin typeface="Sakkal Majalla" panose="02000000000000000000" pitchFamily="2" charset="-78"/>
                <a:cs typeface="Sakkal Majalla" panose="02000000000000000000" pitchFamily="2" charset="-78"/>
              </a:rPr>
              <a:t>تعاونت هذه الدول مع المنظمات الصحية الدولية، خصوصًا في مجال تطعيم الأطفال.</a:t>
            </a:r>
          </a:p>
          <a:p>
            <a:pPr marL="352425" indent="-352425" algn="justLow">
              <a:buFont typeface="Wingdings" panose="05000000000000000000" pitchFamily="2" charset="2"/>
              <a:buChar char="Ø"/>
            </a:pPr>
            <a:r>
              <a:rPr lang="ar-BH" sz="2800" b="1" dirty="0" smtClean="0">
                <a:solidFill>
                  <a:schemeClr val="accent1"/>
                </a:solidFill>
                <a:latin typeface="Sakkal Majalla" panose="02000000000000000000" pitchFamily="2" charset="-78"/>
                <a:cs typeface="Sakkal Majalla" panose="02000000000000000000" pitchFamily="2" charset="-78"/>
              </a:rPr>
              <a:t>مما أدى إلى انخفاض معدل وفيات الرضَّع في مجموع الدول العربية إلى 36,7 حالة وفاة لكل الف مولود حي سنة 2009م.</a:t>
            </a:r>
          </a:p>
        </p:txBody>
      </p:sp>
      <p:sp>
        <p:nvSpPr>
          <p:cNvPr id="3" name="مستطيل 2"/>
          <p:cNvSpPr/>
          <p:nvPr/>
        </p:nvSpPr>
        <p:spPr>
          <a:xfrm>
            <a:off x="831820" y="6100964"/>
            <a:ext cx="4482316" cy="369332"/>
          </a:xfrm>
          <a:prstGeom prst="rect">
            <a:avLst/>
          </a:prstGeom>
        </p:spPr>
        <p:txBody>
          <a:bodyPr wrap="none">
            <a:spAutoFit/>
          </a:bodyPr>
          <a:lstStyle/>
          <a:p>
            <a:r>
              <a:rPr lang="ar-BH" b="1" dirty="0" smtClean="0">
                <a:solidFill>
                  <a:schemeClr val="bg1"/>
                </a:solidFill>
                <a:latin typeface="Sakkal Majalla" panose="02000000000000000000" pitchFamily="2" charset="-78"/>
                <a:cs typeface="Sakkal Majalla" panose="02000000000000000000" pitchFamily="2" charset="-78"/>
              </a:rPr>
              <a:t>عدد الأطباء لكل 10,000 نسمة في دول الوطن العربي سنة 2011م</a:t>
            </a:r>
            <a:endParaRPr lang="en-US" dirty="0">
              <a:solidFill>
                <a:schemeClr val="bg1"/>
              </a:solidFill>
            </a:endParaRPr>
          </a:p>
        </p:txBody>
      </p:sp>
      <p:sp>
        <p:nvSpPr>
          <p:cNvPr id="7" name="مستطيل 6"/>
          <p:cNvSpPr/>
          <p:nvPr/>
        </p:nvSpPr>
        <p:spPr>
          <a:xfrm>
            <a:off x="112652" y="48764"/>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pic>
        <p:nvPicPr>
          <p:cNvPr id="4" name="صورة 3"/>
          <p:cNvPicPr>
            <a:picLocks noChangeAspect="1"/>
          </p:cNvPicPr>
          <p:nvPr/>
        </p:nvPicPr>
        <p:blipFill rotWithShape="1">
          <a:blip r:embed="rId2"/>
          <a:srcRect l="14491" t="20669" r="25095" b="9813"/>
          <a:stretch/>
        </p:blipFill>
        <p:spPr>
          <a:xfrm>
            <a:off x="200644" y="2177730"/>
            <a:ext cx="6031836" cy="3902229"/>
          </a:xfrm>
          <a:prstGeom prst="rect">
            <a:avLst/>
          </a:prstGeom>
        </p:spPr>
      </p:pic>
    </p:spTree>
    <p:extLst>
      <p:ext uri="{BB962C8B-B14F-4D97-AF65-F5344CB8AC3E}">
        <p14:creationId xmlns:p14="http://schemas.microsoft.com/office/powerpoint/2010/main" val="19143587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9">
                                            <p:txEl>
                                              <p:pRg st="2" end="2"/>
                                            </p:txEl>
                                          </p:spTgt>
                                        </p:tgtEl>
                                        <p:attrNameLst>
                                          <p:attrName>style.visibility</p:attrName>
                                        </p:attrNameLst>
                                      </p:cBhvr>
                                      <p:to>
                                        <p:strVal val="visible"/>
                                      </p:to>
                                    </p:set>
                                    <p:anim calcmode="lin" valueType="num">
                                      <p:cBhvr additive="base">
                                        <p:cTn id="30" dur="500" fill="hold"/>
                                        <p:tgtEl>
                                          <p:spTgt spid="29">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2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29">
                                            <p:txEl>
                                              <p:pRg st="3" end="3"/>
                                            </p:txEl>
                                          </p:spTgt>
                                        </p:tgtEl>
                                        <p:attrNameLst>
                                          <p:attrName>style.visibility</p:attrName>
                                        </p:attrNameLst>
                                      </p:cBhvr>
                                      <p:to>
                                        <p:strVal val="visible"/>
                                      </p:to>
                                    </p:set>
                                    <p:anim calcmode="lin" valueType="num">
                                      <p:cBhvr additive="base">
                                        <p:cTn id="36" dur="500" fill="hold"/>
                                        <p:tgtEl>
                                          <p:spTgt spid="29">
                                            <p:txEl>
                                              <p:pRg st="3" end="3"/>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2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29">
                                            <p:txEl>
                                              <p:pRg st="4" end="4"/>
                                            </p:txEl>
                                          </p:spTgt>
                                        </p:tgtEl>
                                        <p:attrNameLst>
                                          <p:attrName>style.visibility</p:attrName>
                                        </p:attrNameLst>
                                      </p:cBhvr>
                                      <p:to>
                                        <p:strVal val="visible"/>
                                      </p:to>
                                    </p:set>
                                    <p:anim calcmode="lin" valueType="num">
                                      <p:cBhvr additive="base">
                                        <p:cTn id="42" dur="500" fill="hold"/>
                                        <p:tgtEl>
                                          <p:spTgt spid="29">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circle(in)">
                                      <p:cBhvr>
                                        <p:cTn id="48" dur="2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right)">
                                      <p:cBhvr>
                                        <p:cTn id="5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1422" y="1624141"/>
            <a:ext cx="11173861" cy="4335974"/>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2000" b="0" i="0" u="none" strike="noStrike" kern="1200" cap="none" spc="0" normalizeH="0" baseline="0" noProof="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19" name="مستطيل 18"/>
          <p:cNvSpPr/>
          <p:nvPr/>
        </p:nvSpPr>
        <p:spPr>
          <a:xfrm>
            <a:off x="491422" y="1836943"/>
            <a:ext cx="10875021" cy="3539430"/>
          </a:xfrm>
          <a:prstGeom prst="rect">
            <a:avLst/>
          </a:prstGeom>
          <a:noFill/>
        </p:spPr>
        <p:txBody>
          <a:bodyPr wrap="square">
            <a:spAutoFit/>
          </a:bodyPr>
          <a:lstStyle/>
          <a:p>
            <a:pPr marL="342900" marR="0" lvl="0" indent="-342900" algn="justLow" defTabSz="914400" rtl="1"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ar-BH" sz="28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نسبة الإعالة</a:t>
            </a:r>
            <a:r>
              <a:rPr kumimoji="0" lang="ar-BH" sz="2800" b="1" i="0" u="none" strike="noStrike" kern="1200" cap="none" spc="0" normalizeH="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 مرتفعة في معظم دول الوطن العربي</a:t>
            </a:r>
            <a:r>
              <a:rPr kumimoji="0" lang="ar-BH" sz="28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457200" marR="0" lvl="0" indent="-457200" algn="justLow" defTabSz="914400" rtl="1"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ar-BH" sz="28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نسبة الإناث</a:t>
            </a:r>
            <a:r>
              <a:rPr kumimoji="0" lang="ar-BH" sz="2800" b="1" i="0" u="none" strike="noStrike" kern="1200" cap="none" spc="0" normalizeH="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 المتعلمات لا تزال أدنى من نسبة الذكور المتعلمين في دول الوطن العربي.</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457200" marR="0" lvl="0" indent="-457200" algn="justLow" defTabSz="914400" rtl="1"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ar-BH" sz="28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تعتبر الأمية في الوطن العربي من أقل النسب في العالم.</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457200" marR="0" lvl="0" indent="-457200" algn="justLow" defTabSz="914400" rtl="1" eaLnBrk="1" fontAlgn="auto" latinLnBrk="0" hangingPunct="1">
              <a:lnSpc>
                <a:spcPct val="200000"/>
              </a:lnSpc>
              <a:spcBef>
                <a:spcPts val="0"/>
              </a:spcBef>
              <a:spcAft>
                <a:spcPts val="0"/>
              </a:spcAft>
              <a:buClrTx/>
              <a:buSzTx/>
              <a:buFont typeface="Wingdings" panose="05000000000000000000" pitchFamily="2" charset="2"/>
              <a:buChar char="Ø"/>
              <a:tabLst/>
              <a:defRPr/>
            </a:pPr>
            <a:r>
              <a:rPr lang="ar-BH" sz="2800" b="1" dirty="0" smtClean="0">
                <a:solidFill>
                  <a:prstClr val="black"/>
                </a:solidFill>
                <a:latin typeface="Sakkal Majalla" panose="02000000000000000000" pitchFamily="2" charset="-78"/>
                <a:cs typeface="Sakkal Majalla" panose="02000000000000000000" pitchFamily="2" charset="-78"/>
              </a:rPr>
              <a:t>تنخفض نسبة مشاركة المرأة البحرينية في النشاط الاقتصادي</a:t>
            </a:r>
            <a:r>
              <a:rPr kumimoji="0" lang="ar-BH" sz="28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 name="Rectangle 2"/>
          <p:cNvSpPr/>
          <p:nvPr/>
        </p:nvSpPr>
        <p:spPr>
          <a:xfrm>
            <a:off x="202131" y="488009"/>
            <a:ext cx="11752445" cy="923330"/>
          </a:xfrm>
          <a:prstGeom prst="rect">
            <a:avLst/>
          </a:prstGeom>
        </p:spPr>
        <p:txBody>
          <a:bodyPr wrap="square">
            <a:spAutoFit/>
          </a:bodyPr>
          <a:lstStyle/>
          <a:p>
            <a:pPr marL="0" marR="0" lvl="0" indent="0" algn="justLow" defTabSz="914400" rtl="1" eaLnBrk="1" fontAlgn="auto" latinLnBrk="0" hangingPunct="1">
              <a:lnSpc>
                <a:spcPct val="150000"/>
              </a:lnSpc>
              <a:spcBef>
                <a:spcPts val="0"/>
              </a:spcBef>
              <a:spcAft>
                <a:spcPts val="0"/>
              </a:spcAft>
              <a:buClrTx/>
              <a:buSzTx/>
              <a:buFontTx/>
              <a:buNone/>
              <a:tabLst/>
              <a:defRPr/>
            </a:pP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ضع علامة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sym typeface="Wingdings 2"/>
              </a:rPr>
              <a:t></a:t>
            </a: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أمام العبارات الصحيحة وعلامة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sym typeface="Wingdings 2"/>
              </a:rPr>
              <a:t></a:t>
            </a: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أمام العبارات الخاطئة فيما يلي:</a:t>
            </a:r>
          </a:p>
        </p:txBody>
      </p:sp>
      <p:sp>
        <p:nvSpPr>
          <p:cNvPr id="5" name="Rectangle 4"/>
          <p:cNvSpPr/>
          <p:nvPr/>
        </p:nvSpPr>
        <p:spPr>
          <a:xfrm>
            <a:off x="1113418" y="2166268"/>
            <a:ext cx="65594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BH" sz="4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sym typeface="Wingdings 2"/>
              </a:rPr>
              <a:t></a:t>
            </a:r>
            <a:endParaRPr kumimoji="0" lang="ar-SA" sz="32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9" name="Rectangle 8"/>
          <p:cNvSpPr/>
          <p:nvPr/>
        </p:nvSpPr>
        <p:spPr>
          <a:xfrm>
            <a:off x="1101095" y="3812825"/>
            <a:ext cx="688009"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sym typeface="Wingdings 2"/>
              </a:rPr>
              <a:t></a:t>
            </a:r>
            <a:endParaRPr kumimoji="0" lang="ar-SA" sz="2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11" name="Rectangle 9"/>
          <p:cNvSpPr/>
          <p:nvPr/>
        </p:nvSpPr>
        <p:spPr>
          <a:xfrm>
            <a:off x="1164973" y="2949907"/>
            <a:ext cx="65594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BH" sz="48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sym typeface="Wingdings 2"/>
              </a:rPr>
              <a:t></a:t>
            </a:r>
            <a:endParaRPr kumimoji="0" lang="ar-SA" sz="32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8" name="Rectangle 8"/>
          <p:cNvSpPr/>
          <p:nvPr/>
        </p:nvSpPr>
        <p:spPr>
          <a:xfrm>
            <a:off x="1139191" y="4665337"/>
            <a:ext cx="688009"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sym typeface="Wingdings 2"/>
              </a:rPr>
              <a:t></a:t>
            </a:r>
            <a:endParaRPr kumimoji="0" lang="ar-SA" sz="2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12" name="مستطيل 11"/>
          <p:cNvSpPr/>
          <p:nvPr/>
        </p:nvSpPr>
        <p:spPr>
          <a:xfrm>
            <a:off x="427177" y="1224031"/>
            <a:ext cx="974947" cy="400110"/>
          </a:xfrm>
          <a:prstGeom prst="rect">
            <a:avLst/>
          </a:prstGeom>
          <a:solidFill>
            <a:schemeClr val="bg1"/>
          </a:solidFill>
          <a:ln>
            <a:solidFill>
              <a:schemeClr val="tx2">
                <a:lumMod val="90000"/>
              </a:schemeClr>
            </a:solidFill>
          </a:ln>
          <a:effectLst>
            <a:outerShdw blurRad="50800" dist="38100" dir="5400000" algn="t" rotWithShape="0">
              <a:prstClr val="black">
                <a:alpha val="40000"/>
              </a:prstClr>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BH" sz="2000" b="0"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ثلاث دقائق</a:t>
            </a:r>
            <a:endParaRPr kumimoji="0" lang="en-US" sz="20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4" name="مستطيل 13"/>
          <p:cNvSpPr/>
          <p:nvPr/>
        </p:nvSpPr>
        <p:spPr>
          <a:xfrm>
            <a:off x="5023125" y="135617"/>
            <a:ext cx="2197508" cy="523220"/>
          </a:xfrm>
          <a:prstGeom prst="rect">
            <a:avLst/>
          </a:prstGeom>
          <a:solidFill>
            <a:schemeClr val="accent6">
              <a:lumMod val="75000"/>
            </a:schemeClr>
          </a:solidFill>
          <a:ln w="28575">
            <a:solidFill>
              <a:srgbClr val="00B050"/>
            </a:solidFill>
          </a:ln>
          <a:effectLst>
            <a:outerShdw blurRad="50800" dist="38100" dir="2700000" algn="tl" rotWithShape="0">
              <a:prstClr val="black">
                <a:alpha val="40000"/>
              </a:prstClr>
            </a:outerShdw>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800" b="0" i="0" u="none" strike="noStrike" kern="1200" cap="none" spc="0" normalizeH="0" baseline="0" noProof="0" dirty="0" smtClean="0">
                <a:ln>
                  <a:noFill/>
                </a:ln>
                <a:solidFill>
                  <a:prstClr val="white"/>
                </a:solidFill>
                <a:effectLst/>
                <a:uLnTx/>
                <a:uFillTx/>
                <a:latin typeface="Calibri"/>
                <a:ea typeface="+mn-ea"/>
                <a:cs typeface="Sultan bold" pitchFamily="2" charset="-78"/>
              </a:rPr>
              <a:t>نشــاط تقييمي</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مستطيل 14"/>
          <p:cNvSpPr/>
          <p:nvPr/>
        </p:nvSpPr>
        <p:spPr>
          <a:xfrm>
            <a:off x="112652" y="80848"/>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spTree>
    <p:extLst>
      <p:ext uri="{BB962C8B-B14F-4D97-AF65-F5344CB8AC3E}">
        <p14:creationId xmlns:p14="http://schemas.microsoft.com/office/powerpoint/2010/main" val="17219125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528" fill="hold" grpId="0" nodeType="clickEffect">
                                  <p:stCondLst>
                                    <p:cond delay="0"/>
                                  </p:stCondLst>
                                  <p:iterate type="lt">
                                    <p:tmPct val="0"/>
                                  </p:iterate>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8" presetClass="emph" presetSubtype="0" fill="hold" grpId="1" nodeType="clickEffect">
                                  <p:stCondLst>
                                    <p:cond delay="0"/>
                                  </p:stCondLst>
                                  <p:iterate type="lt">
                                    <p:tmPct val="7000"/>
                                  </p:iterate>
                                  <p:childTnLst>
                                    <p:set>
                                      <p:cBhvr override="childStyle">
                                        <p:cTn id="36" dur="500" fill="hold"/>
                                        <p:tgtEl>
                                          <p:spTgt spid="19"/>
                                        </p:tgtEl>
                                        <p:attrNameLst>
                                          <p:attrName>style.textDecorationUnderline</p:attrName>
                                        </p:attrNameLst>
                                      </p:cBhvr>
                                      <p:to>
                                        <p:strVal val="true"/>
                                      </p:to>
                                    </p:set>
                                  </p:childTnLst>
                                  <p:subTnLst>
                                    <p:animClr clrSpc="rgb" dir="cw">
                                      <p:cBhvr override="childStyle">
                                        <p:cTn dur="1" fill="hold" display="0" masterRel="nextClick" afterEffect="1"/>
                                        <p:tgtEl>
                                          <p:spTgt spid="19"/>
                                        </p:tgtEl>
                                        <p:attrNameLst>
                                          <p:attrName>ppt_c</p:attrName>
                                        </p:attrNameLst>
                                      </p:cBhvr>
                                      <p:to>
                                        <a:schemeClr val="bg2"/>
                                      </p:to>
                                    </p:animClr>
                                  </p:sub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iterate type="lt">
                                    <p:tmPct val="0"/>
                                  </p:iterate>
                                  <p:childTnLst>
                                    <p:set>
                                      <p:cBhvr>
                                        <p:cTn id="40" dur="1" fill="hold">
                                          <p:stCondLst>
                                            <p:cond delay="0"/>
                                          </p:stCondLst>
                                        </p:cTn>
                                        <p:tgtEl>
                                          <p:spTgt spid="19">
                                            <p:txEl>
                                              <p:pRg st="0" end="0"/>
                                            </p:txEl>
                                          </p:spTgt>
                                        </p:tgtEl>
                                        <p:attrNameLst>
                                          <p:attrName>style.visibility</p:attrName>
                                        </p:attrNameLst>
                                      </p:cBhvr>
                                      <p:to>
                                        <p:strVal val="visible"/>
                                      </p:to>
                                    </p:set>
                                    <p:anim calcmode="lin" valueType="num">
                                      <p:cBhvr additive="base">
                                        <p:cTn id="41"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mph" presetSubtype="0" fill="hold" nodeType="clickEffect">
                                  <p:stCondLst>
                                    <p:cond delay="0"/>
                                  </p:stCondLst>
                                  <p:iterate type="lt">
                                    <p:tmPct val="4000"/>
                                  </p:iterate>
                                  <p:childTnLst>
                                    <p:set>
                                      <p:cBhvr override="childStyle">
                                        <p:cTn id="46" dur="500" fill="hold"/>
                                        <p:tgtEl>
                                          <p:spTgt spid="19">
                                            <p:txEl>
                                              <p:pRg st="0" end="0"/>
                                            </p:txEl>
                                          </p:spTgt>
                                        </p:tgtEl>
                                        <p:attrNameLst>
                                          <p:attrName>style.color</p:attrName>
                                        </p:attrNameLst>
                                      </p:cBhvr>
                                      <p:to>
                                        <p:clrVal>
                                          <a:srgbClr val="FFFFFF"/>
                                        </p:clrVal>
                                      </p:to>
                                    </p:set>
                                    <p:set>
                                      <p:cBhvr>
                                        <p:cTn id="47" dur="500" fill="hold"/>
                                        <p:tgtEl>
                                          <p:spTgt spid="19">
                                            <p:txEl>
                                              <p:pRg st="0" end="0"/>
                                            </p:txEl>
                                          </p:spTgt>
                                        </p:tgtEl>
                                        <p:attrNameLst>
                                          <p:attrName>fillcolor</p:attrName>
                                        </p:attrNameLst>
                                      </p:cBhvr>
                                      <p:to>
                                        <p:clrVal>
                                          <a:srgbClr val="FFFFFF"/>
                                        </p:clrVal>
                                      </p:to>
                                    </p:set>
                                    <p:set>
                                      <p:cBhvr>
                                        <p:cTn id="48" dur="500" fill="hold"/>
                                        <p:tgtEl>
                                          <p:spTgt spid="19">
                                            <p:txEl>
                                              <p:pRg st="0" end="0"/>
                                            </p:txEl>
                                          </p:spTgt>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iterate type="lt">
                                    <p:tmPct val="0"/>
                                  </p:iterate>
                                  <p:childTnLst>
                                    <p:set>
                                      <p:cBhvr>
                                        <p:cTn id="57" dur="1" fill="hold">
                                          <p:stCondLst>
                                            <p:cond delay="0"/>
                                          </p:stCondLst>
                                        </p:cTn>
                                        <p:tgtEl>
                                          <p:spTgt spid="19">
                                            <p:txEl>
                                              <p:pRg st="1" end="1"/>
                                            </p:txEl>
                                          </p:spTgt>
                                        </p:tgtEl>
                                        <p:attrNameLst>
                                          <p:attrName>style.visibility</p:attrName>
                                        </p:attrNameLst>
                                      </p:cBhvr>
                                      <p:to>
                                        <p:strVal val="visible"/>
                                      </p:to>
                                    </p:set>
                                    <p:anim calcmode="lin" valueType="num">
                                      <p:cBhvr additive="base">
                                        <p:cTn id="58"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6" presetClass="emph" presetSubtype="0" fill="hold" nodeType="clickEffect">
                                  <p:stCondLst>
                                    <p:cond delay="0"/>
                                  </p:stCondLst>
                                  <p:iterate type="lt">
                                    <p:tmPct val="4000"/>
                                  </p:iterate>
                                  <p:childTnLst>
                                    <p:set>
                                      <p:cBhvr override="childStyle">
                                        <p:cTn id="63" dur="500" fill="hold"/>
                                        <p:tgtEl>
                                          <p:spTgt spid="19">
                                            <p:txEl>
                                              <p:pRg st="1" end="1"/>
                                            </p:txEl>
                                          </p:spTgt>
                                        </p:tgtEl>
                                        <p:attrNameLst>
                                          <p:attrName>style.color</p:attrName>
                                        </p:attrNameLst>
                                      </p:cBhvr>
                                      <p:to>
                                        <p:clrVal>
                                          <a:srgbClr val="FFFFFF"/>
                                        </p:clrVal>
                                      </p:to>
                                    </p:set>
                                    <p:set>
                                      <p:cBhvr>
                                        <p:cTn id="64" dur="500" fill="hold"/>
                                        <p:tgtEl>
                                          <p:spTgt spid="19">
                                            <p:txEl>
                                              <p:pRg st="1" end="1"/>
                                            </p:txEl>
                                          </p:spTgt>
                                        </p:tgtEl>
                                        <p:attrNameLst>
                                          <p:attrName>fillcolor</p:attrName>
                                        </p:attrNameLst>
                                      </p:cBhvr>
                                      <p:to>
                                        <p:clrVal>
                                          <a:srgbClr val="FFFFFF"/>
                                        </p:clrVal>
                                      </p:to>
                                    </p:set>
                                    <p:set>
                                      <p:cBhvr>
                                        <p:cTn id="65" dur="500" fill="hold"/>
                                        <p:tgtEl>
                                          <p:spTgt spid="19">
                                            <p:txEl>
                                              <p:pRg st="1" end="1"/>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barn(inVertical)">
                                      <p:cBhvr>
                                        <p:cTn id="70" dur="5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nodeType="clickEffect">
                                  <p:stCondLst>
                                    <p:cond delay="0"/>
                                  </p:stCondLst>
                                  <p:iterate type="lt">
                                    <p:tmPct val="0"/>
                                  </p:iterate>
                                  <p:childTnLst>
                                    <p:set>
                                      <p:cBhvr>
                                        <p:cTn id="74" dur="1" fill="hold">
                                          <p:stCondLst>
                                            <p:cond delay="0"/>
                                          </p:stCondLst>
                                        </p:cTn>
                                        <p:tgtEl>
                                          <p:spTgt spid="19">
                                            <p:txEl>
                                              <p:pRg st="2" end="2"/>
                                            </p:txEl>
                                          </p:spTgt>
                                        </p:tgtEl>
                                        <p:attrNameLst>
                                          <p:attrName>style.visibility</p:attrName>
                                        </p:attrNameLst>
                                      </p:cBhvr>
                                      <p:to>
                                        <p:strVal val="visible"/>
                                      </p:to>
                                    </p:set>
                                    <p:anim calcmode="lin" valueType="num">
                                      <p:cBhvr additive="base">
                                        <p:cTn id="75" dur="500" fill="hold"/>
                                        <p:tgtEl>
                                          <p:spTgt spid="19">
                                            <p:txEl>
                                              <p:pRg st="2" end="2"/>
                                            </p:txEl>
                                          </p:spTgt>
                                        </p:tgtEl>
                                        <p:attrNameLst>
                                          <p:attrName>ppt_x</p:attrName>
                                        </p:attrNameLst>
                                      </p:cBhvr>
                                      <p:tavLst>
                                        <p:tav tm="0">
                                          <p:val>
                                            <p:strVal val="0-#ppt_w/2"/>
                                          </p:val>
                                        </p:tav>
                                        <p:tav tm="100000">
                                          <p:val>
                                            <p:strVal val="#ppt_x"/>
                                          </p:val>
                                        </p:tav>
                                      </p:tavLst>
                                    </p:anim>
                                    <p:anim calcmode="lin" valueType="num">
                                      <p:cBhvr additive="base">
                                        <p:cTn id="76" dur="500" fill="hold"/>
                                        <p:tgtEl>
                                          <p:spTgt spid="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6" presetClass="emph" presetSubtype="0" fill="hold" nodeType="clickEffect">
                                  <p:stCondLst>
                                    <p:cond delay="0"/>
                                  </p:stCondLst>
                                  <p:iterate type="lt">
                                    <p:tmPct val="4000"/>
                                  </p:iterate>
                                  <p:childTnLst>
                                    <p:set>
                                      <p:cBhvr override="childStyle">
                                        <p:cTn id="80" dur="500" fill="hold"/>
                                        <p:tgtEl>
                                          <p:spTgt spid="19">
                                            <p:txEl>
                                              <p:pRg st="2" end="2"/>
                                            </p:txEl>
                                          </p:spTgt>
                                        </p:tgtEl>
                                        <p:attrNameLst>
                                          <p:attrName>style.color</p:attrName>
                                        </p:attrNameLst>
                                      </p:cBhvr>
                                      <p:to>
                                        <p:clrVal>
                                          <a:srgbClr val="FFFFFF"/>
                                        </p:clrVal>
                                      </p:to>
                                    </p:set>
                                    <p:set>
                                      <p:cBhvr>
                                        <p:cTn id="81" dur="500" fill="hold"/>
                                        <p:tgtEl>
                                          <p:spTgt spid="19">
                                            <p:txEl>
                                              <p:pRg st="2" end="2"/>
                                            </p:txEl>
                                          </p:spTgt>
                                        </p:tgtEl>
                                        <p:attrNameLst>
                                          <p:attrName>fillcolor</p:attrName>
                                        </p:attrNameLst>
                                      </p:cBhvr>
                                      <p:to>
                                        <p:clrVal>
                                          <a:srgbClr val="FFFFFF"/>
                                        </p:clrVal>
                                      </p:to>
                                    </p:set>
                                    <p:set>
                                      <p:cBhvr>
                                        <p:cTn id="82" dur="500" fill="hold"/>
                                        <p:tgtEl>
                                          <p:spTgt spid="19">
                                            <p:txEl>
                                              <p:pRg st="2" end="2"/>
                                            </p:txEl>
                                          </p:spTgt>
                                        </p:tgtEl>
                                        <p:attrNameLst>
                                          <p:attrName>fill.type</p:attrName>
                                        </p:attrNameLst>
                                      </p:cBhvr>
                                      <p:to>
                                        <p:strVal val="solid"/>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down)">
                                      <p:cBhvr>
                                        <p:cTn id="87" dur="500"/>
                                        <p:tgtEl>
                                          <p:spTgt spid="9"/>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nodeType="clickEffect">
                                  <p:stCondLst>
                                    <p:cond delay="0"/>
                                  </p:stCondLst>
                                  <p:iterate type="lt">
                                    <p:tmPct val="0"/>
                                  </p:iterate>
                                  <p:childTnLst>
                                    <p:set>
                                      <p:cBhvr>
                                        <p:cTn id="91" dur="1" fill="hold">
                                          <p:stCondLst>
                                            <p:cond delay="0"/>
                                          </p:stCondLst>
                                        </p:cTn>
                                        <p:tgtEl>
                                          <p:spTgt spid="19">
                                            <p:txEl>
                                              <p:pRg st="3" end="3"/>
                                            </p:txEl>
                                          </p:spTgt>
                                        </p:tgtEl>
                                        <p:attrNameLst>
                                          <p:attrName>style.visibility</p:attrName>
                                        </p:attrNameLst>
                                      </p:cBhvr>
                                      <p:to>
                                        <p:strVal val="visible"/>
                                      </p:to>
                                    </p:set>
                                    <p:anim calcmode="lin" valueType="num">
                                      <p:cBhvr additive="base">
                                        <p:cTn id="92" dur="500" fill="hold"/>
                                        <p:tgtEl>
                                          <p:spTgt spid="19">
                                            <p:txEl>
                                              <p:pRg st="3" end="3"/>
                                            </p:txEl>
                                          </p:spTgt>
                                        </p:tgtEl>
                                        <p:attrNameLst>
                                          <p:attrName>ppt_x</p:attrName>
                                        </p:attrNameLst>
                                      </p:cBhvr>
                                      <p:tavLst>
                                        <p:tav tm="0">
                                          <p:val>
                                            <p:strVal val="0-#ppt_w/2"/>
                                          </p:val>
                                        </p:tav>
                                        <p:tav tm="100000">
                                          <p:val>
                                            <p:strVal val="#ppt_x"/>
                                          </p:val>
                                        </p:tav>
                                      </p:tavLst>
                                    </p:anim>
                                    <p:anim calcmode="lin" valueType="num">
                                      <p:cBhvr additive="base">
                                        <p:cTn id="93" dur="500" fill="hold"/>
                                        <p:tgtEl>
                                          <p:spTgt spid="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6" presetClass="emph" presetSubtype="0" fill="hold" nodeType="clickEffect">
                                  <p:stCondLst>
                                    <p:cond delay="0"/>
                                  </p:stCondLst>
                                  <p:iterate type="lt">
                                    <p:tmPct val="4000"/>
                                  </p:iterate>
                                  <p:childTnLst>
                                    <p:set>
                                      <p:cBhvr override="childStyle">
                                        <p:cTn id="97" dur="500" fill="hold"/>
                                        <p:tgtEl>
                                          <p:spTgt spid="19">
                                            <p:txEl>
                                              <p:pRg st="3" end="3"/>
                                            </p:txEl>
                                          </p:spTgt>
                                        </p:tgtEl>
                                        <p:attrNameLst>
                                          <p:attrName>style.color</p:attrName>
                                        </p:attrNameLst>
                                      </p:cBhvr>
                                      <p:to>
                                        <p:clrVal>
                                          <a:srgbClr val="FFFFFF"/>
                                        </p:clrVal>
                                      </p:to>
                                    </p:set>
                                    <p:set>
                                      <p:cBhvr>
                                        <p:cTn id="98" dur="500" fill="hold"/>
                                        <p:tgtEl>
                                          <p:spTgt spid="19">
                                            <p:txEl>
                                              <p:pRg st="3" end="3"/>
                                            </p:txEl>
                                          </p:spTgt>
                                        </p:tgtEl>
                                        <p:attrNameLst>
                                          <p:attrName>fillcolor</p:attrName>
                                        </p:attrNameLst>
                                      </p:cBhvr>
                                      <p:to>
                                        <p:clrVal>
                                          <a:srgbClr val="FFFFFF"/>
                                        </p:clrVal>
                                      </p:to>
                                    </p:set>
                                    <p:set>
                                      <p:cBhvr>
                                        <p:cTn id="99" dur="500" fill="hold"/>
                                        <p:tgtEl>
                                          <p:spTgt spid="19">
                                            <p:txEl>
                                              <p:pRg st="3" end="3"/>
                                            </p:txEl>
                                          </p:spTgt>
                                        </p:tgtEl>
                                        <p:attrNameLst>
                                          <p:attrName>fill.type</p:attrName>
                                        </p:attrNameLst>
                                      </p:cBhvr>
                                      <p:to>
                                        <p:strVal val="solid"/>
                                      </p:to>
                                    </p:se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8"/>
                                        </p:tgtEl>
                                        <p:attrNameLst>
                                          <p:attrName>style.visibility</p:attrName>
                                        </p:attrNameLst>
                                      </p:cBhvr>
                                      <p:to>
                                        <p:strVal val="visible"/>
                                      </p:to>
                                    </p:set>
                                    <p:animEffect transition="in" filter="wipe(down)">
                                      <p:cBhvr>
                                        <p:cTn id="10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19" grpId="1"/>
      <p:bldP spid="5" grpId="0"/>
      <p:bldP spid="9" grpId="0"/>
      <p:bldP spid="11" grpId="0"/>
      <p:bldP spid="8" grpId="0"/>
      <p:bldP spid="12"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1212579" y="1474608"/>
            <a:ext cx="10530348" cy="562743"/>
          </a:xfrm>
          <a:prstGeom prst="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Low" rtl="1">
              <a:lnSpc>
                <a:spcPct val="110000"/>
              </a:lnSpc>
            </a:pPr>
            <a:r>
              <a:rPr lang="ar-BH" sz="3200" b="1" dirty="0" smtClean="0">
                <a:solidFill>
                  <a:schemeClr val="accent1"/>
                </a:solidFill>
                <a:latin typeface="Sakkal Majalla" panose="02000000000000000000" pitchFamily="2" charset="-78"/>
                <a:cs typeface="Sakkal Majalla" panose="02000000000000000000" pitchFamily="2" charset="-78"/>
              </a:rPr>
              <a:t>1. ترتفع نسبة الإعالة الاقتصادية في معظم دول الوطن العربي.</a:t>
            </a:r>
            <a:endParaRPr lang="ar-BH" sz="3200" b="1" dirty="0">
              <a:solidFill>
                <a:schemeClr val="accent1"/>
              </a:solidFill>
              <a:latin typeface="Sakkal Majalla" panose="02000000000000000000" pitchFamily="2" charset="-78"/>
              <a:cs typeface="Sakkal Majalla" panose="02000000000000000000" pitchFamily="2" charset="-78"/>
            </a:endParaRPr>
          </a:p>
        </p:txBody>
      </p:sp>
      <p:sp>
        <p:nvSpPr>
          <p:cNvPr id="7" name="عنوان 1"/>
          <p:cNvSpPr>
            <a:spLocks noGrp="1"/>
          </p:cNvSpPr>
          <p:nvPr>
            <p:ph type="ctrTitle"/>
          </p:nvPr>
        </p:nvSpPr>
        <p:spPr>
          <a:xfrm>
            <a:off x="0" y="661392"/>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                                       علل ما يأتي:                              </a:t>
            </a:r>
            <a:r>
              <a:rPr lang="ar-BH" sz="2400" b="1" dirty="0" smtClean="0">
                <a:solidFill>
                  <a:schemeClr val="tx2">
                    <a:lumMod val="25000"/>
                  </a:schemeClr>
                </a:solidFill>
                <a:latin typeface="Sakkal Majalla" panose="02000000000000000000" pitchFamily="2" charset="-78"/>
                <a:cs typeface="Sakkal Majalla" panose="02000000000000000000" pitchFamily="2" charset="-78"/>
              </a:rPr>
              <a:t>(سببين فقط)</a:t>
            </a:r>
            <a:endParaRPr lang="en-US" sz="24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9" name="مستطيل 8"/>
          <p:cNvSpPr/>
          <p:nvPr/>
        </p:nvSpPr>
        <p:spPr>
          <a:xfrm>
            <a:off x="98171" y="525982"/>
            <a:ext cx="1114408" cy="400110"/>
          </a:xfrm>
          <a:prstGeom prst="rect">
            <a:avLst/>
          </a:prstGeom>
          <a:solidFill>
            <a:schemeClr val="tx1">
              <a:lumMod val="95000"/>
            </a:schemeClr>
          </a:solidFill>
          <a:ln>
            <a:solidFill>
              <a:schemeClr val="tx2">
                <a:lumMod val="90000"/>
              </a:schemeClr>
            </a:solidFill>
          </a:ln>
          <a:effectLst>
            <a:outerShdw blurRad="50800" dist="38100" dir="5400000" algn="t" rotWithShape="0">
              <a:prstClr val="black">
                <a:alpha val="40000"/>
              </a:prstClr>
            </a:outerShdw>
          </a:effectLst>
        </p:spPr>
        <p:txBody>
          <a:bodyPr wrap="none">
            <a:spAutoFit/>
          </a:bodyPr>
          <a:lstStyle/>
          <a:p>
            <a:r>
              <a:rPr lang="ar-BH" sz="2000" b="1" dirty="0" smtClean="0">
                <a:solidFill>
                  <a:schemeClr val="bg1"/>
                </a:solidFill>
                <a:latin typeface="Sakkal Majalla" panose="02000000000000000000" pitchFamily="2" charset="-78"/>
                <a:cs typeface="Sakkal Majalla" panose="02000000000000000000" pitchFamily="2" charset="-78"/>
              </a:rPr>
              <a:t>خمس دقائق</a:t>
            </a:r>
            <a:endParaRPr lang="en-US" sz="2000" b="1" dirty="0">
              <a:latin typeface="Sakkal Majalla" panose="02000000000000000000" pitchFamily="2" charset="-78"/>
              <a:cs typeface="Sakkal Majalla" panose="02000000000000000000" pitchFamily="2" charset="-78"/>
            </a:endParaRPr>
          </a:p>
        </p:txBody>
      </p:sp>
      <p:sp>
        <p:nvSpPr>
          <p:cNvPr id="11" name="عنوان 1"/>
          <p:cNvSpPr txBox="1">
            <a:spLocks/>
          </p:cNvSpPr>
          <p:nvPr/>
        </p:nvSpPr>
        <p:spPr>
          <a:xfrm>
            <a:off x="1212579" y="2245896"/>
            <a:ext cx="10530348" cy="1571189"/>
          </a:xfrm>
          <a:prstGeom prst="rect">
            <a:avLst/>
          </a:prstGeom>
          <a:solidFill>
            <a:schemeClr val="tx2"/>
          </a:solidFill>
          <a:ln>
            <a:solidFill>
              <a:schemeClr val="bg2">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971550" lvl="1" indent="-514350" algn="justLow">
              <a:lnSpc>
                <a:spcPct val="130000"/>
              </a:lnSpc>
              <a:buFont typeface="+mj-lt"/>
              <a:buAutoNum type="arabicPeriod"/>
            </a:pPr>
            <a:r>
              <a:rPr lang="ar-BH" sz="2800" dirty="0" smtClean="0">
                <a:solidFill>
                  <a:schemeClr val="accent1"/>
                </a:solidFill>
                <a:latin typeface="Sakkal Majalla" panose="02000000000000000000" pitchFamily="2" charset="-78"/>
                <a:cs typeface="Sakkal Majalla" panose="02000000000000000000" pitchFamily="2" charset="-78"/>
              </a:rPr>
              <a:t> </a:t>
            </a:r>
            <a:r>
              <a:rPr lang="ar-BH" sz="2800" dirty="0">
                <a:solidFill>
                  <a:schemeClr val="accent1"/>
                </a:solidFill>
                <a:latin typeface="Sakkal Majalla" panose="02000000000000000000" pitchFamily="2" charset="-78"/>
                <a:ea typeface="+mj-ea"/>
                <a:cs typeface="Sakkal Majalla" panose="02000000000000000000" pitchFamily="2" charset="-78"/>
              </a:rPr>
              <a:t>ارتفاع نسبة الفتيان في المجتمع العربي.</a:t>
            </a:r>
          </a:p>
          <a:p>
            <a:pPr marL="971550" lvl="1" indent="-514350" algn="justLow">
              <a:lnSpc>
                <a:spcPct val="130000"/>
              </a:lnSpc>
              <a:buFont typeface="+mj-lt"/>
              <a:buAutoNum type="arabicPeriod"/>
            </a:pPr>
            <a:r>
              <a:rPr lang="ar-BH" sz="2800" dirty="0">
                <a:solidFill>
                  <a:schemeClr val="accent1"/>
                </a:solidFill>
                <a:latin typeface="Sakkal Majalla" panose="02000000000000000000" pitchFamily="2" charset="-78"/>
                <a:ea typeface="+mj-ea"/>
                <a:cs typeface="Sakkal Majalla" panose="02000000000000000000" pitchFamily="2" charset="-78"/>
              </a:rPr>
              <a:t>تدني نسبة مشاركة المرأة في النشاط الاقتصادي في معظم الدول العربية.</a:t>
            </a:r>
          </a:p>
          <a:p>
            <a:pPr marL="971550" lvl="1" indent="-514350" algn="justLow">
              <a:lnSpc>
                <a:spcPct val="130000"/>
              </a:lnSpc>
              <a:buFont typeface="+mj-lt"/>
              <a:buAutoNum type="arabicPeriod"/>
            </a:pPr>
            <a:r>
              <a:rPr lang="ar-BH" sz="2800" dirty="0">
                <a:solidFill>
                  <a:schemeClr val="accent1"/>
                </a:solidFill>
                <a:latin typeface="Sakkal Majalla" panose="02000000000000000000" pitchFamily="2" charset="-78"/>
                <a:ea typeface="+mj-ea"/>
                <a:cs typeface="Sakkal Majalla" panose="02000000000000000000" pitchFamily="2" charset="-78"/>
              </a:rPr>
              <a:t>زيادة نسبة الطلبة في الجامعات.</a:t>
            </a:r>
          </a:p>
        </p:txBody>
      </p:sp>
      <p:sp>
        <p:nvSpPr>
          <p:cNvPr id="12" name="عنوان 1"/>
          <p:cNvSpPr txBox="1">
            <a:spLocks/>
          </p:cNvSpPr>
          <p:nvPr/>
        </p:nvSpPr>
        <p:spPr>
          <a:xfrm>
            <a:off x="1212579" y="4199971"/>
            <a:ext cx="10530348" cy="562743"/>
          </a:xfrm>
          <a:prstGeom prst="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Low" rtl="1">
              <a:lnSpc>
                <a:spcPct val="110000"/>
              </a:lnSpc>
            </a:pPr>
            <a:r>
              <a:rPr lang="ar-BH" sz="3200" b="1" dirty="0" smtClean="0">
                <a:solidFill>
                  <a:schemeClr val="accent1"/>
                </a:solidFill>
                <a:latin typeface="Sakkal Majalla" panose="02000000000000000000" pitchFamily="2" charset="-78"/>
                <a:cs typeface="Sakkal Majalla" panose="02000000000000000000" pitchFamily="2" charset="-78"/>
              </a:rPr>
              <a:t>2. انخفض معدل وفيات الرضَّع في الوطن العربي.</a:t>
            </a:r>
            <a:endParaRPr lang="ar-BH" sz="3200" b="1" dirty="0">
              <a:solidFill>
                <a:schemeClr val="accent1"/>
              </a:solidFill>
              <a:latin typeface="Sakkal Majalla" panose="02000000000000000000" pitchFamily="2" charset="-78"/>
              <a:cs typeface="Sakkal Majalla" panose="02000000000000000000" pitchFamily="2" charset="-78"/>
            </a:endParaRPr>
          </a:p>
        </p:txBody>
      </p:sp>
      <p:sp>
        <p:nvSpPr>
          <p:cNvPr id="14" name="عنوان 1"/>
          <p:cNvSpPr txBox="1">
            <a:spLocks/>
          </p:cNvSpPr>
          <p:nvPr/>
        </p:nvSpPr>
        <p:spPr>
          <a:xfrm>
            <a:off x="1212579" y="4973054"/>
            <a:ext cx="10530348" cy="1311580"/>
          </a:xfrm>
          <a:prstGeom prst="rect">
            <a:avLst/>
          </a:prstGeom>
          <a:solidFill>
            <a:schemeClr val="tx2"/>
          </a:solidFill>
          <a:ln>
            <a:solidFill>
              <a:schemeClr val="bg2">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14350" indent="-514350" algn="justLow" rtl="1">
              <a:lnSpc>
                <a:spcPct val="110000"/>
              </a:lnSpc>
              <a:buFont typeface="+mj-lt"/>
              <a:buAutoNum type="arabicPeriod"/>
            </a:pPr>
            <a:endParaRPr lang="ar-BH" sz="2800" dirty="0">
              <a:solidFill>
                <a:schemeClr val="accent1"/>
              </a:solidFill>
              <a:latin typeface="Sakkal Majalla" panose="02000000000000000000" pitchFamily="2" charset="-78"/>
              <a:cs typeface="Sakkal Majalla" panose="02000000000000000000" pitchFamily="2" charset="-78"/>
            </a:endParaRPr>
          </a:p>
          <a:p>
            <a:pPr marL="514350" indent="-514350" algn="justLow" rtl="1">
              <a:buFont typeface="+mj-lt"/>
              <a:buAutoNum type="arabicPeriod"/>
            </a:pPr>
            <a:r>
              <a:rPr lang="ar-BH" sz="2800" dirty="0" smtClean="0">
                <a:solidFill>
                  <a:schemeClr val="accent1"/>
                </a:solidFill>
                <a:latin typeface="Sakkal Majalla" panose="02000000000000000000" pitchFamily="2" charset="-78"/>
                <a:cs typeface="Sakkal Majalla" panose="02000000000000000000" pitchFamily="2" charset="-78"/>
              </a:rPr>
              <a:t> زيادة </a:t>
            </a:r>
            <a:r>
              <a:rPr lang="ar-BH" sz="2800" dirty="0">
                <a:solidFill>
                  <a:schemeClr val="accent1"/>
                </a:solidFill>
                <a:latin typeface="Sakkal Majalla" panose="02000000000000000000" pitchFamily="2" charset="-78"/>
                <a:cs typeface="Sakkal Majalla" panose="02000000000000000000" pitchFamily="2" charset="-78"/>
              </a:rPr>
              <a:t>عدد المستشفيات والمراكز الصحية وعدد الأطباء والممرضات.</a:t>
            </a:r>
          </a:p>
          <a:p>
            <a:pPr marL="514350" indent="-514350" algn="justLow" rtl="1">
              <a:buFont typeface="+mj-lt"/>
              <a:buAutoNum type="arabicPeriod"/>
            </a:pPr>
            <a:r>
              <a:rPr lang="ar-BH" sz="2800" dirty="0" smtClean="0">
                <a:solidFill>
                  <a:schemeClr val="accent1"/>
                </a:solidFill>
                <a:latin typeface="Sakkal Majalla" panose="02000000000000000000" pitchFamily="2" charset="-78"/>
                <a:cs typeface="Sakkal Majalla" panose="02000000000000000000" pitchFamily="2" charset="-78"/>
              </a:rPr>
              <a:t>انتشار </a:t>
            </a:r>
            <a:r>
              <a:rPr lang="ar-BH" sz="2800" dirty="0">
                <a:solidFill>
                  <a:schemeClr val="accent1"/>
                </a:solidFill>
                <a:latin typeface="Sakkal Majalla" panose="02000000000000000000" pitchFamily="2" charset="-78"/>
                <a:cs typeface="Sakkal Majalla" panose="02000000000000000000" pitchFamily="2" charset="-78"/>
              </a:rPr>
              <a:t>حملات التوعية الصحية للأهالي، وخصوصًا الأمهات.</a:t>
            </a:r>
          </a:p>
          <a:p>
            <a:pPr marL="514350" indent="-514350" algn="justLow" rtl="1">
              <a:buFont typeface="+mj-lt"/>
              <a:buAutoNum type="arabicPeriod"/>
            </a:pPr>
            <a:r>
              <a:rPr lang="ar-BH" sz="2800" dirty="0" smtClean="0">
                <a:solidFill>
                  <a:schemeClr val="accent1"/>
                </a:solidFill>
                <a:latin typeface="Sakkal Majalla" panose="02000000000000000000" pitchFamily="2" charset="-78"/>
                <a:cs typeface="Sakkal Majalla" panose="02000000000000000000" pitchFamily="2" charset="-78"/>
              </a:rPr>
              <a:t>تعاون </a:t>
            </a:r>
            <a:r>
              <a:rPr lang="ar-BH" sz="2800" dirty="0">
                <a:solidFill>
                  <a:schemeClr val="accent1"/>
                </a:solidFill>
                <a:latin typeface="Sakkal Majalla" panose="02000000000000000000" pitchFamily="2" charset="-78"/>
                <a:cs typeface="Sakkal Majalla" panose="02000000000000000000" pitchFamily="2" charset="-78"/>
              </a:rPr>
              <a:t>هذه الدول مع المنظمات الصحية الدولية، خصوصًا في مجال تطعيم الأطفال.</a:t>
            </a:r>
          </a:p>
        </p:txBody>
      </p:sp>
      <p:sp>
        <p:nvSpPr>
          <p:cNvPr id="13" name="مستطيل 12"/>
          <p:cNvSpPr/>
          <p:nvPr/>
        </p:nvSpPr>
        <p:spPr>
          <a:xfrm>
            <a:off x="513702" y="161058"/>
            <a:ext cx="3228769" cy="307777"/>
          </a:xfrm>
          <a:prstGeom prst="rect">
            <a:avLst/>
          </a:prstGeom>
          <a:solidFill>
            <a:srgbClr val="0070C0"/>
          </a:solidFill>
        </p:spPr>
        <p:txBody>
          <a:bodyPr wrap="none">
            <a:spAutoFit/>
          </a:bodyPr>
          <a:lstStyle/>
          <a:p>
            <a:pPr algn="ctr"/>
            <a:r>
              <a:rPr lang="ar-BH" sz="1400" b="1" dirty="0">
                <a:latin typeface="Times New Roman" pitchFamily="18" charset="0"/>
                <a:cs typeface="Times New Roman" pitchFamily="18" charset="0"/>
              </a:rPr>
              <a:t>المواد الاجتماعية: الخصائص الاقتصادية والاجتماعية</a:t>
            </a:r>
          </a:p>
        </p:txBody>
      </p:sp>
      <p:sp>
        <p:nvSpPr>
          <p:cNvPr id="10" name="مستطيل 9"/>
          <p:cNvSpPr/>
          <p:nvPr/>
        </p:nvSpPr>
        <p:spPr>
          <a:xfrm>
            <a:off x="5023125" y="81025"/>
            <a:ext cx="2197508" cy="523220"/>
          </a:xfrm>
          <a:prstGeom prst="rect">
            <a:avLst/>
          </a:prstGeom>
          <a:solidFill>
            <a:schemeClr val="accent4">
              <a:lumMod val="75000"/>
            </a:schemeClr>
          </a:solidFill>
          <a:ln w="28575">
            <a:solidFill>
              <a:srgbClr val="00B050"/>
            </a:solidFill>
          </a:ln>
          <a:effectLst>
            <a:outerShdw blurRad="50800" dist="38100" dir="2700000" algn="tl" rotWithShape="0">
              <a:prstClr val="black">
                <a:alpha val="40000"/>
              </a:prstClr>
            </a:outerShdw>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2800" dirty="0">
                <a:solidFill>
                  <a:prstClr val="white"/>
                </a:solidFill>
                <a:latin typeface="Calibri"/>
                <a:cs typeface="Sultan bold" pitchFamily="2" charset="-78"/>
              </a:rPr>
              <a:t>نشــاط</a:t>
            </a:r>
            <a:r>
              <a:rPr kumimoji="0" lang="ar-BH" sz="2800" b="0" i="0" u="none" strike="noStrike" kern="1200" cap="none" spc="0" normalizeH="0" baseline="0" noProof="0" dirty="0" smtClean="0">
                <a:ln>
                  <a:noFill/>
                </a:ln>
                <a:solidFill>
                  <a:prstClr val="white"/>
                </a:solidFill>
                <a:effectLst/>
                <a:uLnTx/>
                <a:uFillTx/>
                <a:latin typeface="Calibri"/>
                <a:ea typeface="+mn-ea"/>
                <a:cs typeface="Sultan bold" pitchFamily="2" charset="-78"/>
              </a:rPr>
              <a:t> تقييمي</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3645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right)">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ircle(in)">
                                      <p:cBhvr>
                                        <p:cTn id="33" dur="20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animEffect transition="in" filter="wipe(right)">
                                      <p:cBhvr>
                                        <p:cTn id="38" dur="500"/>
                                        <p:tgtEl>
                                          <p:spTgt spid="1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in)">
                                      <p:cBhvr>
                                        <p:cTn id="43" dur="20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nodeType="clickEffect">
                                  <p:stCondLst>
                                    <p:cond delay="0"/>
                                  </p:stCondLst>
                                  <p:childTnLst>
                                    <p:set>
                                      <p:cBhvr>
                                        <p:cTn id="47" dur="1" fill="hold">
                                          <p:stCondLst>
                                            <p:cond delay="0"/>
                                          </p:stCondLst>
                                        </p:cTn>
                                        <p:tgtEl>
                                          <p:spTgt spid="11">
                                            <p:txEl>
                                              <p:pRg st="0" end="0"/>
                                            </p:txEl>
                                          </p:spTgt>
                                        </p:tgtEl>
                                        <p:attrNameLst>
                                          <p:attrName>style.visibility</p:attrName>
                                        </p:attrNameLst>
                                      </p:cBhvr>
                                      <p:to>
                                        <p:strVal val="visible"/>
                                      </p:to>
                                    </p:set>
                                    <p:animEffect transition="in" filter="wipe(right)">
                                      <p:cBhvr>
                                        <p:cTn id="48" dur="500"/>
                                        <p:tgtEl>
                                          <p:spTgt spid="11">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nodeType="clickEffect">
                                  <p:stCondLst>
                                    <p:cond delay="0"/>
                                  </p:stCondLst>
                                  <p:childTnLst>
                                    <p:set>
                                      <p:cBhvr>
                                        <p:cTn id="52" dur="1" fill="hold">
                                          <p:stCondLst>
                                            <p:cond delay="0"/>
                                          </p:stCondLst>
                                        </p:cTn>
                                        <p:tgtEl>
                                          <p:spTgt spid="11">
                                            <p:txEl>
                                              <p:pRg st="1" end="1"/>
                                            </p:txEl>
                                          </p:spTgt>
                                        </p:tgtEl>
                                        <p:attrNameLst>
                                          <p:attrName>style.visibility</p:attrName>
                                        </p:attrNameLst>
                                      </p:cBhvr>
                                      <p:to>
                                        <p:strVal val="visible"/>
                                      </p:to>
                                    </p:set>
                                    <p:animEffect transition="in" filter="wipe(right)">
                                      <p:cBhvr>
                                        <p:cTn id="53" dur="500"/>
                                        <p:tgtEl>
                                          <p:spTgt spid="11">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11">
                                            <p:txEl>
                                              <p:pRg st="2" end="2"/>
                                            </p:txEl>
                                          </p:spTgt>
                                        </p:tgtEl>
                                        <p:attrNameLst>
                                          <p:attrName>style.visibility</p:attrName>
                                        </p:attrNameLst>
                                      </p:cBhvr>
                                      <p:to>
                                        <p:strVal val="visible"/>
                                      </p:to>
                                    </p:set>
                                    <p:animEffect transition="in" filter="wipe(right)">
                                      <p:cBhvr>
                                        <p:cTn id="58" dur="500"/>
                                        <p:tgtEl>
                                          <p:spTgt spid="11">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circle(in)">
                                      <p:cBhvr>
                                        <p:cTn id="63" dur="20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nodeType="clickEffect">
                                  <p:stCondLst>
                                    <p:cond delay="0"/>
                                  </p:stCondLst>
                                  <p:childTnLst>
                                    <p:set>
                                      <p:cBhvr>
                                        <p:cTn id="67" dur="1" fill="hold">
                                          <p:stCondLst>
                                            <p:cond delay="0"/>
                                          </p:stCondLst>
                                        </p:cTn>
                                        <p:tgtEl>
                                          <p:spTgt spid="14">
                                            <p:txEl>
                                              <p:pRg st="1" end="1"/>
                                            </p:txEl>
                                          </p:spTgt>
                                        </p:tgtEl>
                                        <p:attrNameLst>
                                          <p:attrName>style.visibility</p:attrName>
                                        </p:attrNameLst>
                                      </p:cBhvr>
                                      <p:to>
                                        <p:strVal val="visible"/>
                                      </p:to>
                                    </p:set>
                                    <p:animEffect transition="in" filter="wipe(right)">
                                      <p:cBhvr>
                                        <p:cTn id="68" dur="500"/>
                                        <p:tgtEl>
                                          <p:spTgt spid="14">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14">
                                            <p:txEl>
                                              <p:pRg st="2" end="2"/>
                                            </p:txEl>
                                          </p:spTgt>
                                        </p:tgtEl>
                                        <p:attrNameLst>
                                          <p:attrName>style.visibility</p:attrName>
                                        </p:attrNameLst>
                                      </p:cBhvr>
                                      <p:to>
                                        <p:strVal val="visible"/>
                                      </p:to>
                                    </p:set>
                                    <p:animEffect transition="in" filter="wipe(right)">
                                      <p:cBhvr>
                                        <p:cTn id="73" dur="500"/>
                                        <p:tgtEl>
                                          <p:spTgt spid="14">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nodeType="clickEffect">
                                  <p:stCondLst>
                                    <p:cond delay="0"/>
                                  </p:stCondLst>
                                  <p:childTnLst>
                                    <p:set>
                                      <p:cBhvr>
                                        <p:cTn id="77" dur="1" fill="hold">
                                          <p:stCondLst>
                                            <p:cond delay="0"/>
                                          </p:stCondLst>
                                        </p:cTn>
                                        <p:tgtEl>
                                          <p:spTgt spid="14">
                                            <p:txEl>
                                              <p:pRg st="3" end="3"/>
                                            </p:txEl>
                                          </p:spTgt>
                                        </p:tgtEl>
                                        <p:attrNameLst>
                                          <p:attrName>style.visibility</p:attrName>
                                        </p:attrNameLst>
                                      </p:cBhvr>
                                      <p:to>
                                        <p:strVal val="visible"/>
                                      </p:to>
                                    </p:set>
                                    <p:animEffect transition="in" filter="wipe(right)">
                                      <p:cBhvr>
                                        <p:cTn id="78"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2" grpId="0" animBg="1"/>
      <p:bldP spid="14"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1175" y="2338304"/>
            <a:ext cx="10515600" cy="1325563"/>
          </a:xfrm>
        </p:spPr>
        <p:txBody>
          <a:bodyPr>
            <a:normAutofit/>
          </a:bodyPr>
          <a:lstStyle/>
          <a:p>
            <a:pPr algn="ctr" rtl="1"/>
            <a:r>
              <a:rPr lang="ar-SA" sz="5400" b="1"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نلتقي في الدرس القادم</a:t>
            </a:r>
            <a:endParaRPr lang="ar-SA" sz="5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868646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push.wav"/>
          </p:stSnd>
        </p:sndAc>
      </p:transition>
    </mc:Choice>
    <mc:Fallback xmlns="">
      <p:transition spd="slow">
        <p:fade/>
        <p:sndAc>
          <p:stSnd>
            <p:snd r:embed="rId3" name="pu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spDef>
      <a:spPr>
        <a:ln>
          <a:solidFill>
            <a:srgbClr val="0070C0"/>
          </a:solidFill>
        </a:ln>
        <a:effectLst>
          <a:outerShdw blurRad="76200" dir="18900000" sy="23000" kx="-1200000" algn="bl" rotWithShape="0">
            <a:prstClr val="black">
              <a:alpha val="20000"/>
            </a:prstClr>
          </a:outerShdw>
        </a:effectLst>
        <a:scene3d>
          <a:camera prst="orthographicFront"/>
          <a:lightRig rig="threePt" dir="t"/>
        </a:scene3d>
        <a:sp3d>
          <a:bevelT prst="relaxedInset"/>
        </a:sp3d>
      </a:spPr>
      <a:bodyPr wrap="square">
        <a:spAutoFit/>
      </a:bodyPr>
      <a:lstStyle>
        <a:defPPr marL="287338" indent="-287338">
          <a:buFont typeface="Wingdings" panose="05000000000000000000" pitchFamily="2" charset="2"/>
          <a:buChar char="v"/>
          <a:defRPr sz="2400" dirty="0" smtClean="0">
            <a:solidFill>
              <a:schemeClr val="bg1"/>
            </a:solidFill>
            <a:cs typeface="Sultan bold" pitchFamily="2" charset="-78"/>
          </a:defRPr>
        </a:defPPr>
      </a:lstStyle>
    </a:spDef>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5.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Ion</Template>
  <TotalTime>12858</TotalTime>
  <Words>732</Words>
  <Application>Microsoft Office PowerPoint</Application>
  <PresentationFormat>Widescreen</PresentationFormat>
  <Paragraphs>75</Paragraphs>
  <Slides>10</Slides>
  <Notes>0</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10</vt:i4>
      </vt:variant>
    </vt:vector>
  </HeadingPairs>
  <TitlesOfParts>
    <vt:vector size="26" baseType="lpstr">
      <vt:lpstr>맑은 고딕</vt:lpstr>
      <vt:lpstr>Arial</vt:lpstr>
      <vt:lpstr>Calibri</vt:lpstr>
      <vt:lpstr>Calibri Light</vt:lpstr>
      <vt:lpstr>Century Gothic</vt:lpstr>
      <vt:lpstr>Sakkal Majalla</vt:lpstr>
      <vt:lpstr>Sultan bold</vt:lpstr>
      <vt:lpstr>Times New Roman</vt:lpstr>
      <vt:lpstr>Wingdings</vt:lpstr>
      <vt:lpstr>Wingdings 2</vt:lpstr>
      <vt:lpstr>Wingdings 3</vt:lpstr>
      <vt:lpstr>أيون</vt:lpstr>
      <vt:lpstr>1_Office Theme</vt:lpstr>
      <vt:lpstr>2_Office Theme</vt:lpstr>
      <vt:lpstr>3_Office Theme</vt:lpstr>
      <vt:lpstr>نسق Office</vt:lpstr>
      <vt:lpstr>PowerPoint Presentation</vt:lpstr>
      <vt:lpstr>PowerPoint Presentation</vt:lpstr>
      <vt:lpstr>الإعالة الاقتصادية</vt:lpstr>
      <vt:lpstr>الإعالة الاقتصادية</vt:lpstr>
      <vt:lpstr>التعليم في الوطن العربي</vt:lpstr>
      <vt:lpstr>التعليم في الوطن العربي</vt:lpstr>
      <vt:lpstr>العناية الصحية</vt:lpstr>
      <vt:lpstr>PowerPoint Presentation</vt:lpstr>
      <vt:lpstr>                                       علل ما يأتي:                              (سببين فقط)</vt:lpstr>
      <vt:lpstr>نلتقي في الدرس القادم</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مملكة البحرين  وزارة التربية والتعليم  الصف الخامس الابتدائي</dc:title>
  <dc:creator>user</dc:creator>
  <cp:lastModifiedBy>Mohamed Salameh Mfadi Alsalimeh</cp:lastModifiedBy>
  <cp:revision>570</cp:revision>
  <dcterms:created xsi:type="dcterms:W3CDTF">2020-03-03T08:32:18Z</dcterms:created>
  <dcterms:modified xsi:type="dcterms:W3CDTF">2020-09-21T07:51:10Z</dcterms:modified>
</cp:coreProperties>
</file>