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handoutMasterIdLst>
    <p:handoutMasterId r:id="rId37"/>
  </p:handoutMasterIdLst>
  <p:sldIdLst>
    <p:sldId id="256" r:id="rId5"/>
    <p:sldId id="332" r:id="rId6"/>
    <p:sldId id="335" r:id="rId7"/>
    <p:sldId id="261" r:id="rId8"/>
    <p:sldId id="260" r:id="rId9"/>
    <p:sldId id="361" r:id="rId10"/>
    <p:sldId id="354" r:id="rId11"/>
    <p:sldId id="268" r:id="rId12"/>
    <p:sldId id="262" r:id="rId13"/>
    <p:sldId id="347" r:id="rId14"/>
    <p:sldId id="356" r:id="rId15"/>
    <p:sldId id="362" r:id="rId16"/>
    <p:sldId id="357" r:id="rId17"/>
    <p:sldId id="269" r:id="rId18"/>
    <p:sldId id="358" r:id="rId19"/>
    <p:sldId id="274" r:id="rId20"/>
    <p:sldId id="366" r:id="rId21"/>
    <p:sldId id="360" r:id="rId22"/>
    <p:sldId id="359" r:id="rId23"/>
    <p:sldId id="367" r:id="rId24"/>
    <p:sldId id="288" r:id="rId25"/>
    <p:sldId id="294" r:id="rId26"/>
    <p:sldId id="368" r:id="rId27"/>
    <p:sldId id="369" r:id="rId28"/>
    <p:sldId id="370" r:id="rId29"/>
    <p:sldId id="371" r:id="rId30"/>
    <p:sldId id="372" r:id="rId31"/>
    <p:sldId id="334" r:id="rId32"/>
    <p:sldId id="342" r:id="rId33"/>
    <p:sldId id="336" r:id="rId34"/>
    <p:sldId id="337" r:id="rId35"/>
    <p:sldId id="28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57" autoAdjust="0"/>
    <p:restoredTop sz="94660"/>
  </p:normalViewPr>
  <p:slideViewPr>
    <p:cSldViewPr snapToGrid="0">
      <p:cViewPr varScale="1">
        <p:scale>
          <a:sx n="86" d="100"/>
          <a:sy n="86" d="100"/>
        </p:scale>
        <p:origin x="317" y="58"/>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9" Type="http://schemas.openxmlformats.org/officeDocument/2006/relationships/viewProps" Target="viewProps.xml" /><Relationship Id="rId3" Type="http://schemas.openxmlformats.org/officeDocument/2006/relationships/customXml" Target="../customXml/item3.xml" /><Relationship Id="rId21" Type="http://schemas.openxmlformats.org/officeDocument/2006/relationships/slide" Target="slides/slide17.xml" /><Relationship Id="rId34" Type="http://schemas.openxmlformats.org/officeDocument/2006/relationships/slide" Target="slides/slide30.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33" Type="http://schemas.openxmlformats.org/officeDocument/2006/relationships/slide" Target="slides/slide29.xml" /><Relationship Id="rId38" Type="http://schemas.openxmlformats.org/officeDocument/2006/relationships/presProps" Target="presProps.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slide" Target="slides/slide25.xml" /><Relationship Id="rId41" Type="http://schemas.openxmlformats.org/officeDocument/2006/relationships/tableStyles" Target="tableStyle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slide" Target="slides/slide28.xml" /><Relationship Id="rId37" Type="http://schemas.openxmlformats.org/officeDocument/2006/relationships/handoutMaster" Target="handoutMasters/handoutMaster1.xml" /><Relationship Id="rId40" Type="http://schemas.openxmlformats.org/officeDocument/2006/relationships/theme" Target="theme/theme1.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slide" Target="slides/slide24.xml" /><Relationship Id="rId36" Type="http://schemas.openxmlformats.org/officeDocument/2006/relationships/slide" Target="slides/slide32.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slide" Target="slides/slide27.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slide" Target="slides/slide23.xml" /><Relationship Id="rId30" Type="http://schemas.openxmlformats.org/officeDocument/2006/relationships/slide" Target="slides/slide26.xml" /><Relationship Id="rId35" Type="http://schemas.openxmlformats.org/officeDocument/2006/relationships/slide" Target="slides/slide3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163C2-F34F-455D-A9A6-C2023825FE3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9DF150F-9E8C-4A6C-8DD4-8850281EAC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008DDF-545F-4D6D-9BA3-82813E310C2D}" type="datetimeFigureOut">
              <a:rPr lang="en-US" smtClean="0"/>
              <a:t>10/20/2023</a:t>
            </a:fld>
            <a:endParaRPr lang="en-US"/>
          </a:p>
        </p:txBody>
      </p:sp>
      <p:sp>
        <p:nvSpPr>
          <p:cNvPr id="4" name="Footer Placeholder 3">
            <a:extLst>
              <a:ext uri="{FF2B5EF4-FFF2-40B4-BE49-F238E27FC236}">
                <a16:creationId xmlns:a16="http://schemas.microsoft.com/office/drawing/2014/main" id="{4CD66034-38EF-434E-86EE-42E0AEBDC4F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A957163-42B1-4EC7-948F-BB0D775603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8F3195-B598-490C-BE15-1AA5F2808CB7}" type="slidenum">
              <a:rPr lang="en-US" smtClean="0"/>
              <a:t>‹#›</a:t>
            </a:fld>
            <a:endParaRPr lang="en-US"/>
          </a:p>
        </p:txBody>
      </p:sp>
    </p:spTree>
    <p:extLst>
      <p:ext uri="{BB962C8B-B14F-4D97-AF65-F5344CB8AC3E}">
        <p14:creationId xmlns:p14="http://schemas.microsoft.com/office/powerpoint/2010/main" val="124514622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09386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55927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044997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081820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911773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86870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98048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73148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51829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38681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100068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10/20/2023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dirty="0"/>
          </a:p>
        </p:txBody>
      </p:sp>
    </p:spTree>
    <p:extLst>
      <p:ext uri="{BB962C8B-B14F-4D97-AF65-F5344CB8AC3E}">
        <p14:creationId xmlns:p14="http://schemas.microsoft.com/office/powerpoint/2010/main" val="349984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sp>
        <p:nvSpPr>
          <p:cNvPr id="5" name="TextBox 4"/>
          <p:cNvSpPr txBox="1"/>
          <p:nvPr/>
        </p:nvSpPr>
        <p:spPr>
          <a:xfrm>
            <a:off x="1485900" y="1772124"/>
            <a:ext cx="9220200" cy="4616648"/>
          </a:xfrm>
          <a:prstGeom prst="rect">
            <a:avLst/>
          </a:prstGeom>
          <a:noFill/>
        </p:spPr>
        <p:txBody>
          <a:bodyPr wrap="square" rtlCol="0">
            <a:spAutoFit/>
          </a:bodyPr>
          <a:lstStyle/>
          <a:p>
            <a:pPr algn="ctr" rtl="1"/>
            <a:r>
              <a:rPr lang="ar-BH" sz="4400" dirty="0">
                <a:solidFill>
                  <a:srgbClr val="7030A0"/>
                </a:solidFill>
                <a:latin typeface="Sakkal Majalla" panose="02000000000000000000" pitchFamily="2" charset="-78"/>
                <a:cs typeface="Sakkal Majalla" panose="02000000000000000000" pitchFamily="2" charset="-78"/>
              </a:rPr>
              <a:t>درسٌ في مادّةِ اللُّغةِ العربيّةِ</a:t>
            </a:r>
          </a:p>
          <a:p>
            <a:pPr algn="ctr" rtl="1"/>
            <a:endParaRPr lang="ar-BH" sz="1600" b="1" dirty="0">
              <a:latin typeface="Sakkal Majalla" panose="02000000000000000000" pitchFamily="2" charset="-78"/>
              <a:cs typeface="Sakkal Majalla" panose="02000000000000000000" pitchFamily="2" charset="-78"/>
            </a:endParaRPr>
          </a:p>
          <a:p>
            <a:pPr algn="ctr" rtl="1"/>
            <a:r>
              <a:rPr lang="ar-BH" sz="2800" b="1" dirty="0">
                <a:latin typeface="Sakkal Majalla" panose="02000000000000000000" pitchFamily="2" charset="-78"/>
                <a:cs typeface="Sakkal Majalla" panose="02000000000000000000" pitchFamily="2" charset="-78"/>
              </a:rPr>
              <a:t>شرح قصيدة</a:t>
            </a:r>
            <a:endParaRPr lang="ar-BH" sz="4800" b="1" dirty="0">
              <a:latin typeface="Sakkal Majalla" panose="02000000000000000000" pitchFamily="2" charset="-78"/>
              <a:cs typeface="Sultan normal" pitchFamily="2" charset="-78"/>
            </a:endParaRPr>
          </a:p>
          <a:p>
            <a:pPr algn="ctr" rtl="1"/>
            <a:r>
              <a:rPr lang="ar-BH" sz="5400" b="1" dirty="0">
                <a:solidFill>
                  <a:srgbClr val="FF0000"/>
                </a:solidFill>
                <a:latin typeface="Sakkal Majalla" panose="02000000000000000000" pitchFamily="2" charset="-78"/>
                <a:cs typeface="Sakkal Majalla" panose="02000000000000000000" pitchFamily="2" charset="-78"/>
              </a:rPr>
              <a:t>حب وإيمان</a:t>
            </a:r>
          </a:p>
          <a:p>
            <a:pPr algn="ctr" rtl="1"/>
            <a:r>
              <a:rPr lang="ar-BH" sz="3200" b="1" dirty="0">
                <a:solidFill>
                  <a:srgbClr val="FF0000"/>
                </a:solidFill>
                <a:latin typeface="Sakkal Majalla" panose="02000000000000000000" pitchFamily="2" charset="-78"/>
                <a:cs typeface="Sakkal Majalla" panose="02000000000000000000" pitchFamily="2" charset="-78"/>
              </a:rPr>
              <a:t>للشّاعر  يوسف حسن</a:t>
            </a:r>
          </a:p>
          <a:p>
            <a:pPr algn="ctr" rtl="1"/>
            <a:r>
              <a:rPr lang="ar-BH" sz="2800" b="1" dirty="0">
                <a:latin typeface="Sakkal Majalla" panose="02000000000000000000" pitchFamily="2" charset="-78"/>
                <a:cs typeface="Sakkal Majalla" panose="02000000000000000000" pitchFamily="2" charset="-78"/>
              </a:rPr>
              <a:t>ص</a:t>
            </a:r>
            <a:r>
              <a:rPr lang="ar-BH" sz="2400" b="1" dirty="0">
                <a:latin typeface="Sakkal Majalla" panose="02000000000000000000" pitchFamily="2" charset="-78"/>
                <a:cs typeface="Sakkal Majalla" panose="02000000000000000000" pitchFamily="2" charset="-78"/>
              </a:rPr>
              <a:t>61</a:t>
            </a:r>
            <a:endParaRPr lang="ar-BH" sz="2800" b="1" dirty="0">
              <a:latin typeface="Sakkal Majalla" panose="02000000000000000000" pitchFamily="2" charset="-78"/>
              <a:cs typeface="Sakkal Majalla" panose="02000000000000000000" pitchFamily="2" charset="-78"/>
            </a:endParaRPr>
          </a:p>
          <a:p>
            <a:pPr algn="ctr" rtl="1"/>
            <a:endParaRPr lang="ar-BH" sz="2400" b="1" dirty="0">
              <a:latin typeface="Sakkal Majalla" panose="02000000000000000000" pitchFamily="2" charset="-78"/>
              <a:cs typeface="Sultan normal" pitchFamily="2" charset="-78"/>
            </a:endParaRPr>
          </a:p>
          <a:p>
            <a:pPr algn="ctr" rtl="1"/>
            <a:r>
              <a:rPr lang="ar-BH" sz="3200" b="1" dirty="0">
                <a:latin typeface="Sakkal Majalla" panose="02000000000000000000" pitchFamily="2" charset="-78"/>
                <a:cs typeface="Sakkal Majalla" panose="02000000000000000000" pitchFamily="2" charset="-78"/>
              </a:rPr>
              <a:t>الصّفّ الثاني الإعداديّ</a:t>
            </a:r>
          </a:p>
          <a:p>
            <a:pPr algn="ctr" rtl="1"/>
            <a:r>
              <a:rPr lang="ar-BH" sz="3200" b="1" dirty="0">
                <a:latin typeface="Sakkal Majalla" panose="02000000000000000000" pitchFamily="2" charset="-78"/>
                <a:cs typeface="Sakkal Majalla" panose="02000000000000000000" pitchFamily="2" charset="-78"/>
              </a:rPr>
              <a:t>الفصل الدّراسيّ الأوّل</a:t>
            </a:r>
          </a:p>
        </p:txBody>
      </p:sp>
    </p:spTree>
    <p:extLst>
      <p:ext uri="{BB962C8B-B14F-4D97-AF65-F5344CB8AC3E}">
        <p14:creationId xmlns:p14="http://schemas.microsoft.com/office/powerpoint/2010/main" val="3255457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55C5A-7D03-4B9A-9239-BC592D0232CB}"/>
              </a:ext>
            </a:extLst>
          </p:cNvPr>
          <p:cNvSpPr>
            <a:spLocks noGrp="1"/>
          </p:cNvSpPr>
          <p:nvPr>
            <p:ph type="title"/>
          </p:nvPr>
        </p:nvSpPr>
        <p:spPr>
          <a:xfrm>
            <a:off x="8448675" y="1270000"/>
            <a:ext cx="2905125" cy="1325563"/>
          </a:xfrm>
        </p:spPr>
        <p:txBody>
          <a:bodyPr/>
          <a:lstStyle/>
          <a:p>
            <a:pPr algn="r"/>
            <a:r>
              <a:rPr lang="ar-BH" b="1" dirty="0">
                <a:solidFill>
                  <a:srgbClr val="FF0000"/>
                </a:solidFill>
                <a:latin typeface="Sakkal Majalla" panose="02000000000000000000" pitchFamily="2" charset="-78"/>
                <a:cs typeface="Sakkal Majalla" panose="02000000000000000000" pitchFamily="2" charset="-78"/>
              </a:rPr>
              <a:t>أهداف الدَّرس</a:t>
            </a:r>
            <a:r>
              <a:rPr lang="ar-BH" dirty="0">
                <a:solidFill>
                  <a:srgbClr val="FF0000"/>
                </a:solidFill>
                <a:latin typeface="Sakkal Majalla" panose="02000000000000000000" pitchFamily="2" charset="-78"/>
                <a:cs typeface="Sakkal Majalla" panose="02000000000000000000" pitchFamily="2" charset="-78"/>
              </a:rPr>
              <a:t>:</a:t>
            </a:r>
          </a:p>
        </p:txBody>
      </p:sp>
      <p:pic>
        <p:nvPicPr>
          <p:cNvPr id="5" name="Picture 6">
            <a:extLst>
              <a:ext uri="{FF2B5EF4-FFF2-40B4-BE49-F238E27FC236}">
                <a16:creationId xmlns:a16="http://schemas.microsoft.com/office/drawing/2014/main" id="{E8A8A013-2DF6-4773-A54C-996F56348300}"/>
              </a:ext>
            </a:extLst>
          </p:cNvPr>
          <p:cNvPicPr>
            <a:picLocks noChangeAspect="1"/>
          </p:cNvPicPr>
          <p:nvPr/>
        </p:nvPicPr>
        <p:blipFill rotWithShape="1">
          <a:blip r:embed="rId2">
            <a:extLst>
              <a:ext uri="{28A0092B-C50C-407E-A947-70E740481C1C}">
                <a14:useLocalDpi xmlns:a14="http://schemas.microsoft.com/office/drawing/2010/main" val="0"/>
              </a:ext>
            </a:extLst>
          </a:blip>
          <a:srcRect l="8141" r="13122" b="11357"/>
          <a:stretch/>
        </p:blipFill>
        <p:spPr>
          <a:xfrm>
            <a:off x="10210800" y="228600"/>
            <a:ext cx="1296144" cy="1124052"/>
          </a:xfrm>
          <a:prstGeom prst="rect">
            <a:avLst/>
          </a:prstGeom>
        </p:spPr>
      </p:pic>
      <p:sp>
        <p:nvSpPr>
          <p:cNvPr id="12" name="مستطيل 11">
            <a:extLst>
              <a:ext uri="{FF2B5EF4-FFF2-40B4-BE49-F238E27FC236}">
                <a16:creationId xmlns:a16="http://schemas.microsoft.com/office/drawing/2014/main" id="{C4595DF2-B494-4899-AA86-B05305ED752E}"/>
              </a:ext>
            </a:extLst>
          </p:cNvPr>
          <p:cNvSpPr/>
          <p:nvPr/>
        </p:nvSpPr>
        <p:spPr>
          <a:xfrm>
            <a:off x="1811045" y="2394052"/>
            <a:ext cx="8966446" cy="3046988"/>
          </a:xfrm>
          <a:prstGeom prst="rect">
            <a:avLst/>
          </a:prstGeom>
        </p:spPr>
        <p:txBody>
          <a:bodyPr wrap="square">
            <a:spAutoFit/>
          </a:bodyPr>
          <a:lstStyle/>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تفسير معاني المفردات الجديدة في القصيدة من خلال السَّياق.</a:t>
            </a:r>
          </a:p>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شرح الأبيات الشّعرية شرحًا أدبيًّا وافيًا.</a:t>
            </a:r>
          </a:p>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تحليل الصّور الخياليّة والأساليب البلاغيّة في النَّصّ الشعريّ.</a:t>
            </a:r>
          </a:p>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استخلاص القِيم الوطنية الـمُستفادة مِن النَّصّ الشّعريّ. </a:t>
            </a:r>
          </a:p>
        </p:txBody>
      </p:sp>
      <p:sp>
        <p:nvSpPr>
          <p:cNvPr id="6" name="مستطيل 5">
            <a:extLst>
              <a:ext uri="{FF2B5EF4-FFF2-40B4-BE49-F238E27FC236}">
                <a16:creationId xmlns:a16="http://schemas.microsoft.com/office/drawing/2014/main" id="{6BDF9D98-1A04-4E94-ACA3-DC90B25E01ED}"/>
              </a:ext>
            </a:extLst>
          </p:cNvPr>
          <p:cNvSpPr/>
          <p:nvPr/>
        </p:nvSpPr>
        <p:spPr>
          <a:xfrm>
            <a:off x="190500" y="114300"/>
            <a:ext cx="2614844"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07102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55C5A-7D03-4B9A-9239-BC592D0232CB}"/>
              </a:ext>
            </a:extLst>
          </p:cNvPr>
          <p:cNvSpPr>
            <a:spLocks noGrp="1"/>
          </p:cNvSpPr>
          <p:nvPr>
            <p:ph type="title"/>
          </p:nvPr>
        </p:nvSpPr>
        <p:spPr>
          <a:xfrm>
            <a:off x="9687789" y="279091"/>
            <a:ext cx="1982820" cy="761310"/>
          </a:xfrm>
        </p:spPr>
        <p:txBody>
          <a:bodyPr>
            <a:normAutofit/>
          </a:bodyPr>
          <a:lstStyle/>
          <a:p>
            <a:pPr algn="r"/>
            <a:r>
              <a:rPr lang="ar-BH" b="1" dirty="0">
                <a:solidFill>
                  <a:srgbClr val="FF0000"/>
                </a:solidFill>
                <a:latin typeface="Sakkal Majalla" panose="02000000000000000000" pitchFamily="2" charset="-78"/>
                <a:cs typeface="Sakkal Majalla" panose="02000000000000000000" pitchFamily="2" charset="-78"/>
              </a:rPr>
              <a:t>أَتَعَــــــــــــــــــــــرَّفُ</a:t>
            </a:r>
            <a:endParaRPr lang="ar-BH" dirty="0">
              <a:solidFill>
                <a:srgbClr val="FF0000"/>
              </a:solidFill>
              <a:latin typeface="Sakkal Majalla" panose="02000000000000000000" pitchFamily="2" charset="-78"/>
              <a:cs typeface="Sakkal Majalla" panose="02000000000000000000" pitchFamily="2" charset="-78"/>
            </a:endParaRPr>
          </a:p>
        </p:txBody>
      </p:sp>
      <p:sp>
        <p:nvSpPr>
          <p:cNvPr id="4" name="مربع نص 3">
            <a:extLst>
              <a:ext uri="{FF2B5EF4-FFF2-40B4-BE49-F238E27FC236}">
                <a16:creationId xmlns:a16="http://schemas.microsoft.com/office/drawing/2014/main" id="{BCC7490F-5807-4CF5-8C74-6B36F7CD9FA9}"/>
              </a:ext>
            </a:extLst>
          </p:cNvPr>
          <p:cNvSpPr txBox="1"/>
          <p:nvPr/>
        </p:nvSpPr>
        <p:spPr>
          <a:xfrm>
            <a:off x="3122533" y="918053"/>
            <a:ext cx="5946929" cy="646331"/>
          </a:xfrm>
          <a:prstGeom prst="rect">
            <a:avLst/>
          </a:prstGeom>
          <a:solidFill>
            <a:schemeClr val="accent2">
              <a:lumMod val="20000"/>
              <a:lumOff val="80000"/>
            </a:schemeClr>
          </a:solidFill>
        </p:spPr>
        <p:txBody>
          <a:bodyPr wrap="square" rtlCol="0">
            <a:spAutoFit/>
          </a:bodyPr>
          <a:lstStyle/>
          <a:p>
            <a:pPr algn="ctr"/>
            <a:r>
              <a:rPr lang="ar-BH" sz="3600" b="1" dirty="0">
                <a:solidFill>
                  <a:sysClr val="windowText" lastClr="000000"/>
                </a:solidFill>
                <a:latin typeface="Sakkal Majalla" panose="02000000000000000000" pitchFamily="2" charset="-78"/>
                <a:cs typeface="Sakkal Majalla" panose="02000000000000000000" pitchFamily="2" charset="-78"/>
              </a:rPr>
              <a:t>مَن هو الشّاعر يوسف حسن؟ </a:t>
            </a:r>
            <a:endParaRPr lang="en-GB" sz="3600" b="1" dirty="0">
              <a:solidFill>
                <a:sysClr val="windowText" lastClr="000000"/>
              </a:solidFill>
              <a:latin typeface="Sakkal Majalla" panose="02000000000000000000" pitchFamily="2" charset="-78"/>
              <a:cs typeface="Sakkal Majalla" panose="02000000000000000000" pitchFamily="2" charset="-78"/>
            </a:endParaRPr>
          </a:p>
        </p:txBody>
      </p:sp>
      <p:sp>
        <p:nvSpPr>
          <p:cNvPr id="9" name="مستطيل 8">
            <a:extLst>
              <a:ext uri="{FF2B5EF4-FFF2-40B4-BE49-F238E27FC236}">
                <a16:creationId xmlns:a16="http://schemas.microsoft.com/office/drawing/2014/main" id="{2E222D17-6ED3-4D92-A506-3244E53AE1DF}"/>
              </a:ext>
            </a:extLst>
          </p:cNvPr>
          <p:cNvSpPr/>
          <p:nvPr/>
        </p:nvSpPr>
        <p:spPr>
          <a:xfrm>
            <a:off x="9438405" y="2275605"/>
            <a:ext cx="1849582" cy="272241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شاعرٌ بحرينيّ </a:t>
            </a:r>
          </a:p>
          <a:p>
            <a:pPr algn="ctr"/>
            <a:r>
              <a:rPr lang="ar-BH" sz="3200" b="1" dirty="0">
                <a:solidFill>
                  <a:sysClr val="windowText" lastClr="000000"/>
                </a:solidFill>
                <a:latin typeface="Sakkal Majalla" panose="02000000000000000000" pitchFamily="2" charset="-78"/>
                <a:cs typeface="Sakkal Majalla" panose="02000000000000000000" pitchFamily="2" charset="-78"/>
              </a:rPr>
              <a:t>ولد عام</a:t>
            </a:r>
          </a:p>
          <a:p>
            <a:pPr algn="ctr"/>
            <a:r>
              <a:rPr lang="ar-BH" sz="3200" b="1" dirty="0">
                <a:solidFill>
                  <a:sysClr val="windowText" lastClr="000000"/>
                </a:solidFill>
                <a:latin typeface="Sakkal Majalla" panose="02000000000000000000" pitchFamily="2" charset="-78"/>
                <a:cs typeface="Sakkal Majalla" panose="02000000000000000000" pitchFamily="2" charset="-78"/>
              </a:rPr>
              <a:t>1942م.</a:t>
            </a:r>
            <a:endParaRPr lang="en-GB" sz="3200" b="1" dirty="0">
              <a:solidFill>
                <a:sysClr val="windowText" lastClr="000000"/>
              </a:solidFill>
              <a:latin typeface="Sakkal Majalla" panose="02000000000000000000" pitchFamily="2" charset="-78"/>
              <a:cs typeface="Sakkal Majalla" panose="02000000000000000000" pitchFamily="2" charset="-78"/>
            </a:endParaRPr>
          </a:p>
        </p:txBody>
      </p:sp>
      <p:sp>
        <p:nvSpPr>
          <p:cNvPr id="10" name="مستطيل 9">
            <a:extLst>
              <a:ext uri="{FF2B5EF4-FFF2-40B4-BE49-F238E27FC236}">
                <a16:creationId xmlns:a16="http://schemas.microsoft.com/office/drawing/2014/main" id="{E9633ED0-2D86-45DA-AD5F-AFB14C6F291D}"/>
              </a:ext>
            </a:extLst>
          </p:cNvPr>
          <p:cNvSpPr/>
          <p:nvPr/>
        </p:nvSpPr>
        <p:spPr>
          <a:xfrm>
            <a:off x="7304808" y="2275609"/>
            <a:ext cx="1849581" cy="27224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تخرج في الجامعة العربية ببيروت 1971.</a:t>
            </a:r>
            <a:endParaRPr lang="ar-BH" sz="4000" dirty="0">
              <a:solidFill>
                <a:sysClr val="windowText" lastClr="00000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E61A7056-A8B9-4AE7-92AD-06CB66917B75}"/>
              </a:ext>
            </a:extLst>
          </p:cNvPr>
          <p:cNvSpPr/>
          <p:nvPr/>
        </p:nvSpPr>
        <p:spPr>
          <a:xfrm>
            <a:off x="5171208" y="2275606"/>
            <a:ext cx="1849582" cy="272241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ساهم في النهضة الشعرية بوطنه.</a:t>
            </a:r>
            <a:endParaRPr lang="ar-BH" sz="3200" dirty="0">
              <a:solidFill>
                <a:sysClr val="windowText" lastClr="000000"/>
              </a:solidFill>
              <a:latin typeface="Sakkal Majalla" panose="02000000000000000000" pitchFamily="2" charset="-78"/>
              <a:cs typeface="Sakkal Majalla" panose="02000000000000000000" pitchFamily="2" charset="-78"/>
            </a:endParaRPr>
          </a:p>
        </p:txBody>
      </p:sp>
      <p:sp>
        <p:nvSpPr>
          <p:cNvPr id="12" name="مستطيل 11">
            <a:extLst>
              <a:ext uri="{FF2B5EF4-FFF2-40B4-BE49-F238E27FC236}">
                <a16:creationId xmlns:a16="http://schemas.microsoft.com/office/drawing/2014/main" id="{92994E94-750E-45E5-87E9-DA7E332BFC4F}"/>
              </a:ext>
            </a:extLst>
          </p:cNvPr>
          <p:cNvSpPr/>
          <p:nvPr/>
        </p:nvSpPr>
        <p:spPr>
          <a:xfrm>
            <a:off x="2876551" y="2292835"/>
            <a:ext cx="2069524" cy="272241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ysClr val="windowText" lastClr="000000"/>
                </a:solidFill>
                <a:latin typeface="Sakkal Majalla" panose="02000000000000000000" pitchFamily="2" charset="-78"/>
                <a:cs typeface="Sakkal Majalla" panose="02000000000000000000" pitchFamily="2" charset="-78"/>
              </a:rPr>
              <a:t>أحد مؤسسي أسرة الأدباء والكتاب في البحرين.</a:t>
            </a:r>
            <a:endParaRPr lang="en-GB" sz="2800" b="1" dirty="0">
              <a:solidFill>
                <a:sysClr val="windowText" lastClr="000000"/>
              </a:solidFill>
              <a:latin typeface="Sakkal Majalla" panose="02000000000000000000" pitchFamily="2" charset="-78"/>
              <a:cs typeface="Sakkal Majalla" panose="02000000000000000000" pitchFamily="2" charset="-78"/>
            </a:endParaRPr>
          </a:p>
        </p:txBody>
      </p:sp>
      <p:sp>
        <p:nvSpPr>
          <p:cNvPr id="13" name="مستطيل 12">
            <a:extLst>
              <a:ext uri="{FF2B5EF4-FFF2-40B4-BE49-F238E27FC236}">
                <a16:creationId xmlns:a16="http://schemas.microsoft.com/office/drawing/2014/main" id="{CDD11EA0-A7D9-47E2-ADDB-552427264AF3}"/>
              </a:ext>
            </a:extLst>
          </p:cNvPr>
          <p:cNvSpPr/>
          <p:nvPr/>
        </p:nvSpPr>
        <p:spPr>
          <a:xfrm>
            <a:off x="921327" y="2275604"/>
            <a:ext cx="1776846" cy="272241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له ديوان بعنوان (من أغاني القرية).</a:t>
            </a:r>
            <a:endParaRPr lang="en-GB" sz="3200" b="1" dirty="0">
              <a:solidFill>
                <a:sysClr val="windowText" lastClr="000000"/>
              </a:solidFill>
              <a:latin typeface="Sakkal Majalla" panose="02000000000000000000" pitchFamily="2" charset="-78"/>
              <a:cs typeface="Sakkal Majalla" panose="02000000000000000000" pitchFamily="2" charset="-78"/>
            </a:endParaRPr>
          </a:p>
        </p:txBody>
      </p:sp>
      <p:sp>
        <p:nvSpPr>
          <p:cNvPr id="14" name="مربع نص 13">
            <a:extLst>
              <a:ext uri="{FF2B5EF4-FFF2-40B4-BE49-F238E27FC236}">
                <a16:creationId xmlns:a16="http://schemas.microsoft.com/office/drawing/2014/main" id="{B54D18A0-F9A0-4A39-8EF0-6A24E1A6D161}"/>
              </a:ext>
            </a:extLst>
          </p:cNvPr>
          <p:cNvSpPr txBox="1"/>
          <p:nvPr/>
        </p:nvSpPr>
        <p:spPr>
          <a:xfrm>
            <a:off x="2613990" y="5509187"/>
            <a:ext cx="6964017" cy="523220"/>
          </a:xfrm>
          <a:prstGeom prst="rect">
            <a:avLst/>
          </a:prstGeom>
          <a:noFill/>
          <a:ln>
            <a:solidFill>
              <a:schemeClr val="tx1"/>
            </a:solidFill>
          </a:ln>
        </p:spPr>
        <p:txBody>
          <a:bodyPr wrap="square" rtlCol="0">
            <a:spAutoFit/>
          </a:bodyPr>
          <a:lstStyle/>
          <a:p>
            <a:pPr algn="ctr" rtl="1"/>
            <a:r>
              <a:rPr lang="ar-BH" sz="2800" b="1" dirty="0">
                <a:latin typeface="Sakkal Majalla" panose="02000000000000000000" pitchFamily="2" charset="-78"/>
                <a:cs typeface="Sakkal Majalla" panose="02000000000000000000" pitchFamily="2" charset="-78"/>
              </a:rPr>
              <a:t>وسنتعرّف على إحدى قصائده الرَّائعة وهي قصيدة (حب وإيمان)</a:t>
            </a:r>
            <a:endParaRPr lang="ar-SA" sz="1600" b="1" dirty="0">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AEC44C52-755B-45C4-949E-6F157515BE99}"/>
              </a:ext>
            </a:extLst>
          </p:cNvPr>
          <p:cNvSpPr/>
          <p:nvPr/>
        </p:nvSpPr>
        <p:spPr>
          <a:xfrm>
            <a:off x="190500" y="114300"/>
            <a:ext cx="2507673" cy="54264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23831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80">
                                          <p:stCondLst>
                                            <p:cond delay="0"/>
                                          </p:stCondLst>
                                        </p:cTn>
                                        <p:tgtEl>
                                          <p:spTgt spid="9"/>
                                        </p:tgtEl>
                                      </p:cBhvr>
                                    </p:animEffect>
                                    <p:anim calcmode="lin" valueType="num">
                                      <p:cBhvr>
                                        <p:cTn id="1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0" dur="26">
                                          <p:stCondLst>
                                            <p:cond delay="650"/>
                                          </p:stCondLst>
                                        </p:cTn>
                                        <p:tgtEl>
                                          <p:spTgt spid="9"/>
                                        </p:tgtEl>
                                      </p:cBhvr>
                                      <p:to x="100000" y="60000"/>
                                    </p:animScale>
                                    <p:animScale>
                                      <p:cBhvr>
                                        <p:cTn id="21" dur="166" decel="50000">
                                          <p:stCondLst>
                                            <p:cond delay="676"/>
                                          </p:stCondLst>
                                        </p:cTn>
                                        <p:tgtEl>
                                          <p:spTgt spid="9"/>
                                        </p:tgtEl>
                                      </p:cBhvr>
                                      <p:to x="100000" y="100000"/>
                                    </p:animScale>
                                    <p:animScale>
                                      <p:cBhvr>
                                        <p:cTn id="22" dur="26">
                                          <p:stCondLst>
                                            <p:cond delay="1312"/>
                                          </p:stCondLst>
                                        </p:cTn>
                                        <p:tgtEl>
                                          <p:spTgt spid="9"/>
                                        </p:tgtEl>
                                      </p:cBhvr>
                                      <p:to x="100000" y="80000"/>
                                    </p:animScale>
                                    <p:animScale>
                                      <p:cBhvr>
                                        <p:cTn id="23" dur="166" decel="50000">
                                          <p:stCondLst>
                                            <p:cond delay="1338"/>
                                          </p:stCondLst>
                                        </p:cTn>
                                        <p:tgtEl>
                                          <p:spTgt spid="9"/>
                                        </p:tgtEl>
                                      </p:cBhvr>
                                      <p:to x="100000" y="100000"/>
                                    </p:animScale>
                                    <p:animScale>
                                      <p:cBhvr>
                                        <p:cTn id="24" dur="26">
                                          <p:stCondLst>
                                            <p:cond delay="1642"/>
                                          </p:stCondLst>
                                        </p:cTn>
                                        <p:tgtEl>
                                          <p:spTgt spid="9"/>
                                        </p:tgtEl>
                                      </p:cBhvr>
                                      <p:to x="100000" y="90000"/>
                                    </p:animScale>
                                    <p:animScale>
                                      <p:cBhvr>
                                        <p:cTn id="25" dur="166" decel="50000">
                                          <p:stCondLst>
                                            <p:cond delay="1668"/>
                                          </p:stCondLst>
                                        </p:cTn>
                                        <p:tgtEl>
                                          <p:spTgt spid="9"/>
                                        </p:tgtEl>
                                      </p:cBhvr>
                                      <p:to x="100000" y="100000"/>
                                    </p:animScale>
                                    <p:animScale>
                                      <p:cBhvr>
                                        <p:cTn id="26" dur="26">
                                          <p:stCondLst>
                                            <p:cond delay="1808"/>
                                          </p:stCondLst>
                                        </p:cTn>
                                        <p:tgtEl>
                                          <p:spTgt spid="9"/>
                                        </p:tgtEl>
                                      </p:cBhvr>
                                      <p:to x="100000" y="95000"/>
                                    </p:animScale>
                                    <p:animScale>
                                      <p:cBhvr>
                                        <p:cTn id="27" dur="166" decel="50000">
                                          <p:stCondLst>
                                            <p:cond delay="1834"/>
                                          </p:stCondLst>
                                        </p:cTn>
                                        <p:tgtEl>
                                          <p:spTgt spid="9"/>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80">
                                          <p:stCondLst>
                                            <p:cond delay="0"/>
                                          </p:stCondLst>
                                        </p:cTn>
                                        <p:tgtEl>
                                          <p:spTgt spid="10"/>
                                        </p:tgtEl>
                                      </p:cBhvr>
                                    </p:animEffect>
                                    <p:anim calcmode="lin" valueType="num">
                                      <p:cBhvr>
                                        <p:cTn id="3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8" dur="26">
                                          <p:stCondLst>
                                            <p:cond delay="650"/>
                                          </p:stCondLst>
                                        </p:cTn>
                                        <p:tgtEl>
                                          <p:spTgt spid="10"/>
                                        </p:tgtEl>
                                      </p:cBhvr>
                                      <p:to x="100000" y="60000"/>
                                    </p:animScale>
                                    <p:animScale>
                                      <p:cBhvr>
                                        <p:cTn id="39" dur="166" decel="50000">
                                          <p:stCondLst>
                                            <p:cond delay="676"/>
                                          </p:stCondLst>
                                        </p:cTn>
                                        <p:tgtEl>
                                          <p:spTgt spid="10"/>
                                        </p:tgtEl>
                                      </p:cBhvr>
                                      <p:to x="100000" y="100000"/>
                                    </p:animScale>
                                    <p:animScale>
                                      <p:cBhvr>
                                        <p:cTn id="40" dur="26">
                                          <p:stCondLst>
                                            <p:cond delay="1312"/>
                                          </p:stCondLst>
                                        </p:cTn>
                                        <p:tgtEl>
                                          <p:spTgt spid="10"/>
                                        </p:tgtEl>
                                      </p:cBhvr>
                                      <p:to x="100000" y="80000"/>
                                    </p:animScale>
                                    <p:animScale>
                                      <p:cBhvr>
                                        <p:cTn id="41" dur="166" decel="50000">
                                          <p:stCondLst>
                                            <p:cond delay="1338"/>
                                          </p:stCondLst>
                                        </p:cTn>
                                        <p:tgtEl>
                                          <p:spTgt spid="10"/>
                                        </p:tgtEl>
                                      </p:cBhvr>
                                      <p:to x="100000" y="100000"/>
                                    </p:animScale>
                                    <p:animScale>
                                      <p:cBhvr>
                                        <p:cTn id="42" dur="26">
                                          <p:stCondLst>
                                            <p:cond delay="1642"/>
                                          </p:stCondLst>
                                        </p:cTn>
                                        <p:tgtEl>
                                          <p:spTgt spid="10"/>
                                        </p:tgtEl>
                                      </p:cBhvr>
                                      <p:to x="100000" y="90000"/>
                                    </p:animScale>
                                    <p:animScale>
                                      <p:cBhvr>
                                        <p:cTn id="43" dur="166" decel="50000">
                                          <p:stCondLst>
                                            <p:cond delay="1668"/>
                                          </p:stCondLst>
                                        </p:cTn>
                                        <p:tgtEl>
                                          <p:spTgt spid="10"/>
                                        </p:tgtEl>
                                      </p:cBhvr>
                                      <p:to x="100000" y="100000"/>
                                    </p:animScale>
                                    <p:animScale>
                                      <p:cBhvr>
                                        <p:cTn id="44" dur="26">
                                          <p:stCondLst>
                                            <p:cond delay="1808"/>
                                          </p:stCondLst>
                                        </p:cTn>
                                        <p:tgtEl>
                                          <p:spTgt spid="10"/>
                                        </p:tgtEl>
                                      </p:cBhvr>
                                      <p:to x="100000" y="95000"/>
                                    </p:animScale>
                                    <p:animScale>
                                      <p:cBhvr>
                                        <p:cTn id="45" dur="166" decel="50000">
                                          <p:stCondLst>
                                            <p:cond delay="1834"/>
                                          </p:stCondLst>
                                        </p:cTn>
                                        <p:tgtEl>
                                          <p:spTgt spid="10"/>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80">
                                          <p:stCondLst>
                                            <p:cond delay="0"/>
                                          </p:stCondLst>
                                        </p:cTn>
                                        <p:tgtEl>
                                          <p:spTgt spid="11"/>
                                        </p:tgtEl>
                                      </p:cBhvr>
                                    </p:animEffect>
                                    <p:anim calcmode="lin" valueType="num">
                                      <p:cBhvr>
                                        <p:cTn id="5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6" dur="26">
                                          <p:stCondLst>
                                            <p:cond delay="650"/>
                                          </p:stCondLst>
                                        </p:cTn>
                                        <p:tgtEl>
                                          <p:spTgt spid="11"/>
                                        </p:tgtEl>
                                      </p:cBhvr>
                                      <p:to x="100000" y="60000"/>
                                    </p:animScale>
                                    <p:animScale>
                                      <p:cBhvr>
                                        <p:cTn id="57" dur="166" decel="50000">
                                          <p:stCondLst>
                                            <p:cond delay="676"/>
                                          </p:stCondLst>
                                        </p:cTn>
                                        <p:tgtEl>
                                          <p:spTgt spid="11"/>
                                        </p:tgtEl>
                                      </p:cBhvr>
                                      <p:to x="100000" y="100000"/>
                                    </p:animScale>
                                    <p:animScale>
                                      <p:cBhvr>
                                        <p:cTn id="58" dur="26">
                                          <p:stCondLst>
                                            <p:cond delay="1312"/>
                                          </p:stCondLst>
                                        </p:cTn>
                                        <p:tgtEl>
                                          <p:spTgt spid="11"/>
                                        </p:tgtEl>
                                      </p:cBhvr>
                                      <p:to x="100000" y="80000"/>
                                    </p:animScale>
                                    <p:animScale>
                                      <p:cBhvr>
                                        <p:cTn id="59" dur="166" decel="50000">
                                          <p:stCondLst>
                                            <p:cond delay="1338"/>
                                          </p:stCondLst>
                                        </p:cTn>
                                        <p:tgtEl>
                                          <p:spTgt spid="11"/>
                                        </p:tgtEl>
                                      </p:cBhvr>
                                      <p:to x="100000" y="100000"/>
                                    </p:animScale>
                                    <p:animScale>
                                      <p:cBhvr>
                                        <p:cTn id="60" dur="26">
                                          <p:stCondLst>
                                            <p:cond delay="1642"/>
                                          </p:stCondLst>
                                        </p:cTn>
                                        <p:tgtEl>
                                          <p:spTgt spid="11"/>
                                        </p:tgtEl>
                                      </p:cBhvr>
                                      <p:to x="100000" y="90000"/>
                                    </p:animScale>
                                    <p:animScale>
                                      <p:cBhvr>
                                        <p:cTn id="61" dur="166" decel="50000">
                                          <p:stCondLst>
                                            <p:cond delay="1668"/>
                                          </p:stCondLst>
                                        </p:cTn>
                                        <p:tgtEl>
                                          <p:spTgt spid="11"/>
                                        </p:tgtEl>
                                      </p:cBhvr>
                                      <p:to x="100000" y="100000"/>
                                    </p:animScale>
                                    <p:animScale>
                                      <p:cBhvr>
                                        <p:cTn id="62" dur="26">
                                          <p:stCondLst>
                                            <p:cond delay="1808"/>
                                          </p:stCondLst>
                                        </p:cTn>
                                        <p:tgtEl>
                                          <p:spTgt spid="11"/>
                                        </p:tgtEl>
                                      </p:cBhvr>
                                      <p:to x="100000" y="95000"/>
                                    </p:animScale>
                                    <p:animScale>
                                      <p:cBhvr>
                                        <p:cTn id="63" dur="166" decel="50000">
                                          <p:stCondLst>
                                            <p:cond delay="1834"/>
                                          </p:stCondLst>
                                        </p:cTn>
                                        <p:tgtEl>
                                          <p:spTgt spid="11"/>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down)">
                                      <p:cBhvr>
                                        <p:cTn id="68" dur="580">
                                          <p:stCondLst>
                                            <p:cond delay="0"/>
                                          </p:stCondLst>
                                        </p:cTn>
                                        <p:tgtEl>
                                          <p:spTgt spid="12"/>
                                        </p:tgtEl>
                                      </p:cBhvr>
                                    </p:animEffect>
                                    <p:anim calcmode="lin" valueType="num">
                                      <p:cBhvr>
                                        <p:cTn id="6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4" dur="26">
                                          <p:stCondLst>
                                            <p:cond delay="650"/>
                                          </p:stCondLst>
                                        </p:cTn>
                                        <p:tgtEl>
                                          <p:spTgt spid="12"/>
                                        </p:tgtEl>
                                      </p:cBhvr>
                                      <p:to x="100000" y="60000"/>
                                    </p:animScale>
                                    <p:animScale>
                                      <p:cBhvr>
                                        <p:cTn id="75" dur="166" decel="50000">
                                          <p:stCondLst>
                                            <p:cond delay="676"/>
                                          </p:stCondLst>
                                        </p:cTn>
                                        <p:tgtEl>
                                          <p:spTgt spid="12"/>
                                        </p:tgtEl>
                                      </p:cBhvr>
                                      <p:to x="100000" y="100000"/>
                                    </p:animScale>
                                    <p:animScale>
                                      <p:cBhvr>
                                        <p:cTn id="76" dur="26">
                                          <p:stCondLst>
                                            <p:cond delay="1312"/>
                                          </p:stCondLst>
                                        </p:cTn>
                                        <p:tgtEl>
                                          <p:spTgt spid="12"/>
                                        </p:tgtEl>
                                      </p:cBhvr>
                                      <p:to x="100000" y="80000"/>
                                    </p:animScale>
                                    <p:animScale>
                                      <p:cBhvr>
                                        <p:cTn id="77" dur="166" decel="50000">
                                          <p:stCondLst>
                                            <p:cond delay="1338"/>
                                          </p:stCondLst>
                                        </p:cTn>
                                        <p:tgtEl>
                                          <p:spTgt spid="12"/>
                                        </p:tgtEl>
                                      </p:cBhvr>
                                      <p:to x="100000" y="100000"/>
                                    </p:animScale>
                                    <p:animScale>
                                      <p:cBhvr>
                                        <p:cTn id="78" dur="26">
                                          <p:stCondLst>
                                            <p:cond delay="1642"/>
                                          </p:stCondLst>
                                        </p:cTn>
                                        <p:tgtEl>
                                          <p:spTgt spid="12"/>
                                        </p:tgtEl>
                                      </p:cBhvr>
                                      <p:to x="100000" y="90000"/>
                                    </p:animScale>
                                    <p:animScale>
                                      <p:cBhvr>
                                        <p:cTn id="79" dur="166" decel="50000">
                                          <p:stCondLst>
                                            <p:cond delay="1668"/>
                                          </p:stCondLst>
                                        </p:cTn>
                                        <p:tgtEl>
                                          <p:spTgt spid="12"/>
                                        </p:tgtEl>
                                      </p:cBhvr>
                                      <p:to x="100000" y="100000"/>
                                    </p:animScale>
                                    <p:animScale>
                                      <p:cBhvr>
                                        <p:cTn id="80" dur="26">
                                          <p:stCondLst>
                                            <p:cond delay="1808"/>
                                          </p:stCondLst>
                                        </p:cTn>
                                        <p:tgtEl>
                                          <p:spTgt spid="12"/>
                                        </p:tgtEl>
                                      </p:cBhvr>
                                      <p:to x="100000" y="95000"/>
                                    </p:animScale>
                                    <p:animScale>
                                      <p:cBhvr>
                                        <p:cTn id="81" dur="166" decel="50000">
                                          <p:stCondLst>
                                            <p:cond delay="1834"/>
                                          </p:stCondLst>
                                        </p:cTn>
                                        <p:tgtEl>
                                          <p:spTgt spid="12"/>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80">
                                          <p:stCondLst>
                                            <p:cond delay="0"/>
                                          </p:stCondLst>
                                        </p:cTn>
                                        <p:tgtEl>
                                          <p:spTgt spid="13"/>
                                        </p:tgtEl>
                                      </p:cBhvr>
                                    </p:animEffect>
                                    <p:anim calcmode="lin" valueType="num">
                                      <p:cBhvr>
                                        <p:cTn id="8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2" dur="26">
                                          <p:stCondLst>
                                            <p:cond delay="650"/>
                                          </p:stCondLst>
                                        </p:cTn>
                                        <p:tgtEl>
                                          <p:spTgt spid="13"/>
                                        </p:tgtEl>
                                      </p:cBhvr>
                                      <p:to x="100000" y="60000"/>
                                    </p:animScale>
                                    <p:animScale>
                                      <p:cBhvr>
                                        <p:cTn id="93" dur="166" decel="50000">
                                          <p:stCondLst>
                                            <p:cond delay="676"/>
                                          </p:stCondLst>
                                        </p:cTn>
                                        <p:tgtEl>
                                          <p:spTgt spid="13"/>
                                        </p:tgtEl>
                                      </p:cBhvr>
                                      <p:to x="100000" y="100000"/>
                                    </p:animScale>
                                    <p:animScale>
                                      <p:cBhvr>
                                        <p:cTn id="94" dur="26">
                                          <p:stCondLst>
                                            <p:cond delay="1312"/>
                                          </p:stCondLst>
                                        </p:cTn>
                                        <p:tgtEl>
                                          <p:spTgt spid="13"/>
                                        </p:tgtEl>
                                      </p:cBhvr>
                                      <p:to x="100000" y="80000"/>
                                    </p:animScale>
                                    <p:animScale>
                                      <p:cBhvr>
                                        <p:cTn id="95" dur="166" decel="50000">
                                          <p:stCondLst>
                                            <p:cond delay="1338"/>
                                          </p:stCondLst>
                                        </p:cTn>
                                        <p:tgtEl>
                                          <p:spTgt spid="13"/>
                                        </p:tgtEl>
                                      </p:cBhvr>
                                      <p:to x="100000" y="100000"/>
                                    </p:animScale>
                                    <p:animScale>
                                      <p:cBhvr>
                                        <p:cTn id="96" dur="26">
                                          <p:stCondLst>
                                            <p:cond delay="1642"/>
                                          </p:stCondLst>
                                        </p:cTn>
                                        <p:tgtEl>
                                          <p:spTgt spid="13"/>
                                        </p:tgtEl>
                                      </p:cBhvr>
                                      <p:to x="100000" y="90000"/>
                                    </p:animScale>
                                    <p:animScale>
                                      <p:cBhvr>
                                        <p:cTn id="97" dur="166" decel="50000">
                                          <p:stCondLst>
                                            <p:cond delay="1668"/>
                                          </p:stCondLst>
                                        </p:cTn>
                                        <p:tgtEl>
                                          <p:spTgt spid="13"/>
                                        </p:tgtEl>
                                      </p:cBhvr>
                                      <p:to x="100000" y="100000"/>
                                    </p:animScale>
                                    <p:animScale>
                                      <p:cBhvr>
                                        <p:cTn id="98" dur="26">
                                          <p:stCondLst>
                                            <p:cond delay="1808"/>
                                          </p:stCondLst>
                                        </p:cTn>
                                        <p:tgtEl>
                                          <p:spTgt spid="13"/>
                                        </p:tgtEl>
                                      </p:cBhvr>
                                      <p:to x="100000" y="95000"/>
                                    </p:animScale>
                                    <p:animScale>
                                      <p:cBhvr>
                                        <p:cTn id="99" dur="166" decel="50000">
                                          <p:stCondLst>
                                            <p:cond delay="1834"/>
                                          </p:stCondLst>
                                        </p:cTn>
                                        <p:tgtEl>
                                          <p:spTgt spid="13"/>
                                        </p:tgtEl>
                                      </p:cBhvr>
                                      <p:to x="100000" y="100000"/>
                                    </p:animScale>
                                  </p:childTnLst>
                                </p:cTn>
                              </p:par>
                            </p:childTnLst>
                          </p:cTn>
                        </p:par>
                      </p:childTnLst>
                    </p:cTn>
                  </p:par>
                  <p:par>
                    <p:cTn id="100" fill="hold">
                      <p:stCondLst>
                        <p:cond delay="indefinite"/>
                      </p:stCondLst>
                      <p:childTnLst>
                        <p:par>
                          <p:cTn id="101" fill="hold">
                            <p:stCondLst>
                              <p:cond delay="0"/>
                            </p:stCondLst>
                            <p:childTnLst>
                              <p:par>
                                <p:cTn id="102" presetID="47" presetClass="entr" presetSubtype="0" fill="hold" grpId="0" nodeType="clickEffect">
                                  <p:stCondLst>
                                    <p:cond delay="0"/>
                                  </p:stCondLst>
                                  <p:childTnLst>
                                    <p:set>
                                      <p:cBhvr>
                                        <p:cTn id="103" dur="1" fill="hold">
                                          <p:stCondLst>
                                            <p:cond delay="0"/>
                                          </p:stCondLst>
                                        </p:cTn>
                                        <p:tgtEl>
                                          <p:spTgt spid="14"/>
                                        </p:tgtEl>
                                        <p:attrNameLst>
                                          <p:attrName>style.visibility</p:attrName>
                                        </p:attrNameLst>
                                      </p:cBhvr>
                                      <p:to>
                                        <p:strVal val="visible"/>
                                      </p:to>
                                    </p:set>
                                    <p:animEffect transition="in" filter="fade">
                                      <p:cBhvr>
                                        <p:cTn id="104" dur="1000"/>
                                        <p:tgtEl>
                                          <p:spTgt spid="14"/>
                                        </p:tgtEl>
                                      </p:cBhvr>
                                    </p:animEffect>
                                    <p:anim calcmode="lin" valueType="num">
                                      <p:cBhvr>
                                        <p:cTn id="105" dur="1000" fill="hold"/>
                                        <p:tgtEl>
                                          <p:spTgt spid="14"/>
                                        </p:tgtEl>
                                        <p:attrNameLst>
                                          <p:attrName>ppt_x</p:attrName>
                                        </p:attrNameLst>
                                      </p:cBhvr>
                                      <p:tavLst>
                                        <p:tav tm="0">
                                          <p:val>
                                            <p:strVal val="#ppt_x"/>
                                          </p:val>
                                        </p:tav>
                                        <p:tav tm="100000">
                                          <p:val>
                                            <p:strVal val="#ppt_x"/>
                                          </p:val>
                                        </p:tav>
                                      </p:tavLst>
                                    </p:anim>
                                    <p:anim calcmode="lin" valueType="num">
                                      <p:cBhvr>
                                        <p:cTn id="10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3A285-B3FA-4CAF-880D-D84B876A888C}"/>
              </a:ext>
            </a:extLst>
          </p:cNvPr>
          <p:cNvSpPr>
            <a:spLocks noGrp="1"/>
          </p:cNvSpPr>
          <p:nvPr>
            <p:ph type="title"/>
          </p:nvPr>
        </p:nvSpPr>
        <p:spPr>
          <a:xfrm>
            <a:off x="8561524" y="1183999"/>
            <a:ext cx="2585897" cy="1012465"/>
          </a:xfrm>
        </p:spPr>
        <p:txBody>
          <a:bodyPr>
            <a:norm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الفكرة العامّة:</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3" name="Text Placeholder 2">
            <a:extLst>
              <a:ext uri="{FF2B5EF4-FFF2-40B4-BE49-F238E27FC236}">
                <a16:creationId xmlns:a16="http://schemas.microsoft.com/office/drawing/2014/main" id="{FF5939D9-AD6D-4E45-B440-39CFB52DA115}"/>
              </a:ext>
            </a:extLst>
          </p:cNvPr>
          <p:cNvSpPr>
            <a:spLocks noGrp="1"/>
          </p:cNvSpPr>
          <p:nvPr>
            <p:ph type="body" idx="1"/>
          </p:nvPr>
        </p:nvSpPr>
        <p:spPr>
          <a:xfrm>
            <a:off x="1581150" y="2668739"/>
            <a:ext cx="9102722" cy="1373766"/>
          </a:xfrm>
        </p:spPr>
        <p:txBody>
          <a:bodyPr>
            <a:noAutofit/>
          </a:bodyPr>
          <a:lstStyle/>
          <a:p>
            <a:r>
              <a:rPr lang="ar-BH" sz="4000" dirty="0">
                <a:solidFill>
                  <a:srgbClr val="0070C0"/>
                </a:solidFill>
                <a:latin typeface="Sakkal Majalla" panose="02000000000000000000" pitchFamily="2" charset="-78"/>
                <a:cs typeface="Sakkal Majalla" panose="02000000000000000000" pitchFamily="2" charset="-78"/>
              </a:rPr>
              <a:t>يتغنى الشاعر بجمال وطنه ويعبر عن ولائه وإخلاصه له ويفخر بعراقة أمته وسعيها الدائم إلى المجد</a:t>
            </a:r>
            <a:endParaRPr lang="en-US" sz="4000" dirty="0">
              <a:solidFill>
                <a:srgbClr val="0070C0"/>
              </a:solidFill>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8F25D20B-0844-4320-929E-DF5DBE157742}"/>
              </a:ext>
            </a:extLst>
          </p:cNvPr>
          <p:cNvSpPr/>
          <p:nvPr/>
        </p:nvSpPr>
        <p:spPr>
          <a:xfrm>
            <a:off x="190500" y="114300"/>
            <a:ext cx="3422712" cy="631424"/>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9662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CF6B01F-2694-41CB-A531-0C4E44593E35}"/>
              </a:ext>
            </a:extLst>
          </p:cNvPr>
          <p:cNvSpPr>
            <a:spLocks noGrp="1"/>
          </p:cNvSpPr>
          <p:nvPr>
            <p:ph type="body" idx="1"/>
          </p:nvPr>
        </p:nvSpPr>
        <p:spPr>
          <a:xfrm>
            <a:off x="408530" y="430695"/>
            <a:ext cx="11187457" cy="5996609"/>
          </a:xfrm>
        </p:spPr>
        <p:txBody>
          <a:bodyPr>
            <a:norm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مقاطع القصيدة:</a:t>
            </a:r>
          </a:p>
          <a:p>
            <a:pPr algn="r" rtl="1"/>
            <a:r>
              <a:rPr lang="ar-BH" sz="3200" b="1" dirty="0">
                <a:solidFill>
                  <a:srgbClr val="7030A0"/>
                </a:solidFill>
                <a:latin typeface="Sakkal Majalla" panose="02000000000000000000" pitchFamily="2" charset="-78"/>
                <a:cs typeface="Sakkal Majalla" panose="02000000000000000000" pitchFamily="2" charset="-78"/>
              </a:rPr>
              <a:t>في القصيدة أربعةُ مقاطع :  </a:t>
            </a:r>
          </a:p>
          <a:p>
            <a:pPr algn="r" rtl="1"/>
            <a:endParaRPr lang="en-US" sz="3200" b="1" dirty="0">
              <a:solidFill>
                <a:srgbClr val="7030A0"/>
              </a:solidFill>
              <a:latin typeface="Sakkal Majalla" panose="02000000000000000000" pitchFamily="2" charset="-78"/>
              <a:cs typeface="Sakkal Majalla" panose="02000000000000000000" pitchFamily="2" charset="-78"/>
            </a:endParaRPr>
          </a:p>
        </p:txBody>
      </p:sp>
      <p:graphicFrame>
        <p:nvGraphicFramePr>
          <p:cNvPr id="6" name="Table 6">
            <a:extLst>
              <a:ext uri="{FF2B5EF4-FFF2-40B4-BE49-F238E27FC236}">
                <a16:creationId xmlns:a16="http://schemas.microsoft.com/office/drawing/2014/main" id="{A028E8EC-3E18-408A-ADD5-EBDED1850817}"/>
              </a:ext>
            </a:extLst>
          </p:cNvPr>
          <p:cNvGraphicFramePr>
            <a:graphicFrameLocks noGrp="1"/>
          </p:cNvGraphicFramePr>
          <p:nvPr>
            <p:extLst>
              <p:ext uri="{D42A27DB-BD31-4B8C-83A1-F6EECF244321}">
                <p14:modId xmlns:p14="http://schemas.microsoft.com/office/powerpoint/2010/main" val="1633812722"/>
              </p:ext>
            </p:extLst>
          </p:nvPr>
        </p:nvGraphicFramePr>
        <p:xfrm>
          <a:off x="275208" y="1981965"/>
          <a:ext cx="11320780" cy="3388276"/>
        </p:xfrm>
        <a:graphic>
          <a:graphicData uri="http://schemas.openxmlformats.org/drawingml/2006/table">
            <a:tbl>
              <a:tblPr firstRow="1" bandRow="1">
                <a:tableStyleId>{7DF18680-E054-41AD-8BC1-D1AEF772440D}</a:tableStyleId>
              </a:tblPr>
              <a:tblGrid>
                <a:gridCol w="4755426">
                  <a:extLst>
                    <a:ext uri="{9D8B030D-6E8A-4147-A177-3AD203B41FA5}">
                      <a16:colId xmlns:a16="http://schemas.microsoft.com/office/drawing/2014/main" val="1077751098"/>
                    </a:ext>
                  </a:extLst>
                </a:gridCol>
                <a:gridCol w="5302254">
                  <a:extLst>
                    <a:ext uri="{9D8B030D-6E8A-4147-A177-3AD203B41FA5}">
                      <a16:colId xmlns:a16="http://schemas.microsoft.com/office/drawing/2014/main" val="4165528892"/>
                    </a:ext>
                  </a:extLst>
                </a:gridCol>
                <a:gridCol w="1263100">
                  <a:extLst>
                    <a:ext uri="{9D8B030D-6E8A-4147-A177-3AD203B41FA5}">
                      <a16:colId xmlns:a16="http://schemas.microsoft.com/office/drawing/2014/main" val="2628484820"/>
                    </a:ext>
                  </a:extLst>
                </a:gridCol>
              </a:tblGrid>
              <a:tr h="753737">
                <a:tc>
                  <a:txBody>
                    <a:bodyPr/>
                    <a:lstStyle/>
                    <a:p>
                      <a:pPr algn="ctr"/>
                      <a:r>
                        <a:rPr lang="ar-BH" sz="3200" dirty="0">
                          <a:latin typeface="Sakkal Majalla" panose="02000000000000000000" pitchFamily="2" charset="-78"/>
                          <a:cs typeface="Sakkal Majalla" panose="02000000000000000000" pitchFamily="2" charset="-78"/>
                        </a:rPr>
                        <a:t>فكرته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حدوده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المقطع</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840293784"/>
                  </a:ext>
                </a:extLst>
              </a:tr>
              <a:tr h="814456">
                <a:tc>
                  <a:txBody>
                    <a:bodyPr/>
                    <a:lstStyle/>
                    <a:p>
                      <a:pPr algn="ctr"/>
                      <a:r>
                        <a:rPr lang="ar-BH" sz="3200" dirty="0">
                          <a:latin typeface="Sakkal Majalla" panose="02000000000000000000" pitchFamily="2" charset="-78"/>
                          <a:cs typeface="Sakkal Majalla" panose="02000000000000000000" pitchFamily="2" charset="-78"/>
                        </a:rPr>
                        <a:t> </a:t>
                      </a:r>
                      <a:endParaRPr lang="en-US" sz="3200" b="1" dirty="0">
                        <a:solidFill>
                          <a:srgbClr val="0070C0"/>
                        </a:solidFill>
                        <a:latin typeface="Sakkal Majalla" panose="02000000000000000000" pitchFamily="2" charset="-78"/>
                        <a:cs typeface="Sakkal Majalla" panose="02000000000000000000" pitchFamily="2" charset="-78"/>
                      </a:endParaRPr>
                    </a:p>
                  </a:txBody>
                  <a:tcPr anchor="ctr"/>
                </a:tc>
                <a:tc>
                  <a:txBody>
                    <a:bodyPr/>
                    <a:lstStyle/>
                    <a:p>
                      <a:pPr algn="r"/>
                      <a:r>
                        <a:rPr lang="ar-BH" sz="3200" dirty="0">
                          <a:latin typeface="Sakkal Majalla" panose="02000000000000000000" pitchFamily="2" charset="-78"/>
                          <a:cs typeface="Sakkal Majalla" panose="02000000000000000000" pitchFamily="2" charset="-78"/>
                        </a:rPr>
                        <a:t>مِن البيتِ الأوّل إلى البيت الثالث</a:t>
                      </a:r>
                      <a:endParaRPr lang="en-US" sz="3200" b="0" dirty="0">
                        <a:latin typeface="Sakkal Majalla" panose="02000000000000000000" pitchFamily="2" charset="-78"/>
                        <a:cs typeface="Sakkal Majalla" panose="02000000000000000000" pitchFamily="2" charset="-78"/>
                      </a:endParaRPr>
                    </a:p>
                  </a:txBody>
                  <a:tcPr anchor="ctr"/>
                </a:tc>
                <a:tc>
                  <a:txBody>
                    <a:bodyPr/>
                    <a:lstStyle/>
                    <a:p>
                      <a:pPr algn="ctr" rtl="1"/>
                      <a:r>
                        <a:rPr lang="ar-BH" sz="3200" dirty="0">
                          <a:latin typeface="Sakkal Majalla" panose="02000000000000000000" pitchFamily="2" charset="-78"/>
                          <a:cs typeface="Sakkal Majalla" panose="02000000000000000000" pitchFamily="2" charset="-78"/>
                        </a:rPr>
                        <a:t>الأوّل</a:t>
                      </a:r>
                      <a:endParaRPr lang="en-US" sz="3200" b="1" dirty="0">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4114619487"/>
                  </a:ext>
                </a:extLst>
              </a:tr>
              <a:tr h="753283">
                <a:tc>
                  <a:txBody>
                    <a:bodyPr/>
                    <a:lstStyle/>
                    <a:p>
                      <a:pPr algn="ctr"/>
                      <a:endParaRPr lang="en-US" sz="3200" b="1" dirty="0">
                        <a:solidFill>
                          <a:srgbClr val="0070C0"/>
                        </a:solidFill>
                        <a:latin typeface="Sakkal Majalla" panose="02000000000000000000" pitchFamily="2" charset="-78"/>
                        <a:cs typeface="Sakkal Majalla" panose="02000000000000000000" pitchFamily="2" charset="-78"/>
                      </a:endParaRPr>
                    </a:p>
                  </a:txBody>
                  <a:tcPr anchor="ctr"/>
                </a:tc>
                <a:tc>
                  <a:txBody>
                    <a:bodyPr/>
                    <a:lstStyle/>
                    <a:p>
                      <a:pPr algn="r"/>
                      <a:r>
                        <a:rPr lang="ar-BH" sz="3200" dirty="0">
                          <a:latin typeface="Sakkal Majalla" panose="02000000000000000000" pitchFamily="2" charset="-78"/>
                          <a:cs typeface="Sakkal Majalla" panose="02000000000000000000" pitchFamily="2" charset="-78"/>
                        </a:rPr>
                        <a:t>مِن البيتِ الرابع إلى البيت الثامن</a:t>
                      </a:r>
                      <a:endParaRPr lang="en-US" sz="3200" b="0" dirty="0">
                        <a:latin typeface="Sakkal Majalla" panose="02000000000000000000" pitchFamily="2" charset="-78"/>
                        <a:cs typeface="Sakkal Majalla" panose="02000000000000000000" pitchFamily="2" charset="-78"/>
                      </a:endParaRPr>
                    </a:p>
                  </a:txBody>
                  <a:tcPr anchor="ctr"/>
                </a:tc>
                <a:tc>
                  <a:txBody>
                    <a:bodyPr/>
                    <a:lstStyle/>
                    <a:p>
                      <a:pPr algn="ctr"/>
                      <a:r>
                        <a:rPr lang="ar-BH" sz="3200" dirty="0">
                          <a:latin typeface="Sakkal Majalla" panose="02000000000000000000" pitchFamily="2" charset="-78"/>
                          <a:cs typeface="Sakkal Majalla" panose="02000000000000000000" pitchFamily="2" charset="-78"/>
                        </a:rPr>
                        <a:t>الثّاني</a:t>
                      </a:r>
                      <a:endParaRPr lang="en-US" sz="3200" b="1" dirty="0">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2645160825"/>
                  </a:ext>
                </a:extLst>
              </a:tr>
              <a:tr h="783464">
                <a:tc>
                  <a:txBody>
                    <a:bodyPr/>
                    <a:lstStyle/>
                    <a:p>
                      <a:pPr algn="ctr"/>
                      <a:endParaRPr lang="en-US" sz="3200" b="1" dirty="0">
                        <a:solidFill>
                          <a:srgbClr val="0070C0"/>
                        </a:solidFill>
                        <a:latin typeface="Sakkal Majalla" panose="02000000000000000000" pitchFamily="2" charset="-78"/>
                        <a:cs typeface="Sakkal Majalla" panose="02000000000000000000" pitchFamily="2" charset="-78"/>
                      </a:endParaRPr>
                    </a:p>
                  </a:txBody>
                  <a:tcPr anchor="ctr"/>
                </a:tc>
                <a:tc>
                  <a:txBody>
                    <a:bodyPr/>
                    <a:lstStyle/>
                    <a:p>
                      <a:pPr algn="r"/>
                      <a:r>
                        <a:rPr lang="ar-BH" sz="3200" dirty="0">
                          <a:latin typeface="Sakkal Majalla" panose="02000000000000000000" pitchFamily="2" charset="-78"/>
                          <a:cs typeface="Sakkal Majalla" panose="02000000000000000000" pitchFamily="2" charset="-78"/>
                        </a:rPr>
                        <a:t>مِن البيت التاسع إلى البيت العاشر</a:t>
                      </a:r>
                    </a:p>
                    <a:p>
                      <a:pPr algn="r"/>
                      <a:r>
                        <a:rPr lang="ar-BH" sz="3200" b="0" dirty="0">
                          <a:latin typeface="Sakkal Majalla" panose="02000000000000000000" pitchFamily="2" charset="-78"/>
                          <a:cs typeface="Sakkal Majalla" panose="02000000000000000000" pitchFamily="2" charset="-78"/>
                        </a:rPr>
                        <a:t>من البيت الحادي عشر إلى البيت الأخير</a:t>
                      </a:r>
                      <a:endParaRPr lang="en-US" sz="3200" b="0" dirty="0">
                        <a:latin typeface="Sakkal Majalla" panose="02000000000000000000" pitchFamily="2" charset="-78"/>
                        <a:cs typeface="Sakkal Majalla" panose="02000000000000000000" pitchFamily="2" charset="-78"/>
                      </a:endParaRPr>
                    </a:p>
                  </a:txBody>
                  <a:tcPr anchor="ctr"/>
                </a:tc>
                <a:tc>
                  <a:txBody>
                    <a:bodyPr/>
                    <a:lstStyle/>
                    <a:p>
                      <a:pPr algn="ctr"/>
                      <a:r>
                        <a:rPr lang="ar-BH" sz="3200" dirty="0">
                          <a:latin typeface="Sakkal Majalla" panose="02000000000000000000" pitchFamily="2" charset="-78"/>
                          <a:cs typeface="Sakkal Majalla" panose="02000000000000000000" pitchFamily="2" charset="-78"/>
                        </a:rPr>
                        <a:t>الثّالث</a:t>
                      </a:r>
                    </a:p>
                    <a:p>
                      <a:pPr algn="ctr"/>
                      <a:r>
                        <a:rPr lang="ar-BH" sz="3200" b="0" dirty="0">
                          <a:latin typeface="Sakkal Majalla" panose="02000000000000000000" pitchFamily="2" charset="-78"/>
                          <a:cs typeface="Sakkal Majalla" panose="02000000000000000000" pitchFamily="2" charset="-78"/>
                        </a:rPr>
                        <a:t>الرابع</a:t>
                      </a:r>
                      <a:endParaRPr lang="en-US" sz="3200" b="0" dirty="0">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2286223426"/>
                  </a:ext>
                </a:extLst>
              </a:tr>
            </a:tbl>
          </a:graphicData>
        </a:graphic>
      </p:graphicFrame>
      <p:sp>
        <p:nvSpPr>
          <p:cNvPr id="4" name="مربع نص 3">
            <a:extLst>
              <a:ext uri="{FF2B5EF4-FFF2-40B4-BE49-F238E27FC236}">
                <a16:creationId xmlns:a16="http://schemas.microsoft.com/office/drawing/2014/main" id="{B4814D7B-4B86-4C74-A8C0-C86071AE6D1B}"/>
              </a:ext>
            </a:extLst>
          </p:cNvPr>
          <p:cNvSpPr txBox="1"/>
          <p:nvPr/>
        </p:nvSpPr>
        <p:spPr>
          <a:xfrm>
            <a:off x="408530" y="2671176"/>
            <a:ext cx="4589755" cy="461665"/>
          </a:xfrm>
          <a:prstGeom prst="rect">
            <a:avLst/>
          </a:prstGeom>
          <a:noFill/>
        </p:spPr>
        <p:txBody>
          <a:bodyPr wrap="square" rtlCol="1">
            <a:spAutoFit/>
          </a:bodyPr>
          <a:lstStyle/>
          <a:p>
            <a:pPr algn="ctr" rtl="1"/>
            <a:r>
              <a:rPr lang="ar-BH" sz="2400" b="1" dirty="0">
                <a:solidFill>
                  <a:srgbClr val="FF0000"/>
                </a:solidFill>
                <a:latin typeface="Sakkal Majalla" panose="02000000000000000000" pitchFamily="2" charset="-78"/>
                <a:cs typeface="Sakkal Majalla" panose="02000000000000000000" pitchFamily="2" charset="-78"/>
              </a:rPr>
              <a:t>استجداء الشاعر قريحته للتغني بأمجاد وطنه.</a:t>
            </a:r>
            <a:endParaRPr lang="ar-BH" sz="2400" b="1" dirty="0">
              <a:solidFill>
                <a:srgbClr val="FF0000"/>
              </a:solidFill>
            </a:endParaRPr>
          </a:p>
        </p:txBody>
      </p:sp>
      <p:sp>
        <p:nvSpPr>
          <p:cNvPr id="7" name="مربع نص 6">
            <a:extLst>
              <a:ext uri="{FF2B5EF4-FFF2-40B4-BE49-F238E27FC236}">
                <a16:creationId xmlns:a16="http://schemas.microsoft.com/office/drawing/2014/main" id="{FB585FE2-5DDD-4885-B877-7C316F096D75}"/>
              </a:ext>
            </a:extLst>
          </p:cNvPr>
          <p:cNvSpPr txBox="1"/>
          <p:nvPr/>
        </p:nvSpPr>
        <p:spPr>
          <a:xfrm>
            <a:off x="676832" y="3657600"/>
            <a:ext cx="4063844" cy="584775"/>
          </a:xfrm>
          <a:prstGeom prst="rect">
            <a:avLst/>
          </a:prstGeom>
          <a:noFill/>
        </p:spPr>
        <p:txBody>
          <a:bodyPr wrap="square" rtlCol="1">
            <a:spAutoFit/>
          </a:bodyPr>
          <a:lstStyle/>
          <a:p>
            <a:pPr algn="ctr"/>
            <a:r>
              <a:rPr lang="ar-BH" sz="3200" dirty="0">
                <a:solidFill>
                  <a:srgbClr val="FF0000"/>
                </a:solidFill>
                <a:latin typeface="Sakkal Majalla" panose="02000000000000000000" pitchFamily="2" charset="-78"/>
                <a:cs typeface="Sakkal Majalla" panose="02000000000000000000" pitchFamily="2" charset="-78"/>
              </a:rPr>
              <a:t>وصف جمال أوال.</a:t>
            </a:r>
            <a:endParaRPr lang="en-US" sz="3200" dirty="0">
              <a:solidFill>
                <a:srgbClr val="FF0000"/>
              </a:solidFill>
              <a:latin typeface="Sakkal Majalla" panose="02000000000000000000" pitchFamily="2" charset="-78"/>
              <a:cs typeface="Sakkal Majalla" panose="02000000000000000000" pitchFamily="2" charset="-78"/>
            </a:endParaRPr>
          </a:p>
        </p:txBody>
      </p:sp>
      <p:sp>
        <p:nvSpPr>
          <p:cNvPr id="8" name="مربع نص 7">
            <a:extLst>
              <a:ext uri="{FF2B5EF4-FFF2-40B4-BE49-F238E27FC236}">
                <a16:creationId xmlns:a16="http://schemas.microsoft.com/office/drawing/2014/main" id="{5AC94009-6816-4FC7-B225-57387178E5FD}"/>
              </a:ext>
            </a:extLst>
          </p:cNvPr>
          <p:cNvSpPr txBox="1"/>
          <p:nvPr/>
        </p:nvSpPr>
        <p:spPr>
          <a:xfrm>
            <a:off x="275208" y="4429957"/>
            <a:ext cx="4279037" cy="892552"/>
          </a:xfrm>
          <a:prstGeom prst="rect">
            <a:avLst/>
          </a:prstGeom>
          <a:noFill/>
        </p:spPr>
        <p:txBody>
          <a:bodyPr wrap="square" rtlCol="1">
            <a:spAutoFit/>
          </a:bodyPr>
          <a:lstStyle/>
          <a:p>
            <a:pPr algn="ctr"/>
            <a:r>
              <a:rPr lang="ar-BH" sz="2800" dirty="0">
                <a:solidFill>
                  <a:srgbClr val="FF0000"/>
                </a:solidFill>
                <a:latin typeface="Sakkal Majalla" panose="02000000000000000000" pitchFamily="2" charset="-78"/>
                <a:cs typeface="Sakkal Majalla" panose="02000000000000000000" pitchFamily="2" charset="-78"/>
              </a:rPr>
              <a:t>التعبير عن الولاء والإخلاص للوطن</a:t>
            </a:r>
            <a:r>
              <a:rPr lang="ar-BH" sz="2400" dirty="0">
                <a:solidFill>
                  <a:srgbClr val="FF0000"/>
                </a:solidFill>
                <a:latin typeface="Sakkal Majalla" panose="02000000000000000000" pitchFamily="2" charset="-78"/>
                <a:cs typeface="Sakkal Majalla" panose="02000000000000000000" pitchFamily="2" charset="-78"/>
              </a:rPr>
              <a:t>.</a:t>
            </a:r>
          </a:p>
          <a:p>
            <a:pPr algn="ctr"/>
            <a:r>
              <a:rPr lang="ar-BH" sz="2400" dirty="0">
                <a:solidFill>
                  <a:srgbClr val="FF0000"/>
                </a:solidFill>
                <a:latin typeface="Sakkal Majalla" panose="02000000000000000000" pitchFamily="2" charset="-78"/>
                <a:cs typeface="Sakkal Majalla" panose="02000000000000000000" pitchFamily="2" charset="-78"/>
              </a:rPr>
              <a:t>فخر الشاعر بأمته العريقة الساعية إلى المجد.</a:t>
            </a:r>
            <a:endParaRPr lang="en-US" sz="2400" dirty="0">
              <a:solidFill>
                <a:srgbClr val="FF0000"/>
              </a:solidFill>
              <a:latin typeface="Sakkal Majalla" panose="02000000000000000000" pitchFamily="2" charset="-78"/>
              <a:cs typeface="Sakkal Majalla" panose="02000000000000000000" pitchFamily="2" charset="-78"/>
            </a:endParaRPr>
          </a:p>
        </p:txBody>
      </p:sp>
      <p:sp>
        <p:nvSpPr>
          <p:cNvPr id="10" name="مستطيل 9">
            <a:extLst>
              <a:ext uri="{FF2B5EF4-FFF2-40B4-BE49-F238E27FC236}">
                <a16:creationId xmlns:a16="http://schemas.microsoft.com/office/drawing/2014/main" id="{F8355B82-F4A2-4947-8BEE-61D617305591}"/>
              </a:ext>
            </a:extLst>
          </p:cNvPr>
          <p:cNvSpPr/>
          <p:nvPr/>
        </p:nvSpPr>
        <p:spPr>
          <a:xfrm>
            <a:off x="190500" y="114300"/>
            <a:ext cx="3103116"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13440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B9931-808A-4AAD-8C04-923BDD951624}"/>
              </a:ext>
            </a:extLst>
          </p:cNvPr>
          <p:cNvSpPr>
            <a:spLocks noGrp="1"/>
          </p:cNvSpPr>
          <p:nvPr>
            <p:ph type="ctrTitle"/>
          </p:nvPr>
        </p:nvSpPr>
        <p:spPr>
          <a:xfrm>
            <a:off x="3990975" y="332336"/>
            <a:ext cx="4048126" cy="929549"/>
          </a:xfrm>
        </p:spPr>
        <p:txBody>
          <a:bodyPr>
            <a:normAutofit/>
          </a:bodyPr>
          <a:lstStyle/>
          <a:p>
            <a:r>
              <a:rPr lang="ar-BH" sz="5400" b="1" dirty="0">
                <a:solidFill>
                  <a:srgbClr val="FF0000"/>
                </a:solidFill>
                <a:latin typeface="Sakkal Majalla" panose="02000000000000000000" pitchFamily="2" charset="-78"/>
                <a:cs typeface="Sakkal Majalla" panose="02000000000000000000" pitchFamily="2" charset="-78"/>
              </a:rPr>
              <a:t>أبيات المقطع الأوّل</a:t>
            </a:r>
          </a:p>
        </p:txBody>
      </p:sp>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1854535628"/>
              </p:ext>
            </p:extLst>
          </p:nvPr>
        </p:nvGraphicFramePr>
        <p:xfrm>
          <a:off x="1473694" y="1420932"/>
          <a:ext cx="8254282" cy="1529334"/>
        </p:xfrm>
        <a:graphic>
          <a:graphicData uri="http://schemas.openxmlformats.org/drawingml/2006/table">
            <a:tbl>
              <a:tblPr rtl="1" firstRow="1" firstCol="1" bandRow="1">
                <a:tableStyleId>{5FD0F851-EC5A-4D38-B0AD-8093EC10F338}</a:tableStyleId>
              </a:tblPr>
              <a:tblGrid>
                <a:gridCol w="4093587">
                  <a:extLst>
                    <a:ext uri="{9D8B030D-6E8A-4147-A177-3AD203B41FA5}">
                      <a16:colId xmlns:a16="http://schemas.microsoft.com/office/drawing/2014/main" val="3352841529"/>
                    </a:ext>
                  </a:extLst>
                </a:gridCol>
                <a:gridCol w="234878">
                  <a:extLst>
                    <a:ext uri="{9D8B030D-6E8A-4147-A177-3AD203B41FA5}">
                      <a16:colId xmlns:a16="http://schemas.microsoft.com/office/drawing/2014/main" val="1935610000"/>
                    </a:ext>
                  </a:extLst>
                </a:gridCol>
                <a:gridCol w="3925817">
                  <a:extLst>
                    <a:ext uri="{9D8B030D-6E8A-4147-A177-3AD203B41FA5}">
                      <a16:colId xmlns:a16="http://schemas.microsoft.com/office/drawing/2014/main" val="3213706767"/>
                    </a:ext>
                  </a:extLst>
                </a:gridCol>
              </a:tblGrid>
              <a:tr h="406941">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1.</a:t>
                      </a:r>
                      <a:r>
                        <a:rPr lang="ar-BH" sz="2800" b="1" dirty="0">
                          <a:latin typeface="Sakkal Majalla" panose="02000000000000000000" pitchFamily="2" charset="-78"/>
                          <a:cs typeface="Sakkal Majalla" panose="02000000000000000000" pitchFamily="2" charset="-78"/>
                        </a:rPr>
                        <a:t> أنحت تسائل عن قومي وعن وطني؟</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 </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2800" b="1" kern="1200" dirty="0">
                          <a:solidFill>
                            <a:schemeClr val="tx1"/>
                          </a:solidFill>
                          <a:latin typeface="Sakkal Majalla" panose="02000000000000000000" pitchFamily="2" charset="-78"/>
                          <a:ea typeface="+mn-ea"/>
                          <a:cs typeface="Sakkal Majalla" panose="02000000000000000000" pitchFamily="2" charset="-78"/>
                        </a:rPr>
                        <a:t>في روعة الطير منسابا على فنــــــــن</a:t>
                      </a:r>
                      <a:endParaRPr lang="en-US" sz="2800" b="1" kern="1200" dirty="0">
                        <a:solidFill>
                          <a:schemeClr val="tx1"/>
                        </a:solidFill>
                        <a:latin typeface="Sakkal Majalla" panose="02000000000000000000" pitchFamily="2" charset="-78"/>
                        <a:ea typeface="+mn-ea"/>
                        <a:cs typeface="Sakkal Majalla" panose="02000000000000000000" pitchFamily="2" charset="-78"/>
                      </a:endParaRPr>
                    </a:p>
                  </a:txBody>
                  <a:tcPr marL="9525" marR="9525" marT="9525" marB="9525" anchor="ctr"/>
                </a:tc>
                <a:extLst>
                  <a:ext uri="{0D108BD9-81ED-4DB2-BD59-A6C34878D82A}">
                    <a16:rowId xmlns:a16="http://schemas.microsoft.com/office/drawing/2014/main" val="2798710652"/>
                  </a:ext>
                </a:extLst>
              </a:tr>
              <a:tr h="406941">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2.</a:t>
                      </a:r>
                      <a:r>
                        <a:rPr lang="ar-BH" sz="2800" b="1" dirty="0">
                          <a:latin typeface="Sakkal Majalla" panose="02000000000000000000" pitchFamily="2" charset="-78"/>
                          <a:cs typeface="Sakkal Majalla" panose="02000000000000000000" pitchFamily="2" charset="-78"/>
                        </a:rPr>
                        <a:t> </a:t>
                      </a:r>
                      <a:r>
                        <a:rPr lang="ar-BH" sz="2800" b="1" kern="1200" dirty="0">
                          <a:solidFill>
                            <a:schemeClr val="tx1"/>
                          </a:solidFill>
                          <a:latin typeface="Sakkal Majalla" panose="02000000000000000000" pitchFamily="2" charset="-78"/>
                          <a:ea typeface="+mn-ea"/>
                          <a:cs typeface="Sakkal Majalla" panose="02000000000000000000" pitchFamily="2" charset="-78"/>
                        </a:rPr>
                        <a:t>في رقة الجدول المنســــــــاب خطّ بـــــــه</a:t>
                      </a:r>
                      <a:endParaRPr lang="en-US" sz="2800" b="1" kern="1200" dirty="0">
                        <a:solidFill>
                          <a:schemeClr val="tx1"/>
                        </a:solidFill>
                        <a:latin typeface="Sakkal Majalla" panose="02000000000000000000" pitchFamily="2" charset="-78"/>
                        <a:ea typeface="+mn-ea"/>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2800" b="1">
                          <a:effectLst/>
                          <a:latin typeface="Sakkal Majalla" panose="02000000000000000000" pitchFamily="2" charset="-78"/>
                          <a:cs typeface="Sakkal Majalla" panose="02000000000000000000" pitchFamily="2" charset="-78"/>
                        </a:rPr>
                        <a:t> </a:t>
                      </a:r>
                      <a:endParaRPr lang="en-US" sz="2800" b="1">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2800" b="1" kern="1200" dirty="0">
                          <a:solidFill>
                            <a:schemeClr val="tx1"/>
                          </a:solidFill>
                          <a:latin typeface="Sakkal Majalla" panose="02000000000000000000" pitchFamily="2" charset="-78"/>
                          <a:ea typeface="+mn-ea"/>
                          <a:cs typeface="Sakkal Majalla" panose="02000000000000000000" pitchFamily="2" charset="-78"/>
                        </a:rPr>
                        <a:t>نفحُ النّسيم حديثَ النور والقُننِ</a:t>
                      </a:r>
                      <a:endParaRPr lang="en-US" sz="2800" b="1" kern="1200" dirty="0">
                        <a:solidFill>
                          <a:schemeClr val="tx1"/>
                        </a:solidFill>
                        <a:latin typeface="Sakkal Majalla" panose="02000000000000000000" pitchFamily="2" charset="-78"/>
                        <a:ea typeface="+mn-ea"/>
                        <a:cs typeface="Sakkal Majalla" panose="02000000000000000000" pitchFamily="2" charset="-78"/>
                      </a:endParaRPr>
                    </a:p>
                  </a:txBody>
                  <a:tcPr marL="9525" marR="9525" marT="9525" marB="9525" anchor="ctr"/>
                </a:tc>
                <a:extLst>
                  <a:ext uri="{0D108BD9-81ED-4DB2-BD59-A6C34878D82A}">
                    <a16:rowId xmlns:a16="http://schemas.microsoft.com/office/drawing/2014/main" val="3435126547"/>
                  </a:ext>
                </a:extLst>
              </a:tr>
              <a:tr h="406941">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3.</a:t>
                      </a:r>
                      <a:r>
                        <a:rPr lang="ar-BH" sz="2800" b="1" dirty="0">
                          <a:latin typeface="Sakkal Majalla" panose="02000000000000000000" pitchFamily="2" charset="-78"/>
                          <a:cs typeface="Sakkal Majalla" panose="02000000000000000000" pitchFamily="2" charset="-78"/>
                        </a:rPr>
                        <a:t> أومأت للشعر أستجدي عرائســــــــــه</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 </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2800" b="1" dirty="0">
                          <a:latin typeface="Sakkal Majalla" panose="02000000000000000000" pitchFamily="2" charset="-78"/>
                          <a:cs typeface="Sakkal Majalla" panose="02000000000000000000" pitchFamily="2" charset="-78"/>
                        </a:rPr>
                        <a:t>وللقوافي تواتيني فتسعفـــــــــــــــــــــــــــــــــــــــني</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65539777"/>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299"/>
            <a:ext cx="2734323" cy="67581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 </a:t>
            </a:r>
          </a:p>
        </p:txBody>
      </p:sp>
    </p:spTree>
    <p:extLst>
      <p:ext uri="{BB962C8B-B14F-4D97-AF65-F5344CB8AC3E}">
        <p14:creationId xmlns:p14="http://schemas.microsoft.com/office/powerpoint/2010/main" val="360274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2017894" y="1281021"/>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400298" y="434972"/>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3752640124"/>
              </p:ext>
            </p:extLst>
          </p:nvPr>
        </p:nvGraphicFramePr>
        <p:xfrm>
          <a:off x="1563163" y="1978483"/>
          <a:ext cx="9203552" cy="347472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512686">
                <a:tc>
                  <a:txBody>
                    <a:bodyPr/>
                    <a:lstStyle/>
                    <a:p>
                      <a:pPr algn="ct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kern="1200" dirty="0">
                          <a:solidFill>
                            <a:schemeClr val="tx1"/>
                          </a:solidFill>
                          <a:latin typeface="Sakkal Majalla" panose="02000000000000000000" pitchFamily="2" charset="-78"/>
                          <a:ea typeface="+mn-ea"/>
                          <a:cs typeface="Sakkal Majalla" panose="02000000000000000000" pitchFamily="2" charset="-78"/>
                        </a:rPr>
                        <a:t>أنحت </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613162973"/>
                  </a:ext>
                </a:extLst>
              </a:tr>
              <a:tr h="31629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فنن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948368221"/>
                  </a:ext>
                </a:extLst>
              </a:tr>
              <a:tr h="34919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القنن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57846253"/>
                  </a:ext>
                </a:extLst>
              </a:tr>
              <a:tr h="25420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أومأ </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493328737"/>
                  </a:ext>
                </a:extLst>
              </a:tr>
              <a:tr h="46519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أستجدي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70379095"/>
                  </a:ext>
                </a:extLst>
              </a:tr>
            </a:tbl>
          </a:graphicData>
        </a:graphic>
      </p:graphicFrame>
      <p:sp>
        <p:nvSpPr>
          <p:cNvPr id="4" name="Rectangle 3">
            <a:extLst>
              <a:ext uri="{FF2B5EF4-FFF2-40B4-BE49-F238E27FC236}">
                <a16:creationId xmlns:a16="http://schemas.microsoft.com/office/drawing/2014/main" id="{6529CDB0-EC75-4435-9867-9D3DB1068A3A}"/>
              </a:ext>
            </a:extLst>
          </p:cNvPr>
          <p:cNvSpPr/>
          <p:nvPr/>
        </p:nvSpPr>
        <p:spPr>
          <a:xfrm>
            <a:off x="4102520" y="2595592"/>
            <a:ext cx="878767"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أقبلت</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5B43622D-1438-4234-B048-3D4BB0787603}"/>
              </a:ext>
            </a:extLst>
          </p:cNvPr>
          <p:cNvSpPr/>
          <p:nvPr/>
        </p:nvSpPr>
        <p:spPr>
          <a:xfrm>
            <a:off x="1432080" y="3136382"/>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الغصن اليانع</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id="{46716192-4AD9-4A24-BAE8-25FEE25B2E21}"/>
              </a:ext>
            </a:extLst>
          </p:cNvPr>
          <p:cNvSpPr/>
          <p:nvPr/>
        </p:nvSpPr>
        <p:spPr>
          <a:xfrm>
            <a:off x="1648284" y="3721157"/>
            <a:ext cx="5081106"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القنّة: الجبل المنفرد المرتفع</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0" name="Rectangle 7">
            <a:extLst>
              <a:ext uri="{FF2B5EF4-FFF2-40B4-BE49-F238E27FC236}">
                <a16:creationId xmlns:a16="http://schemas.microsoft.com/office/drawing/2014/main" id="{BE88C49F-C839-4650-A867-64CD5CD86F70}"/>
              </a:ext>
            </a:extLst>
          </p:cNvPr>
          <p:cNvSpPr/>
          <p:nvPr/>
        </p:nvSpPr>
        <p:spPr>
          <a:xfrm>
            <a:off x="2354422" y="4289751"/>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أشار</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2" name="Rectangle 7">
            <a:extLst>
              <a:ext uri="{FF2B5EF4-FFF2-40B4-BE49-F238E27FC236}">
                <a16:creationId xmlns:a16="http://schemas.microsoft.com/office/drawing/2014/main" id="{FF30B360-DD12-494F-AF53-3CF8FED7F5B6}"/>
              </a:ext>
            </a:extLst>
          </p:cNvPr>
          <p:cNvSpPr/>
          <p:nvPr/>
        </p:nvSpPr>
        <p:spPr>
          <a:xfrm>
            <a:off x="2258248" y="4879517"/>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أطلب</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3103116" cy="71691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49027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 calcmode="lin" valueType="num">
                                      <p:cBhvr additive="base">
                                        <p:cTn id="30"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 calcmode="lin" valueType="num">
                                      <p:cBhvr additive="base">
                                        <p:cTn id="36"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 calcmode="lin" valueType="num">
                                      <p:cBhvr additive="base">
                                        <p:cTn id="42"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2">
                                            <p:txEl>
                                              <p:pRg st="0" end="0"/>
                                            </p:txEl>
                                          </p:spTgt>
                                        </p:tgtEl>
                                        <p:attrNameLst>
                                          <p:attrName>style.visibility</p:attrName>
                                        </p:attrNameLst>
                                      </p:cBhvr>
                                      <p:to>
                                        <p:strVal val="visible"/>
                                      </p:to>
                                    </p:set>
                                    <p:anim calcmode="lin" valueType="num">
                                      <p:cBhvr additive="base">
                                        <p:cTn id="48"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1247872442"/>
              </p:ext>
            </p:extLst>
          </p:nvPr>
        </p:nvGraphicFramePr>
        <p:xfrm>
          <a:off x="1418055" y="1966172"/>
          <a:ext cx="9203552" cy="405384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عرائس</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القوافي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تواتيني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تسعفني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82561875"/>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نفح النسيم</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04439727"/>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انساب</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190057947"/>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عروس: عروس الشعر: أجوده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1494224" y="3146684"/>
            <a:ext cx="502424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القافية: الكلمة الأخيرة في البيت الشعري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3280669" cy="77259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تُناسبني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7" name="Rectangle 3">
            <a:extLst>
              <a:ext uri="{FF2B5EF4-FFF2-40B4-BE49-F238E27FC236}">
                <a16:creationId xmlns:a16="http://schemas.microsoft.com/office/drawing/2014/main" id="{8CA4CCFC-D882-4B2B-ACB2-8AE05D95784E}"/>
              </a:ext>
            </a:extLst>
          </p:cNvPr>
          <p:cNvSpPr/>
          <p:nvPr/>
        </p:nvSpPr>
        <p:spPr>
          <a:xfrm>
            <a:off x="4063684" y="4304924"/>
            <a:ext cx="901209"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تعينني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8" name="Rectangle 5">
            <a:extLst>
              <a:ext uri="{FF2B5EF4-FFF2-40B4-BE49-F238E27FC236}">
                <a16:creationId xmlns:a16="http://schemas.microsoft.com/office/drawing/2014/main" id="{15E00BBE-0646-4FD8-915A-4EEDFBB66769}"/>
              </a:ext>
            </a:extLst>
          </p:cNvPr>
          <p:cNvSpPr/>
          <p:nvPr/>
        </p:nvSpPr>
        <p:spPr>
          <a:xfrm>
            <a:off x="1404457" y="4845714"/>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هبوبه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9" name="Rectangle 7">
            <a:extLst>
              <a:ext uri="{FF2B5EF4-FFF2-40B4-BE49-F238E27FC236}">
                <a16:creationId xmlns:a16="http://schemas.microsoft.com/office/drawing/2014/main" id="{F12F91AD-04D7-493A-9E9A-A8E6CF159132}"/>
              </a:ext>
            </a:extLst>
          </p:cNvPr>
          <p:cNvSpPr/>
          <p:nvPr/>
        </p:nvSpPr>
        <p:spPr>
          <a:xfrm>
            <a:off x="1862258" y="5386332"/>
            <a:ext cx="485240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تسرّب</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3342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 calcmode="lin" valueType="num">
                                      <p:cBhvr additive="base">
                                        <p:cTn id="42"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0" end="0"/>
                                            </p:txEl>
                                          </p:spTgt>
                                        </p:tgtEl>
                                        <p:attrNameLst>
                                          <p:attrName>style.visibility</p:attrName>
                                        </p:attrNameLst>
                                      </p:cBhvr>
                                      <p:to>
                                        <p:strVal val="visible"/>
                                      </p:to>
                                    </p:set>
                                    <p:anim calcmode="lin" valueType="num">
                                      <p:cBhvr additive="base">
                                        <p:cTn id="54"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BF37-9694-467A-9538-D0B046EE26AF}"/>
              </a:ext>
            </a:extLst>
          </p:cNvPr>
          <p:cNvSpPr>
            <a:spLocks noGrp="1"/>
          </p:cNvSpPr>
          <p:nvPr>
            <p:ph type="title"/>
          </p:nvPr>
        </p:nvSpPr>
        <p:spPr>
          <a:xfrm>
            <a:off x="6473537" y="475501"/>
            <a:ext cx="4870738" cy="687299"/>
          </a:xfrm>
          <a:solidFill>
            <a:schemeClr val="bg1">
              <a:lumMod val="95000"/>
            </a:schemeClr>
          </a:solidFill>
          <a:ln w="3175">
            <a:solidFill>
              <a:schemeClr val="tx1"/>
            </a:solidFill>
          </a:ln>
        </p:spPr>
        <p:txBody>
          <a:bodyPr>
            <a:normAutofit fontScale="90000"/>
          </a:bodyPr>
          <a:lstStyle/>
          <a:p>
            <a:pPr algn="r"/>
            <a:r>
              <a:rPr lang="ar-BH" sz="4000" b="1" dirty="0">
                <a:solidFill>
                  <a:srgbClr val="FF0000"/>
                </a:solidFill>
                <a:latin typeface="Sakkal Majalla" panose="02000000000000000000" pitchFamily="2" charset="-78"/>
                <a:cs typeface="Sakkal Majalla" panose="02000000000000000000" pitchFamily="2" charset="-78"/>
              </a:rPr>
              <a:t>1- شرح المقطع الأوّل (الأبيات 1-3):</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3" name="Content Placeholder 2">
            <a:extLst>
              <a:ext uri="{FF2B5EF4-FFF2-40B4-BE49-F238E27FC236}">
                <a16:creationId xmlns:a16="http://schemas.microsoft.com/office/drawing/2014/main" id="{8EF0A15A-745F-4106-93CB-C871EA5A95B5}"/>
              </a:ext>
            </a:extLst>
          </p:cNvPr>
          <p:cNvSpPr>
            <a:spLocks noGrp="1"/>
          </p:cNvSpPr>
          <p:nvPr>
            <p:ph idx="1"/>
          </p:nvPr>
        </p:nvSpPr>
        <p:spPr>
          <a:xfrm>
            <a:off x="1003177" y="1536381"/>
            <a:ext cx="10517079" cy="4624722"/>
          </a:xfrm>
          <a:solidFill>
            <a:schemeClr val="bg1">
              <a:lumMod val="95000"/>
            </a:schemeClr>
          </a:solidFill>
          <a:ln w="3175">
            <a:solidFill>
              <a:schemeClr val="tx1"/>
            </a:solidFill>
          </a:ln>
        </p:spPr>
        <p:txBody>
          <a:bodyPr>
            <a:noAutofit/>
          </a:bodyPr>
          <a:lstStyle/>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استهلّ الشّاعرُ قصيدتَه بمقدّمة شعرية تقليدية تتمثل في تخيّل امرأة جميلة تسأل الشاعر عن قومه وعن وطنه وذلك لاستثارة قريحته الشعرية فيبذل جهده للإجابة عن سؤال المرأة بأجمل الأشعار متفننا في الافتخار بوطنه وقومه.</a:t>
            </a:r>
            <a:endParaRPr lang="ar-BH" sz="1400" dirty="0">
              <a:latin typeface="Sakkal Majalla" panose="02000000000000000000" pitchFamily="2" charset="-78"/>
              <a:cs typeface="Sakkal Majalla" panose="02000000000000000000" pitchFamily="2" charset="-78"/>
            </a:endParaRPr>
          </a:p>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قام المقطع الأول على التخييل والتصوير الجمالي: تخيّل امرأة سائلة – تشبيه المرأة بالطير وبالجدول في رقتها وجمالها وعذوبة صوتها – تشخيص النسيم والنور والجبل والشعر والقوافي</a:t>
            </a:r>
            <a:endParaRPr lang="ar-SA" dirty="0">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DF36ABD5-0DF8-43C9-B8C9-923EF64D6E93}"/>
              </a:ext>
            </a:extLst>
          </p:cNvPr>
          <p:cNvSpPr/>
          <p:nvPr/>
        </p:nvSpPr>
        <p:spPr>
          <a:xfrm>
            <a:off x="190500" y="114300"/>
            <a:ext cx="2685865" cy="58259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38258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Vertic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Vertic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BF37-9694-467A-9538-D0B046EE26AF}"/>
              </a:ext>
            </a:extLst>
          </p:cNvPr>
          <p:cNvSpPr>
            <a:spLocks noGrp="1"/>
          </p:cNvSpPr>
          <p:nvPr>
            <p:ph type="title"/>
          </p:nvPr>
        </p:nvSpPr>
        <p:spPr>
          <a:xfrm>
            <a:off x="6431973" y="642773"/>
            <a:ext cx="5001077" cy="687299"/>
          </a:xfrm>
          <a:solidFill>
            <a:schemeClr val="bg1">
              <a:lumMod val="95000"/>
            </a:schemeClr>
          </a:solidFill>
          <a:ln w="3175">
            <a:solidFill>
              <a:schemeClr val="tx1"/>
            </a:solidFill>
          </a:ln>
        </p:spPr>
        <p:txBody>
          <a:bodyPr>
            <a:normAutofit fontScale="90000"/>
          </a:bodyPr>
          <a:lstStyle/>
          <a:p>
            <a:pPr algn="r" rtl="1"/>
            <a:r>
              <a:rPr lang="ar-BH" sz="4000" b="1" dirty="0">
                <a:solidFill>
                  <a:srgbClr val="FF0000"/>
                </a:solidFill>
                <a:latin typeface="Sakkal Majalla" panose="02000000000000000000" pitchFamily="2" charset="-78"/>
                <a:cs typeface="Sakkal Majalla" panose="02000000000000000000" pitchFamily="2" charset="-78"/>
              </a:rPr>
              <a:t>1- شرح المقطع الأوّل (الأبيات 1-3):</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3" name="Content Placeholder 2">
            <a:extLst>
              <a:ext uri="{FF2B5EF4-FFF2-40B4-BE49-F238E27FC236}">
                <a16:creationId xmlns:a16="http://schemas.microsoft.com/office/drawing/2014/main" id="{8EF0A15A-745F-4106-93CB-C871EA5A95B5}"/>
              </a:ext>
            </a:extLst>
          </p:cNvPr>
          <p:cNvSpPr>
            <a:spLocks noGrp="1"/>
          </p:cNvSpPr>
          <p:nvPr>
            <p:ph idx="1"/>
          </p:nvPr>
        </p:nvSpPr>
        <p:spPr>
          <a:xfrm>
            <a:off x="976744" y="1733479"/>
            <a:ext cx="10456305" cy="3700966"/>
          </a:xfrm>
          <a:solidFill>
            <a:schemeClr val="bg1">
              <a:lumMod val="95000"/>
            </a:schemeClr>
          </a:solidFill>
          <a:ln w="3175">
            <a:solidFill>
              <a:schemeClr val="tx1"/>
            </a:solidFill>
          </a:ln>
        </p:spPr>
        <p:txBody>
          <a:bodyPr>
            <a:noAutofit/>
          </a:bodyPr>
          <a:lstStyle/>
          <a:p>
            <a:pPr algn="just">
              <a:lnSpc>
                <a:spcPct val="150000"/>
              </a:lnSpc>
              <a:buFont typeface="Courier New" panose="02070309020205020404" pitchFamily="49" charset="0"/>
              <a:buChar char="o"/>
            </a:pPr>
            <a:endParaRPr lang="ar-BH" sz="1200" dirty="0">
              <a:latin typeface="Sakkal Majalla" panose="02000000000000000000" pitchFamily="2" charset="-78"/>
              <a:cs typeface="Sakkal Majalla" panose="02000000000000000000" pitchFamily="2" charset="-78"/>
            </a:endParaRPr>
          </a:p>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الشعر هو وسيلة التعبير المثلى عن المشاعر الصادقة لذلك استعان به الشاعر للتعبير عن حبه وولائه لوطنه وعن فخره بانتمائه إلى أمته = الشاعر يتفنن في ذلك = هو يتغنى بجمال وطنه وعراقة أمته وأمجادها.</a:t>
            </a:r>
            <a:endParaRPr lang="ar-BH" sz="1400" dirty="0">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DF36ABD5-0DF8-43C9-B8C9-923EF64D6E93}"/>
              </a:ext>
            </a:extLst>
          </p:cNvPr>
          <p:cNvSpPr/>
          <p:nvPr/>
        </p:nvSpPr>
        <p:spPr>
          <a:xfrm>
            <a:off x="288154" y="158688"/>
            <a:ext cx="2730254" cy="48408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9663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Vertic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239490" y="1220012"/>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3494298386"/>
              </p:ext>
            </p:extLst>
          </p:nvPr>
        </p:nvGraphicFramePr>
        <p:xfrm>
          <a:off x="956643" y="2113994"/>
          <a:ext cx="10545893" cy="4120397"/>
        </p:xfrm>
        <a:graphic>
          <a:graphicData uri="http://schemas.openxmlformats.org/drawingml/2006/table">
            <a:tbl>
              <a:tblPr firstRow="1" bandRow="1">
                <a:tableStyleId>{21E4AEA4-8DFA-4A89-87EB-49C32662AFE0}</a:tableStyleId>
              </a:tblPr>
              <a:tblGrid>
                <a:gridCol w="7440843">
                  <a:extLst>
                    <a:ext uri="{9D8B030D-6E8A-4147-A177-3AD203B41FA5}">
                      <a16:colId xmlns:a16="http://schemas.microsoft.com/office/drawing/2014/main" val="1476712579"/>
                    </a:ext>
                  </a:extLst>
                </a:gridCol>
                <a:gridCol w="3105050">
                  <a:extLst>
                    <a:ext uri="{9D8B030D-6E8A-4147-A177-3AD203B41FA5}">
                      <a16:colId xmlns:a16="http://schemas.microsoft.com/office/drawing/2014/main" val="12506917"/>
                    </a:ext>
                  </a:extLst>
                </a:gridCol>
              </a:tblGrid>
              <a:tr h="6460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057823">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في روعة الطير  منسابا على فنن</a:t>
                      </a:r>
                      <a:endParaRPr lang="en-GB" sz="2800" b="1" dirty="0">
                        <a:effectLst/>
                        <a:latin typeface="Sakkal Majalla" panose="02000000000000000000" pitchFamily="2" charset="-78"/>
                        <a:cs typeface="Sakkal Majalla" panose="02000000000000000000" pitchFamily="2" charset="-78"/>
                      </a:endParaRPr>
                    </a:p>
                    <a:p>
                      <a:pPr algn="ctr" rtl="1"/>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2090289045"/>
                  </a:ext>
                </a:extLst>
              </a:tr>
              <a:tr h="990217">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في رقة الجدول</a:t>
                      </a:r>
                      <a:endParaRPr lang="en-GB" sz="2800" b="1" dirty="0">
                        <a:effectLst/>
                        <a:latin typeface="Sakkal Majalla" panose="02000000000000000000" pitchFamily="2" charset="-78"/>
                        <a:cs typeface="Sakkal Majalla" panose="02000000000000000000" pitchFamily="2" charset="-78"/>
                      </a:endParaRPr>
                    </a:p>
                    <a:p>
                      <a:pPr algn="ctr" rtl="1"/>
                      <a:endParaRPr lang="ar-TN" sz="12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639192">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effectLst/>
                          <a:latin typeface="Sakkal Majalla" panose="02000000000000000000" pitchFamily="2" charset="-78"/>
                          <a:cs typeface="Sakkal Majalla" panose="02000000000000000000" pitchFamily="2" charset="-78"/>
                        </a:rPr>
                        <a:t>أومأت للشعر أستجدي</a:t>
                      </a:r>
                      <a:endParaRPr lang="en-GB"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en-US" sz="11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394581923"/>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906337" y="345272"/>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الثّالث(5د):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1050676" y="4400506"/>
            <a:ext cx="7036881" cy="523220"/>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المرأة السائلة في رقتها وصفائها بماء الجدول السائل</a:t>
            </a:r>
          </a:p>
        </p:txBody>
      </p:sp>
      <p:sp>
        <p:nvSpPr>
          <p:cNvPr id="6" name="Rectangle 5">
            <a:extLst>
              <a:ext uri="{FF2B5EF4-FFF2-40B4-BE49-F238E27FC236}">
                <a16:creationId xmlns:a16="http://schemas.microsoft.com/office/drawing/2014/main" id="{323C4F3A-8828-4590-8DE3-CB2B6E27247C}"/>
              </a:ext>
            </a:extLst>
          </p:cNvPr>
          <p:cNvSpPr/>
          <p:nvPr/>
        </p:nvSpPr>
        <p:spPr>
          <a:xfrm>
            <a:off x="956643" y="5298437"/>
            <a:ext cx="722107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الشّاعــــــــــــــــــــــــــــــــر  الشعر وقوافيه بالشخص الغني تُطلَب مساعدته فيستجيب للطالب</a:t>
            </a:r>
          </a:p>
        </p:txBody>
      </p:sp>
      <p:sp>
        <p:nvSpPr>
          <p:cNvPr id="8" name="Rectangle 5">
            <a:extLst>
              <a:ext uri="{FF2B5EF4-FFF2-40B4-BE49-F238E27FC236}">
                <a16:creationId xmlns:a16="http://schemas.microsoft.com/office/drawing/2014/main" id="{F68160C5-3EFC-45BD-B5F5-135EC8FDF1F7}"/>
              </a:ext>
            </a:extLst>
          </p:cNvPr>
          <p:cNvSpPr/>
          <p:nvPr/>
        </p:nvSpPr>
        <p:spPr>
          <a:xfrm>
            <a:off x="956643" y="3942933"/>
            <a:ext cx="6361043" cy="584775"/>
          </a:xfrm>
          <a:prstGeom prst="rect">
            <a:avLst/>
          </a:prstGeom>
        </p:spPr>
        <p:txBody>
          <a:bodyPr wrap="square">
            <a:spAutoFit/>
          </a:bodyPr>
          <a:lstStyle/>
          <a:p>
            <a:pPr algn="r" rtl="1"/>
            <a:endParaRPr lang="en-US" sz="3200" dirty="0">
              <a:solidFill>
                <a:srgbClr val="0070C0"/>
              </a:solidFill>
              <a:latin typeface="Sakkal Majalla" panose="02000000000000000000" pitchFamily="2" charset="-78"/>
              <a:cs typeface="Sakkal Majalla" panose="02000000000000000000" pitchFamily="2" charset="-78"/>
            </a:endParaRPr>
          </a:p>
        </p:txBody>
      </p:sp>
      <p:sp>
        <p:nvSpPr>
          <p:cNvPr id="11" name="Rectangle 6">
            <a:extLst>
              <a:ext uri="{FF2B5EF4-FFF2-40B4-BE49-F238E27FC236}">
                <a16:creationId xmlns:a16="http://schemas.microsoft.com/office/drawing/2014/main" id="{095D51E5-1301-4521-8E4C-1F8BE05F65FD}"/>
              </a:ext>
            </a:extLst>
          </p:cNvPr>
          <p:cNvSpPr/>
          <p:nvPr/>
        </p:nvSpPr>
        <p:spPr>
          <a:xfrm>
            <a:off x="956643" y="2780197"/>
            <a:ext cx="7315110"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الشّاعـــــــــــــــــر المرأة السائلة في جمالها وعذوبة صوتها بالطائر  المتحرك فوق غصن يانع</a:t>
            </a:r>
          </a:p>
        </p:txBody>
      </p:sp>
      <p:sp>
        <p:nvSpPr>
          <p:cNvPr id="13" name="مستطيل 12">
            <a:extLst>
              <a:ext uri="{FF2B5EF4-FFF2-40B4-BE49-F238E27FC236}">
                <a16:creationId xmlns:a16="http://schemas.microsoft.com/office/drawing/2014/main" id="{BDE38C31-B570-44ED-A4CE-230728055A2F}"/>
              </a:ext>
            </a:extLst>
          </p:cNvPr>
          <p:cNvSpPr/>
          <p:nvPr/>
        </p:nvSpPr>
        <p:spPr>
          <a:xfrm>
            <a:off x="190500" y="114300"/>
            <a:ext cx="3467100" cy="72020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53151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nodePh="1">
                                  <p:stCondLst>
                                    <p:cond delay="0"/>
                                  </p:stCondLst>
                                  <p:endCondLst>
                                    <p:cond evt="begin" delay="0">
                                      <p:tn val="40"/>
                                    </p:cond>
                                  </p:end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8"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2993782165"/>
              </p:ext>
            </p:extLst>
          </p:nvPr>
        </p:nvGraphicFramePr>
        <p:xfrm>
          <a:off x="1926454" y="2681056"/>
          <a:ext cx="8150911" cy="2849732"/>
        </p:xfrm>
        <a:graphic>
          <a:graphicData uri="http://schemas.openxmlformats.org/drawingml/2006/table">
            <a:tbl>
              <a:tblPr rtl="1" firstRow="1" firstCol="1" bandRow="1">
                <a:tableStyleId>{5FD0F851-EC5A-4D38-B0AD-8093EC10F338}</a:tableStyleId>
              </a:tblPr>
              <a:tblGrid>
                <a:gridCol w="4042322">
                  <a:extLst>
                    <a:ext uri="{9D8B030D-6E8A-4147-A177-3AD203B41FA5}">
                      <a16:colId xmlns:a16="http://schemas.microsoft.com/office/drawing/2014/main" val="3352841529"/>
                    </a:ext>
                  </a:extLst>
                </a:gridCol>
                <a:gridCol w="231937">
                  <a:extLst>
                    <a:ext uri="{9D8B030D-6E8A-4147-A177-3AD203B41FA5}">
                      <a16:colId xmlns:a16="http://schemas.microsoft.com/office/drawing/2014/main" val="1935610000"/>
                    </a:ext>
                  </a:extLst>
                </a:gridCol>
                <a:gridCol w="3876652">
                  <a:extLst>
                    <a:ext uri="{9D8B030D-6E8A-4147-A177-3AD203B41FA5}">
                      <a16:colId xmlns:a16="http://schemas.microsoft.com/office/drawing/2014/main" val="3213706767"/>
                    </a:ext>
                  </a:extLst>
                </a:gridCol>
              </a:tblGrid>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4</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أيذكر البحر كم أمطرته قبـــــــــــــــــــــــلا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وكم سكبت على أمواجه شجني</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299614067"/>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5</a:t>
                      </a:r>
                      <a:r>
                        <a:rPr lang="ar-TN" sz="3200" b="1" dirty="0">
                          <a:effectLst/>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جدائل النخل والأنداء ما برحت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r>
                        <a:rPr lang="ar-BH" sz="3200" b="1" dirty="0">
                          <a:latin typeface="Sakkal Majalla" panose="02000000000000000000" pitchFamily="2" charset="-78"/>
                          <a:cs typeface="Sakkal Majalla" panose="02000000000000000000" pitchFamily="2" charset="-78"/>
                        </a:rPr>
                        <a:t>جذلى وأصداؤها تنساب في أذني</a:t>
                      </a:r>
                    </a:p>
                  </a:txBody>
                  <a:tcPr marL="9525" marR="9525" marT="9525" marB="9525" anchor="ctr"/>
                </a:tc>
                <a:extLst>
                  <a:ext uri="{0D108BD9-81ED-4DB2-BD59-A6C34878D82A}">
                    <a16:rowId xmlns:a16="http://schemas.microsoft.com/office/drawing/2014/main" val="3145123346"/>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6</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من ذا رآهنّ بالأثمار  مثقلــــــــــــــــــــــــــــــــة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رأى العذارى بخطو ٍ مثقَل وهِنِ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2889269928"/>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7</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أم الغـــــــروب ومن أعطافه نهلت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a:effectLst/>
                          <a:latin typeface="Sakkal Majalla" panose="02000000000000000000" pitchFamily="2" charset="-78"/>
                          <a:cs typeface="Sakkal Majalla" panose="02000000000000000000" pitchFamily="2" charset="-78"/>
                        </a:rPr>
                        <a:t> </a:t>
                      </a:r>
                      <a:endParaRPr lang="en-US" sz="3200" b="1">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من الروائع روحي كلّ مفتتـــــــــــــــــــــــــنِ</a:t>
                      </a:r>
                    </a:p>
                  </a:txBody>
                  <a:tcPr marL="9525" marR="9525" marT="9525" marB="9525" anchor="ctr"/>
                </a:tc>
                <a:extLst>
                  <a:ext uri="{0D108BD9-81ED-4DB2-BD59-A6C34878D82A}">
                    <a16:rowId xmlns:a16="http://schemas.microsoft.com/office/drawing/2014/main" val="264069264"/>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300"/>
            <a:ext cx="2539014" cy="54264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9" name="Title 1">
            <a:extLst>
              <a:ext uri="{FF2B5EF4-FFF2-40B4-BE49-F238E27FC236}">
                <a16:creationId xmlns:a16="http://schemas.microsoft.com/office/drawing/2014/main" id="{FFD5BB61-DA3C-4F04-871A-EAAD950DA9C2}"/>
              </a:ext>
            </a:extLst>
          </p:cNvPr>
          <p:cNvSpPr>
            <a:spLocks noGrp="1"/>
          </p:cNvSpPr>
          <p:nvPr>
            <p:ph type="ctrTitle"/>
          </p:nvPr>
        </p:nvSpPr>
        <p:spPr>
          <a:xfrm>
            <a:off x="3981889" y="1246736"/>
            <a:ext cx="4228219" cy="929549"/>
          </a:xfrm>
        </p:spPr>
        <p:txBody>
          <a:bodyPr>
            <a:normAutofit/>
          </a:bodyPr>
          <a:lstStyle/>
          <a:p>
            <a:r>
              <a:rPr lang="ar-BH" sz="5400" b="1" dirty="0">
                <a:solidFill>
                  <a:srgbClr val="FF0000"/>
                </a:solidFill>
                <a:latin typeface="Sakkal Majalla" panose="02000000000000000000" pitchFamily="2" charset="-78"/>
                <a:cs typeface="Sakkal Majalla" panose="02000000000000000000" pitchFamily="2" charset="-78"/>
              </a:rPr>
              <a:t>أبيات المقطع الثَّاني</a:t>
            </a:r>
          </a:p>
        </p:txBody>
      </p:sp>
    </p:spTree>
    <p:extLst>
      <p:ext uri="{BB962C8B-B14F-4D97-AF65-F5344CB8AC3E}">
        <p14:creationId xmlns:p14="http://schemas.microsoft.com/office/powerpoint/2010/main" val="426234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3714993992"/>
              </p:ext>
            </p:extLst>
          </p:nvPr>
        </p:nvGraphicFramePr>
        <p:xfrm>
          <a:off x="1494224" y="1966172"/>
          <a:ext cx="9203552" cy="405384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شجني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جدائل</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الأنداء</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جذلى</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82561875"/>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وهن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04439727"/>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أعطاف</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190057947"/>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حزني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2143499" y="3146684"/>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جديلة: ضفيرة: جريد</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2792397" cy="64850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الندى: الطلّ</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7" name="Rectangle 3">
            <a:extLst>
              <a:ext uri="{FF2B5EF4-FFF2-40B4-BE49-F238E27FC236}">
                <a16:creationId xmlns:a16="http://schemas.microsoft.com/office/drawing/2014/main" id="{8CA4CCFC-D882-4B2B-ACB2-8AE05D95784E}"/>
              </a:ext>
            </a:extLst>
          </p:cNvPr>
          <p:cNvSpPr/>
          <p:nvPr/>
        </p:nvSpPr>
        <p:spPr>
          <a:xfrm>
            <a:off x="4110172" y="4304924"/>
            <a:ext cx="808235"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فرحة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8" name="Rectangle 5">
            <a:extLst>
              <a:ext uri="{FF2B5EF4-FFF2-40B4-BE49-F238E27FC236}">
                <a16:creationId xmlns:a16="http://schemas.microsoft.com/office/drawing/2014/main" id="{15E00BBE-0646-4FD8-915A-4EEDFBB66769}"/>
              </a:ext>
            </a:extLst>
          </p:cNvPr>
          <p:cNvSpPr/>
          <p:nvPr/>
        </p:nvSpPr>
        <p:spPr>
          <a:xfrm>
            <a:off x="1404457" y="4845714"/>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ضعيف</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9" name="Rectangle 7">
            <a:extLst>
              <a:ext uri="{FF2B5EF4-FFF2-40B4-BE49-F238E27FC236}">
                <a16:creationId xmlns:a16="http://schemas.microsoft.com/office/drawing/2014/main" id="{F12F91AD-04D7-493A-9E9A-A8E6CF159132}"/>
              </a:ext>
            </a:extLst>
          </p:cNvPr>
          <p:cNvSpPr/>
          <p:nvPr/>
        </p:nvSpPr>
        <p:spPr>
          <a:xfrm>
            <a:off x="1862258" y="5386332"/>
            <a:ext cx="485240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عِطف: الجانب</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3327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 calcmode="lin" valueType="num">
                                      <p:cBhvr additive="base">
                                        <p:cTn id="42"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0" end="0"/>
                                            </p:txEl>
                                          </p:spTgt>
                                        </p:tgtEl>
                                        <p:attrNameLst>
                                          <p:attrName>style.visibility</p:attrName>
                                        </p:attrNameLst>
                                      </p:cBhvr>
                                      <p:to>
                                        <p:strVal val="visible"/>
                                      </p:to>
                                    </p:set>
                                    <p:anim calcmode="lin" valueType="num">
                                      <p:cBhvr additive="base">
                                        <p:cTn id="54"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9AA4-79EA-4A11-AF71-807C8072EC15}"/>
              </a:ext>
            </a:extLst>
          </p:cNvPr>
          <p:cNvSpPr>
            <a:spLocks noGrp="1"/>
          </p:cNvSpPr>
          <p:nvPr>
            <p:ph type="title"/>
          </p:nvPr>
        </p:nvSpPr>
        <p:spPr>
          <a:xfrm>
            <a:off x="5808518" y="594452"/>
            <a:ext cx="5326208" cy="852998"/>
          </a:xfrm>
          <a:ln>
            <a:solidFill>
              <a:schemeClr val="tx1">
                <a:alpha val="98000"/>
              </a:schemeClr>
            </a:solidFill>
          </a:ln>
        </p:spPr>
        <p:txBody>
          <a:bodyPr>
            <a:normAutofit/>
          </a:bodyPr>
          <a:lstStyle/>
          <a:p>
            <a:pPr algn="r" rtl="1"/>
            <a:r>
              <a:rPr lang="ar-BH" sz="4000" b="1" dirty="0">
                <a:solidFill>
                  <a:srgbClr val="FF0000"/>
                </a:solidFill>
                <a:latin typeface="Sakkal Majalla" panose="02000000000000000000" pitchFamily="2" charset="-78"/>
                <a:cs typeface="Sakkal Majalla" panose="02000000000000000000" pitchFamily="2" charset="-78"/>
              </a:rPr>
              <a:t>2-شرح المقطع الثّاني (الأبيات 4-8):</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4" name="Content Placeholder 2">
            <a:extLst>
              <a:ext uri="{FF2B5EF4-FFF2-40B4-BE49-F238E27FC236}">
                <a16:creationId xmlns:a16="http://schemas.microsoft.com/office/drawing/2014/main" id="{DE298A54-3758-4073-A9A2-F6E9A290BAB5}"/>
              </a:ext>
            </a:extLst>
          </p:cNvPr>
          <p:cNvSpPr>
            <a:spLocks noGrp="1"/>
          </p:cNvSpPr>
          <p:nvPr>
            <p:ph idx="1"/>
          </p:nvPr>
        </p:nvSpPr>
        <p:spPr>
          <a:xfrm>
            <a:off x="870012" y="1901368"/>
            <a:ext cx="10264714" cy="3823571"/>
          </a:xfrm>
          <a:solidFill>
            <a:schemeClr val="bg1">
              <a:lumMod val="95000"/>
              <a:alpha val="98000"/>
            </a:schemeClr>
          </a:solidFill>
          <a:ln>
            <a:solidFill>
              <a:schemeClr val="tx1"/>
            </a:solidFill>
          </a:ln>
        </p:spPr>
        <p:txBody>
          <a:bodyPr>
            <a:normAutofit fontScale="92500" lnSpcReduction="10000"/>
          </a:bodyPr>
          <a:lstStyle/>
          <a:p>
            <a:pPr marL="0" indent="0" algn="just" rtl="1">
              <a:buNone/>
            </a:pPr>
            <a:endParaRPr lang="ar-BH" sz="2000" dirty="0">
              <a:latin typeface="Sakkal Majalla" panose="02000000000000000000" pitchFamily="2" charset="-78"/>
              <a:cs typeface="Sakkal Majalla" panose="02000000000000000000" pitchFamily="2" charset="-78"/>
            </a:endParaRPr>
          </a:p>
          <a:p>
            <a:pPr algn="just">
              <a:buFont typeface="Courier New" panose="02070309020205020404" pitchFamily="49" charset="0"/>
              <a:buChar char="o"/>
            </a:pPr>
            <a:r>
              <a:rPr lang="ar-BH" sz="3600" dirty="0">
                <a:latin typeface="Sakkal Majalla" panose="02000000000000000000" pitchFamily="2" charset="-78"/>
                <a:cs typeface="Sakkal Majalla" panose="02000000000000000000" pitchFamily="2" charset="-78"/>
              </a:rPr>
              <a:t> جاء وصف الشاعر لوطنه وصفا عاطفيا إذ ركز في وصفه لمكونات ومشاهد مختارة على علاقته الروحية بها وعلى ما تحققه له من متعة وراحة: فالبحر خليل الشاعر يبثّه أحزانه وأشواقه والنخيلُ أصداءُ فرحِه تطرب الشاعرَ وتُمتّعه وهي تشبه في جمالها وخصوبتها الصبايا الجميلات والغروبُ يفتِن الشاعرَ بمنظره البهي فيُهوِّم في شفقه منتشيا.</a:t>
            </a:r>
          </a:p>
          <a:p>
            <a:pPr marL="0" indent="0" algn="just" rtl="1">
              <a:buNone/>
            </a:pPr>
            <a:endParaRPr lang="ar-BH" sz="2000" dirty="0">
              <a:latin typeface="Sakkal Majalla" panose="02000000000000000000" pitchFamily="2" charset="-78"/>
              <a:cs typeface="Sakkal Majalla" panose="02000000000000000000" pitchFamily="2" charset="-78"/>
            </a:endParaRPr>
          </a:p>
          <a:p>
            <a:pPr algn="just" rtl="1">
              <a:buFont typeface="Courier New" panose="02070309020205020404" pitchFamily="49" charset="0"/>
              <a:buChar char="o"/>
            </a:pPr>
            <a:r>
              <a:rPr lang="ar-BH" sz="3600" dirty="0">
                <a:latin typeface="Sakkal Majalla" panose="02000000000000000000" pitchFamily="2" charset="-78"/>
                <a:cs typeface="Sakkal Majalla" panose="02000000000000000000" pitchFamily="2" charset="-78"/>
              </a:rPr>
              <a:t>  قام وصف عناصر الطبيعة في الوطن على التشخيص إذ صوّرها الشاعر بسمات إنسانية تبث السعادة وتبهج روح الشاعر بجمالها الفتّان.</a:t>
            </a:r>
          </a:p>
        </p:txBody>
      </p:sp>
      <p:sp>
        <p:nvSpPr>
          <p:cNvPr id="6" name="مستطيل 5">
            <a:extLst>
              <a:ext uri="{FF2B5EF4-FFF2-40B4-BE49-F238E27FC236}">
                <a16:creationId xmlns:a16="http://schemas.microsoft.com/office/drawing/2014/main" id="{A02FCA19-D11E-4254-B39A-EDB4FFC6F29C}"/>
              </a:ext>
            </a:extLst>
          </p:cNvPr>
          <p:cNvSpPr/>
          <p:nvPr/>
        </p:nvSpPr>
        <p:spPr>
          <a:xfrm>
            <a:off x="190500" y="114300"/>
            <a:ext cx="2694743" cy="48015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19097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 calcmode="lin" valueType="num">
                                      <p:cBhvr additive="base">
                                        <p:cTn id="12" dur="500" fill="hold"/>
                                        <p:tgtEl>
                                          <p:spTgt spid="4">
                                            <p:bg/>
                                          </p:spTgt>
                                        </p:tgtEl>
                                        <p:attrNameLst>
                                          <p:attrName>ppt_x</p:attrName>
                                        </p:attrNameLst>
                                      </p:cBhvr>
                                      <p:tavLst>
                                        <p:tav tm="0">
                                          <p:val>
                                            <p:strVal val="1+#ppt_w/2"/>
                                          </p:val>
                                        </p:tav>
                                        <p:tav tm="100000">
                                          <p:val>
                                            <p:strVal val="#ppt_x"/>
                                          </p:val>
                                        </p:tav>
                                      </p:tavLst>
                                    </p:anim>
                                    <p:anim calcmode="lin" valueType="num">
                                      <p:cBhvr additive="base">
                                        <p:cTn id="13" dur="500" fill="hold"/>
                                        <p:tgtEl>
                                          <p:spTgt spid="4">
                                            <p:bg/>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additive="base">
                                        <p:cTn id="24"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F7B0-07FC-443A-8C1D-319BC3B4FBF9}"/>
              </a:ext>
            </a:extLst>
          </p:cNvPr>
          <p:cNvSpPr>
            <a:spLocks noGrp="1"/>
          </p:cNvSpPr>
          <p:nvPr>
            <p:ph type="title"/>
          </p:nvPr>
        </p:nvSpPr>
        <p:spPr>
          <a:xfrm>
            <a:off x="218661" y="422823"/>
            <a:ext cx="10515600" cy="793617"/>
          </a:xfrm>
        </p:spPr>
        <p:txBody>
          <a:bodyPr>
            <a:normAutofit/>
          </a:bodyPr>
          <a:lstStyle/>
          <a:p>
            <a:pPr algn="r"/>
            <a:r>
              <a:rPr lang="ar-BH" dirty="0">
                <a:solidFill>
                  <a:srgbClr val="FF0000"/>
                </a:solidFill>
                <a:latin typeface="Sakkal Majalla" panose="02000000000000000000" pitchFamily="2" charset="-78"/>
                <a:cs typeface="Sakkal Majalla" panose="02000000000000000000" pitchFamily="2" charset="-78"/>
              </a:rPr>
              <a:t>النّشاط الثّاني(4د):</a:t>
            </a:r>
            <a:endParaRPr lang="en-US" dirty="0">
              <a:solidFill>
                <a:srgbClr val="FF0000"/>
              </a:solidFill>
              <a:latin typeface="Sakkal Majalla" panose="02000000000000000000" pitchFamily="2" charset="-78"/>
              <a:cs typeface="Sakkal Majalla" panose="02000000000000000000" pitchFamily="2" charset="-78"/>
            </a:endParaRPr>
          </a:p>
        </p:txBody>
      </p:sp>
      <p:graphicFrame>
        <p:nvGraphicFramePr>
          <p:cNvPr id="4" name="Table 6">
            <a:extLst>
              <a:ext uri="{FF2B5EF4-FFF2-40B4-BE49-F238E27FC236}">
                <a16:creationId xmlns:a16="http://schemas.microsoft.com/office/drawing/2014/main" id="{6BE85DB0-77E6-419B-85A9-A9964109B8CA}"/>
              </a:ext>
            </a:extLst>
          </p:cNvPr>
          <p:cNvGraphicFramePr>
            <a:graphicFrameLocks noGrp="1"/>
          </p:cNvGraphicFramePr>
          <p:nvPr>
            <p:extLst>
              <p:ext uri="{D42A27DB-BD31-4B8C-83A1-F6EECF244321}">
                <p14:modId xmlns:p14="http://schemas.microsoft.com/office/powerpoint/2010/main" val="1872098753"/>
              </p:ext>
            </p:extLst>
          </p:nvPr>
        </p:nvGraphicFramePr>
        <p:xfrm>
          <a:off x="1364313" y="1956471"/>
          <a:ext cx="9226747" cy="2938272"/>
        </p:xfrm>
        <a:graphic>
          <a:graphicData uri="http://schemas.openxmlformats.org/drawingml/2006/table">
            <a:tbl>
              <a:tblPr firstRow="1" bandRow="1">
                <a:tableStyleId>{93296810-A885-4BE3-A3E7-6D5BEEA58F35}</a:tableStyleId>
              </a:tblPr>
              <a:tblGrid>
                <a:gridCol w="3556430">
                  <a:extLst>
                    <a:ext uri="{9D8B030D-6E8A-4147-A177-3AD203B41FA5}">
                      <a16:colId xmlns:a16="http://schemas.microsoft.com/office/drawing/2014/main" val="4197800554"/>
                    </a:ext>
                  </a:extLst>
                </a:gridCol>
                <a:gridCol w="5670317">
                  <a:extLst>
                    <a:ext uri="{9D8B030D-6E8A-4147-A177-3AD203B41FA5}">
                      <a16:colId xmlns:a16="http://schemas.microsoft.com/office/drawing/2014/main" val="3739626947"/>
                    </a:ext>
                  </a:extLst>
                </a:gridCol>
              </a:tblGrid>
              <a:tr h="734568">
                <a:tc>
                  <a:txBody>
                    <a:bodyPr/>
                    <a:lstStyle/>
                    <a:p>
                      <a:pPr algn="ctr"/>
                      <a:r>
                        <a:rPr lang="ar-BH" sz="3200" dirty="0">
                          <a:latin typeface="Sakkal Majalla" panose="02000000000000000000" pitchFamily="2" charset="-78"/>
                          <a:cs typeface="Sakkal Majalla" panose="02000000000000000000" pitchFamily="2" charset="-78"/>
                        </a:rPr>
                        <a:t>نوع الأسلوب</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28257565"/>
                  </a:ext>
                </a:extLst>
              </a:tr>
              <a:tr h="73456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kern="1200" dirty="0">
                          <a:solidFill>
                            <a:schemeClr val="tx1"/>
                          </a:solidFill>
                          <a:effectLst/>
                          <a:latin typeface="Sakkal Majalla" panose="02000000000000000000" pitchFamily="2" charset="-78"/>
                          <a:cs typeface="Sakkal Majalla" panose="02000000000000000000" pitchFamily="2" charset="-78"/>
                        </a:rPr>
                        <a:t>أيذكر البحر كم أمطرته قبلا</a:t>
                      </a:r>
                    </a:p>
                  </a:txBody>
                  <a:tcPr/>
                </a:tc>
                <a:extLst>
                  <a:ext uri="{0D108BD9-81ED-4DB2-BD59-A6C34878D82A}">
                    <a16:rowId xmlns:a16="http://schemas.microsoft.com/office/drawing/2014/main" val="1931693004"/>
                  </a:ext>
                </a:extLst>
              </a:tr>
              <a:tr h="734568">
                <a:tc>
                  <a:txBody>
                    <a:bodyPr/>
                    <a:lstStyle/>
                    <a:p>
                      <a:pPr algn="r" rtl="1"/>
                      <a:r>
                        <a:rPr lang="ar-BH" sz="3200" dirty="0"/>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 rtl="1">
                        <a:lnSpc>
                          <a:spcPct val="115000"/>
                        </a:lnSpc>
                        <a:spcAft>
                          <a:spcPts val="0"/>
                        </a:spcAft>
                      </a:pPr>
                      <a:r>
                        <a:rPr lang="ar-BH" sz="3200" dirty="0">
                          <a:solidFill>
                            <a:srgbClr val="FF0000"/>
                          </a:solidFill>
                          <a:latin typeface="Sakkal Majalla" panose="02000000000000000000" pitchFamily="2" charset="-78"/>
                          <a:cs typeface="Sakkal Majalla" panose="02000000000000000000" pitchFamily="2" charset="-78"/>
                        </a:rPr>
                        <a:t>من ذا رآهن بالأثمار رأى العذارى</a:t>
                      </a:r>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82884903"/>
                  </a:ext>
                </a:extLst>
              </a:tr>
              <a:tr h="734568">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أم الغروب ومن أعطافه نهلت</a:t>
                      </a:r>
                    </a:p>
                  </a:txBody>
                  <a:tcPr/>
                </a:tc>
                <a:extLst>
                  <a:ext uri="{0D108BD9-81ED-4DB2-BD59-A6C34878D82A}">
                    <a16:rowId xmlns:a16="http://schemas.microsoft.com/office/drawing/2014/main" val="3292713171"/>
                  </a:ext>
                </a:extLst>
              </a:tr>
            </a:tbl>
          </a:graphicData>
        </a:graphic>
      </p:graphicFrame>
      <p:sp>
        <p:nvSpPr>
          <p:cNvPr id="3" name="Rectangle 2">
            <a:extLst>
              <a:ext uri="{FF2B5EF4-FFF2-40B4-BE49-F238E27FC236}">
                <a16:creationId xmlns:a16="http://schemas.microsoft.com/office/drawing/2014/main" id="{5541B3B1-A8A7-4B93-91AF-74693CDE4C68}"/>
              </a:ext>
            </a:extLst>
          </p:cNvPr>
          <p:cNvSpPr/>
          <p:nvPr/>
        </p:nvSpPr>
        <p:spPr>
          <a:xfrm>
            <a:off x="1788592" y="2880360"/>
            <a:ext cx="326136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استفهام</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B45494AA-CF3D-48BC-9F28-8FA5629F565A}"/>
              </a:ext>
            </a:extLst>
          </p:cNvPr>
          <p:cNvSpPr/>
          <p:nvPr/>
        </p:nvSpPr>
        <p:spPr>
          <a:xfrm>
            <a:off x="1961965" y="4352889"/>
            <a:ext cx="3009530" cy="541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استفهام</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9EA67240-ED61-4004-9F37-5B76A7BFE003}"/>
              </a:ext>
            </a:extLst>
          </p:cNvPr>
          <p:cNvSpPr/>
          <p:nvPr/>
        </p:nvSpPr>
        <p:spPr>
          <a:xfrm>
            <a:off x="1788591" y="3492092"/>
            <a:ext cx="3261360" cy="676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الشَّرط</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0" name="Title 4">
            <a:extLst>
              <a:ext uri="{FF2B5EF4-FFF2-40B4-BE49-F238E27FC236}">
                <a16:creationId xmlns:a16="http://schemas.microsoft.com/office/drawing/2014/main" id="{4B6B1AB3-ED6F-47BB-A5A9-E0F1E8ABA36C}"/>
              </a:ext>
            </a:extLst>
          </p:cNvPr>
          <p:cNvSpPr txBox="1">
            <a:spLocks/>
          </p:cNvSpPr>
          <p:nvPr/>
        </p:nvSpPr>
        <p:spPr>
          <a:xfrm>
            <a:off x="2994993" y="1279532"/>
            <a:ext cx="7739268" cy="613847"/>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أُبيّنُ نوعَ الأسلوبَ في كلّ مثال ممّا يأتي:</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15DD0680-133F-4BEA-97D6-8B20024E9328}"/>
              </a:ext>
            </a:extLst>
          </p:cNvPr>
          <p:cNvSpPr/>
          <p:nvPr/>
        </p:nvSpPr>
        <p:spPr>
          <a:xfrm>
            <a:off x="190500" y="114300"/>
            <a:ext cx="2804493"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07379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156363" y="1420270"/>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1523012293"/>
              </p:ext>
            </p:extLst>
          </p:nvPr>
        </p:nvGraphicFramePr>
        <p:xfrm>
          <a:off x="967408" y="2233371"/>
          <a:ext cx="10100642" cy="2520891"/>
        </p:xfrm>
        <a:graphic>
          <a:graphicData uri="http://schemas.openxmlformats.org/drawingml/2006/table">
            <a:tbl>
              <a:tblPr firstRow="1" bandRow="1">
                <a:tableStyleId>{21E4AEA4-8DFA-4A89-87EB-49C32662AFE0}</a:tableStyleId>
              </a:tblPr>
              <a:tblGrid>
                <a:gridCol w="6796525">
                  <a:extLst>
                    <a:ext uri="{9D8B030D-6E8A-4147-A177-3AD203B41FA5}">
                      <a16:colId xmlns:a16="http://schemas.microsoft.com/office/drawing/2014/main" val="1476712579"/>
                    </a:ext>
                  </a:extLst>
                </a:gridCol>
                <a:gridCol w="3304117">
                  <a:extLst>
                    <a:ext uri="{9D8B030D-6E8A-4147-A177-3AD203B41FA5}">
                      <a16:colId xmlns:a16="http://schemas.microsoft.com/office/drawing/2014/main" val="12506917"/>
                    </a:ext>
                  </a:extLst>
                </a:gridCol>
              </a:tblGrid>
              <a:tr h="7530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273851">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3200" b="1" dirty="0">
                          <a:latin typeface="Sakkal Majalla" panose="02000000000000000000" pitchFamily="2" charset="-78"/>
                          <a:cs typeface="Sakkal Majalla" panose="02000000000000000000" pitchFamily="2" charset="-78"/>
                        </a:rPr>
                        <a:t>من ذا رآهن بالأثمار مثقلة رأى العذارى بخطو مثقل وهن</a:t>
                      </a:r>
                      <a:endParaRPr lang="ar-TN" sz="3200"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823210" y="655938"/>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الثّالث(3د):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887342" y="3204839"/>
            <a:ext cx="6774087" cy="1446550"/>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النخيل مثقلة بالثمار  بالصبايا الجميلات الممتلئات أنوثة وخصوبة والصورة توحي بالغنى والجمال والخصوبة والعطاء</a:t>
            </a:r>
            <a:r>
              <a:rPr lang="ar-BH" sz="3200" b="1" dirty="0">
                <a:solidFill>
                  <a:srgbClr val="0070C0"/>
                </a:solidFill>
                <a:latin typeface="Sakkal Majalla" panose="02000000000000000000" pitchFamily="2" charset="-78"/>
                <a:cs typeface="Sakkal Majalla" panose="02000000000000000000" pitchFamily="2" charset="-78"/>
              </a:rPr>
              <a:t>.</a:t>
            </a:r>
            <a:endParaRPr lang="en-US" sz="3200" b="1" dirty="0">
              <a:solidFill>
                <a:srgbClr val="0070C0"/>
              </a:solidFill>
              <a:latin typeface="Sakkal Majalla" panose="02000000000000000000" pitchFamily="2" charset="-78"/>
              <a:cs typeface="Sakkal Majalla" panose="02000000000000000000" pitchFamily="2" charset="-78"/>
            </a:endParaRPr>
          </a:p>
        </p:txBody>
      </p:sp>
      <p:sp>
        <p:nvSpPr>
          <p:cNvPr id="8" name="مستطيل 7">
            <a:extLst>
              <a:ext uri="{FF2B5EF4-FFF2-40B4-BE49-F238E27FC236}">
                <a16:creationId xmlns:a16="http://schemas.microsoft.com/office/drawing/2014/main" id="{B30D8C7A-1925-4E3A-B4A8-4D424E7CAFE3}"/>
              </a:ext>
            </a:extLst>
          </p:cNvPr>
          <p:cNvSpPr/>
          <p:nvPr/>
        </p:nvSpPr>
        <p:spPr>
          <a:xfrm>
            <a:off x="190500" y="114300"/>
            <a:ext cx="3236281"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 </a:t>
            </a:r>
          </a:p>
        </p:txBody>
      </p:sp>
    </p:spTree>
    <p:extLst>
      <p:ext uri="{BB962C8B-B14F-4D97-AF65-F5344CB8AC3E}">
        <p14:creationId xmlns:p14="http://schemas.microsoft.com/office/powerpoint/2010/main" val="344767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239490" y="1220012"/>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2676468189"/>
              </p:ext>
            </p:extLst>
          </p:nvPr>
        </p:nvGraphicFramePr>
        <p:xfrm>
          <a:off x="798990" y="1709241"/>
          <a:ext cx="10635449" cy="5711228"/>
        </p:xfrm>
        <a:graphic>
          <a:graphicData uri="http://schemas.openxmlformats.org/drawingml/2006/table">
            <a:tbl>
              <a:tblPr firstRow="1" bandRow="1">
                <a:tableStyleId>{21E4AEA4-8DFA-4A89-87EB-49C32662AFE0}</a:tableStyleId>
              </a:tblPr>
              <a:tblGrid>
                <a:gridCol w="7504031">
                  <a:extLst>
                    <a:ext uri="{9D8B030D-6E8A-4147-A177-3AD203B41FA5}">
                      <a16:colId xmlns:a16="http://schemas.microsoft.com/office/drawing/2014/main" val="1476712579"/>
                    </a:ext>
                  </a:extLst>
                </a:gridCol>
                <a:gridCol w="3131418">
                  <a:extLst>
                    <a:ext uri="{9D8B030D-6E8A-4147-A177-3AD203B41FA5}">
                      <a16:colId xmlns:a16="http://schemas.microsoft.com/office/drawing/2014/main" val="12506917"/>
                    </a:ext>
                  </a:extLst>
                </a:gridCol>
              </a:tblGrid>
              <a:tr h="54634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184948">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أيذكر البحر كم أمطرته قبلا</a:t>
                      </a:r>
                      <a:endParaRPr lang="en-GB" sz="2800" b="1" dirty="0">
                        <a:effectLst/>
                        <a:latin typeface="Sakkal Majalla" panose="02000000000000000000" pitchFamily="2" charset="-78"/>
                        <a:cs typeface="Sakkal Majalla" panose="02000000000000000000" pitchFamily="2" charset="-78"/>
                      </a:endParaRPr>
                    </a:p>
                    <a:p>
                      <a:pPr algn="ctr" rtl="1"/>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2090289045"/>
                  </a:ext>
                </a:extLst>
              </a:tr>
              <a:tr h="1466496">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endParaRPr lang="ar-BH"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جدائل النخل والأنداء ما برحت جذلى</a:t>
                      </a:r>
                      <a:endParaRPr lang="en-GB" sz="2800" b="1" dirty="0">
                        <a:effectLst/>
                        <a:latin typeface="Sakkal Majalla" panose="02000000000000000000" pitchFamily="2" charset="-78"/>
                        <a:cs typeface="Sakkal Majalla" panose="02000000000000000000" pitchFamily="2" charset="-78"/>
                      </a:endParaRPr>
                    </a:p>
                    <a:p>
                      <a:pPr algn="ctr" rtl="1"/>
                      <a:endParaRPr lang="ar-TN" sz="12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2257254">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effectLst/>
                          <a:latin typeface="Sakkal Majalla" panose="02000000000000000000" pitchFamily="2" charset="-78"/>
                          <a:cs typeface="Sakkal Majalla" panose="02000000000000000000" pitchFamily="2" charset="-78"/>
                        </a:rPr>
                        <a:t>في شفقه هوّمت نشوى مرفرفة رفّ الحمائم بين الموج والسفن</a:t>
                      </a:r>
                      <a:endParaRPr lang="en-GB"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en-US" sz="11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394581923"/>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906337" y="345272"/>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الثّالث(5د):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1050676" y="4400506"/>
            <a:ext cx="7036881"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جريد النخل وما تحمله من طلّ بالمرأة المبتهجة بجمالها </a:t>
            </a:r>
          </a:p>
          <a:p>
            <a:pPr algn="r" rtl="1"/>
            <a:r>
              <a:rPr lang="ar-BH" sz="2800" b="1" dirty="0">
                <a:solidFill>
                  <a:srgbClr val="0070C0"/>
                </a:solidFill>
                <a:latin typeface="Sakkal Majalla" panose="02000000000000000000" pitchFamily="2" charset="-78"/>
                <a:cs typeface="Sakkal Majalla" panose="02000000000000000000" pitchFamily="2" charset="-78"/>
              </a:rPr>
              <a:t>وأنوثتها.</a:t>
            </a:r>
          </a:p>
        </p:txBody>
      </p:sp>
      <p:sp>
        <p:nvSpPr>
          <p:cNvPr id="6" name="Rectangle 5">
            <a:extLst>
              <a:ext uri="{FF2B5EF4-FFF2-40B4-BE49-F238E27FC236}">
                <a16:creationId xmlns:a16="http://schemas.microsoft.com/office/drawing/2014/main" id="{323C4F3A-8828-4590-8DE3-CB2B6E27247C}"/>
              </a:ext>
            </a:extLst>
          </p:cNvPr>
          <p:cNvSpPr/>
          <p:nvPr/>
        </p:nvSpPr>
        <p:spPr>
          <a:xfrm>
            <a:off x="956643" y="5817708"/>
            <a:ext cx="7036881"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الشّاعــــــــــــــــــــــــــــــــر  روحه مستمتعة بمنظر الغرو ب مفتتنة به بحركة الحمام يحلق بين الموج والسفن حرّا طليقا سعيدا.</a:t>
            </a:r>
          </a:p>
        </p:txBody>
      </p:sp>
      <p:sp>
        <p:nvSpPr>
          <p:cNvPr id="8" name="Rectangle 5">
            <a:extLst>
              <a:ext uri="{FF2B5EF4-FFF2-40B4-BE49-F238E27FC236}">
                <a16:creationId xmlns:a16="http://schemas.microsoft.com/office/drawing/2014/main" id="{F68160C5-3EFC-45BD-B5F5-135EC8FDF1F7}"/>
              </a:ext>
            </a:extLst>
          </p:cNvPr>
          <p:cNvSpPr/>
          <p:nvPr/>
        </p:nvSpPr>
        <p:spPr>
          <a:xfrm>
            <a:off x="956643" y="3942933"/>
            <a:ext cx="6361043" cy="584775"/>
          </a:xfrm>
          <a:prstGeom prst="rect">
            <a:avLst/>
          </a:prstGeom>
        </p:spPr>
        <p:txBody>
          <a:bodyPr wrap="square">
            <a:spAutoFit/>
          </a:bodyPr>
          <a:lstStyle/>
          <a:p>
            <a:pPr algn="r" rtl="1"/>
            <a:endParaRPr lang="en-US" sz="3200" dirty="0">
              <a:solidFill>
                <a:srgbClr val="0070C0"/>
              </a:solidFill>
              <a:latin typeface="Sakkal Majalla" panose="02000000000000000000" pitchFamily="2" charset="-78"/>
              <a:cs typeface="Sakkal Majalla" panose="02000000000000000000" pitchFamily="2" charset="-78"/>
            </a:endParaRPr>
          </a:p>
        </p:txBody>
      </p:sp>
      <p:sp>
        <p:nvSpPr>
          <p:cNvPr id="11" name="Rectangle 6">
            <a:extLst>
              <a:ext uri="{FF2B5EF4-FFF2-40B4-BE49-F238E27FC236}">
                <a16:creationId xmlns:a16="http://schemas.microsoft.com/office/drawing/2014/main" id="{095D51E5-1301-4521-8E4C-1F8BE05F65FD}"/>
              </a:ext>
            </a:extLst>
          </p:cNvPr>
          <p:cNvSpPr/>
          <p:nvPr/>
        </p:nvSpPr>
        <p:spPr>
          <a:xfrm>
            <a:off x="956643" y="2780197"/>
            <a:ext cx="7315110" cy="1384995"/>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الشّاعـــــــــــــــــر البحر بالمحبوب يقبّل تعبيرا عن الحب والشوق ويبثه أحزانه وشبه بث أحزانه بعملية إفراغ الماء : صورة قامت على التشخيص والتجسيد </a:t>
            </a:r>
          </a:p>
        </p:txBody>
      </p:sp>
      <p:sp>
        <p:nvSpPr>
          <p:cNvPr id="13" name="مستطيل 12">
            <a:extLst>
              <a:ext uri="{FF2B5EF4-FFF2-40B4-BE49-F238E27FC236}">
                <a16:creationId xmlns:a16="http://schemas.microsoft.com/office/drawing/2014/main" id="{BDE38C31-B570-44ED-A4CE-230728055A2F}"/>
              </a:ext>
            </a:extLst>
          </p:cNvPr>
          <p:cNvSpPr/>
          <p:nvPr/>
        </p:nvSpPr>
        <p:spPr>
          <a:xfrm>
            <a:off x="190500" y="114300"/>
            <a:ext cx="3467100" cy="72020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02915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nodePh="1">
                                  <p:stCondLst>
                                    <p:cond delay="0"/>
                                  </p:stCondLst>
                                  <p:endCondLst>
                                    <p:cond evt="begin" delay="0">
                                      <p:tn val="40"/>
                                    </p:cond>
                                  </p:end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B9931-808A-4AAD-8C04-923BDD951624}"/>
              </a:ext>
            </a:extLst>
          </p:cNvPr>
          <p:cNvSpPr>
            <a:spLocks noGrp="1"/>
          </p:cNvSpPr>
          <p:nvPr>
            <p:ph type="ctrTitle"/>
          </p:nvPr>
        </p:nvSpPr>
        <p:spPr>
          <a:xfrm>
            <a:off x="4007442" y="801217"/>
            <a:ext cx="4367616" cy="1290321"/>
          </a:xfrm>
        </p:spPr>
        <p:txBody>
          <a:bodyPr>
            <a:normAutofit fontScale="90000"/>
          </a:bodyPr>
          <a:lstStyle/>
          <a:p>
            <a:r>
              <a:rPr lang="ar-BH" b="1" dirty="0">
                <a:solidFill>
                  <a:srgbClr val="FF0000"/>
                </a:solidFill>
                <a:latin typeface="Sakkal Majalla" panose="02000000000000000000" pitchFamily="2" charset="-78"/>
                <a:cs typeface="Sakkal Majalla" panose="02000000000000000000" pitchFamily="2" charset="-78"/>
              </a:rPr>
              <a:t>أبيات المقطع الثّالث</a:t>
            </a:r>
          </a:p>
        </p:txBody>
      </p:sp>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2621810428"/>
              </p:ext>
            </p:extLst>
          </p:nvPr>
        </p:nvGraphicFramePr>
        <p:xfrm>
          <a:off x="1636449" y="2475688"/>
          <a:ext cx="8548727" cy="1159764"/>
        </p:xfrm>
        <a:graphic>
          <a:graphicData uri="http://schemas.openxmlformats.org/drawingml/2006/table">
            <a:tbl>
              <a:tblPr rtl="1" firstRow="1" firstCol="1" bandRow="1">
                <a:tableStyleId>{5FD0F851-EC5A-4D38-B0AD-8093EC10F338}</a:tableStyleId>
              </a:tblPr>
              <a:tblGrid>
                <a:gridCol w="4239612">
                  <a:extLst>
                    <a:ext uri="{9D8B030D-6E8A-4147-A177-3AD203B41FA5}">
                      <a16:colId xmlns:a16="http://schemas.microsoft.com/office/drawing/2014/main" val="3352841529"/>
                    </a:ext>
                  </a:extLst>
                </a:gridCol>
                <a:gridCol w="243256">
                  <a:extLst>
                    <a:ext uri="{9D8B030D-6E8A-4147-A177-3AD203B41FA5}">
                      <a16:colId xmlns:a16="http://schemas.microsoft.com/office/drawing/2014/main" val="1935610000"/>
                    </a:ext>
                  </a:extLst>
                </a:gridCol>
                <a:gridCol w="4065859">
                  <a:extLst>
                    <a:ext uri="{9D8B030D-6E8A-4147-A177-3AD203B41FA5}">
                      <a16:colId xmlns:a16="http://schemas.microsoft.com/office/drawing/2014/main" val="3213706767"/>
                    </a:ext>
                  </a:extLst>
                </a:gridCol>
              </a:tblGrid>
              <a:tr h="406941">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9. </a:t>
                      </a:r>
                      <a:r>
                        <a:rPr lang="ar-BH" sz="3200" b="1" dirty="0">
                          <a:latin typeface="Sakkal Majalla" panose="02000000000000000000" pitchFamily="2" charset="-78"/>
                          <a:cs typeface="Sakkal Majalla" panose="02000000000000000000" pitchFamily="2" charset="-78"/>
                        </a:rPr>
                        <a:t>أَوَالٌ، لا عشتُ في رغد وفي دعـــــــــــــــــــة</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إن لم أفدّيك في سرّي وفي علني</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2695220970"/>
                  </a:ext>
                </a:extLst>
              </a:tr>
              <a:tr h="406941">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10. </a:t>
                      </a:r>
                      <a:r>
                        <a:rPr lang="ar-BH" sz="3200" b="1" dirty="0">
                          <a:latin typeface="Sakkal Majalla" panose="02000000000000000000" pitchFamily="2" charset="-78"/>
                          <a:cs typeface="Sakkal Majalla" panose="02000000000000000000" pitchFamily="2" charset="-78"/>
                        </a:rPr>
                        <a:t>أخلصتُ حبّك لا خوفا ولا طمعا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أيطمــــــــــع الحرّ للأوطان بالثمن؟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549786041"/>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300"/>
            <a:ext cx="2583402" cy="37397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2919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4226970288"/>
              </p:ext>
            </p:extLst>
          </p:nvPr>
        </p:nvGraphicFramePr>
        <p:xfrm>
          <a:off x="1494224" y="1966172"/>
          <a:ext cx="9203552" cy="231648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رغد</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دعَة</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أفدّيك </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رخاء</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2143499" y="3146684"/>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راحة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2943317"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أضحّي في سبيلك </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486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F7B0-07FC-443A-8C1D-319BC3B4FBF9}"/>
              </a:ext>
            </a:extLst>
          </p:cNvPr>
          <p:cNvSpPr>
            <a:spLocks noGrp="1"/>
          </p:cNvSpPr>
          <p:nvPr>
            <p:ph type="title"/>
          </p:nvPr>
        </p:nvSpPr>
        <p:spPr>
          <a:xfrm>
            <a:off x="218661" y="422823"/>
            <a:ext cx="10515600" cy="793617"/>
          </a:xfrm>
        </p:spPr>
        <p:txBody>
          <a:bodyPr>
            <a:normAutofit/>
          </a:bodyPr>
          <a:lstStyle/>
          <a:p>
            <a:pPr algn="r"/>
            <a:r>
              <a:rPr lang="ar-BH" dirty="0">
                <a:solidFill>
                  <a:srgbClr val="FF0000"/>
                </a:solidFill>
                <a:latin typeface="Sakkal Majalla" panose="02000000000000000000" pitchFamily="2" charset="-78"/>
                <a:cs typeface="Sakkal Majalla" panose="02000000000000000000" pitchFamily="2" charset="-78"/>
              </a:rPr>
              <a:t>النّشاط الثّاني(4د):</a:t>
            </a:r>
            <a:endParaRPr lang="en-US" dirty="0">
              <a:solidFill>
                <a:srgbClr val="FF0000"/>
              </a:solidFill>
              <a:latin typeface="Sakkal Majalla" panose="02000000000000000000" pitchFamily="2" charset="-78"/>
              <a:cs typeface="Sakkal Majalla" panose="02000000000000000000" pitchFamily="2" charset="-78"/>
            </a:endParaRPr>
          </a:p>
        </p:txBody>
      </p:sp>
      <p:graphicFrame>
        <p:nvGraphicFramePr>
          <p:cNvPr id="4" name="Table 6">
            <a:extLst>
              <a:ext uri="{FF2B5EF4-FFF2-40B4-BE49-F238E27FC236}">
                <a16:creationId xmlns:a16="http://schemas.microsoft.com/office/drawing/2014/main" id="{6BE85DB0-77E6-419B-85A9-A9964109B8CA}"/>
              </a:ext>
            </a:extLst>
          </p:cNvPr>
          <p:cNvGraphicFramePr>
            <a:graphicFrameLocks noGrp="1"/>
          </p:cNvGraphicFramePr>
          <p:nvPr>
            <p:extLst>
              <p:ext uri="{D42A27DB-BD31-4B8C-83A1-F6EECF244321}">
                <p14:modId xmlns:p14="http://schemas.microsoft.com/office/powerpoint/2010/main" val="3253278076"/>
              </p:ext>
            </p:extLst>
          </p:nvPr>
        </p:nvGraphicFramePr>
        <p:xfrm>
          <a:off x="1364313" y="1956471"/>
          <a:ext cx="9226747" cy="3379009"/>
        </p:xfrm>
        <a:graphic>
          <a:graphicData uri="http://schemas.openxmlformats.org/drawingml/2006/table">
            <a:tbl>
              <a:tblPr firstRow="1" bandRow="1">
                <a:tableStyleId>{93296810-A885-4BE3-A3E7-6D5BEEA58F35}</a:tableStyleId>
              </a:tblPr>
              <a:tblGrid>
                <a:gridCol w="3556430">
                  <a:extLst>
                    <a:ext uri="{9D8B030D-6E8A-4147-A177-3AD203B41FA5}">
                      <a16:colId xmlns:a16="http://schemas.microsoft.com/office/drawing/2014/main" val="4197800554"/>
                    </a:ext>
                  </a:extLst>
                </a:gridCol>
                <a:gridCol w="5670317">
                  <a:extLst>
                    <a:ext uri="{9D8B030D-6E8A-4147-A177-3AD203B41FA5}">
                      <a16:colId xmlns:a16="http://schemas.microsoft.com/office/drawing/2014/main" val="3739626947"/>
                    </a:ext>
                  </a:extLst>
                </a:gridCol>
              </a:tblGrid>
              <a:tr h="734568">
                <a:tc>
                  <a:txBody>
                    <a:bodyPr/>
                    <a:lstStyle/>
                    <a:p>
                      <a:pPr algn="ctr"/>
                      <a:r>
                        <a:rPr lang="ar-BH" sz="3200" dirty="0">
                          <a:latin typeface="Sakkal Majalla" panose="02000000000000000000" pitchFamily="2" charset="-78"/>
                          <a:cs typeface="Sakkal Majalla" panose="02000000000000000000" pitchFamily="2" charset="-78"/>
                        </a:rPr>
                        <a:t>نوع الأسلوب</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28257565"/>
                  </a:ext>
                </a:extLst>
              </a:tr>
              <a:tr h="73456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kern="1200" dirty="0">
                          <a:solidFill>
                            <a:schemeClr val="tx1"/>
                          </a:solidFill>
                          <a:effectLst/>
                          <a:latin typeface="Sakkal Majalla" panose="02000000000000000000" pitchFamily="2" charset="-78"/>
                          <a:cs typeface="Sakkal Majalla" panose="02000000000000000000" pitchFamily="2" charset="-78"/>
                        </a:rPr>
                        <a:t>أوال</a:t>
                      </a:r>
                    </a:p>
                  </a:txBody>
                  <a:tcPr/>
                </a:tc>
                <a:extLst>
                  <a:ext uri="{0D108BD9-81ED-4DB2-BD59-A6C34878D82A}">
                    <a16:rowId xmlns:a16="http://schemas.microsoft.com/office/drawing/2014/main" val="1931693004"/>
                  </a:ext>
                </a:extLst>
              </a:tr>
              <a:tr h="734568">
                <a:tc>
                  <a:txBody>
                    <a:bodyPr/>
                    <a:lstStyle/>
                    <a:p>
                      <a:pPr algn="r" rtl="1"/>
                      <a:r>
                        <a:rPr lang="ar-BH" sz="3200" dirty="0"/>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 rtl="1">
                        <a:lnSpc>
                          <a:spcPct val="115000"/>
                        </a:lnSpc>
                        <a:spcAft>
                          <a:spcPts val="0"/>
                        </a:spcAft>
                      </a:pPr>
                      <a:r>
                        <a:rPr lang="ar-BH" sz="3200" dirty="0">
                          <a:solidFill>
                            <a:srgbClr val="FF0000"/>
                          </a:solidFill>
                          <a:latin typeface="Sakkal Majalla" panose="02000000000000000000" pitchFamily="2" charset="-78"/>
                          <a:cs typeface="Sakkal Majalla" panose="02000000000000000000" pitchFamily="2" charset="-78"/>
                        </a:rPr>
                        <a:t>لا عشت في رغد + إن لم أفدّيك</a:t>
                      </a:r>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82884903"/>
                  </a:ext>
                </a:extLst>
              </a:tr>
              <a:tr h="1175305">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أيطمع الحر للأوطان بالثمن</a:t>
                      </a:r>
                    </a:p>
                  </a:txBody>
                  <a:tcPr/>
                </a:tc>
                <a:extLst>
                  <a:ext uri="{0D108BD9-81ED-4DB2-BD59-A6C34878D82A}">
                    <a16:rowId xmlns:a16="http://schemas.microsoft.com/office/drawing/2014/main" val="3292713171"/>
                  </a:ext>
                </a:extLst>
              </a:tr>
            </a:tbl>
          </a:graphicData>
        </a:graphic>
      </p:graphicFrame>
      <p:sp>
        <p:nvSpPr>
          <p:cNvPr id="3" name="Rectangle 2">
            <a:extLst>
              <a:ext uri="{FF2B5EF4-FFF2-40B4-BE49-F238E27FC236}">
                <a16:creationId xmlns:a16="http://schemas.microsoft.com/office/drawing/2014/main" id="{5541B3B1-A8A7-4B93-91AF-74693CDE4C68}"/>
              </a:ext>
            </a:extLst>
          </p:cNvPr>
          <p:cNvSpPr/>
          <p:nvPr/>
        </p:nvSpPr>
        <p:spPr>
          <a:xfrm>
            <a:off x="1788592" y="2880360"/>
            <a:ext cx="326136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نداء أفاد التعظيم</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B45494AA-CF3D-48BC-9F28-8FA5629F565A}"/>
              </a:ext>
            </a:extLst>
          </p:cNvPr>
          <p:cNvSpPr/>
          <p:nvPr/>
        </p:nvSpPr>
        <p:spPr>
          <a:xfrm>
            <a:off x="1364313" y="4352889"/>
            <a:ext cx="3607182" cy="541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استفهام أفاد النفي أو الإنكار</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9EA67240-ED61-4004-9F37-5B76A7BFE003}"/>
              </a:ext>
            </a:extLst>
          </p:cNvPr>
          <p:cNvSpPr/>
          <p:nvPr/>
        </p:nvSpPr>
        <p:spPr>
          <a:xfrm>
            <a:off x="1788591" y="3492092"/>
            <a:ext cx="3261360" cy="676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دعاء + شرط ونفي</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0" name="Title 4">
            <a:extLst>
              <a:ext uri="{FF2B5EF4-FFF2-40B4-BE49-F238E27FC236}">
                <a16:creationId xmlns:a16="http://schemas.microsoft.com/office/drawing/2014/main" id="{4B6B1AB3-ED6F-47BB-A5A9-E0F1E8ABA36C}"/>
              </a:ext>
            </a:extLst>
          </p:cNvPr>
          <p:cNvSpPr txBox="1">
            <a:spLocks/>
          </p:cNvSpPr>
          <p:nvPr/>
        </p:nvSpPr>
        <p:spPr>
          <a:xfrm>
            <a:off x="2994993" y="1279532"/>
            <a:ext cx="7739268" cy="613847"/>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أُبيّنُ نوعَ الأسلوبَ في كلّ مثال ممّا يأتي:</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15DD0680-133F-4BEA-97D6-8B20024E9328}"/>
              </a:ext>
            </a:extLst>
          </p:cNvPr>
          <p:cNvSpPr/>
          <p:nvPr/>
        </p:nvSpPr>
        <p:spPr>
          <a:xfrm>
            <a:off x="190500" y="114300"/>
            <a:ext cx="2804493"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243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8D4D03-6205-4EA4-B683-E84705F66B5E}"/>
              </a:ext>
            </a:extLst>
          </p:cNvPr>
          <p:cNvSpPr>
            <a:spLocks noGrp="1"/>
          </p:cNvSpPr>
          <p:nvPr>
            <p:ph type="title"/>
          </p:nvPr>
        </p:nvSpPr>
        <p:spPr>
          <a:xfrm>
            <a:off x="7543800" y="500386"/>
            <a:ext cx="3571874" cy="852998"/>
          </a:xfrm>
          <a:ln>
            <a:solidFill>
              <a:schemeClr val="tx1">
                <a:alpha val="98000"/>
              </a:schemeClr>
            </a:solidFill>
          </a:ln>
        </p:spPr>
        <p:txBody>
          <a:bodyPr>
            <a:normAutofit/>
          </a:bodyPr>
          <a:lstStyle/>
          <a:p>
            <a:pPr algn="r" rtl="1"/>
            <a:r>
              <a:rPr lang="ar-BH" sz="4000" b="1" dirty="0">
                <a:solidFill>
                  <a:srgbClr val="FF0000"/>
                </a:solidFill>
                <a:latin typeface="Sakkal Majalla" panose="02000000000000000000" pitchFamily="2" charset="-78"/>
                <a:cs typeface="Sakkal Majalla" panose="02000000000000000000" pitchFamily="2" charset="-78"/>
              </a:rPr>
              <a:t>3-شرح المقطع الثّالث:</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5" name="Content Placeholder 2">
            <a:extLst>
              <a:ext uri="{FF2B5EF4-FFF2-40B4-BE49-F238E27FC236}">
                <a16:creationId xmlns:a16="http://schemas.microsoft.com/office/drawing/2014/main" id="{4C75E87A-4072-4868-9DEB-6D10E8E65783}"/>
              </a:ext>
            </a:extLst>
          </p:cNvPr>
          <p:cNvSpPr>
            <a:spLocks noGrp="1"/>
          </p:cNvSpPr>
          <p:nvPr>
            <p:ph idx="1"/>
          </p:nvPr>
        </p:nvSpPr>
        <p:spPr>
          <a:xfrm>
            <a:off x="754602" y="1660123"/>
            <a:ext cx="10520040" cy="4101485"/>
          </a:xfrm>
          <a:solidFill>
            <a:schemeClr val="bg1">
              <a:lumMod val="95000"/>
              <a:alpha val="98000"/>
            </a:schemeClr>
          </a:solidFill>
          <a:ln>
            <a:solidFill>
              <a:schemeClr val="tx1"/>
            </a:solidFill>
          </a:ln>
        </p:spPr>
        <p:txBody>
          <a:bodyPr>
            <a:normAutofit/>
          </a:bodyPr>
          <a:lstStyle/>
          <a:p>
            <a:pPr marL="0" indent="0" algn="just" rtl="1">
              <a:buNone/>
            </a:pPr>
            <a:endParaRPr lang="ar-BH" sz="3400" dirty="0">
              <a:latin typeface="Sakkal Majalla" panose="02000000000000000000" pitchFamily="2" charset="-78"/>
              <a:cs typeface="Sakkal Majalla" panose="02000000000000000000" pitchFamily="2" charset="-78"/>
            </a:endParaRPr>
          </a:p>
          <a:p>
            <a:pPr algn="just">
              <a:lnSpc>
                <a:spcPct val="100000"/>
              </a:lnSpc>
              <a:buFont typeface="Courier New" panose="02070309020205020404" pitchFamily="49" charset="0"/>
              <a:buChar char="o"/>
            </a:pPr>
            <a:r>
              <a:rPr lang="ar-BH" sz="3400" dirty="0">
                <a:latin typeface="Sakkal Majalla" panose="02000000000000000000" pitchFamily="2" charset="-78"/>
                <a:cs typeface="Sakkal Majalla" panose="02000000000000000000" pitchFamily="2" charset="-78"/>
              </a:rPr>
              <a:t>  </a:t>
            </a:r>
            <a:r>
              <a:rPr lang="ar-BH" sz="3600" dirty="0">
                <a:latin typeface="Sakkal Majalla" panose="02000000000000000000" pitchFamily="2" charset="-78"/>
                <a:cs typeface="Sakkal Majalla" panose="02000000000000000000" pitchFamily="2" charset="-78"/>
              </a:rPr>
              <a:t>يعبّر الشاعر عن حبه وإخلاصه لوطنه مكثّفا من أساليب الإنشاء (دعاء – استفهام – نداء) لتأكيد صدقه فهو يدعو على نفسه بالبؤس والشقاء إذا لم يفتد وطنه بروحه ويضحّ في سبيله بحياته.</a:t>
            </a:r>
          </a:p>
          <a:p>
            <a:pPr algn="just">
              <a:lnSpc>
                <a:spcPct val="100000"/>
              </a:lnSpc>
              <a:buFont typeface="Courier New" panose="02070309020205020404" pitchFamily="49" charset="0"/>
              <a:buChar char="o"/>
            </a:pPr>
            <a:endParaRPr lang="ar-BH" sz="1400" dirty="0">
              <a:latin typeface="Sakkal Majalla" panose="02000000000000000000" pitchFamily="2" charset="-78"/>
              <a:cs typeface="Sakkal Majalla" panose="02000000000000000000" pitchFamily="2" charset="-78"/>
            </a:endParaRPr>
          </a:p>
          <a:p>
            <a:pPr algn="just">
              <a:lnSpc>
                <a:spcPct val="100000"/>
              </a:lnSpc>
              <a:buFont typeface="Courier New" panose="02070309020205020404" pitchFamily="49" charset="0"/>
              <a:buChar char="o"/>
            </a:pPr>
            <a:r>
              <a:rPr lang="ar-BH" sz="3400" dirty="0">
                <a:latin typeface="Sakkal Majalla" panose="02000000000000000000" pitchFamily="2" charset="-78"/>
                <a:cs typeface="Sakkal Majalla" panose="02000000000000000000" pitchFamily="2" charset="-78"/>
              </a:rPr>
              <a:t>  </a:t>
            </a:r>
            <a:r>
              <a:rPr lang="ar-BH" sz="3600" dirty="0">
                <a:latin typeface="Sakkal Majalla" panose="02000000000000000000" pitchFamily="2" charset="-78"/>
                <a:cs typeface="Sakkal Majalla" panose="02000000000000000000" pitchFamily="2" charset="-78"/>
              </a:rPr>
              <a:t>حب الشاعر للوطن صادق خالص مبرّأ من كل الأغراض والمصالح، إنه حبّ الأحرار الصادقين المخلصين.</a:t>
            </a:r>
          </a:p>
        </p:txBody>
      </p:sp>
      <p:sp>
        <p:nvSpPr>
          <p:cNvPr id="6" name="مستطيل 5">
            <a:extLst>
              <a:ext uri="{FF2B5EF4-FFF2-40B4-BE49-F238E27FC236}">
                <a16:creationId xmlns:a16="http://schemas.microsoft.com/office/drawing/2014/main" id="{EE420D11-7F68-4DBA-AFF1-D6545AE9EEAB}"/>
              </a:ext>
            </a:extLst>
          </p:cNvPr>
          <p:cNvSpPr/>
          <p:nvPr/>
        </p:nvSpPr>
        <p:spPr>
          <a:xfrm>
            <a:off x="190500" y="114300"/>
            <a:ext cx="3245158"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8271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 calcmode="lin" valueType="num">
                                      <p:cBhvr additive="base">
                                        <p:cTn id="12" dur="500" fill="hold"/>
                                        <p:tgtEl>
                                          <p:spTgt spid="5">
                                            <p:bg/>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bg/>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 calcmode="lin" valueType="num">
                                      <p:cBhvr additive="base">
                                        <p:cTn id="24"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335701" y="1349847"/>
            <a:ext cx="8911687" cy="606964"/>
          </a:xfrm>
        </p:spPr>
        <p:txBody>
          <a:bodyPr>
            <a:normAutofit/>
          </a:bodyPr>
          <a:lstStyle/>
          <a:p>
            <a:pPr algn="r" rtl="1"/>
            <a:r>
              <a:rPr lang="ar-BH" sz="3600" dirty="0">
                <a:solidFill>
                  <a:srgbClr val="7030A0"/>
                </a:solidFill>
                <a:latin typeface="Sakkal Majalla" panose="02000000000000000000" pitchFamily="2" charset="-78"/>
                <a:cs typeface="Sakkal Majalla" panose="02000000000000000000" pitchFamily="2" charset="-78"/>
              </a:rPr>
              <a:t>أوضح نوع الأسلوب.</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930462699"/>
              </p:ext>
            </p:extLst>
          </p:nvPr>
        </p:nvGraphicFramePr>
        <p:xfrm>
          <a:off x="896279" y="2027865"/>
          <a:ext cx="9748047" cy="2703932"/>
        </p:xfrm>
        <a:graphic>
          <a:graphicData uri="http://schemas.openxmlformats.org/drawingml/2006/table">
            <a:tbl>
              <a:tblPr firstRow="1" bandRow="1">
                <a:tableStyleId>{21E4AEA4-8DFA-4A89-87EB-49C32662AFE0}</a:tableStyleId>
              </a:tblPr>
              <a:tblGrid>
                <a:gridCol w="6606434">
                  <a:extLst>
                    <a:ext uri="{9D8B030D-6E8A-4147-A177-3AD203B41FA5}">
                      <a16:colId xmlns:a16="http://schemas.microsoft.com/office/drawing/2014/main" val="1476712579"/>
                    </a:ext>
                  </a:extLst>
                </a:gridCol>
                <a:gridCol w="3141613">
                  <a:extLst>
                    <a:ext uri="{9D8B030D-6E8A-4147-A177-3AD203B41FA5}">
                      <a16:colId xmlns:a16="http://schemas.microsoft.com/office/drawing/2014/main" val="12506917"/>
                    </a:ext>
                  </a:extLst>
                </a:gridCol>
              </a:tblGrid>
              <a:tr h="713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نوعه</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الأسلوب</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772187">
                <a:tc>
                  <a:txBody>
                    <a:bodyPr/>
                    <a:lstStyle/>
                    <a:p>
                      <a:endParaRPr lang="en-US"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في رغد وفي دعة</a:t>
                      </a: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1200" b="1"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1218585">
                <a:tc>
                  <a:txBody>
                    <a:bodyPr/>
                    <a:lstStyle/>
                    <a:p>
                      <a:endParaRPr lang="en-US"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في سرّي وفي علني</a:t>
                      </a:r>
                    </a:p>
                  </a:txBody>
                  <a:tcPr marL="107852" marR="107852"/>
                </a:tc>
                <a:extLst>
                  <a:ext uri="{0D108BD9-81ED-4DB2-BD59-A6C34878D82A}">
                    <a16:rowId xmlns:a16="http://schemas.microsoft.com/office/drawing/2014/main" val="1124658417"/>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3002548" y="671829"/>
            <a:ext cx="8244840" cy="6069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 (2د):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5" name="Rectangle 4">
            <a:extLst>
              <a:ext uri="{FF2B5EF4-FFF2-40B4-BE49-F238E27FC236}">
                <a16:creationId xmlns:a16="http://schemas.microsoft.com/office/drawing/2014/main" id="{83AAF0C6-BF35-4FCD-AEE3-038F000E5340}"/>
              </a:ext>
            </a:extLst>
          </p:cNvPr>
          <p:cNvSpPr/>
          <p:nvPr/>
        </p:nvSpPr>
        <p:spPr>
          <a:xfrm>
            <a:off x="1335399" y="3549364"/>
            <a:ext cx="3707118" cy="646331"/>
          </a:xfrm>
          <a:prstGeom prst="rect">
            <a:avLst/>
          </a:prstGeom>
        </p:spPr>
        <p:txBody>
          <a:bodyPr wrap="square">
            <a:spAutoFit/>
          </a:bodyPr>
          <a:lstStyle/>
          <a:p>
            <a:pPr algn="r" rtl="1"/>
            <a:r>
              <a:rPr lang="ar-BH" sz="3600" dirty="0">
                <a:solidFill>
                  <a:srgbClr val="0070C0"/>
                </a:solidFill>
                <a:latin typeface="Sakkal Majalla" panose="02000000000000000000" pitchFamily="2" charset="-78"/>
                <a:cs typeface="Sakkal Majalla" panose="02000000000000000000" pitchFamily="2" charset="-78"/>
              </a:rPr>
              <a:t>تضادّ.</a:t>
            </a:r>
            <a:endParaRPr lang="en-US" sz="3600" dirty="0">
              <a:solidFill>
                <a:srgbClr val="0070C0"/>
              </a:solidFill>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E93743BD-BC58-4432-A115-0ED8A1FFD422}"/>
              </a:ext>
            </a:extLst>
          </p:cNvPr>
          <p:cNvSpPr/>
          <p:nvPr/>
        </p:nvSpPr>
        <p:spPr>
          <a:xfrm>
            <a:off x="1268757" y="2831978"/>
            <a:ext cx="3454164" cy="646331"/>
          </a:xfrm>
          <a:prstGeom prst="rect">
            <a:avLst/>
          </a:prstGeom>
        </p:spPr>
        <p:txBody>
          <a:bodyPr wrap="square">
            <a:spAutoFit/>
          </a:bodyPr>
          <a:lstStyle/>
          <a:p>
            <a:pPr algn="r" rtl="1"/>
            <a:r>
              <a:rPr lang="ar-BH" sz="3600" dirty="0">
                <a:solidFill>
                  <a:srgbClr val="0070C0"/>
                </a:solidFill>
                <a:latin typeface="Sakkal Majalla" panose="02000000000000000000" pitchFamily="2" charset="-78"/>
                <a:cs typeface="Sakkal Majalla" panose="02000000000000000000" pitchFamily="2" charset="-78"/>
              </a:rPr>
              <a:t>ترادف</a:t>
            </a:r>
            <a:endParaRPr lang="en-US" sz="3600" dirty="0">
              <a:solidFill>
                <a:srgbClr val="0070C0"/>
              </a:solidFill>
              <a:latin typeface="Sakkal Majalla" panose="02000000000000000000" pitchFamily="2" charset="-78"/>
              <a:cs typeface="Sakkal Majalla" panose="02000000000000000000" pitchFamily="2" charset="-78"/>
            </a:endParaRPr>
          </a:p>
        </p:txBody>
      </p:sp>
      <p:sp>
        <p:nvSpPr>
          <p:cNvPr id="9" name="مستطيل 8">
            <a:extLst>
              <a:ext uri="{FF2B5EF4-FFF2-40B4-BE49-F238E27FC236}">
                <a16:creationId xmlns:a16="http://schemas.microsoft.com/office/drawing/2014/main" id="{297C315B-7526-4633-9538-FEC968D653C3}"/>
              </a:ext>
            </a:extLst>
          </p:cNvPr>
          <p:cNvSpPr/>
          <p:nvPr/>
        </p:nvSpPr>
        <p:spPr>
          <a:xfrm>
            <a:off x="342900" y="266700"/>
            <a:ext cx="3039492"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68630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3600932027"/>
              </p:ext>
            </p:extLst>
          </p:nvPr>
        </p:nvGraphicFramePr>
        <p:xfrm>
          <a:off x="1429305" y="2681056"/>
          <a:ext cx="8648061" cy="2849732"/>
        </p:xfrm>
        <a:graphic>
          <a:graphicData uri="http://schemas.openxmlformats.org/drawingml/2006/table">
            <a:tbl>
              <a:tblPr rtl="1" firstRow="1" firstCol="1" bandRow="1">
                <a:tableStyleId>{5FD0F851-EC5A-4D38-B0AD-8093EC10F338}</a:tableStyleId>
              </a:tblPr>
              <a:tblGrid>
                <a:gridCol w="4288876">
                  <a:extLst>
                    <a:ext uri="{9D8B030D-6E8A-4147-A177-3AD203B41FA5}">
                      <a16:colId xmlns:a16="http://schemas.microsoft.com/office/drawing/2014/main" val="3352841529"/>
                    </a:ext>
                  </a:extLst>
                </a:gridCol>
                <a:gridCol w="246084">
                  <a:extLst>
                    <a:ext uri="{9D8B030D-6E8A-4147-A177-3AD203B41FA5}">
                      <a16:colId xmlns:a16="http://schemas.microsoft.com/office/drawing/2014/main" val="1935610000"/>
                    </a:ext>
                  </a:extLst>
                </a:gridCol>
                <a:gridCol w="4113101">
                  <a:extLst>
                    <a:ext uri="{9D8B030D-6E8A-4147-A177-3AD203B41FA5}">
                      <a16:colId xmlns:a16="http://schemas.microsoft.com/office/drawing/2014/main" val="3213706767"/>
                    </a:ext>
                  </a:extLst>
                </a:gridCol>
              </a:tblGrid>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4</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إيهٍ فتاةَ الرّؤى إنّي لَمِن وطــــــــــــــــــــــــــــن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يسعى إلى المجدِ رغم الويلِ والمحنِ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299614067"/>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5</a:t>
                      </a:r>
                      <a:r>
                        <a:rPr lang="ar-TN" sz="3200" b="1" dirty="0">
                          <a:effectLst/>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يخطو إلى المجدِ في عزمٍ وفي هممٍ</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r>
                        <a:rPr lang="ar-BH" sz="3200" b="1" dirty="0">
                          <a:latin typeface="Sakkal Majalla" panose="02000000000000000000" pitchFamily="2" charset="-78"/>
                          <a:cs typeface="Sakkal Majalla" panose="02000000000000000000" pitchFamily="2" charset="-78"/>
                        </a:rPr>
                        <a:t>لا يستكينُ وإن طالت يدُ الـــــــــــــــــــــزّمنِ</a:t>
                      </a:r>
                    </a:p>
                  </a:txBody>
                  <a:tcPr marL="9525" marR="9525" marT="9525" marB="9525" anchor="ctr"/>
                </a:tc>
                <a:extLst>
                  <a:ext uri="{0D108BD9-81ED-4DB2-BD59-A6C34878D82A}">
                    <a16:rowId xmlns:a16="http://schemas.microsoft.com/office/drawing/2014/main" val="3145123346"/>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6</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إنّي لَمِن أمّةٍ نيط الخلـــــــــــــــــــــــــــــــــــــودُ بها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مهما طغى الويلُ أو جارت يدُ الزّمن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2889269928"/>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7</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غدًا يُطلُّ على الدنيـــــــــــــــــــــــــــــــا بِرايتِها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a:effectLst/>
                          <a:latin typeface="Sakkal Majalla" panose="02000000000000000000" pitchFamily="2" charset="-78"/>
                          <a:cs typeface="Sakkal Majalla" panose="02000000000000000000" pitchFamily="2" charset="-78"/>
                        </a:rPr>
                        <a:t> </a:t>
                      </a:r>
                      <a:endParaRPr lang="en-US" sz="3200" b="1">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فيمْرعُ الخِصبُ في الوديانِ والحزَنِ</a:t>
                      </a:r>
                    </a:p>
                  </a:txBody>
                  <a:tcPr marL="9525" marR="9525" marT="9525" marB="9525" anchor="ctr"/>
                </a:tc>
                <a:extLst>
                  <a:ext uri="{0D108BD9-81ED-4DB2-BD59-A6C34878D82A}">
                    <a16:rowId xmlns:a16="http://schemas.microsoft.com/office/drawing/2014/main" val="264069264"/>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300"/>
            <a:ext cx="2539014" cy="54264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9" name="Title 1">
            <a:extLst>
              <a:ext uri="{FF2B5EF4-FFF2-40B4-BE49-F238E27FC236}">
                <a16:creationId xmlns:a16="http://schemas.microsoft.com/office/drawing/2014/main" id="{FFD5BB61-DA3C-4F04-871A-EAAD950DA9C2}"/>
              </a:ext>
            </a:extLst>
          </p:cNvPr>
          <p:cNvSpPr>
            <a:spLocks noGrp="1"/>
          </p:cNvSpPr>
          <p:nvPr>
            <p:ph type="ctrTitle"/>
          </p:nvPr>
        </p:nvSpPr>
        <p:spPr>
          <a:xfrm>
            <a:off x="3981889" y="1246736"/>
            <a:ext cx="4228219" cy="929549"/>
          </a:xfrm>
        </p:spPr>
        <p:txBody>
          <a:bodyPr>
            <a:normAutofit/>
          </a:bodyPr>
          <a:lstStyle/>
          <a:p>
            <a:r>
              <a:rPr lang="ar-BH" sz="5400" b="1" dirty="0">
                <a:solidFill>
                  <a:srgbClr val="FF0000"/>
                </a:solidFill>
                <a:latin typeface="Sakkal Majalla" panose="02000000000000000000" pitchFamily="2" charset="-78"/>
                <a:cs typeface="Sakkal Majalla" panose="02000000000000000000" pitchFamily="2" charset="-78"/>
              </a:rPr>
              <a:t>أبيات المقطع الرابع</a:t>
            </a:r>
          </a:p>
        </p:txBody>
      </p:sp>
    </p:spTree>
    <p:extLst>
      <p:ext uri="{BB962C8B-B14F-4D97-AF65-F5344CB8AC3E}">
        <p14:creationId xmlns:p14="http://schemas.microsoft.com/office/powerpoint/2010/main" val="323267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3442086947"/>
              </p:ext>
            </p:extLst>
          </p:nvPr>
        </p:nvGraphicFramePr>
        <p:xfrm>
          <a:off x="1494224" y="1966172"/>
          <a:ext cx="9203552" cy="405384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الرّؤى</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المحن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همم</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نيط</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82561875"/>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يمرع</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04439727"/>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الحزن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190057947"/>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الرؤيا: ما يراه النائم في منامه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2143499" y="3146684"/>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محنة: الصعوبة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2792397" cy="64850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همّة: عزيمة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7" name="Rectangle 3">
            <a:extLst>
              <a:ext uri="{FF2B5EF4-FFF2-40B4-BE49-F238E27FC236}">
                <a16:creationId xmlns:a16="http://schemas.microsoft.com/office/drawing/2014/main" id="{8CA4CCFC-D882-4B2B-ACB2-8AE05D95784E}"/>
              </a:ext>
            </a:extLst>
          </p:cNvPr>
          <p:cNvSpPr/>
          <p:nvPr/>
        </p:nvSpPr>
        <p:spPr>
          <a:xfrm>
            <a:off x="2798120" y="4304924"/>
            <a:ext cx="3432351"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من فعل ناط (به) الأمر: علّقه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8" name="Rectangle 5">
            <a:extLst>
              <a:ext uri="{FF2B5EF4-FFF2-40B4-BE49-F238E27FC236}">
                <a16:creationId xmlns:a16="http://schemas.microsoft.com/office/drawing/2014/main" id="{15E00BBE-0646-4FD8-915A-4EEDFBB66769}"/>
              </a:ext>
            </a:extLst>
          </p:cNvPr>
          <p:cNvSpPr/>
          <p:nvPr/>
        </p:nvSpPr>
        <p:spPr>
          <a:xfrm>
            <a:off x="1404457" y="4845714"/>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مرِع المكان: أخصب بكثرة العشب</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9" name="Rectangle 7">
            <a:extLst>
              <a:ext uri="{FF2B5EF4-FFF2-40B4-BE49-F238E27FC236}">
                <a16:creationId xmlns:a16="http://schemas.microsoft.com/office/drawing/2014/main" id="{F12F91AD-04D7-493A-9E9A-A8E6CF159132}"/>
              </a:ext>
            </a:extLst>
          </p:cNvPr>
          <p:cNvSpPr/>
          <p:nvPr/>
        </p:nvSpPr>
        <p:spPr>
          <a:xfrm>
            <a:off x="1862258" y="5386332"/>
            <a:ext cx="485240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المكان الخشن الوعر</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5363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 calcmode="lin" valueType="num">
                                      <p:cBhvr additive="base">
                                        <p:cTn id="42"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0" end="0"/>
                                            </p:txEl>
                                          </p:spTgt>
                                        </p:tgtEl>
                                        <p:attrNameLst>
                                          <p:attrName>style.visibility</p:attrName>
                                        </p:attrNameLst>
                                      </p:cBhvr>
                                      <p:to>
                                        <p:strVal val="visible"/>
                                      </p:to>
                                    </p:set>
                                    <p:anim calcmode="lin" valueType="num">
                                      <p:cBhvr additive="base">
                                        <p:cTn id="54"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F7B0-07FC-443A-8C1D-319BC3B4FBF9}"/>
              </a:ext>
            </a:extLst>
          </p:cNvPr>
          <p:cNvSpPr>
            <a:spLocks noGrp="1"/>
          </p:cNvSpPr>
          <p:nvPr>
            <p:ph type="title"/>
          </p:nvPr>
        </p:nvSpPr>
        <p:spPr>
          <a:xfrm>
            <a:off x="218661" y="422823"/>
            <a:ext cx="10515600" cy="793617"/>
          </a:xfrm>
        </p:spPr>
        <p:txBody>
          <a:bodyPr>
            <a:normAutofit/>
          </a:bodyPr>
          <a:lstStyle/>
          <a:p>
            <a:pPr algn="r"/>
            <a:r>
              <a:rPr lang="ar-BH" dirty="0">
                <a:solidFill>
                  <a:srgbClr val="FF0000"/>
                </a:solidFill>
                <a:latin typeface="Sakkal Majalla" panose="02000000000000000000" pitchFamily="2" charset="-78"/>
                <a:cs typeface="Sakkal Majalla" panose="02000000000000000000" pitchFamily="2" charset="-78"/>
              </a:rPr>
              <a:t>النّشاط الثّاني(4د):</a:t>
            </a:r>
            <a:endParaRPr lang="en-US" dirty="0">
              <a:solidFill>
                <a:srgbClr val="FF0000"/>
              </a:solidFill>
              <a:latin typeface="Sakkal Majalla" panose="02000000000000000000" pitchFamily="2" charset="-78"/>
              <a:cs typeface="Sakkal Majalla" panose="02000000000000000000" pitchFamily="2" charset="-78"/>
            </a:endParaRPr>
          </a:p>
        </p:txBody>
      </p:sp>
      <p:graphicFrame>
        <p:nvGraphicFramePr>
          <p:cNvPr id="4" name="Table 6">
            <a:extLst>
              <a:ext uri="{FF2B5EF4-FFF2-40B4-BE49-F238E27FC236}">
                <a16:creationId xmlns:a16="http://schemas.microsoft.com/office/drawing/2014/main" id="{6BE85DB0-77E6-419B-85A9-A9964109B8CA}"/>
              </a:ext>
            </a:extLst>
          </p:cNvPr>
          <p:cNvGraphicFramePr>
            <a:graphicFrameLocks noGrp="1"/>
          </p:cNvGraphicFramePr>
          <p:nvPr>
            <p:extLst>
              <p:ext uri="{D42A27DB-BD31-4B8C-83A1-F6EECF244321}">
                <p14:modId xmlns:p14="http://schemas.microsoft.com/office/powerpoint/2010/main" val="2329207104"/>
              </p:ext>
            </p:extLst>
          </p:nvPr>
        </p:nvGraphicFramePr>
        <p:xfrm>
          <a:off x="1364313" y="1956471"/>
          <a:ext cx="9226747" cy="3379009"/>
        </p:xfrm>
        <a:graphic>
          <a:graphicData uri="http://schemas.openxmlformats.org/drawingml/2006/table">
            <a:tbl>
              <a:tblPr firstRow="1" bandRow="1">
                <a:tableStyleId>{93296810-A885-4BE3-A3E7-6D5BEEA58F35}</a:tableStyleId>
              </a:tblPr>
              <a:tblGrid>
                <a:gridCol w="3556430">
                  <a:extLst>
                    <a:ext uri="{9D8B030D-6E8A-4147-A177-3AD203B41FA5}">
                      <a16:colId xmlns:a16="http://schemas.microsoft.com/office/drawing/2014/main" val="4197800554"/>
                    </a:ext>
                  </a:extLst>
                </a:gridCol>
                <a:gridCol w="5670317">
                  <a:extLst>
                    <a:ext uri="{9D8B030D-6E8A-4147-A177-3AD203B41FA5}">
                      <a16:colId xmlns:a16="http://schemas.microsoft.com/office/drawing/2014/main" val="3739626947"/>
                    </a:ext>
                  </a:extLst>
                </a:gridCol>
              </a:tblGrid>
              <a:tr h="734568">
                <a:tc>
                  <a:txBody>
                    <a:bodyPr/>
                    <a:lstStyle/>
                    <a:p>
                      <a:pPr algn="ctr"/>
                      <a:r>
                        <a:rPr lang="ar-BH" sz="3200" dirty="0">
                          <a:latin typeface="Sakkal Majalla" panose="02000000000000000000" pitchFamily="2" charset="-78"/>
                          <a:cs typeface="Sakkal Majalla" panose="02000000000000000000" pitchFamily="2" charset="-78"/>
                        </a:rPr>
                        <a:t>نوع الأسلوب</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28257565"/>
                  </a:ext>
                </a:extLst>
              </a:tr>
              <a:tr h="73456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kern="1200" dirty="0">
                          <a:solidFill>
                            <a:schemeClr val="tx1"/>
                          </a:solidFill>
                          <a:effectLst/>
                          <a:latin typeface="Sakkal Majalla" panose="02000000000000000000" pitchFamily="2" charset="-78"/>
                          <a:cs typeface="Sakkal Majalla" panose="02000000000000000000" pitchFamily="2" charset="-78"/>
                        </a:rPr>
                        <a:t>فتاة الرؤى</a:t>
                      </a:r>
                    </a:p>
                  </a:txBody>
                  <a:tcPr/>
                </a:tc>
                <a:extLst>
                  <a:ext uri="{0D108BD9-81ED-4DB2-BD59-A6C34878D82A}">
                    <a16:rowId xmlns:a16="http://schemas.microsoft.com/office/drawing/2014/main" val="1931693004"/>
                  </a:ext>
                </a:extLst>
              </a:tr>
              <a:tr h="734568">
                <a:tc>
                  <a:txBody>
                    <a:bodyPr/>
                    <a:lstStyle/>
                    <a:p>
                      <a:pPr algn="r" rtl="1"/>
                      <a:r>
                        <a:rPr lang="ar-BH" sz="3200" dirty="0"/>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 rtl="1">
                        <a:lnSpc>
                          <a:spcPct val="115000"/>
                        </a:lnSpc>
                        <a:spcAft>
                          <a:spcPts val="0"/>
                        </a:spcAft>
                      </a:pPr>
                      <a:r>
                        <a:rPr lang="ar-BH" sz="3200" dirty="0">
                          <a:solidFill>
                            <a:srgbClr val="FF0000"/>
                          </a:solidFill>
                          <a:latin typeface="Sakkal Majalla" panose="02000000000000000000" pitchFamily="2" charset="-78"/>
                          <a:cs typeface="Sakkal Majalla" panose="02000000000000000000" pitchFamily="2" charset="-78"/>
                        </a:rPr>
                        <a:t>إنّي لمن</a:t>
                      </a:r>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82884903"/>
                  </a:ext>
                </a:extLst>
              </a:tr>
              <a:tr h="1175305">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لا يستكين + وإن طالت</a:t>
                      </a:r>
                    </a:p>
                  </a:txBody>
                  <a:tcPr/>
                </a:tc>
                <a:extLst>
                  <a:ext uri="{0D108BD9-81ED-4DB2-BD59-A6C34878D82A}">
                    <a16:rowId xmlns:a16="http://schemas.microsoft.com/office/drawing/2014/main" val="3292713171"/>
                  </a:ext>
                </a:extLst>
              </a:tr>
            </a:tbl>
          </a:graphicData>
        </a:graphic>
      </p:graphicFrame>
      <p:sp>
        <p:nvSpPr>
          <p:cNvPr id="3" name="Rectangle 2">
            <a:extLst>
              <a:ext uri="{FF2B5EF4-FFF2-40B4-BE49-F238E27FC236}">
                <a16:creationId xmlns:a16="http://schemas.microsoft.com/office/drawing/2014/main" id="{5541B3B1-A8A7-4B93-91AF-74693CDE4C68}"/>
              </a:ext>
            </a:extLst>
          </p:cNvPr>
          <p:cNvSpPr/>
          <p:nvPr/>
        </p:nvSpPr>
        <p:spPr>
          <a:xfrm>
            <a:off x="1788592" y="2880360"/>
            <a:ext cx="326136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نداء</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B45494AA-CF3D-48BC-9F28-8FA5629F565A}"/>
              </a:ext>
            </a:extLst>
          </p:cNvPr>
          <p:cNvSpPr/>
          <p:nvPr/>
        </p:nvSpPr>
        <p:spPr>
          <a:xfrm>
            <a:off x="1364313" y="4352889"/>
            <a:ext cx="3607182" cy="541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نفي + شرط</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9EA67240-ED61-4004-9F37-5B76A7BFE003}"/>
              </a:ext>
            </a:extLst>
          </p:cNvPr>
          <p:cNvSpPr/>
          <p:nvPr/>
        </p:nvSpPr>
        <p:spPr>
          <a:xfrm>
            <a:off x="1788591" y="3492092"/>
            <a:ext cx="3261360" cy="676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توكيد</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0" name="Title 4">
            <a:extLst>
              <a:ext uri="{FF2B5EF4-FFF2-40B4-BE49-F238E27FC236}">
                <a16:creationId xmlns:a16="http://schemas.microsoft.com/office/drawing/2014/main" id="{4B6B1AB3-ED6F-47BB-A5A9-E0F1E8ABA36C}"/>
              </a:ext>
            </a:extLst>
          </p:cNvPr>
          <p:cNvSpPr txBox="1">
            <a:spLocks/>
          </p:cNvSpPr>
          <p:nvPr/>
        </p:nvSpPr>
        <p:spPr>
          <a:xfrm>
            <a:off x="2994993" y="1279532"/>
            <a:ext cx="7739268" cy="613847"/>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أُبيّنُ نوعَ الأسلوبَ في كلّ مثال ممّا يأتي:</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15DD0680-133F-4BEA-97D6-8B20024E9328}"/>
              </a:ext>
            </a:extLst>
          </p:cNvPr>
          <p:cNvSpPr/>
          <p:nvPr/>
        </p:nvSpPr>
        <p:spPr>
          <a:xfrm>
            <a:off x="190500" y="114300"/>
            <a:ext cx="2804493"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02355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239490" y="1220012"/>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3568753729"/>
              </p:ext>
            </p:extLst>
          </p:nvPr>
        </p:nvGraphicFramePr>
        <p:xfrm>
          <a:off x="798990" y="1709241"/>
          <a:ext cx="10635449" cy="5487818"/>
        </p:xfrm>
        <a:graphic>
          <a:graphicData uri="http://schemas.openxmlformats.org/drawingml/2006/table">
            <a:tbl>
              <a:tblPr firstRow="1" bandRow="1">
                <a:tableStyleId>{21E4AEA4-8DFA-4A89-87EB-49C32662AFE0}</a:tableStyleId>
              </a:tblPr>
              <a:tblGrid>
                <a:gridCol w="7504031">
                  <a:extLst>
                    <a:ext uri="{9D8B030D-6E8A-4147-A177-3AD203B41FA5}">
                      <a16:colId xmlns:a16="http://schemas.microsoft.com/office/drawing/2014/main" val="1476712579"/>
                    </a:ext>
                  </a:extLst>
                </a:gridCol>
                <a:gridCol w="3131418">
                  <a:extLst>
                    <a:ext uri="{9D8B030D-6E8A-4147-A177-3AD203B41FA5}">
                      <a16:colId xmlns:a16="http://schemas.microsoft.com/office/drawing/2014/main" val="12506917"/>
                    </a:ext>
                  </a:extLst>
                </a:gridCol>
              </a:tblGrid>
              <a:tr h="54634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184948">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وطن يسعى إلى المجد</a:t>
                      </a:r>
                      <a:endParaRPr lang="en-GB"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لا يستكين</a:t>
                      </a:r>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2090289045"/>
                  </a:ext>
                </a:extLst>
              </a:tr>
              <a:tr h="1466496">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endParaRPr lang="ar-BH"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وإن طالت يد الزمن</a:t>
                      </a:r>
                      <a:endParaRPr lang="en-GB"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جارت يد الزمن</a:t>
                      </a:r>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2257254">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effectLst/>
                          <a:latin typeface="Sakkal Majalla" panose="02000000000000000000" pitchFamily="2" charset="-78"/>
                          <a:cs typeface="Sakkal Majalla" panose="02000000000000000000" pitchFamily="2" charset="-78"/>
                        </a:rPr>
                        <a:t>يطلّ على الدنيا برايتها</a:t>
                      </a:r>
                      <a:endParaRPr lang="en-GB"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en-US" sz="11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394581923"/>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906337" y="345272"/>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الثّالث(5د):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956644" y="3657600"/>
            <a:ext cx="711315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الزمن بالإنسان القويّ الباطش بغيره: صورة قامت على التشخيص.</a:t>
            </a:r>
          </a:p>
        </p:txBody>
      </p:sp>
      <p:sp>
        <p:nvSpPr>
          <p:cNvPr id="6" name="Rectangle 5">
            <a:extLst>
              <a:ext uri="{FF2B5EF4-FFF2-40B4-BE49-F238E27FC236}">
                <a16:creationId xmlns:a16="http://schemas.microsoft.com/office/drawing/2014/main" id="{323C4F3A-8828-4590-8DE3-CB2B6E27247C}"/>
              </a:ext>
            </a:extLst>
          </p:cNvPr>
          <p:cNvSpPr/>
          <p:nvPr/>
        </p:nvSpPr>
        <p:spPr>
          <a:xfrm>
            <a:off x="956643" y="5402448"/>
            <a:ext cx="711315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الشّاعــــــــــــــــــــــــــــــــر  الوطن بالبطل المنتصر  الحامل لراية النصر: صورة قامت على التشخيص .</a:t>
            </a:r>
          </a:p>
        </p:txBody>
      </p:sp>
      <p:sp>
        <p:nvSpPr>
          <p:cNvPr id="8" name="Rectangle 5">
            <a:extLst>
              <a:ext uri="{FF2B5EF4-FFF2-40B4-BE49-F238E27FC236}">
                <a16:creationId xmlns:a16="http://schemas.microsoft.com/office/drawing/2014/main" id="{F68160C5-3EFC-45BD-B5F5-135EC8FDF1F7}"/>
              </a:ext>
            </a:extLst>
          </p:cNvPr>
          <p:cNvSpPr/>
          <p:nvPr/>
        </p:nvSpPr>
        <p:spPr>
          <a:xfrm>
            <a:off x="956643" y="3942933"/>
            <a:ext cx="6361043" cy="584775"/>
          </a:xfrm>
          <a:prstGeom prst="rect">
            <a:avLst/>
          </a:prstGeom>
        </p:spPr>
        <p:txBody>
          <a:bodyPr wrap="square">
            <a:spAutoFit/>
          </a:bodyPr>
          <a:lstStyle/>
          <a:p>
            <a:pPr algn="r" rtl="1"/>
            <a:endParaRPr lang="en-US" sz="3200" dirty="0">
              <a:solidFill>
                <a:srgbClr val="0070C0"/>
              </a:solidFill>
              <a:latin typeface="Sakkal Majalla" panose="02000000000000000000" pitchFamily="2" charset="-78"/>
              <a:cs typeface="Sakkal Majalla" panose="02000000000000000000" pitchFamily="2" charset="-78"/>
            </a:endParaRPr>
          </a:p>
        </p:txBody>
      </p:sp>
      <p:sp>
        <p:nvSpPr>
          <p:cNvPr id="11" name="Rectangle 6">
            <a:extLst>
              <a:ext uri="{FF2B5EF4-FFF2-40B4-BE49-F238E27FC236}">
                <a16:creationId xmlns:a16="http://schemas.microsoft.com/office/drawing/2014/main" id="{095D51E5-1301-4521-8E4C-1F8BE05F65FD}"/>
              </a:ext>
            </a:extLst>
          </p:cNvPr>
          <p:cNvSpPr/>
          <p:nvPr/>
        </p:nvSpPr>
        <p:spPr>
          <a:xfrm>
            <a:off x="956643" y="2316205"/>
            <a:ext cx="730846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الشّاعـــــــــــــــــر الوطن بالإنسان المجدّ المجتهد الساعي إلى المجد والعلا: صورة قامت على التشخيص . </a:t>
            </a:r>
          </a:p>
        </p:txBody>
      </p:sp>
      <p:sp>
        <p:nvSpPr>
          <p:cNvPr id="13" name="مستطيل 12">
            <a:extLst>
              <a:ext uri="{FF2B5EF4-FFF2-40B4-BE49-F238E27FC236}">
                <a16:creationId xmlns:a16="http://schemas.microsoft.com/office/drawing/2014/main" id="{BDE38C31-B570-44ED-A4CE-230728055A2F}"/>
              </a:ext>
            </a:extLst>
          </p:cNvPr>
          <p:cNvSpPr/>
          <p:nvPr/>
        </p:nvSpPr>
        <p:spPr>
          <a:xfrm>
            <a:off x="190500" y="114300"/>
            <a:ext cx="3467100" cy="72020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113109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nodePh="1">
                                  <p:stCondLst>
                                    <p:cond delay="0"/>
                                  </p:stCondLst>
                                  <p:endCondLst>
                                    <p:cond evt="begin" delay="0">
                                      <p:tn val="40"/>
                                    </p:cond>
                                  </p:end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8"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BF37-9694-467A-9538-D0B046EE26AF}"/>
              </a:ext>
            </a:extLst>
          </p:cNvPr>
          <p:cNvSpPr>
            <a:spLocks noGrp="1"/>
          </p:cNvSpPr>
          <p:nvPr>
            <p:ph type="title"/>
          </p:nvPr>
        </p:nvSpPr>
        <p:spPr>
          <a:xfrm>
            <a:off x="6473537" y="475501"/>
            <a:ext cx="4870738" cy="687299"/>
          </a:xfrm>
          <a:solidFill>
            <a:schemeClr val="bg1">
              <a:lumMod val="95000"/>
            </a:schemeClr>
          </a:solidFill>
          <a:ln w="3175">
            <a:solidFill>
              <a:schemeClr val="tx1"/>
            </a:solidFill>
          </a:ln>
        </p:spPr>
        <p:txBody>
          <a:bodyPr>
            <a:normAutofit fontScale="90000"/>
          </a:bodyPr>
          <a:lstStyle/>
          <a:p>
            <a:pPr algn="r"/>
            <a:r>
              <a:rPr lang="ar-BH" sz="4000" b="1" dirty="0">
                <a:solidFill>
                  <a:srgbClr val="FF0000"/>
                </a:solidFill>
                <a:latin typeface="Sakkal Majalla" panose="02000000000000000000" pitchFamily="2" charset="-78"/>
                <a:cs typeface="Sakkal Majalla" panose="02000000000000000000" pitchFamily="2" charset="-78"/>
              </a:rPr>
              <a:t>1- شرح المقطع الأوّل (الأبيات 1-3):</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3" name="Content Placeholder 2">
            <a:extLst>
              <a:ext uri="{FF2B5EF4-FFF2-40B4-BE49-F238E27FC236}">
                <a16:creationId xmlns:a16="http://schemas.microsoft.com/office/drawing/2014/main" id="{8EF0A15A-745F-4106-93CB-C871EA5A95B5}"/>
              </a:ext>
            </a:extLst>
          </p:cNvPr>
          <p:cNvSpPr>
            <a:spLocks noGrp="1"/>
          </p:cNvSpPr>
          <p:nvPr>
            <p:ph idx="1"/>
          </p:nvPr>
        </p:nvSpPr>
        <p:spPr>
          <a:xfrm>
            <a:off x="1003177" y="1536381"/>
            <a:ext cx="10517079" cy="4624722"/>
          </a:xfrm>
          <a:solidFill>
            <a:schemeClr val="bg1">
              <a:lumMod val="95000"/>
            </a:schemeClr>
          </a:solidFill>
          <a:ln w="3175">
            <a:solidFill>
              <a:schemeClr val="tx1"/>
            </a:solidFill>
          </a:ln>
        </p:spPr>
        <p:txBody>
          <a:bodyPr>
            <a:noAutofit/>
          </a:bodyPr>
          <a:lstStyle/>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يعود الشاعر في خاتمة القصيدة إلى مخاطبة المرأة المتخيّلة (فتاة الرؤى) فيفحمها ويسكتها في سياق فخره بأمته ووطنه فيؤكّد اعتزازه بوطنه المتحدّي للصعاب الساعي إلى المجد بعزيمة لا تنكسر رغم عاديات الزمان ومصائب الدهر.</a:t>
            </a:r>
            <a:endParaRPr lang="ar-BH" sz="1400" dirty="0">
              <a:latin typeface="Sakkal Majalla" panose="02000000000000000000" pitchFamily="2" charset="-78"/>
              <a:cs typeface="Sakkal Majalla" panose="02000000000000000000" pitchFamily="2" charset="-78"/>
            </a:endParaRPr>
          </a:p>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يتوسّع الشاعر في فخره بانتمائه الأشمل إذ يعتزّ بانتمائه إلى أمة (الأمة العربيىة) كتب لها الخلود ومواجهة شدائد الزمان وينهي القصيدة بخطاب مليء بالتفاؤل بالمستقبل القريب إذ يبشر بعودة أمته إلى مكانتها الرفيعة ودورها الريادي لتنشر الخير والسلام والقيم الفضلى.</a:t>
            </a:r>
            <a:endParaRPr lang="ar-SA" dirty="0">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DF36ABD5-0DF8-43C9-B8C9-923EF64D6E93}"/>
              </a:ext>
            </a:extLst>
          </p:cNvPr>
          <p:cNvSpPr/>
          <p:nvPr/>
        </p:nvSpPr>
        <p:spPr>
          <a:xfrm>
            <a:off x="190500" y="114300"/>
            <a:ext cx="2685865" cy="58259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95390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Vertic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Vertic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CB719CBF-7CEF-460C-A7B8-6647A22EBB40}"/>
              </a:ext>
            </a:extLst>
          </p:cNvPr>
          <p:cNvSpPr txBox="1">
            <a:spLocks/>
          </p:cNvSpPr>
          <p:nvPr/>
        </p:nvSpPr>
        <p:spPr>
          <a:xfrm>
            <a:off x="2445916" y="2635860"/>
            <a:ext cx="6796585" cy="793140"/>
          </a:xfrm>
          <a:prstGeom prst="rect">
            <a:avLst/>
          </a:prstGeom>
          <a:solidFill>
            <a:schemeClr val="bg1">
              <a:lumMod val="95000"/>
            </a:schemeClr>
          </a:solidFill>
          <a:ln>
            <a:solidFill>
              <a:schemeClr val="tx1"/>
            </a:solidFill>
          </a:ln>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ar-BH" b="1" dirty="0">
                <a:solidFill>
                  <a:srgbClr val="FF0000"/>
                </a:solidFill>
                <a:latin typeface="Sakkal Majalla" panose="02000000000000000000" pitchFamily="2" charset="-78"/>
                <a:cs typeface="Sakkal Majalla" panose="02000000000000000000" pitchFamily="2" charset="-78"/>
              </a:rPr>
              <a:t>النّشاط الختاميّ</a:t>
            </a:r>
            <a:endParaRPr lang="en-US" b="1" dirty="0">
              <a:solidFill>
                <a:srgbClr val="FF0000"/>
              </a:solidFill>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610217B9-68CD-4BBB-B144-6FEACD6E7FB4}"/>
              </a:ext>
            </a:extLst>
          </p:cNvPr>
          <p:cNvSpPr/>
          <p:nvPr/>
        </p:nvSpPr>
        <p:spPr>
          <a:xfrm>
            <a:off x="190500" y="114300"/>
            <a:ext cx="3005461"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131070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C69F9A-A935-4B9F-9277-EA654C79A821}"/>
              </a:ext>
            </a:extLst>
          </p:cNvPr>
          <p:cNvSpPr>
            <a:spLocks noGrp="1"/>
          </p:cNvSpPr>
          <p:nvPr>
            <p:ph idx="1"/>
          </p:nvPr>
        </p:nvSpPr>
        <p:spPr>
          <a:xfrm>
            <a:off x="986477" y="1140692"/>
            <a:ext cx="10132963" cy="780967"/>
          </a:xfrm>
          <a:noFill/>
          <a:ln>
            <a:noFill/>
          </a:ln>
        </p:spPr>
        <p:txBody>
          <a:bodyPr>
            <a:normAutofit/>
          </a:bodyPr>
          <a:lstStyle/>
          <a:p>
            <a:pPr marL="0" indent="0">
              <a:lnSpc>
                <a:spcPct val="120000"/>
              </a:lnSpc>
              <a:buNone/>
            </a:pPr>
            <a:r>
              <a:rPr lang="ar-BH" sz="3400" b="1" dirty="0">
                <a:latin typeface="Sakkal Majalla" panose="02000000000000000000" pitchFamily="2" charset="-78"/>
                <a:cs typeface="Sakkal Majalla" panose="02000000000000000000" pitchFamily="2" charset="-78"/>
              </a:rPr>
              <a:t>1- </a:t>
            </a:r>
            <a:r>
              <a:rPr lang="ar-BH" sz="3200" b="1" dirty="0">
                <a:latin typeface="Sakkal Majalla" panose="02000000000000000000" pitchFamily="2" charset="-78"/>
                <a:cs typeface="Sakkal Majalla" panose="02000000000000000000" pitchFamily="2" charset="-78"/>
              </a:rPr>
              <a:t>أصلُ كلّ كلمة ممّا يأتي بما يناسبها من معنى:(3دق)</a:t>
            </a:r>
          </a:p>
        </p:txBody>
      </p:sp>
      <p:sp>
        <p:nvSpPr>
          <p:cNvPr id="11" name="Rectangle 3">
            <a:extLst>
              <a:ext uri="{FF2B5EF4-FFF2-40B4-BE49-F238E27FC236}">
                <a16:creationId xmlns:a16="http://schemas.microsoft.com/office/drawing/2014/main" id="{A5EE32CD-C510-411A-9FC8-A6A3DBDAB956}"/>
              </a:ext>
            </a:extLst>
          </p:cNvPr>
          <p:cNvSpPr/>
          <p:nvPr/>
        </p:nvSpPr>
        <p:spPr>
          <a:xfrm>
            <a:off x="1854471" y="2116313"/>
            <a:ext cx="7838387" cy="372409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lnSpc>
                <a:spcPct val="150000"/>
              </a:lnSpc>
            </a:pPr>
            <a:r>
              <a:rPr lang="ar-BH" sz="3200" dirty="0">
                <a:latin typeface="Sakkal Majalla" panose="02000000000000000000" pitchFamily="2" charset="-78"/>
                <a:cs typeface="Sakkal Majalla" panose="02000000000000000000" pitchFamily="2" charset="-78"/>
              </a:rPr>
              <a:t>الويل      </a:t>
            </a:r>
            <a:r>
              <a:rPr lang="ar-BH" sz="3200" b="1" dirty="0">
                <a:latin typeface="Sakkal Majalla" panose="02000000000000000000" pitchFamily="2" charset="-78"/>
                <a:cs typeface="Sakkal Majalla" panose="02000000000000000000" pitchFamily="2" charset="-78"/>
              </a:rPr>
              <a:t>                           </a:t>
            </a:r>
            <a:r>
              <a:rPr lang="en-US" sz="3200" b="1" dirty="0">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     </a:t>
            </a:r>
            <a:r>
              <a:rPr lang="en-US" sz="3200" b="1" dirty="0">
                <a:latin typeface="Sakkal Majalla" panose="02000000000000000000" pitchFamily="2" charset="-78"/>
                <a:cs typeface="Sakkal Majalla" panose="02000000000000000000" pitchFamily="2" charset="-78"/>
              </a:rPr>
              <a:t>             </a:t>
            </a:r>
            <a:r>
              <a:rPr lang="ar-BH" sz="3200" dirty="0">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رفاهة.</a:t>
            </a:r>
            <a:endParaRPr lang="ar-BH" sz="3200" b="1" dirty="0">
              <a:solidFill>
                <a:srgbClr val="C00000"/>
              </a:solidFill>
              <a:latin typeface="Sakkal Majalla" panose="02000000000000000000" pitchFamily="2" charset="-78"/>
              <a:cs typeface="Sakkal Majalla" panose="02000000000000000000" pitchFamily="2" charset="-78"/>
            </a:endParaRPr>
          </a:p>
          <a:p>
            <a:pPr algn="r" rtl="1">
              <a:lnSpc>
                <a:spcPct val="150000"/>
              </a:lnSpc>
            </a:pPr>
            <a:r>
              <a:rPr lang="ar-BH" sz="3200" dirty="0">
                <a:latin typeface="Sakkal Majalla" panose="02000000000000000000" pitchFamily="2" charset="-78"/>
                <a:cs typeface="Sakkal Majalla" panose="02000000000000000000" pitchFamily="2" charset="-78"/>
              </a:rPr>
              <a:t>وهِن</a:t>
            </a:r>
            <a:r>
              <a:rPr lang="ar-BH" sz="3200" b="1" dirty="0">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غصن. </a:t>
            </a:r>
            <a:endParaRPr lang="ar-BH" sz="3200" b="1" dirty="0">
              <a:solidFill>
                <a:srgbClr val="C00000"/>
              </a:solidFill>
              <a:latin typeface="Sakkal Majalla" panose="02000000000000000000" pitchFamily="2" charset="-78"/>
              <a:cs typeface="Sakkal Majalla" panose="02000000000000000000" pitchFamily="2" charset="-78"/>
            </a:endParaRPr>
          </a:p>
          <a:p>
            <a:pPr algn="r" rtl="1">
              <a:lnSpc>
                <a:spcPct val="150000"/>
              </a:lnSpc>
            </a:pPr>
            <a:r>
              <a:rPr lang="ar-BH" sz="3200" dirty="0">
                <a:latin typeface="Sakkal Majalla" panose="02000000000000000000" pitchFamily="2" charset="-78"/>
                <a:cs typeface="Sakkal Majalla" panose="02000000000000000000" pitchFamily="2" charset="-78"/>
              </a:rPr>
              <a:t>رغد             </a:t>
            </a:r>
            <a:r>
              <a:rPr lang="ar-BH" sz="3200" b="1" dirty="0">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سعيدة</a:t>
            </a:r>
          </a:p>
          <a:p>
            <a:pPr algn="r" rtl="1">
              <a:lnSpc>
                <a:spcPct val="150000"/>
              </a:lnSpc>
            </a:pPr>
            <a:r>
              <a:rPr lang="ar-BH" sz="3200" dirty="0">
                <a:latin typeface="Sakkal Majalla" panose="02000000000000000000" pitchFamily="2" charset="-78"/>
                <a:cs typeface="Sakkal Majalla" panose="02000000000000000000" pitchFamily="2" charset="-78"/>
              </a:rPr>
              <a:t>فنن   </a:t>
            </a:r>
            <a:r>
              <a:rPr lang="ar-BH" sz="3200" b="1" dirty="0">
                <a:latin typeface="Sakkal Majalla" panose="02000000000000000000" pitchFamily="2" charset="-78"/>
                <a:cs typeface="Sakkal Majalla" panose="02000000000000000000" pitchFamily="2" charset="-78"/>
              </a:rPr>
              <a:t>                                                    </a:t>
            </a:r>
            <a:r>
              <a:rPr lang="ar-BH" sz="3200" b="1" dirty="0">
                <a:solidFill>
                  <a:srgbClr val="C00000"/>
                </a:solidFill>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الشر والعذاب.</a:t>
            </a:r>
            <a:endParaRPr lang="ar-BH" sz="3200" b="1" dirty="0">
              <a:solidFill>
                <a:srgbClr val="C00000"/>
              </a:solidFill>
              <a:latin typeface="Sakkal Majalla" panose="02000000000000000000" pitchFamily="2" charset="-78"/>
              <a:cs typeface="Sakkal Majalla" panose="02000000000000000000" pitchFamily="2" charset="-78"/>
            </a:endParaRPr>
          </a:p>
          <a:p>
            <a:pPr algn="r" rtl="1">
              <a:lnSpc>
                <a:spcPct val="150000"/>
              </a:lnSpc>
            </a:pPr>
            <a:r>
              <a:rPr lang="ar-BH" sz="3200" b="1" dirty="0">
                <a:latin typeface="Sakkal Majalla" panose="02000000000000000000" pitchFamily="2" charset="-78"/>
                <a:cs typeface="Sakkal Majalla" panose="02000000000000000000" pitchFamily="2" charset="-78"/>
              </a:rPr>
              <a:t>جذلى                                                    </a:t>
            </a:r>
            <a:r>
              <a:rPr lang="ar-BH" sz="3200" dirty="0">
                <a:solidFill>
                  <a:srgbClr val="C00000"/>
                </a:solidFill>
                <a:latin typeface="Sakkal Majalla" panose="02000000000000000000" pitchFamily="2" charset="-78"/>
                <a:cs typeface="Sakkal Majalla" panose="02000000000000000000" pitchFamily="2" charset="-78"/>
              </a:rPr>
              <a:t>مرهق.</a:t>
            </a:r>
            <a:endParaRPr lang="ar-BH" sz="3200" b="1" dirty="0">
              <a:solidFill>
                <a:srgbClr val="C00000"/>
              </a:solidFill>
              <a:latin typeface="Sakkal Majalla" panose="02000000000000000000" pitchFamily="2" charset="-78"/>
              <a:cs typeface="Sakkal Majalla" panose="02000000000000000000" pitchFamily="2" charset="-78"/>
            </a:endParaRPr>
          </a:p>
        </p:txBody>
      </p:sp>
      <p:cxnSp>
        <p:nvCxnSpPr>
          <p:cNvPr id="12" name="رابط كسهم مستقيم 7">
            <a:extLst>
              <a:ext uri="{FF2B5EF4-FFF2-40B4-BE49-F238E27FC236}">
                <a16:creationId xmlns:a16="http://schemas.microsoft.com/office/drawing/2014/main" id="{441D8493-3CA4-4D67-A4AF-55638A05ACC7}"/>
              </a:ext>
            </a:extLst>
          </p:cNvPr>
          <p:cNvCxnSpPr>
            <a:cxnSpLocks/>
          </p:cNvCxnSpPr>
          <p:nvPr/>
        </p:nvCxnSpPr>
        <p:spPr>
          <a:xfrm flipH="1">
            <a:off x="5860263" y="3446659"/>
            <a:ext cx="2956548" cy="1969493"/>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3" name="رابط كسهم مستقيم 7">
            <a:extLst>
              <a:ext uri="{FF2B5EF4-FFF2-40B4-BE49-F238E27FC236}">
                <a16:creationId xmlns:a16="http://schemas.microsoft.com/office/drawing/2014/main" id="{82583154-0855-4CCB-AD88-237E858F15B3}"/>
              </a:ext>
            </a:extLst>
          </p:cNvPr>
          <p:cNvCxnSpPr>
            <a:cxnSpLocks/>
          </p:cNvCxnSpPr>
          <p:nvPr/>
        </p:nvCxnSpPr>
        <p:spPr>
          <a:xfrm flipH="1">
            <a:off x="5826857" y="2702917"/>
            <a:ext cx="2974243" cy="204454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4" name="رابط كسهم مستقيم 7">
            <a:extLst>
              <a:ext uri="{FF2B5EF4-FFF2-40B4-BE49-F238E27FC236}">
                <a16:creationId xmlns:a16="http://schemas.microsoft.com/office/drawing/2014/main" id="{4AA2FCE7-2036-4E27-9BF5-68C0317A1CE9}"/>
              </a:ext>
            </a:extLst>
          </p:cNvPr>
          <p:cNvCxnSpPr>
            <a:cxnSpLocks/>
          </p:cNvCxnSpPr>
          <p:nvPr/>
        </p:nvCxnSpPr>
        <p:spPr>
          <a:xfrm flipH="1" flipV="1">
            <a:off x="5773665" y="2598624"/>
            <a:ext cx="2487108" cy="1466477"/>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5" name="رابط كسهم مستقيم 7">
            <a:extLst>
              <a:ext uri="{FF2B5EF4-FFF2-40B4-BE49-F238E27FC236}">
                <a16:creationId xmlns:a16="http://schemas.microsoft.com/office/drawing/2014/main" id="{71B090A4-FCE6-454F-81B5-58414984B265}"/>
              </a:ext>
            </a:extLst>
          </p:cNvPr>
          <p:cNvCxnSpPr>
            <a:cxnSpLocks/>
          </p:cNvCxnSpPr>
          <p:nvPr/>
        </p:nvCxnSpPr>
        <p:spPr>
          <a:xfrm flipH="1" flipV="1">
            <a:off x="5891686" y="3371606"/>
            <a:ext cx="2877992" cy="144219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6" name="رابط كسهم مستقيم 7">
            <a:extLst>
              <a:ext uri="{FF2B5EF4-FFF2-40B4-BE49-F238E27FC236}">
                <a16:creationId xmlns:a16="http://schemas.microsoft.com/office/drawing/2014/main" id="{03123B02-E0AE-4211-AA5F-54BEA251354A}"/>
              </a:ext>
            </a:extLst>
          </p:cNvPr>
          <p:cNvCxnSpPr>
            <a:cxnSpLocks/>
          </p:cNvCxnSpPr>
          <p:nvPr/>
        </p:nvCxnSpPr>
        <p:spPr>
          <a:xfrm flipH="1" flipV="1">
            <a:off x="5811146" y="4092701"/>
            <a:ext cx="2989955" cy="142391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7" name="مستطيل 16">
            <a:extLst>
              <a:ext uri="{FF2B5EF4-FFF2-40B4-BE49-F238E27FC236}">
                <a16:creationId xmlns:a16="http://schemas.microsoft.com/office/drawing/2014/main" id="{887DDC12-3FC3-40F7-AEA5-CD8EFBBAB1C4}"/>
              </a:ext>
            </a:extLst>
          </p:cNvPr>
          <p:cNvSpPr/>
          <p:nvPr/>
        </p:nvSpPr>
        <p:spPr>
          <a:xfrm>
            <a:off x="190500" y="114300"/>
            <a:ext cx="3111993"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8" name="مستطيل: زوايا مستديرة 17">
            <a:extLst>
              <a:ext uri="{FF2B5EF4-FFF2-40B4-BE49-F238E27FC236}">
                <a16:creationId xmlns:a16="http://schemas.microsoft.com/office/drawing/2014/main" id="{B7EFE866-EE85-4BA3-B419-03E7E46BFB07}"/>
              </a:ext>
            </a:extLst>
          </p:cNvPr>
          <p:cNvSpPr/>
          <p:nvPr/>
        </p:nvSpPr>
        <p:spPr>
          <a:xfrm>
            <a:off x="8769678" y="370605"/>
            <a:ext cx="2726997" cy="646986"/>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rtl="1"/>
            <a:r>
              <a:rPr lang="ar-BH" sz="4000" dirty="0">
                <a:latin typeface="Sakkal Majalla" panose="02000000000000000000" pitchFamily="2" charset="-78"/>
                <a:cs typeface="Sakkal Majalla" panose="02000000000000000000" pitchFamily="2" charset="-78"/>
              </a:rPr>
              <a:t>النّشاط الختاميّ </a:t>
            </a:r>
            <a:endParaRPr lang="en-GB" sz="40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5625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B7A91F8-17A0-495C-9AAD-EDEDB46A9AF5}"/>
              </a:ext>
            </a:extLst>
          </p:cNvPr>
          <p:cNvSpPr>
            <a:spLocks noGrp="1"/>
          </p:cNvSpPr>
          <p:nvPr>
            <p:ph type="title"/>
          </p:nvPr>
        </p:nvSpPr>
        <p:spPr>
          <a:xfrm>
            <a:off x="3206786" y="745176"/>
            <a:ext cx="8244840" cy="606964"/>
          </a:xfrm>
        </p:spPr>
        <p:txBody>
          <a:bodyPr>
            <a:normAutofit fontScale="90000"/>
          </a:bodyPr>
          <a:lstStyle/>
          <a:p>
            <a:pPr algn="r" rtl="1"/>
            <a:r>
              <a:rPr lang="ar-BH" sz="3600" b="1" dirty="0">
                <a:latin typeface="Sakkal Majalla" panose="02000000000000000000" pitchFamily="2" charset="-78"/>
                <a:cs typeface="Sakkal Majalla" panose="02000000000000000000" pitchFamily="2" charset="-78"/>
              </a:rPr>
              <a:t>أُجيبُ عن الأسئلة الآتية، استنادًا إلى ما وردَ في القصيدةِ. (5دق)</a:t>
            </a:r>
            <a:endParaRPr lang="en-US" sz="3600" b="1" dirty="0">
              <a:latin typeface="Sakkal Majalla" panose="02000000000000000000" pitchFamily="2" charset="-78"/>
              <a:cs typeface="Sakkal Majalla" panose="02000000000000000000" pitchFamily="2" charset="-78"/>
            </a:endParaRPr>
          </a:p>
        </p:txBody>
      </p:sp>
      <p:sp>
        <p:nvSpPr>
          <p:cNvPr id="7" name="Content Placeholder 2">
            <a:extLst>
              <a:ext uri="{FF2B5EF4-FFF2-40B4-BE49-F238E27FC236}">
                <a16:creationId xmlns:a16="http://schemas.microsoft.com/office/drawing/2014/main" id="{94C69F9A-A935-4B9F-9277-EA654C79A821}"/>
              </a:ext>
            </a:extLst>
          </p:cNvPr>
          <p:cNvSpPr>
            <a:spLocks noGrp="1"/>
          </p:cNvSpPr>
          <p:nvPr>
            <p:ph idx="1"/>
          </p:nvPr>
        </p:nvSpPr>
        <p:spPr>
          <a:xfrm>
            <a:off x="740373" y="1524937"/>
            <a:ext cx="10711253" cy="4816557"/>
          </a:xfrm>
          <a:solidFill>
            <a:schemeClr val="bg1">
              <a:lumMod val="95000"/>
              <a:alpha val="98000"/>
            </a:schemeClr>
          </a:solidFill>
          <a:ln>
            <a:solidFill>
              <a:schemeClr val="tx1"/>
            </a:solidFill>
          </a:ln>
        </p:spPr>
        <p:txBody>
          <a:bodyPr>
            <a:normAutofit fontScale="85000" lnSpcReduction="20000"/>
          </a:bodyPr>
          <a:lstStyle/>
          <a:p>
            <a:pPr marL="0" indent="0">
              <a:lnSpc>
                <a:spcPct val="120000"/>
              </a:lnSpc>
              <a:buNone/>
            </a:pPr>
            <a:r>
              <a:rPr lang="ar-BH" sz="3800" dirty="0">
                <a:latin typeface="Sakkal Majalla" panose="02000000000000000000" pitchFamily="2" charset="-78"/>
                <a:cs typeface="Sakkal Majalla" panose="02000000000000000000" pitchFamily="2" charset="-78"/>
              </a:rPr>
              <a:t>2-  ما مفرد كلّ كلمة من الكلمات الآتية:   جدائل /  الوديان  /  روائع/  أعطاف.</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جديلة / الوادي  / رائع(ة) / عِطف.</a:t>
            </a:r>
          </a:p>
          <a:p>
            <a:pPr marL="0" indent="0" rtl="1">
              <a:lnSpc>
                <a:spcPct val="120000"/>
              </a:lnSpc>
              <a:buNone/>
            </a:pPr>
            <a:r>
              <a:rPr lang="ar-BH" sz="3800" dirty="0">
                <a:latin typeface="Sakkal Majalla" panose="02000000000000000000" pitchFamily="2" charset="-78"/>
                <a:cs typeface="Sakkal Majalla" panose="02000000000000000000" pitchFamily="2" charset="-78"/>
              </a:rPr>
              <a:t>3– من يخاطب الشّاعر في هذه القصيدة؟</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يخاطب امرأة متخيلة وهي سنة شعرية قديمة يتوسلها الشاعر لتجويد فخره بقومه.</a:t>
            </a:r>
          </a:p>
          <a:p>
            <a:pPr marL="0" indent="0" rtl="1">
              <a:lnSpc>
                <a:spcPct val="120000"/>
              </a:lnSpc>
              <a:buNone/>
            </a:pPr>
            <a:r>
              <a:rPr lang="ar-BH" sz="3800" dirty="0">
                <a:latin typeface="Sakkal Majalla" panose="02000000000000000000" pitchFamily="2" charset="-78"/>
                <a:cs typeface="Sakkal Majalla" panose="02000000000000000000" pitchFamily="2" charset="-78"/>
              </a:rPr>
              <a:t>4 – ما الصفات التي أسندها الشاعر إلى وطنه وأمته؟</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1- الجمال والعراقة.      2-الطموح  والعزيمة.     3- الخلود.    4- المجد والعظمة.</a:t>
            </a:r>
          </a:p>
          <a:p>
            <a:pPr marL="0" indent="0">
              <a:lnSpc>
                <a:spcPct val="120000"/>
              </a:lnSpc>
              <a:buNone/>
            </a:pPr>
            <a:r>
              <a:rPr lang="ar-BH" sz="4200" dirty="0">
                <a:latin typeface="Sakkal Majalla" panose="02000000000000000000" pitchFamily="2" charset="-78"/>
                <a:cs typeface="Sakkal Majalla" panose="02000000000000000000" pitchFamily="2" charset="-78"/>
              </a:rPr>
              <a:t>5 - </a:t>
            </a:r>
            <a:r>
              <a:rPr lang="ar-BH" sz="3800" dirty="0">
                <a:latin typeface="Sakkal Majalla" panose="02000000000000000000" pitchFamily="2" charset="-78"/>
                <a:cs typeface="Sakkal Majalla" panose="02000000000000000000" pitchFamily="2" charset="-78"/>
              </a:rPr>
              <a:t>ما العاطفةُ الـطاغيةُ على خاتمةالقصيدةِ؟</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العاطفةُ الطاغيةُ هي الفخر والاعتزاز والتفاؤل.</a:t>
            </a:r>
          </a:p>
          <a:p>
            <a:pPr marL="0" indent="0">
              <a:lnSpc>
                <a:spcPct val="12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rtl="1">
              <a:lnSpc>
                <a:spcPct val="150000"/>
              </a:lnSpc>
              <a:buNone/>
            </a:pPr>
            <a:endParaRPr lang="ar-BH" sz="3200" dirty="0">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7316FB7E-B954-4073-92F4-42E12F928612}"/>
              </a:ext>
            </a:extLst>
          </p:cNvPr>
          <p:cNvSpPr/>
          <p:nvPr/>
        </p:nvSpPr>
        <p:spPr>
          <a:xfrm>
            <a:off x="190500" y="114300"/>
            <a:ext cx="2650354"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07716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anim calcmode="lin" valueType="num">
                                      <p:cBhvr additive="base">
                                        <p:cTn id="13" dur="500" fill="hold"/>
                                        <p:tgtEl>
                                          <p:spTgt spid="7">
                                            <p:bg/>
                                          </p:spTgt>
                                        </p:tgtEl>
                                        <p:attrNameLst>
                                          <p:attrName>ppt_x</p:attrName>
                                        </p:attrNameLst>
                                      </p:cBhvr>
                                      <p:tavLst>
                                        <p:tav tm="0">
                                          <p:val>
                                            <p:strVal val="1+#ppt_w/2"/>
                                          </p:val>
                                        </p:tav>
                                        <p:tav tm="100000">
                                          <p:val>
                                            <p:strVal val="#ppt_x"/>
                                          </p:val>
                                        </p:tav>
                                      </p:tavLst>
                                    </p:anim>
                                    <p:anim calcmode="lin" valueType="num">
                                      <p:cBhvr additive="base">
                                        <p:cTn id="14" dur="500" fill="hold"/>
                                        <p:tgtEl>
                                          <p:spTgt spid="7">
                                            <p:bg/>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additive="base">
                                        <p:cTn id="31"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additive="base">
                                        <p:cTn id="37" dur="5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anim calcmode="lin" valueType="num">
                                      <p:cBhvr additive="base">
                                        <p:cTn id="43" dur="500" fill="hold"/>
                                        <p:tgtEl>
                                          <p:spTgt spid="7">
                                            <p:txEl>
                                              <p:pRg st="4" end="4"/>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7">
                                            <p:txEl>
                                              <p:pRg st="5" end="5"/>
                                            </p:txEl>
                                          </p:spTgt>
                                        </p:tgtEl>
                                        <p:attrNameLst>
                                          <p:attrName>style.visibility</p:attrName>
                                        </p:attrNameLst>
                                      </p:cBhvr>
                                      <p:to>
                                        <p:strVal val="visible"/>
                                      </p:to>
                                    </p:set>
                                    <p:anim calcmode="lin" valueType="num">
                                      <p:cBhvr additive="base">
                                        <p:cTn id="49" dur="500" fill="hold"/>
                                        <p:tgtEl>
                                          <p:spTgt spid="7">
                                            <p:txEl>
                                              <p:pRg st="5" end="5"/>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7">
                                            <p:txEl>
                                              <p:pRg st="6" end="6"/>
                                            </p:txEl>
                                          </p:spTgt>
                                        </p:tgtEl>
                                        <p:attrNameLst>
                                          <p:attrName>style.visibility</p:attrName>
                                        </p:attrNameLst>
                                      </p:cBhvr>
                                      <p:to>
                                        <p:strVal val="visible"/>
                                      </p:to>
                                    </p:set>
                                    <p:anim calcmode="lin" valueType="num">
                                      <p:cBhvr additive="base">
                                        <p:cTn id="55" dur="500" fill="hold"/>
                                        <p:tgtEl>
                                          <p:spTgt spid="7">
                                            <p:txEl>
                                              <p:pRg st="6" end="6"/>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
                                            <p:txEl>
                                              <p:pRg st="7" end="7"/>
                                            </p:txEl>
                                          </p:spTgt>
                                        </p:tgtEl>
                                        <p:attrNameLst>
                                          <p:attrName>style.visibility</p:attrName>
                                        </p:attrNameLst>
                                      </p:cBhvr>
                                      <p:to>
                                        <p:strVal val="visible"/>
                                      </p:to>
                                    </p:set>
                                    <p:anim calcmode="lin" valueType="num">
                                      <p:cBhvr additive="base">
                                        <p:cTn id="61"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C69F9A-A935-4B9F-9277-EA654C79A821}"/>
              </a:ext>
            </a:extLst>
          </p:cNvPr>
          <p:cNvSpPr>
            <a:spLocks noGrp="1"/>
          </p:cNvSpPr>
          <p:nvPr>
            <p:ph idx="1"/>
          </p:nvPr>
        </p:nvSpPr>
        <p:spPr>
          <a:xfrm>
            <a:off x="1047750" y="1463469"/>
            <a:ext cx="10132963" cy="4813078"/>
          </a:xfrm>
          <a:solidFill>
            <a:schemeClr val="bg1">
              <a:lumMod val="95000"/>
            </a:schemeClr>
          </a:solidFill>
        </p:spPr>
        <p:txBody>
          <a:bodyPr>
            <a:normAutofit fontScale="92500"/>
          </a:bodyPr>
          <a:lstStyle/>
          <a:p>
            <a:pPr marL="0" indent="0">
              <a:lnSpc>
                <a:spcPct val="120000"/>
              </a:lnSpc>
              <a:buNone/>
            </a:pPr>
            <a:r>
              <a:rPr lang="ar-BH" sz="3400" dirty="0">
                <a:latin typeface="Sakkal Majalla" panose="02000000000000000000" pitchFamily="2" charset="-78"/>
                <a:cs typeface="Sakkal Majalla" panose="02000000000000000000" pitchFamily="2" charset="-78"/>
              </a:rPr>
              <a:t>6- </a:t>
            </a:r>
            <a:r>
              <a:rPr lang="ar-BH" sz="3200" dirty="0">
                <a:latin typeface="Sakkal Majalla" panose="02000000000000000000" pitchFamily="2" charset="-78"/>
                <a:cs typeface="Sakkal Majalla" panose="02000000000000000000" pitchFamily="2" charset="-78"/>
              </a:rPr>
              <a:t>أضع دائرةً حول الإجابة الصحيحة: البيت الذي عبّر الشّاعرُ فيه عن إخلاصه لوطنه 3دق)</a:t>
            </a:r>
          </a:p>
          <a:p>
            <a:pPr marL="0" indent="0" algn="ctr">
              <a:lnSpc>
                <a:spcPct val="120000"/>
              </a:lnSpc>
              <a:buNone/>
            </a:pPr>
            <a:r>
              <a:rPr lang="ar-BH" sz="3200" dirty="0">
                <a:solidFill>
                  <a:srgbClr val="0070C0"/>
                </a:solidFill>
                <a:latin typeface="Sakkal Majalla" panose="02000000000000000000" pitchFamily="2" charset="-78"/>
                <a:cs typeface="Sakkal Majalla" panose="02000000000000000000" pitchFamily="2" charset="-78"/>
              </a:rPr>
              <a:t>البيت العاشر                                    البيت الحادي عشر                     البيت الثاني عشر</a:t>
            </a:r>
          </a:p>
          <a:p>
            <a:pPr marL="0" indent="0">
              <a:lnSpc>
                <a:spcPct val="120000"/>
              </a:lnSpc>
              <a:buNone/>
            </a:pPr>
            <a:r>
              <a:rPr lang="ar-BH" sz="3400" dirty="0">
                <a:latin typeface="Sakkal Majalla" panose="02000000000000000000" pitchFamily="2" charset="-78"/>
                <a:cs typeface="Sakkal Majalla" panose="02000000000000000000" pitchFamily="2" charset="-78"/>
              </a:rPr>
              <a:t>7-   أضع علامة (</a:t>
            </a:r>
            <a:r>
              <a:rPr lang="ar-BH" sz="3400" dirty="0">
                <a:latin typeface="Calibri" panose="020F0502020204030204" pitchFamily="34" charset="0"/>
                <a:cs typeface="Sakkal Majalla" panose="02000000000000000000" pitchFamily="2" charset="-78"/>
              </a:rPr>
              <a:t>√) أمام القيم التي أستخلصها من القصيدة</a:t>
            </a:r>
            <a:r>
              <a:rPr lang="ar-BH" sz="3400" dirty="0">
                <a:latin typeface="Sakkal Majalla" panose="02000000000000000000" pitchFamily="2" charset="-78"/>
                <a:cs typeface="Sakkal Majalla" panose="02000000000000000000" pitchFamily="2" charset="-78"/>
              </a:rPr>
              <a:t>. </a:t>
            </a:r>
            <a:r>
              <a:rPr lang="ar-BH" sz="3600" dirty="0">
                <a:latin typeface="Sakkal Majalla" panose="02000000000000000000" pitchFamily="2" charset="-78"/>
                <a:cs typeface="Sakkal Majalla" panose="02000000000000000000" pitchFamily="2" charset="-78"/>
              </a:rPr>
              <a:t>(3دق)</a:t>
            </a:r>
            <a:endParaRPr lang="ar-BH" sz="3400" dirty="0">
              <a:latin typeface="Sakkal Majalla" panose="02000000000000000000" pitchFamily="2" charset="-78"/>
              <a:cs typeface="Sakkal Majalla" panose="02000000000000000000" pitchFamily="2" charset="-78"/>
            </a:endParaRP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حُبّ الوطن.</a:t>
            </a: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الكرم.</a:t>
            </a: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الإصرار والعزيمة..</a:t>
            </a: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  الأمانة.</a:t>
            </a:r>
          </a:p>
          <a:p>
            <a:pPr marL="0" indent="0" algn="ctr">
              <a:lnSpc>
                <a:spcPct val="120000"/>
              </a:lnSpc>
              <a:buNone/>
            </a:pPr>
            <a:endParaRPr lang="ar-BH" sz="3200" dirty="0">
              <a:solidFill>
                <a:srgbClr val="0070C0"/>
              </a:solidFill>
              <a:latin typeface="Sakkal Majalla" panose="02000000000000000000" pitchFamily="2" charset="-78"/>
              <a:cs typeface="Sakkal Majalla" panose="02000000000000000000" pitchFamily="2" charset="-78"/>
            </a:endParaRPr>
          </a:p>
          <a:p>
            <a:pPr marL="0" indent="0">
              <a:lnSpc>
                <a:spcPct val="12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rtl="1">
              <a:lnSpc>
                <a:spcPct val="150000"/>
              </a:lnSpc>
              <a:buNone/>
            </a:pPr>
            <a:endParaRPr lang="ar-BH" sz="3200" dirty="0">
              <a:latin typeface="Sakkal Majalla" panose="02000000000000000000" pitchFamily="2" charset="-78"/>
              <a:cs typeface="Sakkal Majalla" panose="02000000000000000000" pitchFamily="2" charset="-78"/>
            </a:endParaRPr>
          </a:p>
        </p:txBody>
      </p:sp>
      <p:sp>
        <p:nvSpPr>
          <p:cNvPr id="6" name="Oval 5">
            <a:extLst>
              <a:ext uri="{FF2B5EF4-FFF2-40B4-BE49-F238E27FC236}">
                <a16:creationId xmlns:a16="http://schemas.microsoft.com/office/drawing/2014/main" id="{2BF40FB6-2A6F-4A5F-BA14-4956F6B1504E}"/>
              </a:ext>
            </a:extLst>
          </p:cNvPr>
          <p:cNvSpPr/>
          <p:nvPr/>
        </p:nvSpPr>
        <p:spPr>
          <a:xfrm>
            <a:off x="8769926" y="2229524"/>
            <a:ext cx="2294643" cy="65914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B7B3731-D7BB-442E-86ED-EB73A8407CE9}"/>
              </a:ext>
            </a:extLst>
          </p:cNvPr>
          <p:cNvSpPr/>
          <p:nvPr/>
        </p:nvSpPr>
        <p:spPr>
          <a:xfrm>
            <a:off x="1616765" y="3603322"/>
            <a:ext cx="642736" cy="490330"/>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BH" sz="3200" dirty="0">
                <a:latin typeface="Calibri" panose="020F0502020204030204" pitchFamily="34" charset="0"/>
                <a:cs typeface="Sakkal Majalla" panose="02000000000000000000" pitchFamily="2" charset="-78"/>
              </a:rPr>
              <a:t>√</a:t>
            </a:r>
            <a:endParaRPr lang="ar-BH" sz="3200" dirty="0"/>
          </a:p>
        </p:txBody>
      </p:sp>
      <p:sp>
        <p:nvSpPr>
          <p:cNvPr id="8" name="Rectangle 7">
            <a:extLst>
              <a:ext uri="{FF2B5EF4-FFF2-40B4-BE49-F238E27FC236}">
                <a16:creationId xmlns:a16="http://schemas.microsoft.com/office/drawing/2014/main" id="{5212F81B-7732-4D63-8ED5-C4F58D595EFA}"/>
              </a:ext>
            </a:extLst>
          </p:cNvPr>
          <p:cNvSpPr/>
          <p:nvPr/>
        </p:nvSpPr>
        <p:spPr>
          <a:xfrm>
            <a:off x="1616765" y="4694769"/>
            <a:ext cx="642736" cy="490330"/>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BH" sz="3200" dirty="0">
                <a:latin typeface="Calibri" panose="020F0502020204030204" pitchFamily="34" charset="0"/>
                <a:cs typeface="Sakkal Majalla" panose="02000000000000000000" pitchFamily="2" charset="-78"/>
              </a:rPr>
              <a:t>√</a:t>
            </a:r>
            <a:endParaRPr lang="ar-BH" sz="3200" dirty="0"/>
          </a:p>
        </p:txBody>
      </p:sp>
      <p:sp>
        <p:nvSpPr>
          <p:cNvPr id="9" name="مستطيل 8">
            <a:extLst>
              <a:ext uri="{FF2B5EF4-FFF2-40B4-BE49-F238E27FC236}">
                <a16:creationId xmlns:a16="http://schemas.microsoft.com/office/drawing/2014/main" id="{1178CF01-D2AC-40B8-8D01-CB6E86046555}"/>
              </a:ext>
            </a:extLst>
          </p:cNvPr>
          <p:cNvSpPr/>
          <p:nvPr/>
        </p:nvSpPr>
        <p:spPr>
          <a:xfrm>
            <a:off x="190500" y="114300"/>
            <a:ext cx="3085360"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69825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arn(inVertical)">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barn(inVertical)">
                                      <p:cBhvr>
                                        <p:cTn id="29" dur="500"/>
                                        <p:tgtEl>
                                          <p:spTgt spid="7">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7">
                                            <p:txEl>
                                              <p:pRg st="4" end="4"/>
                                            </p:txEl>
                                          </p:spTgt>
                                        </p:tgtEl>
                                        <p:attrNameLst>
                                          <p:attrName>style.visibility</p:attrName>
                                        </p:attrNameLst>
                                      </p:cBhvr>
                                      <p:to>
                                        <p:strVal val="visible"/>
                                      </p:to>
                                    </p:set>
                                    <p:animEffect transition="in" filter="barn(inVertical)">
                                      <p:cBhvr>
                                        <p:cTn id="34" dur="500"/>
                                        <p:tgtEl>
                                          <p:spTgt spid="7">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7">
                                            <p:txEl>
                                              <p:pRg st="5" end="5"/>
                                            </p:txEl>
                                          </p:spTgt>
                                        </p:tgtEl>
                                        <p:attrNameLst>
                                          <p:attrName>style.visibility</p:attrName>
                                        </p:attrNameLst>
                                      </p:cBhvr>
                                      <p:to>
                                        <p:strVal val="visible"/>
                                      </p:to>
                                    </p:set>
                                    <p:animEffect transition="in" filter="barn(inVertical)">
                                      <p:cBhvr>
                                        <p:cTn id="39" dur="500"/>
                                        <p:tgtEl>
                                          <p:spTgt spid="7">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7">
                                            <p:txEl>
                                              <p:pRg st="6" end="6"/>
                                            </p:txEl>
                                          </p:spTgt>
                                        </p:tgtEl>
                                        <p:attrNameLst>
                                          <p:attrName>style.visibility</p:attrName>
                                        </p:attrNameLst>
                                      </p:cBhvr>
                                      <p:to>
                                        <p:strVal val="visible"/>
                                      </p:to>
                                    </p:set>
                                    <p:animEffect transition="in" filter="barn(inVertical)">
                                      <p:cBhvr>
                                        <p:cTn id="44" dur="500"/>
                                        <p:tgtEl>
                                          <p:spTgt spid="7">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barn(inVertical)">
                                      <p:cBhvr>
                                        <p:cTn id="5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1">
            <a:extLst>
              <a:ext uri="{FF2B5EF4-FFF2-40B4-BE49-F238E27FC236}">
                <a16:creationId xmlns:a16="http://schemas.microsoft.com/office/drawing/2014/main" id="{6F682150-F0E6-47CE-8EEB-E02C28EA5DC0}"/>
              </a:ext>
            </a:extLst>
          </p:cNvPr>
          <p:cNvSpPr txBox="1">
            <a:spLocks noGrp="1"/>
          </p:cNvSpPr>
          <p:nvPr>
            <p:ph idx="1"/>
          </p:nvPr>
        </p:nvSpPr>
        <p:spPr>
          <a:xfrm>
            <a:off x="838200" y="2922588"/>
            <a:ext cx="10515600" cy="1323439"/>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marL="0" indent="0" algn="ctr" rtl="1">
              <a:lnSpc>
                <a:spcPct val="100000"/>
              </a:lnSpc>
              <a:buNone/>
            </a:pPr>
            <a:r>
              <a:rPr lang="ar-BH" sz="8000" b="1" dirty="0">
                <a:solidFill>
                  <a:srgbClr val="FF0000"/>
                </a:solidFill>
                <a:latin typeface="Sakkal Majalla" panose="02000000000000000000" pitchFamily="2" charset="-78"/>
                <a:cs typeface="Sakkal Majalla" panose="02000000000000000000" pitchFamily="2" charset="-78"/>
              </a:rPr>
              <a:t>انتهى الدّرسُ</a:t>
            </a:r>
            <a:endParaRPr lang="en-GB" sz="80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1311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مستند" ma:contentTypeID="0x010100EF3BDF4B7C87DF4D8F5E200E0804D351" ma:contentTypeVersion="10" ma:contentTypeDescription="إنشاء مستند جديد." ma:contentTypeScope="" ma:versionID="41cfb83d9c1796677b434310dcdc34c1">
  <xsd:schema xmlns:xsd="http://www.w3.org/2001/XMLSchema" xmlns:xs="http://www.w3.org/2001/XMLSchema" xmlns:p="http://schemas.microsoft.com/office/2006/metadata/properties" xmlns:ns2="684ca881-f77c-46cc-866a-2bfb1bba822e" xmlns:ns3="8bd8e3bc-1fbb-4203-aff7-cc445ba21b73" targetNamespace="http://schemas.microsoft.com/office/2006/metadata/properties" ma:root="true" ma:fieldsID="5bbd3b83af7aa264dc848e285b5fafa0" ns2:_="" ns3:_="">
    <xsd:import namespace="684ca881-f77c-46cc-866a-2bfb1bba822e"/>
    <xsd:import namespace="8bd8e3bc-1fbb-4203-aff7-cc445ba21b7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4ca881-f77c-46cc-866a-2bfb1bba82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d8e3bc-1fbb-4203-aff7-cc445ba21b73" elementFormDefault="qualified">
    <xsd:import namespace="http://schemas.microsoft.com/office/2006/documentManagement/types"/>
    <xsd:import namespace="http://schemas.microsoft.com/office/infopath/2007/PartnerControls"/>
    <xsd:element name="SharedWithUsers" ma:index="16" nillable="true" ma:displayName="تمت مشاركته مع"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مشتركة مع تفاصيل"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A6DF65-67D2-4B1C-B706-AE4FA96B5338}">
  <ds:schemaRefs>
    <ds:schemaRef ds:uri="http://schemas.microsoft.com/office/2006/metadata/properties"/>
    <ds:schemaRef ds:uri="http://www.w3.org/2000/xmlns/"/>
  </ds:schemaRefs>
</ds:datastoreItem>
</file>

<file path=customXml/itemProps2.xml><?xml version="1.0" encoding="utf-8"?>
<ds:datastoreItem xmlns:ds="http://schemas.openxmlformats.org/officeDocument/2006/customXml" ds:itemID="{15358413-A214-4240-9C99-48BE18558BA3}">
  <ds:schemaRefs>
    <ds:schemaRef ds:uri="http://schemas.microsoft.com/sharepoint/v3/contenttype/forms"/>
  </ds:schemaRefs>
</ds:datastoreItem>
</file>

<file path=customXml/itemProps3.xml><?xml version="1.0" encoding="utf-8"?>
<ds:datastoreItem xmlns:ds="http://schemas.openxmlformats.org/officeDocument/2006/customXml" ds:itemID="{E223042A-1302-4A03-91FE-3D3D4C6D0166}">
  <ds:schemaRefs>
    <ds:schemaRef ds:uri="http://schemas.microsoft.com/office/2006/metadata/contentType"/>
    <ds:schemaRef ds:uri="http://schemas.microsoft.com/office/2006/metadata/properties/metaAttributes"/>
    <ds:schemaRef ds:uri="http://www.w3.org/2000/xmlns/"/>
    <ds:schemaRef ds:uri="http://www.w3.org/2001/XMLSchema"/>
    <ds:schemaRef ds:uri="684ca881-f77c-46cc-866a-2bfb1bba822e"/>
    <ds:schemaRef ds:uri="8bd8e3bc-1fbb-4203-aff7-cc445ba21b73"/>
  </ds:schemaRefs>
</ds:datastoreItem>
</file>

<file path=docProps/app.xml><?xml version="1.0" encoding="utf-8"?>
<Properties xmlns="http://schemas.openxmlformats.org/officeDocument/2006/extended-properties" xmlns:vt="http://schemas.openxmlformats.org/officeDocument/2006/docPropsVTypes">
  <Template>قالب الدروس</Template>
  <TotalTime>236</TotalTime>
  <Words>1761</Words>
  <Application>Microsoft Office PowerPoint</Application>
  <PresentationFormat>شاشة عريضة</PresentationFormat>
  <Paragraphs>323</Paragraphs>
  <Slides>32</Slides>
  <Notes>0</Notes>
  <HiddenSlides>0</HiddenSlides>
  <MMClips>0</MMClips>
  <ScaleCrop>false</ScaleCrop>
  <HeadingPairs>
    <vt:vector size="4" baseType="variant">
      <vt:variant>
        <vt:lpstr>نسق</vt:lpstr>
      </vt:variant>
      <vt:variant>
        <vt:i4>1</vt:i4>
      </vt:variant>
      <vt:variant>
        <vt:lpstr>عناوين الشرائح</vt:lpstr>
      </vt:variant>
      <vt:variant>
        <vt:i4>32</vt:i4>
      </vt:variant>
    </vt:vector>
  </HeadingPairs>
  <TitlesOfParts>
    <vt:vector size="33" baseType="lpstr">
      <vt:lpstr>قالب الدروس</vt:lpstr>
      <vt:lpstr>عرض تقديمي في PowerPoint</vt:lpstr>
      <vt:lpstr>أهداف الدَّرس:</vt:lpstr>
      <vt:lpstr>أَتَعَــــــــــــــــــــــرَّفُ</vt:lpstr>
      <vt:lpstr>الفكرة العامّة:</vt:lpstr>
      <vt:lpstr>عرض تقديمي في PowerPoint</vt:lpstr>
      <vt:lpstr>أبيات المقطع الأوّل</vt:lpstr>
      <vt:lpstr> أَشْرحُ المفردات الآتية مُستعينًا بالسّياق الّذي وردت فيه.</vt:lpstr>
      <vt:lpstr> أَشْرحُ المفردات الآتية مُستعينًا بالسّياق الّذي وردت فيه.</vt:lpstr>
      <vt:lpstr>1- شرح المقطع الأوّل (الأبيات 1-3):</vt:lpstr>
      <vt:lpstr>1- شرح المقطع الأوّل (الأبيات 1-3):</vt:lpstr>
      <vt:lpstr>أَشْرَحُ الصّورة الفنّيّة وأبيّن دلالتها.</vt:lpstr>
      <vt:lpstr>أبيات المقطع الثَّاني</vt:lpstr>
      <vt:lpstr> أَشْرحُ المفردات الآتية مُستعينًا بالسّياق الّذي وردت فيه.</vt:lpstr>
      <vt:lpstr>2-شرح المقطع الثّاني (الأبيات 4-8):</vt:lpstr>
      <vt:lpstr>النّشاط الثّاني(4د):</vt:lpstr>
      <vt:lpstr>أَشْرَحُ الصّورة الفنّيّة وأبيّن دلالتها.</vt:lpstr>
      <vt:lpstr>أَشْرَحُ الصّورة الفنّيّة وأبيّن دلالتها.</vt:lpstr>
      <vt:lpstr>أبيات المقطع الثّالث</vt:lpstr>
      <vt:lpstr> أَشْرحُ المفردات الآتية مُستعينًا بالسّياق الّذي وردت فيه.</vt:lpstr>
      <vt:lpstr>النّشاط الثّاني(4د):</vt:lpstr>
      <vt:lpstr>3-شرح المقطع الثّالث:</vt:lpstr>
      <vt:lpstr>أوضح نوع الأسلوب.</vt:lpstr>
      <vt:lpstr>أبيات المقطع الرابع</vt:lpstr>
      <vt:lpstr> أَشْرحُ المفردات الآتية مُستعينًا بالسّياق الّذي وردت فيه.</vt:lpstr>
      <vt:lpstr>النّشاط الثّاني(4د):</vt:lpstr>
      <vt:lpstr>أَشْرَحُ الصّورة الفنّيّة وأبيّن دلالتها.</vt:lpstr>
      <vt:lpstr>1- شرح المقطع الأوّل (الأبيات 1-3):</vt:lpstr>
      <vt:lpstr>عرض تقديمي في PowerPoint</vt:lpstr>
      <vt:lpstr>عرض تقديمي في PowerPoint</vt:lpstr>
      <vt:lpstr>أُجيبُ عن الأسئلة الآتية، استنادًا إلى ما وردَ في القصيدةِ. (5دق)</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Othman Ben Alsadiq Chriha</dc:creator>
  <cp:lastModifiedBy>Jassim Adel Ahmed Ebrahim</cp:lastModifiedBy>
  <cp:revision>426</cp:revision>
  <dcterms:created xsi:type="dcterms:W3CDTF">2020-03-04T09:59:41Z</dcterms:created>
  <dcterms:modified xsi:type="dcterms:W3CDTF">2023-10-20T10:03:15Z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0x010100EF3BDF4B7C87DF4D8F5E200E0804D351</vt:lpwstr>
  </property>
</Properties>
</file>