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2" r:id="rId1"/>
    <p:sldMasterId id="2147483742" r:id="rId2"/>
    <p:sldMasterId id="2147483754" r:id="rId3"/>
    <p:sldMasterId id="2147483766" r:id="rId4"/>
  </p:sldMasterIdLst>
  <p:sldIdLst>
    <p:sldId id="287" r:id="rId5"/>
    <p:sldId id="295" r:id="rId6"/>
    <p:sldId id="261" r:id="rId7"/>
    <p:sldId id="312" r:id="rId8"/>
    <p:sldId id="301" r:id="rId9"/>
    <p:sldId id="303" r:id="rId10"/>
    <p:sldId id="304" r:id="rId11"/>
    <p:sldId id="282" r:id="rId12"/>
    <p:sldId id="313" r:id="rId13"/>
    <p:sldId id="288" r:id="rId14"/>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AFB"/>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456" autoAdjust="0"/>
    <p:restoredTop sz="94660"/>
  </p:normalViewPr>
  <p:slideViewPr>
    <p:cSldViewPr snapToGrid="0">
      <p:cViewPr varScale="1">
        <p:scale>
          <a:sx n="74" d="100"/>
          <a:sy n="74" d="100"/>
        </p:scale>
        <p:origin x="51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1491787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957562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2624931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9E8D9B2C-6053-4F28-89C5-C10576E81230}"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3434149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9E8D9B2C-6053-4F28-89C5-C10576E81230}" type="datetimeFigureOut">
              <a:rPr lang="en-US" smtClean="0"/>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4156461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7" name="Date Placeholder 2"/>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85083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2563742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7" name="Date Placeholder 4"/>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318937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9E8D9B2C-6053-4F28-89C5-C10576E81230}"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1551381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9E8D9B2C-6053-4F28-89C5-C10576E81230}"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2046908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ar-SA" smtClean="0"/>
              <a:t>انقر لتحرير نمط العنوان الرئيسي</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1824596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ar-SA" smtClean="0"/>
              <a:t>انقر لتحرير نمط العنوان الرئيسي</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smtClean="0"/>
              <a:t>تحرير أنماط النص الرئيسي</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39550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2761283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أعمد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3464554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أعمدة صو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1256985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nchorCtr="0"/>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38208442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E8D9B2C-6053-4F28-89C5-C10576E8123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120F3-7AC8-4DD5-9A59-D5A1BDAE5658}" type="slidenum">
              <a:rPr lang="en-US" smtClean="0"/>
              <a:t>‹#›</a:t>
            </a:fld>
            <a:endParaRPr lang="en-US"/>
          </a:p>
        </p:txBody>
      </p:sp>
    </p:spTree>
    <p:extLst>
      <p:ext uri="{BB962C8B-B14F-4D97-AF65-F5344CB8AC3E}">
        <p14:creationId xmlns:p14="http://schemas.microsoft.com/office/powerpoint/2010/main" val="1431117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432938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7140144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684861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448322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BB54EE-DF0D-4FA1-B48F-C292469C25C4}" type="datetimeFigureOut">
              <a:rPr lang="en-US" smtClean="0"/>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381595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B54EE-DF0D-4FA1-B48F-C292469C25C4}" type="datetimeFigureOut">
              <a:rPr lang="en-US" smtClean="0"/>
              <a:t>9/21/2020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042323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9/21/2020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666390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5139061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6457899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320108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198927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9076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8012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841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1016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92059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27851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83367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7708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62312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34637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solidFill>
                  <a:prstClr val="black">
                    <a:tint val="75000"/>
                  </a:prstClr>
                </a:solidFill>
              </a:rPr>
              <a:pPr/>
              <a:t>9/21/2020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6F20112-F681-4D23-BAD6-386DBC2EFD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48244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4449034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1838654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155327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874706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7497205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9/21/2020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6256421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9/21/2020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3535884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323635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3512991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5093402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2543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7.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2.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7.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E8D9B2C-6053-4F28-89C5-C10576E81230}" type="datetimeFigureOut">
              <a:rPr lang="en-US" smtClean="0"/>
              <a:t>9/21/2020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FB120F3-7AC8-4DD5-9A59-D5A1BDAE5658}" type="slidenum">
              <a:rPr lang="en-US" smtClean="0"/>
              <a:t>‹#›</a:t>
            </a:fld>
            <a:endParaRPr lang="en-US"/>
          </a:p>
        </p:txBody>
      </p:sp>
    </p:spTree>
    <p:extLst>
      <p:ext uri="{BB962C8B-B14F-4D97-AF65-F5344CB8AC3E}">
        <p14:creationId xmlns:p14="http://schemas.microsoft.com/office/powerpoint/2010/main" val="1380600999"/>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sharpenSoften amoun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9/21/2020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395047536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95BB54EE-DF0D-4FA1-B48F-C292469C25C4}" type="datetimeFigureOut">
              <a:rPr lang="en-US" smtClean="0">
                <a:solidFill>
                  <a:prstClr val="black">
                    <a:tint val="75000"/>
                  </a:prstClr>
                </a:solidFill>
              </a:rPr>
              <a:pPr rtl="0"/>
              <a:t>9/21/2020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86F20112-F681-4D23-BAD6-386DBC2EFDE9}"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398246297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9/21/2020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216735014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4"/>
          <p:cNvSpPr txBox="1"/>
          <p:nvPr/>
        </p:nvSpPr>
        <p:spPr>
          <a:xfrm>
            <a:off x="1738423" y="1346440"/>
            <a:ext cx="8974182" cy="2185214"/>
          </a:xfrm>
          <a:prstGeom prst="rect">
            <a:avLst/>
          </a:prstGeom>
          <a:noFill/>
          <a:ln w="19050">
            <a:noFill/>
          </a:ln>
        </p:spPr>
        <p:txBody>
          <a:bodyPr wrap="square" rtlCol="0">
            <a:spAutoFit/>
          </a:bodyPr>
          <a:lstStyle/>
          <a:p>
            <a:pPr lvl="0" algn="ctr" rtl="0"/>
            <a:r>
              <a:rPr lang="ar-BH" sz="8800" b="1" dirty="0" smtClean="0">
                <a:solidFill>
                  <a:srgbClr val="FF0000"/>
                </a:solidFill>
                <a:latin typeface="Sakkal Majalla" panose="02000000000000000000" pitchFamily="2" charset="-78"/>
                <a:cs typeface="Sakkal Majalla" panose="02000000000000000000" pitchFamily="2" charset="-78"/>
              </a:rPr>
              <a:t>البيئة الصحراوية</a:t>
            </a:r>
            <a:endParaRPr lang="ar-BH" sz="5400" b="1" dirty="0" smtClean="0">
              <a:solidFill>
                <a:srgbClr val="FF0000"/>
              </a:solidFill>
              <a:latin typeface="Sakkal Majalla" panose="02000000000000000000" pitchFamily="2" charset="-78"/>
              <a:cs typeface="Sakkal Majalla" panose="02000000000000000000" pitchFamily="2" charset="-78"/>
            </a:endParaRPr>
          </a:p>
          <a:p>
            <a:pPr lvl="0" algn="ctr"/>
            <a:r>
              <a:rPr lang="ar-BH" sz="4800" b="1" noProof="0" dirty="0" smtClean="0">
                <a:solidFill>
                  <a:srgbClr val="FF0000"/>
                </a:solidFill>
                <a:latin typeface="Sakkal Majalla" panose="02000000000000000000" pitchFamily="2" charset="-78"/>
                <a:cs typeface="Sakkal Majalla" panose="02000000000000000000" pitchFamily="2" charset="-78"/>
              </a:rPr>
              <a:t>الدرس (12)</a:t>
            </a:r>
            <a:r>
              <a:rPr lang="ar-BH" sz="3600" b="1" noProof="0" dirty="0" smtClean="0">
                <a:solidFill>
                  <a:srgbClr val="FF0000"/>
                </a:solidFill>
                <a:latin typeface="Sakkal Majalla" panose="02000000000000000000" pitchFamily="2" charset="-78"/>
                <a:cs typeface="Sakkal Majalla" panose="02000000000000000000" pitchFamily="2" charset="-78"/>
              </a:rPr>
              <a:t> صفحة 45</a:t>
            </a:r>
            <a:endParaRPr kumimoji="0" lang="en-US" sz="4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Sakkal Majalla" panose="02000000000000000000" pitchFamily="2" charset="-78"/>
              <a:cs typeface="Sakkal Majalla" panose="02000000000000000000" pitchFamily="2" charset="-78"/>
            </a:endParaRPr>
          </a:p>
        </p:txBody>
      </p:sp>
      <p:sp>
        <p:nvSpPr>
          <p:cNvPr id="4" name="مربع نص 3"/>
          <p:cNvSpPr txBox="1"/>
          <p:nvPr/>
        </p:nvSpPr>
        <p:spPr>
          <a:xfrm>
            <a:off x="1738422" y="5498666"/>
            <a:ext cx="8974183" cy="1200329"/>
          </a:xfrm>
          <a:prstGeom prst="rect">
            <a:avLst/>
          </a:prstGeom>
          <a:noFill/>
          <a:ln w="28575">
            <a:noFill/>
          </a:ln>
        </p:spPr>
        <p:txBody>
          <a:bodyPr wrap="square" rtlCol="0">
            <a:spAutoFit/>
          </a:bodyPr>
          <a:lstStyle/>
          <a:p>
            <a:pPr algn="ctr"/>
            <a:r>
              <a:rPr lang="ar-SA" sz="3600" b="1" dirty="0">
                <a:latin typeface="Sakkal Majalla" panose="02000000000000000000" pitchFamily="2" charset="-78"/>
                <a:cs typeface="Sakkal Majalla" panose="02000000000000000000" pitchFamily="2" charset="-78"/>
              </a:rPr>
              <a:t>المواد الاجتماعية </a:t>
            </a:r>
            <a:r>
              <a:rPr lang="ar-BH" sz="3600" b="1" dirty="0" smtClean="0">
                <a:latin typeface="Sakkal Majalla" panose="02000000000000000000" pitchFamily="2" charset="-78"/>
                <a:cs typeface="Sakkal Majalla" panose="02000000000000000000" pitchFamily="2" charset="-78"/>
              </a:rPr>
              <a:t>- الصف الثاني </a:t>
            </a:r>
            <a:r>
              <a:rPr lang="ar-BH" sz="3600" b="1" dirty="0">
                <a:latin typeface="Sakkal Majalla" panose="02000000000000000000" pitchFamily="2" charset="-78"/>
                <a:cs typeface="Sakkal Majalla" panose="02000000000000000000" pitchFamily="2" charset="-78"/>
              </a:rPr>
              <a:t>الإعدادي– الفصل الدراسي الأول الوحدة </a:t>
            </a:r>
            <a:r>
              <a:rPr lang="ar-BH" sz="3600" b="1" dirty="0" smtClean="0">
                <a:latin typeface="Sakkal Majalla" panose="02000000000000000000" pitchFamily="2" charset="-78"/>
                <a:cs typeface="Sakkal Majalla" panose="02000000000000000000" pitchFamily="2" charset="-78"/>
              </a:rPr>
              <a:t>الثانية</a:t>
            </a:r>
            <a:endParaRPr lang="en-US" sz="3600" dirty="0">
              <a:latin typeface="Sakkal Majalla" panose="02000000000000000000" pitchFamily="2" charset="-78"/>
              <a:cs typeface="Sakkal Majalla" panose="02000000000000000000" pitchFamily="2" charset="-78"/>
            </a:endParaRPr>
          </a:p>
        </p:txBody>
      </p:sp>
      <p:pic>
        <p:nvPicPr>
          <p:cNvPr id="2" name="صورة 1"/>
          <p:cNvPicPr>
            <a:picLocks noChangeAspect="1"/>
          </p:cNvPicPr>
          <p:nvPr/>
        </p:nvPicPr>
        <p:blipFill rotWithShape="1">
          <a:blip r:embed="rId2"/>
          <a:srcRect l="30766" t="24179" r="27930" b="20997"/>
          <a:stretch/>
        </p:blipFill>
        <p:spPr>
          <a:xfrm>
            <a:off x="256681" y="2629468"/>
            <a:ext cx="4138856" cy="2921099"/>
          </a:xfrm>
          <a:prstGeom prst="rect">
            <a:avLst/>
          </a:prstGeom>
        </p:spPr>
      </p:pic>
    </p:spTree>
    <p:extLst>
      <p:ext uri="{BB962C8B-B14F-4D97-AF65-F5344CB8AC3E}">
        <p14:creationId xmlns:p14="http://schemas.microsoft.com/office/powerpoint/2010/main" val="208464210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colorTemperature colorTemp="6517"/>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AutoShape 92"/>
          <p:cNvSpPr>
            <a:spLocks noChangeArrowheads="1"/>
          </p:cNvSpPr>
          <p:nvPr/>
        </p:nvSpPr>
        <p:spPr bwMode="auto">
          <a:xfrm flipH="1">
            <a:off x="10359371" y="3003704"/>
            <a:ext cx="758752" cy="601257"/>
          </a:xfrm>
          <a:prstGeom prst="rect">
            <a:avLst/>
          </a:prstGeom>
          <a:solidFill>
            <a:srgbClr val="EBEBEB"/>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BH" altLang="ko-KR"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1</a:t>
            </a:r>
            <a:endParaRPr kumimoji="0" lang="ko-KR" altLang="en-US"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5" name="AutoShape 92"/>
          <p:cNvSpPr>
            <a:spLocks noChangeArrowheads="1"/>
          </p:cNvSpPr>
          <p:nvPr/>
        </p:nvSpPr>
        <p:spPr bwMode="auto">
          <a:xfrm flipH="1">
            <a:off x="10359371" y="4053103"/>
            <a:ext cx="758752" cy="601257"/>
          </a:xfrm>
          <a:prstGeom prst="rect">
            <a:avLst/>
          </a:prstGeom>
          <a:solidFill>
            <a:srgbClr val="EBEBEB"/>
          </a:solidFill>
          <a:ln w="25400">
            <a:solidFill>
              <a:schemeClr val="tx1"/>
            </a:solidFill>
            <a:prstDash val="solid"/>
            <a:headEnd/>
            <a:tailEnd/>
          </a:ln>
          <a:effectLst>
            <a:outerShdw blurRad="25400" dist="1905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BH" altLang="ko-KR"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2</a:t>
            </a:r>
            <a:endParaRPr kumimoji="0" lang="ko-KR" altLang="en-US"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6" name="AutoShape 92"/>
          <p:cNvSpPr>
            <a:spLocks noChangeArrowheads="1"/>
          </p:cNvSpPr>
          <p:nvPr/>
        </p:nvSpPr>
        <p:spPr bwMode="auto">
          <a:xfrm flipH="1">
            <a:off x="10359371" y="5102502"/>
            <a:ext cx="758752" cy="601257"/>
          </a:xfrm>
          <a:prstGeom prst="rect">
            <a:avLst/>
          </a:prstGeom>
          <a:solidFill>
            <a:srgbClr val="EBEBEB"/>
          </a:solidFill>
          <a:ln w="25400">
            <a:solidFill>
              <a:schemeClr val="tx1"/>
            </a:solidFill>
            <a:headEnd/>
            <a:tailEnd/>
          </a:ln>
          <a:effectLst>
            <a:outerShdw blurRad="25400" dist="1905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ar-BH" altLang="ko-KR"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rPr>
              <a:t>3</a:t>
            </a:r>
            <a:endParaRPr kumimoji="0" lang="ko-KR" altLang="en-US" sz="3200" b="0" i="0" u="none" strike="noStrike" kern="1200" cap="none" spc="0" normalizeH="0" baseline="0" noProof="0" dirty="0">
              <a:ln>
                <a:noFill/>
              </a:ln>
              <a:solidFill>
                <a:prstClr val="black"/>
              </a:solidFill>
              <a:effectLst/>
              <a:uLnTx/>
              <a:uFillTx/>
              <a:latin typeface="Sakkal Majalla" panose="02000000000000000000" pitchFamily="2" charset="-78"/>
              <a:ea typeface="맑은 고딕" panose="020B0503020000020004" pitchFamily="34" charset="-127"/>
              <a:cs typeface="Sakkal Majalla" panose="02000000000000000000" pitchFamily="2" charset="-78"/>
            </a:endParaRPr>
          </a:p>
        </p:txBody>
      </p:sp>
      <p:sp>
        <p:nvSpPr>
          <p:cNvPr id="7" name="AutoShape 92"/>
          <p:cNvSpPr>
            <a:spLocks noChangeArrowheads="1"/>
          </p:cNvSpPr>
          <p:nvPr/>
        </p:nvSpPr>
        <p:spPr bwMode="auto">
          <a:xfrm flipH="1">
            <a:off x="941695" y="2938023"/>
            <a:ext cx="9131919" cy="732620"/>
          </a:xfrm>
          <a:prstGeom prst="rect">
            <a:avLst/>
          </a:prstGeom>
          <a:solidFill>
            <a:srgbClr val="EBEBEB"/>
          </a:solidFill>
          <a:ln w="25400">
            <a:solidFill>
              <a:schemeClr val="tx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r>
              <a:rPr lang="ar-BH" sz="2800" b="1" dirty="0" smtClean="0">
                <a:solidFill>
                  <a:schemeClr val="tx1"/>
                </a:solidFill>
                <a:latin typeface="Sakkal Majalla" panose="02000000000000000000" pitchFamily="2" charset="-78"/>
                <a:cs typeface="Sakkal Majalla" panose="02000000000000000000" pitchFamily="2" charset="-78"/>
              </a:rPr>
              <a:t>بيان خصائص المُناخ الصحراوي</a:t>
            </a:r>
            <a:r>
              <a:rPr lang="ar-SA" sz="2800" b="1" dirty="0" smtClean="0">
                <a:solidFill>
                  <a:schemeClr val="tx1"/>
                </a:solidFill>
                <a:latin typeface="Sakkal Majalla" panose="02000000000000000000" pitchFamily="2" charset="-78"/>
                <a:cs typeface="Sakkal Majalla" panose="02000000000000000000" pitchFamily="2" charset="-78"/>
              </a:rPr>
              <a:t>.</a:t>
            </a:r>
            <a:endParaRPr lang="ar-SA" sz="2800" b="1" dirty="0">
              <a:solidFill>
                <a:schemeClr val="tx1"/>
              </a:solidFill>
              <a:latin typeface="Sakkal Majalla" panose="02000000000000000000" pitchFamily="2" charset="-78"/>
              <a:cs typeface="Sakkal Majalla" panose="02000000000000000000" pitchFamily="2" charset="-78"/>
            </a:endParaRPr>
          </a:p>
        </p:txBody>
      </p:sp>
      <p:sp>
        <p:nvSpPr>
          <p:cNvPr id="8" name="AutoShape 92"/>
          <p:cNvSpPr>
            <a:spLocks noChangeArrowheads="1"/>
          </p:cNvSpPr>
          <p:nvPr/>
        </p:nvSpPr>
        <p:spPr bwMode="auto">
          <a:xfrm flipH="1">
            <a:off x="941695" y="3987422"/>
            <a:ext cx="9131917" cy="732620"/>
          </a:xfrm>
          <a:prstGeom prst="rect">
            <a:avLst/>
          </a:prstGeom>
          <a:solidFill>
            <a:srgbClr val="EBEBEB"/>
          </a:solidFill>
          <a:ln w="25400">
            <a:solidFill>
              <a:schemeClr val="tx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r>
              <a:rPr lang="ar-BH" sz="2800" b="1" dirty="0" smtClean="0">
                <a:solidFill>
                  <a:schemeClr val="tx1"/>
                </a:solidFill>
                <a:latin typeface="Sakkal Majalla" panose="02000000000000000000" pitchFamily="2" charset="-78"/>
                <a:cs typeface="Sakkal Majalla" panose="02000000000000000000" pitchFamily="2" charset="-78"/>
              </a:rPr>
              <a:t>توضيح مميزات المناطق المناخية التي تتألف منها البيئة الصحراوية.</a:t>
            </a:r>
            <a:endParaRPr lang="ar-SA" sz="2800" b="1" dirty="0">
              <a:solidFill>
                <a:schemeClr val="tx1"/>
              </a:solidFill>
              <a:latin typeface="Sakkal Majalla" panose="02000000000000000000" pitchFamily="2" charset="-78"/>
              <a:cs typeface="Sakkal Majalla" panose="02000000000000000000" pitchFamily="2" charset="-78"/>
            </a:endParaRPr>
          </a:p>
        </p:txBody>
      </p:sp>
      <p:sp>
        <p:nvSpPr>
          <p:cNvPr id="9" name="AutoShape 92"/>
          <p:cNvSpPr>
            <a:spLocks noChangeArrowheads="1"/>
          </p:cNvSpPr>
          <p:nvPr/>
        </p:nvSpPr>
        <p:spPr bwMode="auto">
          <a:xfrm flipH="1">
            <a:off x="941697" y="5036821"/>
            <a:ext cx="9131918" cy="732620"/>
          </a:xfrm>
          <a:prstGeom prst="rect">
            <a:avLst/>
          </a:prstGeom>
          <a:solidFill>
            <a:srgbClr val="EBEBEB"/>
          </a:solidFill>
          <a:ln w="25400">
            <a:solidFill>
              <a:schemeClr val="tx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r" rtl="1"/>
            <a:r>
              <a:rPr lang="ar-BH" sz="2800" b="1" dirty="0" smtClean="0">
                <a:solidFill>
                  <a:schemeClr val="tx1"/>
                </a:solidFill>
                <a:latin typeface="Sakkal Majalla" panose="02000000000000000000" pitchFamily="2" charset="-78"/>
                <a:cs typeface="Sakkal Majalla" panose="02000000000000000000" pitchFamily="2" charset="-78"/>
              </a:rPr>
              <a:t>إدراك أثر  الخصائص المناخية للبيئة الصحراوية في الوطن العربي على مياهها السطحية. </a:t>
            </a:r>
            <a:endParaRPr lang="en-US" sz="2800" b="1" dirty="0">
              <a:solidFill>
                <a:schemeClr val="tx1"/>
              </a:solidFill>
              <a:latin typeface="Sakkal Majalla" panose="02000000000000000000" pitchFamily="2" charset="-78"/>
              <a:cs typeface="Sakkal Majalla" panose="02000000000000000000" pitchFamily="2" charset="-78"/>
            </a:endParaRPr>
          </a:p>
        </p:txBody>
      </p:sp>
      <p:sp>
        <p:nvSpPr>
          <p:cNvPr id="10" name="Rectangle 21"/>
          <p:cNvSpPr/>
          <p:nvPr/>
        </p:nvSpPr>
        <p:spPr>
          <a:xfrm>
            <a:off x="4012743" y="530390"/>
            <a:ext cx="4388683" cy="923330"/>
          </a:xfrm>
          <a:prstGeom prst="rect">
            <a:avLst/>
          </a:prstGeom>
          <a:solidFill>
            <a:schemeClr val="bg1">
              <a:lumMod val="95000"/>
            </a:schemeClr>
          </a:solidFill>
          <a:effectLst>
            <a:outerShdw blurRad="38100" dist="25400" dir="2700000" algn="br" rotWithShape="0">
              <a:srgbClr val="000000">
                <a:alpha val="60000"/>
              </a:srgbClr>
            </a:outerShdw>
            <a:reflection blurRad="6350" stA="50000" endA="300" endPos="55000" dir="5400000" sy="-100000" algn="bl" rotWithShape="0"/>
          </a:effectLst>
        </p:spPr>
        <p:style>
          <a:lnRef idx="1">
            <a:schemeClr val="accent5"/>
          </a:lnRef>
          <a:fillRef idx="3">
            <a:schemeClr val="accent5"/>
          </a:fillRef>
          <a:effectRef idx="2">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5400" b="1" i="0" u="none" strike="noStrike" kern="1200" cap="none" spc="0" normalizeH="0" baseline="0" noProof="0" dirty="0">
                <a:ln>
                  <a:noFill/>
                </a:ln>
                <a:solidFill>
                  <a:srgbClr val="FFC000"/>
                </a:solidFill>
                <a:effectLst/>
                <a:uLnTx/>
                <a:uFillTx/>
                <a:latin typeface="Calibri"/>
                <a:ea typeface="+mn-ea"/>
                <a:cs typeface="Arial" panose="020B0604020202020204" pitchFamily="34" charset="0"/>
              </a:rPr>
              <a:t>الأهــــــــــــداف</a:t>
            </a:r>
            <a:endParaRPr kumimoji="0" lang="en-US" sz="5400" b="1" i="0" u="none" strike="noStrike" kern="1200" cap="none" spc="0" normalizeH="0" baseline="0" noProof="0" dirty="0">
              <a:ln>
                <a:noFill/>
              </a:ln>
              <a:solidFill>
                <a:srgbClr val="FFC000"/>
              </a:solidFill>
              <a:effectLst/>
              <a:uLnTx/>
              <a:uFillTx/>
              <a:latin typeface="Calibri"/>
              <a:ea typeface="+mn-ea"/>
              <a:cs typeface="+mn-cs"/>
            </a:endParaRPr>
          </a:p>
        </p:txBody>
      </p:sp>
      <p:sp>
        <p:nvSpPr>
          <p:cNvPr id="11" name="Rectangle 21"/>
          <p:cNvSpPr/>
          <p:nvPr/>
        </p:nvSpPr>
        <p:spPr>
          <a:xfrm>
            <a:off x="634181" y="1615948"/>
            <a:ext cx="10427109" cy="646331"/>
          </a:xfrm>
          <a:prstGeom prst="rect">
            <a:avLst/>
          </a:prstGeom>
          <a:solidFill>
            <a:schemeClr val="bg1">
              <a:lumMod val="95000"/>
            </a:schemeClr>
          </a:solidFill>
          <a:effectLst>
            <a:outerShdw blurRad="38100" dist="25400" dir="2700000" algn="br" rotWithShape="0">
              <a:srgbClr val="000000">
                <a:alpha val="60000"/>
              </a:srgbClr>
            </a:outerShdw>
            <a:reflection blurRad="6350" stA="50000" endA="300" endPos="55000" dir="5400000" sy="-100000" algn="bl" rotWithShape="0"/>
          </a:effectLst>
        </p:spPr>
        <p:style>
          <a:lnRef idx="1">
            <a:schemeClr val="accent5"/>
          </a:lnRef>
          <a:fillRef idx="3">
            <a:schemeClr val="accent5"/>
          </a:fillRef>
          <a:effectRef idx="2">
            <a:schemeClr val="accent5"/>
          </a:effectRef>
          <a:fontRef idx="minor">
            <a:schemeClr val="lt1"/>
          </a:fontRef>
        </p:style>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BH" sz="3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يتوقع من الطالب بعد نهاية الدرس </a:t>
            </a:r>
            <a:r>
              <a:rPr kumimoji="0" lang="ar-BH" sz="3600" b="1" i="0" u="none" strike="noStrike" kern="1200" cap="none" spc="0" normalizeH="0" baseline="0" noProof="0" dirty="0" smtClean="0">
                <a:ln>
                  <a:noFill/>
                </a:ln>
                <a:solidFill>
                  <a:srgbClr val="FF0000"/>
                </a:solidFill>
                <a:effectLst/>
                <a:uLnTx/>
                <a:uFillTx/>
                <a:latin typeface="Sakkal Majalla" panose="02000000000000000000" pitchFamily="2" charset="-78"/>
                <a:cs typeface="Sakkal Majalla" panose="02000000000000000000" pitchFamily="2" charset="-78"/>
              </a:rPr>
              <a:t>أن يكون قادرًا على:</a:t>
            </a:r>
            <a:endParaRPr kumimoji="0" lang="en-US" sz="3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2" name="مستطيل 11"/>
          <p:cNvSpPr/>
          <p:nvPr/>
        </p:nvSpPr>
        <p:spPr>
          <a:xfrm>
            <a:off x="62188" y="132483"/>
            <a:ext cx="2821606" cy="369332"/>
          </a:xfrm>
          <a:prstGeom prst="rect">
            <a:avLst/>
          </a:prstGeom>
          <a:solidFill>
            <a:srgbClr val="0070C0"/>
          </a:solidFill>
        </p:spPr>
        <p:txBody>
          <a:bodyPr wrap="none">
            <a:spAutoFit/>
          </a:bodyPr>
          <a:lstStyle/>
          <a:p>
            <a:pPr algn="ctr"/>
            <a:r>
              <a:rPr lang="ar-BH" b="1" dirty="0" smtClean="0">
                <a:solidFill>
                  <a:schemeClr val="bg1"/>
                </a:solidFill>
                <a:latin typeface="Times New Roman" pitchFamily="18" charset="0"/>
                <a:cs typeface="Times New Roman" pitchFamily="18" charset="0"/>
              </a:rPr>
              <a:t>المواد الاجتماعية: البيئة الصحراوية</a:t>
            </a:r>
            <a:endParaRPr lang="en-US" b="1" dirty="0">
              <a:solidFill>
                <a:schemeClr val="bg1"/>
              </a:solidFill>
            </a:endParaRPr>
          </a:p>
        </p:txBody>
      </p:sp>
    </p:spTree>
    <p:extLst>
      <p:ext uri="{BB962C8B-B14F-4D97-AF65-F5344CB8AC3E}">
        <p14:creationId xmlns:p14="http://schemas.microsoft.com/office/powerpoint/2010/main" val="34400005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184533"/>
            <a:ext cx="12192000"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ctr" rtl="1"/>
            <a:r>
              <a:rPr lang="ar-BH" sz="4000" b="1" dirty="0" smtClean="0">
                <a:solidFill>
                  <a:schemeClr val="tx2">
                    <a:lumMod val="25000"/>
                  </a:schemeClr>
                </a:solidFill>
                <a:latin typeface="Sakkal Majalla" panose="02000000000000000000" pitchFamily="2" charset="-78"/>
                <a:cs typeface="Sakkal Majalla" panose="02000000000000000000" pitchFamily="2" charset="-78"/>
              </a:rPr>
              <a:t>أين يسود المناخ الصحراوي في الوطن العربي؟</a:t>
            </a:r>
            <a:endParaRPr lang="en-US" sz="4000" b="1" dirty="0">
              <a:solidFill>
                <a:schemeClr val="tx2">
                  <a:lumMod val="25000"/>
                </a:schemeClr>
              </a:solidFill>
              <a:latin typeface="Sakkal Majalla" panose="02000000000000000000" pitchFamily="2" charset="-78"/>
              <a:cs typeface="Sakkal Majalla" panose="02000000000000000000" pitchFamily="2" charset="-78"/>
            </a:endParaRPr>
          </a:p>
        </p:txBody>
      </p:sp>
      <p:sp>
        <p:nvSpPr>
          <p:cNvPr id="29" name="مستطيل مستدير الزوايا 28"/>
          <p:cNvSpPr/>
          <p:nvPr/>
        </p:nvSpPr>
        <p:spPr>
          <a:xfrm>
            <a:off x="465221" y="2680261"/>
            <a:ext cx="11197390" cy="1191816"/>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algn="justLow"/>
            <a:r>
              <a:rPr lang="ar-BH" sz="3200" dirty="0" smtClean="0">
                <a:solidFill>
                  <a:schemeClr val="accent1">
                    <a:lumMod val="60000"/>
                    <a:lumOff val="40000"/>
                  </a:schemeClr>
                </a:solidFill>
                <a:latin typeface="Sakkal Majalla" panose="02000000000000000000" pitchFamily="2" charset="-78"/>
                <a:cs typeface="Sakkal Majalla" panose="02000000000000000000" pitchFamily="2" charset="-78"/>
              </a:rPr>
              <a:t>تسود البيئة الصحراوية معظم مناطق الوطن العربي. وتنحصر بين البيئة المتوسطية في الشمال والبيئة المدارية الرطبة في الجنوب.</a:t>
            </a:r>
            <a:endParaRPr lang="ar-BH" sz="3200" dirty="0">
              <a:solidFill>
                <a:schemeClr val="accent1">
                  <a:lumMod val="60000"/>
                  <a:lumOff val="40000"/>
                </a:schemeClr>
              </a:solidFill>
              <a:latin typeface="Sakkal Majalla" panose="02000000000000000000" pitchFamily="2" charset="-78"/>
              <a:cs typeface="Sakkal Majalla" panose="02000000000000000000" pitchFamily="2" charset="-78"/>
            </a:endParaRPr>
          </a:p>
        </p:txBody>
      </p:sp>
      <p:sp>
        <p:nvSpPr>
          <p:cNvPr id="12" name="مستطيل 11"/>
          <p:cNvSpPr/>
          <p:nvPr/>
        </p:nvSpPr>
        <p:spPr>
          <a:xfrm>
            <a:off x="54044" y="84357"/>
            <a:ext cx="2821606" cy="369332"/>
          </a:xfrm>
          <a:prstGeom prst="rect">
            <a:avLst/>
          </a:prstGeom>
          <a:solidFill>
            <a:srgbClr val="0070C0"/>
          </a:solidFill>
        </p:spPr>
        <p:txBody>
          <a:bodyPr wrap="none">
            <a:spAutoFit/>
          </a:bodyPr>
          <a:lstStyle/>
          <a:p>
            <a:pPr algn="ctr"/>
            <a:r>
              <a:rPr lang="ar-BH" b="1" dirty="0" smtClean="0">
                <a:latin typeface="Times New Roman" pitchFamily="18" charset="0"/>
                <a:cs typeface="Times New Roman" pitchFamily="18" charset="0"/>
              </a:rPr>
              <a:t>المواد الاجتماعية: البيئة الصحراوية</a:t>
            </a:r>
            <a:endParaRPr lang="en-US" b="1" dirty="0"/>
          </a:p>
        </p:txBody>
      </p:sp>
    </p:spTree>
    <p:extLst>
      <p:ext uri="{BB962C8B-B14F-4D97-AF65-F5344CB8AC3E}">
        <p14:creationId xmlns:p14="http://schemas.microsoft.com/office/powerpoint/2010/main" val="35708155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circle(in)">
                                      <p:cBhvr>
                                        <p:cTn id="13" dur="20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 calcmode="lin" valueType="num">
                                      <p:cBhvr additive="base">
                                        <p:cTn id="18"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184533"/>
            <a:ext cx="12192000"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ctr" rtl="1"/>
            <a:r>
              <a:rPr lang="ar-BH" sz="4000" b="1" dirty="0" smtClean="0">
                <a:solidFill>
                  <a:schemeClr val="tx2">
                    <a:lumMod val="25000"/>
                  </a:schemeClr>
                </a:solidFill>
                <a:latin typeface="Sakkal Majalla" panose="02000000000000000000" pitchFamily="2" charset="-78"/>
                <a:cs typeface="Sakkal Majalla" panose="02000000000000000000" pitchFamily="2" charset="-78"/>
              </a:rPr>
              <a:t>ما خصائص المناخ الصحراوي؟</a:t>
            </a:r>
            <a:endParaRPr lang="en-US" sz="4000" b="1" dirty="0">
              <a:solidFill>
                <a:schemeClr val="tx2">
                  <a:lumMod val="25000"/>
                </a:schemeClr>
              </a:solidFill>
              <a:latin typeface="Sakkal Majalla" panose="02000000000000000000" pitchFamily="2" charset="-78"/>
              <a:cs typeface="Sakkal Majalla" panose="02000000000000000000" pitchFamily="2" charset="-78"/>
            </a:endParaRPr>
          </a:p>
        </p:txBody>
      </p:sp>
      <p:sp>
        <p:nvSpPr>
          <p:cNvPr id="29" name="مستطيل مستدير الزوايا 28"/>
          <p:cNvSpPr/>
          <p:nvPr/>
        </p:nvSpPr>
        <p:spPr>
          <a:xfrm>
            <a:off x="627799" y="2002859"/>
            <a:ext cx="10863618" cy="1736646"/>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457200" indent="-457200" algn="justLow">
              <a:buFont typeface="Wingdings" panose="05000000000000000000" pitchFamily="2" charset="2"/>
              <a:buChar char="Ø"/>
            </a:pPr>
            <a:r>
              <a:rPr lang="ar-BH" sz="3200" b="1" dirty="0" smtClean="0">
                <a:solidFill>
                  <a:srgbClr val="0070C0"/>
                </a:solidFill>
                <a:latin typeface="Sakkal Majalla" panose="02000000000000000000" pitchFamily="2" charset="-78"/>
                <a:cs typeface="Sakkal Majalla" panose="02000000000000000000" pitchFamily="2" charset="-78"/>
              </a:rPr>
              <a:t>يتميز بقلة الأمطار وعدم انتظامها وارتفاع الحرارة وتقتصر الفصول فيها على فصلين:</a:t>
            </a:r>
          </a:p>
          <a:p>
            <a:pPr marL="914400" lvl="1" indent="-457200" algn="justLow">
              <a:buFont typeface="Wingdings" panose="05000000000000000000" pitchFamily="2" charset="2"/>
              <a:buChar char="Ø"/>
            </a:pPr>
            <a:r>
              <a:rPr lang="ar-BH" sz="3200" dirty="0" smtClean="0">
                <a:solidFill>
                  <a:srgbClr val="0070C0"/>
                </a:solidFill>
                <a:latin typeface="Sakkal Majalla" panose="02000000000000000000" pitchFamily="2" charset="-78"/>
                <a:cs typeface="Sakkal Majalla" panose="02000000000000000000" pitchFamily="2" charset="-78"/>
              </a:rPr>
              <a:t>فصل جاف طويل.</a:t>
            </a:r>
          </a:p>
          <a:p>
            <a:pPr marL="914400" lvl="1" indent="-457200" algn="justLow">
              <a:buFont typeface="Wingdings" panose="05000000000000000000" pitchFamily="2" charset="2"/>
              <a:buChar char="Ø"/>
            </a:pPr>
            <a:r>
              <a:rPr lang="ar-BH" sz="3200" dirty="0" smtClean="0">
                <a:solidFill>
                  <a:srgbClr val="0070C0"/>
                </a:solidFill>
                <a:latin typeface="Sakkal Majalla" panose="02000000000000000000" pitchFamily="2" charset="-78"/>
                <a:cs typeface="Sakkal Majalla" panose="02000000000000000000" pitchFamily="2" charset="-78"/>
              </a:rPr>
              <a:t>فصل ممطر قصير.</a:t>
            </a:r>
          </a:p>
        </p:txBody>
      </p:sp>
      <p:sp>
        <p:nvSpPr>
          <p:cNvPr id="12" name="مستطيل 11"/>
          <p:cNvSpPr/>
          <p:nvPr/>
        </p:nvSpPr>
        <p:spPr>
          <a:xfrm>
            <a:off x="75836" y="132483"/>
            <a:ext cx="2821606" cy="369332"/>
          </a:xfrm>
          <a:prstGeom prst="rect">
            <a:avLst/>
          </a:prstGeom>
          <a:solidFill>
            <a:srgbClr val="0070C0"/>
          </a:solidFill>
        </p:spPr>
        <p:txBody>
          <a:bodyPr wrap="none">
            <a:spAutoFit/>
          </a:bodyPr>
          <a:lstStyle/>
          <a:p>
            <a:pPr algn="ctr"/>
            <a:r>
              <a:rPr lang="ar-BH" b="1" dirty="0" smtClean="0">
                <a:latin typeface="Times New Roman" pitchFamily="18" charset="0"/>
                <a:cs typeface="Times New Roman" pitchFamily="18" charset="0"/>
              </a:rPr>
              <a:t>المواد الاجتماعية: البيئة الصحراوية</a:t>
            </a:r>
            <a:endParaRPr lang="en-US" b="1" dirty="0"/>
          </a:p>
        </p:txBody>
      </p:sp>
    </p:spTree>
    <p:extLst>
      <p:ext uri="{BB962C8B-B14F-4D97-AF65-F5344CB8AC3E}">
        <p14:creationId xmlns:p14="http://schemas.microsoft.com/office/powerpoint/2010/main" val="11630757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circle(in)">
                                      <p:cBhvr>
                                        <p:cTn id="13" dur="20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 calcmode="lin" valueType="num">
                                      <p:cBhvr additive="base">
                                        <p:cTn id="18"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29">
                                            <p:txEl>
                                              <p:pRg st="1" end="1"/>
                                            </p:txEl>
                                          </p:spTgt>
                                        </p:tgtEl>
                                        <p:attrNameLst>
                                          <p:attrName>style.visibility</p:attrName>
                                        </p:attrNameLst>
                                      </p:cBhvr>
                                      <p:to>
                                        <p:strVal val="visible"/>
                                      </p:to>
                                    </p:set>
                                    <p:anim calcmode="lin" valueType="num">
                                      <p:cBhvr additive="base">
                                        <p:cTn id="24" dur="500" fill="hold"/>
                                        <p:tgtEl>
                                          <p:spTgt spid="29">
                                            <p:txEl>
                                              <p:pRg st="1" end="1"/>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2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29">
                                            <p:txEl>
                                              <p:pRg st="2" end="2"/>
                                            </p:txEl>
                                          </p:spTgt>
                                        </p:tgtEl>
                                        <p:attrNameLst>
                                          <p:attrName>style.visibility</p:attrName>
                                        </p:attrNameLst>
                                      </p:cBhvr>
                                      <p:to>
                                        <p:strVal val="visible"/>
                                      </p:to>
                                    </p:set>
                                    <p:anim calcmode="lin" valueType="num">
                                      <p:cBhvr additive="base">
                                        <p:cTn id="30" dur="500" fill="hold"/>
                                        <p:tgtEl>
                                          <p:spTgt spid="29">
                                            <p:txEl>
                                              <p:pRg st="2" end="2"/>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2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77421" y="348309"/>
            <a:ext cx="11873552"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r" rtl="1"/>
            <a:r>
              <a:rPr lang="ar-BH" sz="4000" b="1" dirty="0">
                <a:solidFill>
                  <a:schemeClr val="accent1"/>
                </a:solidFill>
                <a:latin typeface="Sakkal Majalla" panose="02000000000000000000" pitchFamily="2" charset="-78"/>
                <a:cs typeface="Sakkal Majalla" panose="02000000000000000000" pitchFamily="2" charset="-78"/>
              </a:rPr>
              <a:t>تنقسم البيئة الصحراوية إلى ثلاث مناطق مناخية:</a:t>
            </a:r>
            <a:endParaRPr lang="ar-BH" sz="4000" dirty="0">
              <a:solidFill>
                <a:schemeClr val="accent1"/>
              </a:solidFill>
              <a:latin typeface="Sakkal Majalla" panose="02000000000000000000" pitchFamily="2" charset="-78"/>
              <a:cs typeface="Sakkal Majalla" panose="02000000000000000000" pitchFamily="2" charset="-78"/>
            </a:endParaRPr>
          </a:p>
        </p:txBody>
      </p:sp>
      <p:sp>
        <p:nvSpPr>
          <p:cNvPr id="12" name="مستطيل 11"/>
          <p:cNvSpPr/>
          <p:nvPr/>
        </p:nvSpPr>
        <p:spPr>
          <a:xfrm>
            <a:off x="75836" y="132483"/>
            <a:ext cx="2821606" cy="369332"/>
          </a:xfrm>
          <a:prstGeom prst="rect">
            <a:avLst/>
          </a:prstGeom>
          <a:solidFill>
            <a:srgbClr val="0070C0"/>
          </a:solidFill>
        </p:spPr>
        <p:txBody>
          <a:bodyPr wrap="none">
            <a:spAutoFit/>
          </a:bodyPr>
          <a:lstStyle/>
          <a:p>
            <a:pPr algn="ctr"/>
            <a:r>
              <a:rPr lang="ar-BH" b="1" dirty="0" smtClean="0">
                <a:latin typeface="Times New Roman" pitchFamily="18" charset="0"/>
                <a:cs typeface="Times New Roman" pitchFamily="18" charset="0"/>
              </a:rPr>
              <a:t>المواد الاجتماعية: البيئة الصحراوية</a:t>
            </a:r>
            <a:endParaRPr lang="en-US" b="1" dirty="0"/>
          </a:p>
        </p:txBody>
      </p:sp>
      <p:sp>
        <p:nvSpPr>
          <p:cNvPr id="6" name="مستطيل مستدير الزوايا 5"/>
          <p:cNvSpPr/>
          <p:nvPr/>
        </p:nvSpPr>
        <p:spPr>
          <a:xfrm>
            <a:off x="442713" y="1959671"/>
            <a:ext cx="11502189" cy="1021556"/>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514350" indent="-514350" algn="justLow">
              <a:buFont typeface="Wingdings" panose="05000000000000000000" pitchFamily="2" charset="2"/>
              <a:buChar char="v"/>
            </a:pPr>
            <a:r>
              <a:rPr lang="ar-BH" sz="2700" dirty="0" smtClean="0">
                <a:solidFill>
                  <a:srgbClr val="0070C0"/>
                </a:solidFill>
                <a:latin typeface="Sakkal Majalla" panose="02000000000000000000" pitchFamily="2" charset="-78"/>
                <a:cs typeface="Sakkal Majalla" panose="02000000000000000000" pitchFamily="2" charset="-78"/>
              </a:rPr>
              <a:t>منطقة القحط: تشمل المناطق الداخلية للبيئة الصحراوية. وتتميز بندرة أمطارها التي لا تتجاوز الـ 10 ملم في السنة. وقد يغيب المطر عنها سنوات عدة.</a:t>
            </a:r>
            <a:endParaRPr lang="ar-BH" sz="2700" dirty="0">
              <a:solidFill>
                <a:srgbClr val="0070C0"/>
              </a:solidFill>
              <a:latin typeface="Sakkal Majalla" panose="02000000000000000000" pitchFamily="2" charset="-78"/>
              <a:cs typeface="Sakkal Majalla" panose="02000000000000000000" pitchFamily="2" charset="-78"/>
            </a:endParaRPr>
          </a:p>
        </p:txBody>
      </p:sp>
      <p:sp>
        <p:nvSpPr>
          <p:cNvPr id="7" name="مستطيل مستدير الزوايا 6"/>
          <p:cNvSpPr/>
          <p:nvPr/>
        </p:nvSpPr>
        <p:spPr>
          <a:xfrm>
            <a:off x="442713" y="3376926"/>
            <a:ext cx="11502189" cy="1021556"/>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514350" indent="-514350" algn="justLow">
              <a:buFont typeface="Wingdings" panose="05000000000000000000" pitchFamily="2" charset="2"/>
              <a:buChar char="v"/>
            </a:pPr>
            <a:r>
              <a:rPr lang="ar-BH" sz="2700" dirty="0" smtClean="0">
                <a:solidFill>
                  <a:srgbClr val="0070C0"/>
                </a:solidFill>
                <a:latin typeface="Sakkal Majalla" panose="02000000000000000000" pitchFamily="2" charset="-78"/>
                <a:cs typeface="Sakkal Majalla" panose="02000000000000000000" pitchFamily="2" charset="-78"/>
              </a:rPr>
              <a:t>المنطقة الصحراوية: تحيط بمنطقة القحط، وتتميز بأمطارها القليلة جدًا التي لا تتجاوز الـ 100 ملم في السنة وتتصف بأنها غير منتظمة.</a:t>
            </a:r>
            <a:endParaRPr lang="ar-BH" sz="2700" dirty="0">
              <a:solidFill>
                <a:srgbClr val="0070C0"/>
              </a:solidFill>
              <a:latin typeface="Sakkal Majalla" panose="02000000000000000000" pitchFamily="2" charset="-78"/>
              <a:cs typeface="Sakkal Majalla" panose="02000000000000000000" pitchFamily="2" charset="-78"/>
            </a:endParaRPr>
          </a:p>
        </p:txBody>
      </p:sp>
      <p:sp>
        <p:nvSpPr>
          <p:cNvPr id="8" name="مستطيل مستدير الزوايا 7"/>
          <p:cNvSpPr/>
          <p:nvPr/>
        </p:nvSpPr>
        <p:spPr>
          <a:xfrm>
            <a:off x="442714" y="4791336"/>
            <a:ext cx="11502189" cy="1481257"/>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514350" indent="-514350" algn="justLow">
              <a:buFont typeface="Wingdings" panose="05000000000000000000" pitchFamily="2" charset="2"/>
              <a:buChar char="v"/>
            </a:pPr>
            <a:r>
              <a:rPr lang="ar-BH" sz="2700" dirty="0" smtClean="0">
                <a:solidFill>
                  <a:srgbClr val="0070C0"/>
                </a:solidFill>
                <a:latin typeface="Sakkal Majalla" panose="02000000000000000000" pitchFamily="2" charset="-78"/>
                <a:cs typeface="Sakkal Majalla" panose="02000000000000000000" pitchFamily="2" charset="-78"/>
              </a:rPr>
              <a:t>المنطقة شبه الصحراوية: تشمل أطراف البيئة الصحراوية الشمالية والجنوبية. وتتساقط أمطارها فوق الأطراف الشمالية شتاءً، وفوق أطرافها الجنوبية صيفًا. وهي أمطار منتظمة، كمياتها قليلة لا تتعدى الـ 300 ملم في السنة، إلا أنها تسمح بقيام بعض النشاطات الزراعية التي تروى بمياه الأمطار.</a:t>
            </a:r>
            <a:endParaRPr lang="ar-BH" sz="2700" dirty="0">
              <a:solidFill>
                <a:srgbClr val="0070C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4567525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 calcmode="lin" valueType="num">
                                      <p:cBhvr additive="base">
                                        <p:cTn id="18"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ircle(in)">
                                      <p:cBhvr>
                                        <p:cTn id="24" dur="2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 calcmode="lin" valueType="num">
                                      <p:cBhvr additive="base">
                                        <p:cTn id="29"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circle(in)">
                                      <p:cBhvr>
                                        <p:cTn id="35" dur="20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 calcmode="lin" valueType="num">
                                      <p:cBhvr additive="base">
                                        <p:cTn id="40"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184533"/>
            <a:ext cx="12192000"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ctr" rtl="1"/>
            <a:r>
              <a:rPr lang="ar-BH" sz="4000" b="1" dirty="0" smtClean="0">
                <a:solidFill>
                  <a:schemeClr val="tx2">
                    <a:lumMod val="25000"/>
                  </a:schemeClr>
                </a:solidFill>
                <a:latin typeface="Sakkal Majalla" panose="02000000000000000000" pitchFamily="2" charset="-78"/>
                <a:cs typeface="Sakkal Majalla" panose="02000000000000000000" pitchFamily="2" charset="-78"/>
              </a:rPr>
              <a:t>الغطاء النباتي</a:t>
            </a:r>
            <a:endParaRPr lang="en-US" sz="4000" b="1" dirty="0">
              <a:solidFill>
                <a:schemeClr val="tx2">
                  <a:lumMod val="25000"/>
                </a:schemeClr>
              </a:solidFill>
              <a:latin typeface="Sakkal Majalla" panose="02000000000000000000" pitchFamily="2" charset="-78"/>
              <a:cs typeface="Sakkal Majalla" panose="02000000000000000000" pitchFamily="2" charset="-78"/>
            </a:endParaRPr>
          </a:p>
        </p:txBody>
      </p:sp>
      <p:sp>
        <p:nvSpPr>
          <p:cNvPr id="29" name="مستطيل مستدير الزوايا 28"/>
          <p:cNvSpPr/>
          <p:nvPr/>
        </p:nvSpPr>
        <p:spPr>
          <a:xfrm>
            <a:off x="5568288" y="1453114"/>
            <a:ext cx="6258841" cy="578882"/>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352425" indent="-352425" algn="justLow">
              <a:buFont typeface="Wingdings" panose="05000000000000000000" pitchFamily="2" charset="2"/>
              <a:buChar char="Ø"/>
            </a:pPr>
            <a:r>
              <a:rPr lang="ar-BH" sz="2800" b="1" dirty="0" smtClean="0">
                <a:solidFill>
                  <a:srgbClr val="0070C0"/>
                </a:solidFill>
                <a:latin typeface="Sakkal Majalla" panose="02000000000000000000" pitchFamily="2" charset="-78"/>
                <a:cs typeface="Sakkal Majalla" panose="02000000000000000000" pitchFamily="2" charset="-78"/>
              </a:rPr>
              <a:t>أدى الجفاف الشديد إلى فقر غطائها النباتي.</a:t>
            </a:r>
          </a:p>
        </p:txBody>
      </p:sp>
      <p:sp>
        <p:nvSpPr>
          <p:cNvPr id="12" name="مستطيل 11"/>
          <p:cNvSpPr/>
          <p:nvPr/>
        </p:nvSpPr>
        <p:spPr>
          <a:xfrm>
            <a:off x="70086" y="84357"/>
            <a:ext cx="2821606" cy="369332"/>
          </a:xfrm>
          <a:prstGeom prst="rect">
            <a:avLst/>
          </a:prstGeom>
          <a:solidFill>
            <a:srgbClr val="0070C0"/>
          </a:solidFill>
        </p:spPr>
        <p:txBody>
          <a:bodyPr wrap="none">
            <a:spAutoFit/>
          </a:bodyPr>
          <a:lstStyle/>
          <a:p>
            <a:pPr algn="ctr"/>
            <a:r>
              <a:rPr lang="ar-BH" b="1" dirty="0" smtClean="0">
                <a:latin typeface="Times New Roman" pitchFamily="18" charset="0"/>
                <a:cs typeface="Times New Roman" pitchFamily="18" charset="0"/>
              </a:rPr>
              <a:t>المواد الاجتماعية: البيئة الصحراوية</a:t>
            </a:r>
            <a:endParaRPr lang="en-US" b="1" dirty="0"/>
          </a:p>
        </p:txBody>
      </p:sp>
      <p:sp>
        <p:nvSpPr>
          <p:cNvPr id="3" name="مستطيل 2"/>
          <p:cNvSpPr/>
          <p:nvPr/>
        </p:nvSpPr>
        <p:spPr>
          <a:xfrm>
            <a:off x="1024703" y="6005428"/>
            <a:ext cx="3166252" cy="400110"/>
          </a:xfrm>
          <a:prstGeom prst="rect">
            <a:avLst/>
          </a:prstGeom>
        </p:spPr>
        <p:txBody>
          <a:bodyPr wrap="none">
            <a:spAutoFit/>
          </a:bodyPr>
          <a:lstStyle/>
          <a:p>
            <a:r>
              <a:rPr lang="ar-BH" sz="2000" b="1" dirty="0" smtClean="0">
                <a:solidFill>
                  <a:schemeClr val="bg1"/>
                </a:solidFill>
                <a:latin typeface="Sakkal Majalla" panose="02000000000000000000" pitchFamily="2" charset="-78"/>
                <a:cs typeface="Sakkal Majalla" panose="02000000000000000000" pitchFamily="2" charset="-78"/>
              </a:rPr>
              <a:t>النبات الطبيعي في البيئة شبه الصحراوية</a:t>
            </a:r>
            <a:endParaRPr lang="en-US" sz="2000" dirty="0">
              <a:solidFill>
                <a:schemeClr val="bg1"/>
              </a:solidFill>
            </a:endParaRPr>
          </a:p>
        </p:txBody>
      </p:sp>
      <p:sp>
        <p:nvSpPr>
          <p:cNvPr id="7" name="مستطيل مستدير الزوايا 6"/>
          <p:cNvSpPr/>
          <p:nvPr/>
        </p:nvSpPr>
        <p:spPr>
          <a:xfrm>
            <a:off x="5568288" y="2295057"/>
            <a:ext cx="6258841" cy="919401"/>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352425" indent="-352425" algn="justLow">
              <a:buFont typeface="Wingdings" panose="05000000000000000000" pitchFamily="2" charset="2"/>
              <a:buChar char="Ø"/>
            </a:pPr>
            <a:r>
              <a:rPr lang="ar-BH" sz="2400" b="1" dirty="0" smtClean="0">
                <a:solidFill>
                  <a:srgbClr val="0070C0"/>
                </a:solidFill>
                <a:latin typeface="Sakkal Majalla" panose="02000000000000000000" pitchFamily="2" charset="-78"/>
                <a:cs typeface="Sakkal Majalla" panose="02000000000000000000" pitchFamily="2" charset="-78"/>
              </a:rPr>
              <a:t>في المناطق شبه الصحراوية تكثر الأعشاب، وتنتشر بعض الأشجار. </a:t>
            </a:r>
          </a:p>
        </p:txBody>
      </p:sp>
      <p:sp>
        <p:nvSpPr>
          <p:cNvPr id="8" name="مستطيل مستدير الزوايا 7"/>
          <p:cNvSpPr/>
          <p:nvPr/>
        </p:nvSpPr>
        <p:spPr>
          <a:xfrm>
            <a:off x="5568288" y="3356384"/>
            <a:ext cx="6258839" cy="1328023"/>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352425" indent="-352425" algn="justLow">
              <a:buFont typeface="Wingdings" panose="05000000000000000000" pitchFamily="2" charset="2"/>
              <a:buChar char="Ø"/>
            </a:pPr>
            <a:r>
              <a:rPr lang="ar-BH" sz="2400" b="1" dirty="0" smtClean="0">
                <a:solidFill>
                  <a:srgbClr val="0070C0"/>
                </a:solidFill>
                <a:latin typeface="Sakkal Majalla" panose="02000000000000000000" pitchFamily="2" charset="-78"/>
                <a:cs typeface="Sakkal Majalla" panose="02000000000000000000" pitchFamily="2" charset="-78"/>
              </a:rPr>
              <a:t>في المناطق الصحراوية يقتصر النبات على بعض الأعشاب الشوكية والشجيرات التي تنتشر  انتشارًا متقطعًا على طول الأودية الجافة.</a:t>
            </a:r>
          </a:p>
        </p:txBody>
      </p:sp>
      <p:sp>
        <p:nvSpPr>
          <p:cNvPr id="9" name="مستطيل مستدير الزوايا 8"/>
          <p:cNvSpPr/>
          <p:nvPr/>
        </p:nvSpPr>
        <p:spPr>
          <a:xfrm>
            <a:off x="5568288" y="4813483"/>
            <a:ext cx="6258839" cy="510778"/>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352425" indent="-352425" algn="justLow">
              <a:buFont typeface="Wingdings" panose="05000000000000000000" pitchFamily="2" charset="2"/>
              <a:buChar char="Ø"/>
            </a:pPr>
            <a:r>
              <a:rPr lang="ar-BH" sz="2400" b="1" dirty="0" smtClean="0">
                <a:solidFill>
                  <a:srgbClr val="0070C0"/>
                </a:solidFill>
                <a:latin typeface="Sakkal Majalla" panose="02000000000000000000" pitchFamily="2" charset="-78"/>
                <a:cs typeface="Sakkal Majalla" panose="02000000000000000000" pitchFamily="2" charset="-78"/>
              </a:rPr>
              <a:t>في مناطق القحط: ينعدم النبات الطبيعي.</a:t>
            </a:r>
          </a:p>
        </p:txBody>
      </p:sp>
      <p:pic>
        <p:nvPicPr>
          <p:cNvPr id="4" name="صورة 3"/>
          <p:cNvPicPr>
            <a:picLocks noChangeAspect="1"/>
          </p:cNvPicPr>
          <p:nvPr/>
        </p:nvPicPr>
        <p:blipFill rotWithShape="1">
          <a:blip r:embed="rId2"/>
          <a:srcRect l="36504" t="52379" r="42413" b="10121"/>
          <a:stretch/>
        </p:blipFill>
        <p:spPr>
          <a:xfrm>
            <a:off x="245657" y="1064520"/>
            <a:ext cx="4981433" cy="4981433"/>
          </a:xfrm>
          <a:prstGeom prst="rect">
            <a:avLst/>
          </a:prstGeom>
        </p:spPr>
      </p:pic>
      <p:sp>
        <p:nvSpPr>
          <p:cNvPr id="11" name="مستطيل 10"/>
          <p:cNvSpPr/>
          <p:nvPr/>
        </p:nvSpPr>
        <p:spPr>
          <a:xfrm>
            <a:off x="1128423" y="6045945"/>
            <a:ext cx="3035235" cy="400110"/>
          </a:xfrm>
          <a:prstGeom prst="rect">
            <a:avLst/>
          </a:prstGeom>
          <a:solidFill>
            <a:schemeClr val="tx1"/>
          </a:solidFill>
        </p:spPr>
        <p:txBody>
          <a:bodyPr wrap="square">
            <a:spAutoFit/>
          </a:bodyPr>
          <a:lstStyle/>
          <a:p>
            <a:r>
              <a:rPr lang="ar-BH" sz="2000" b="1" dirty="0" smtClean="0">
                <a:solidFill>
                  <a:schemeClr val="bg1"/>
                </a:solidFill>
                <a:latin typeface="Sakkal Majalla" panose="02000000000000000000" pitchFamily="2" charset="-78"/>
                <a:cs typeface="Sakkal Majalla" panose="02000000000000000000" pitchFamily="2" charset="-78"/>
              </a:rPr>
              <a:t>النبات الطبيعي في البيئة  الصحراوية</a:t>
            </a:r>
            <a:endParaRPr lang="en-US" sz="2000" dirty="0">
              <a:solidFill>
                <a:schemeClr val="bg1"/>
              </a:solidFill>
            </a:endParaRPr>
          </a:p>
        </p:txBody>
      </p:sp>
      <p:pic>
        <p:nvPicPr>
          <p:cNvPr id="5" name="صورة 4"/>
          <p:cNvPicPr>
            <a:picLocks noChangeAspect="1"/>
          </p:cNvPicPr>
          <p:nvPr/>
        </p:nvPicPr>
        <p:blipFill rotWithShape="1">
          <a:blip r:embed="rId3"/>
          <a:srcRect l="36609" t="21503" r="42308" b="50488"/>
          <a:stretch/>
        </p:blipFill>
        <p:spPr>
          <a:xfrm>
            <a:off x="254974" y="1064521"/>
            <a:ext cx="4958468" cy="4940500"/>
          </a:xfrm>
          <a:prstGeom prst="rect">
            <a:avLst/>
          </a:prstGeom>
        </p:spPr>
      </p:pic>
      <p:sp>
        <p:nvSpPr>
          <p:cNvPr id="14" name="مستطيل مستدير الزوايا 13"/>
          <p:cNvSpPr/>
          <p:nvPr/>
        </p:nvSpPr>
        <p:spPr>
          <a:xfrm>
            <a:off x="5568288" y="5467394"/>
            <a:ext cx="6258840" cy="919401"/>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algn="justLow"/>
            <a:r>
              <a:rPr lang="ar-BH" sz="2400" b="1" dirty="0" smtClean="0">
                <a:solidFill>
                  <a:srgbClr val="0070C0"/>
                </a:solidFill>
                <a:latin typeface="Sakkal Majalla" panose="02000000000000000000" pitchFamily="2" charset="-78"/>
                <a:cs typeface="Sakkal Majalla" panose="02000000000000000000" pitchFamily="2" charset="-78"/>
              </a:rPr>
              <a:t>وينبت في مختلف مناطق البيئة الصحراوية، بعد سقوط المطر  نباتات قصيرة العمر، تشكل مراعي لمواشي البدو الذين يقطنون الصحراء.</a:t>
            </a:r>
          </a:p>
        </p:txBody>
      </p:sp>
    </p:spTree>
    <p:extLst>
      <p:ext uri="{BB962C8B-B14F-4D97-AF65-F5344CB8AC3E}">
        <p14:creationId xmlns:p14="http://schemas.microsoft.com/office/powerpoint/2010/main" val="19143587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circle(in)">
                                      <p:cBhvr>
                                        <p:cTn id="13" dur="20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 calcmode="lin" valueType="num">
                                      <p:cBhvr additive="base">
                                        <p:cTn id="18"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ircle(in)">
                                      <p:cBhvr>
                                        <p:cTn id="24" dur="2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 calcmode="lin" valueType="num">
                                      <p:cBhvr additive="base">
                                        <p:cTn id="29"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circle(in)">
                                      <p:cBhvr>
                                        <p:cTn id="35" dur="20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righ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circle(in)">
                                      <p:cBhvr>
                                        <p:cTn id="45" dur="20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nodeType="clickEffect">
                                  <p:stCondLst>
                                    <p:cond delay="0"/>
                                  </p:stCondLst>
                                  <p:childTnLst>
                                    <p:set>
                                      <p:cBhvr>
                                        <p:cTn id="49" dur="1" fill="hold">
                                          <p:stCondLst>
                                            <p:cond delay="0"/>
                                          </p:stCondLst>
                                        </p:cTn>
                                        <p:tgtEl>
                                          <p:spTgt spid="8">
                                            <p:txEl>
                                              <p:pRg st="0" end="0"/>
                                            </p:txEl>
                                          </p:spTgt>
                                        </p:tgtEl>
                                        <p:attrNameLst>
                                          <p:attrName>style.visibility</p:attrName>
                                        </p:attrNameLst>
                                      </p:cBhvr>
                                      <p:to>
                                        <p:strVal val="visible"/>
                                      </p:to>
                                    </p:set>
                                    <p:anim calcmode="lin" valueType="num">
                                      <p:cBhvr additive="base">
                                        <p:cTn id="50"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circle(in)">
                                      <p:cBhvr>
                                        <p:cTn id="56" dur="20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right)">
                                      <p:cBhvr>
                                        <p:cTn id="61" dur="500"/>
                                        <p:tgtEl>
                                          <p:spTgt spid="11"/>
                                        </p:tgtEl>
                                      </p:cBhvr>
                                    </p:animEffect>
                                  </p:childTnLst>
                                </p:cTn>
                              </p:par>
                            </p:childTnLst>
                          </p:cTn>
                        </p:par>
                      </p:childTnLst>
                    </p:cTn>
                  </p:par>
                  <p:par>
                    <p:cTn id="62" fill="hold">
                      <p:stCondLst>
                        <p:cond delay="indefinite"/>
                      </p:stCondLst>
                      <p:childTnLst>
                        <p:par>
                          <p:cTn id="63" fill="hold">
                            <p:stCondLst>
                              <p:cond delay="0"/>
                            </p:stCondLst>
                            <p:childTnLst>
                              <p:par>
                                <p:cTn id="64" presetID="6" presetClass="entr" presetSubtype="16" fill="hold" grpId="0" nodeType="click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circle(in)">
                                      <p:cBhvr>
                                        <p:cTn id="66" dur="2000"/>
                                        <p:tgtEl>
                                          <p:spTgt spid="9"/>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nodeType="clickEffect">
                                  <p:stCondLst>
                                    <p:cond delay="0"/>
                                  </p:stCondLst>
                                  <p:childTnLst>
                                    <p:set>
                                      <p:cBhvr>
                                        <p:cTn id="70" dur="1" fill="hold">
                                          <p:stCondLst>
                                            <p:cond delay="0"/>
                                          </p:stCondLst>
                                        </p:cTn>
                                        <p:tgtEl>
                                          <p:spTgt spid="9">
                                            <p:txEl>
                                              <p:pRg st="0" end="0"/>
                                            </p:txEl>
                                          </p:spTgt>
                                        </p:tgtEl>
                                        <p:attrNameLst>
                                          <p:attrName>style.visibility</p:attrName>
                                        </p:attrNameLst>
                                      </p:cBhvr>
                                      <p:to>
                                        <p:strVal val="visible"/>
                                      </p:to>
                                    </p:set>
                                    <p:anim calcmode="lin" valueType="num">
                                      <p:cBhvr additive="base">
                                        <p:cTn id="71"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72"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circle(in)">
                                      <p:cBhvr>
                                        <p:cTn id="77" dur="2000"/>
                                        <p:tgtEl>
                                          <p:spTgt spid="14"/>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2" fill="hold" nodeType="clickEffect">
                                  <p:stCondLst>
                                    <p:cond delay="0"/>
                                  </p:stCondLst>
                                  <p:childTnLst>
                                    <p:set>
                                      <p:cBhvr>
                                        <p:cTn id="81" dur="1" fill="hold">
                                          <p:stCondLst>
                                            <p:cond delay="0"/>
                                          </p:stCondLst>
                                        </p:cTn>
                                        <p:tgtEl>
                                          <p:spTgt spid="14">
                                            <p:txEl>
                                              <p:pRg st="0" end="0"/>
                                            </p:txEl>
                                          </p:spTgt>
                                        </p:tgtEl>
                                        <p:attrNameLst>
                                          <p:attrName>style.visibility</p:attrName>
                                        </p:attrNameLst>
                                      </p:cBhvr>
                                      <p:to>
                                        <p:strVal val="visible"/>
                                      </p:to>
                                    </p:set>
                                    <p:anim calcmode="lin" valueType="num">
                                      <p:cBhvr additive="base">
                                        <p:cTn id="82"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83"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3" grpId="0"/>
      <p:bldP spid="7" grpId="0" animBg="1"/>
      <p:bldP spid="8" grpId="0" animBg="1"/>
      <p:bldP spid="9" grpId="0" animBg="1"/>
      <p:bldP spid="11"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15910" y="229463"/>
            <a:ext cx="12192000" cy="702571"/>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ctr" rtl="1"/>
            <a:r>
              <a:rPr lang="ar-BH" sz="4000" b="1" dirty="0" smtClean="0">
                <a:solidFill>
                  <a:schemeClr val="tx2">
                    <a:lumMod val="25000"/>
                  </a:schemeClr>
                </a:solidFill>
                <a:latin typeface="Sakkal Majalla" panose="02000000000000000000" pitchFamily="2" charset="-78"/>
                <a:cs typeface="Sakkal Majalla" panose="02000000000000000000" pitchFamily="2" charset="-78"/>
              </a:rPr>
              <a:t>المياه السطحية في البيئة الصحراوية</a:t>
            </a:r>
            <a:endParaRPr lang="en-US" sz="4000" b="1" dirty="0">
              <a:solidFill>
                <a:schemeClr val="tx2">
                  <a:lumMod val="25000"/>
                </a:schemeClr>
              </a:solidFill>
              <a:latin typeface="Sakkal Majalla" panose="02000000000000000000" pitchFamily="2" charset="-78"/>
              <a:cs typeface="Sakkal Majalla" panose="02000000000000000000" pitchFamily="2" charset="-78"/>
            </a:endParaRPr>
          </a:p>
        </p:txBody>
      </p:sp>
      <p:sp>
        <p:nvSpPr>
          <p:cNvPr id="29" name="مستطيل مستدير الزوايا 28"/>
          <p:cNvSpPr/>
          <p:nvPr/>
        </p:nvSpPr>
        <p:spPr>
          <a:xfrm>
            <a:off x="477670" y="1185321"/>
            <a:ext cx="11226628" cy="5107781"/>
          </a:xfrm>
          <a:prstGeom prst="roundRect">
            <a:avLst/>
          </a:prstGeom>
          <a:solidFill>
            <a:schemeClr val="bg2">
              <a:lumMod val="40000"/>
              <a:lumOff val="60000"/>
            </a:schemeClr>
          </a:solidFill>
          <a:ln>
            <a:solidFill>
              <a:srgbClr val="0070C0"/>
            </a:solidFill>
          </a:ln>
          <a:effectLst>
            <a:outerShdw blurRad="63500" sx="102000" sy="102000" algn="ctr" rotWithShape="0">
              <a:prstClr val="black">
                <a:alpha val="40000"/>
              </a:prstClr>
            </a:outerShdw>
          </a:effectLst>
          <a:scene3d>
            <a:camera prst="orthographicFront"/>
            <a:lightRig rig="threePt" dir="t"/>
          </a:scene3d>
          <a:sp3d>
            <a:bevelT prst="relaxedInset"/>
          </a:sp3d>
        </p:spPr>
        <p:txBody>
          <a:bodyPr wrap="square" rtlCol="0" anchor="ctr">
            <a:spAutoFit/>
          </a:bodyPr>
          <a:lstStyle/>
          <a:p>
            <a:pPr marL="352425" indent="-352425" algn="justLow">
              <a:lnSpc>
                <a:spcPct val="150000"/>
              </a:lnSpc>
              <a:buFont typeface="Wingdings" panose="05000000000000000000" pitchFamily="2" charset="2"/>
              <a:buChar char="Ø"/>
            </a:pPr>
            <a:r>
              <a:rPr lang="ar-BH" sz="2800" dirty="0" smtClean="0">
                <a:solidFill>
                  <a:srgbClr val="0070C0"/>
                </a:solidFill>
                <a:latin typeface="Sakkal Majalla" panose="02000000000000000000" pitchFamily="2" charset="-78"/>
                <a:cs typeface="Sakkal Majalla" panose="02000000000000000000" pitchFamily="2" charset="-78"/>
              </a:rPr>
              <a:t> تغيب الأنهار  دائمة الجريان عن البيئة الصحراوية العربية.</a:t>
            </a:r>
          </a:p>
          <a:p>
            <a:pPr marL="352425" indent="-352425" algn="justLow">
              <a:lnSpc>
                <a:spcPct val="150000"/>
              </a:lnSpc>
              <a:buFont typeface="Wingdings" panose="05000000000000000000" pitchFamily="2" charset="2"/>
              <a:buChar char="Ø"/>
            </a:pPr>
            <a:r>
              <a:rPr lang="ar-BH" sz="2800" dirty="0" smtClean="0">
                <a:solidFill>
                  <a:srgbClr val="0070C0"/>
                </a:solidFill>
                <a:latin typeface="Sakkal Majalla" panose="02000000000000000000" pitchFamily="2" charset="-78"/>
                <a:cs typeface="Sakkal Majalla" panose="02000000000000000000" pitchFamily="2" charset="-78"/>
              </a:rPr>
              <a:t>تعبرها أنهار من خارجها، مثل نهر النيل ونهرا دجلة والفرات.</a:t>
            </a:r>
          </a:p>
          <a:p>
            <a:pPr marL="352425" indent="-352425" algn="justLow">
              <a:lnSpc>
                <a:spcPct val="150000"/>
              </a:lnSpc>
              <a:buFont typeface="Wingdings" panose="05000000000000000000" pitchFamily="2" charset="2"/>
              <a:buChar char="Ø"/>
            </a:pPr>
            <a:r>
              <a:rPr lang="ar-BH" sz="2800" dirty="0" smtClean="0">
                <a:solidFill>
                  <a:srgbClr val="0070C0"/>
                </a:solidFill>
                <a:latin typeface="Sakkal Majalla" panose="02000000000000000000" pitchFamily="2" charset="-78"/>
                <a:cs typeface="Sakkal Majalla" panose="02000000000000000000" pitchFamily="2" charset="-78"/>
              </a:rPr>
              <a:t>تقتصر المياه السطحية على مياه السيول التي تحدثها الأمطار الغزيرة المفاجئة والتي تجري في الأودية الجافة، مما يسمح بقيام تجمعات سكنية ريفية على جوانب هذه الأودية وفي السهول المجاورة لها للاستفادة من مياه السيول في ري مزروعاتها وسقي مواشيها، إلا أن كميات مياه السيول </a:t>
            </a:r>
            <a:r>
              <a:rPr lang="ar-BH" sz="2800" dirty="0" smtClean="0">
                <a:solidFill>
                  <a:srgbClr val="0070C0"/>
                </a:solidFill>
                <a:latin typeface="Sakkal Majalla" panose="02000000000000000000" pitchFamily="2" charset="-78"/>
                <a:cs typeface="Sakkal Majalla" panose="02000000000000000000" pitchFamily="2" charset="-78"/>
              </a:rPr>
              <a:t>محدودةٌ </a:t>
            </a:r>
            <a:r>
              <a:rPr lang="ar-BH" sz="2800" dirty="0" smtClean="0">
                <a:solidFill>
                  <a:srgbClr val="0070C0"/>
                </a:solidFill>
                <a:latin typeface="Sakkal Majalla" panose="02000000000000000000" pitchFamily="2" charset="-78"/>
                <a:cs typeface="Sakkal Majalla" panose="02000000000000000000" pitchFamily="2" charset="-78"/>
              </a:rPr>
              <a:t>جدًا وغير منتظمة، لذا لجأ سكان الصحراء إلى إقامة </a:t>
            </a:r>
            <a:r>
              <a:rPr lang="ar-BH" sz="2800" dirty="0" smtClean="0">
                <a:solidFill>
                  <a:srgbClr val="0070C0"/>
                </a:solidFill>
                <a:latin typeface="Sakkal Majalla" panose="02000000000000000000" pitchFamily="2" charset="-78"/>
                <a:cs typeface="Sakkal Majalla" panose="02000000000000000000" pitchFamily="2" charset="-78"/>
              </a:rPr>
              <a:t>السُّدود </a:t>
            </a:r>
            <a:r>
              <a:rPr lang="ar-BH" sz="2800" dirty="0" smtClean="0">
                <a:solidFill>
                  <a:srgbClr val="0070C0"/>
                </a:solidFill>
                <a:latin typeface="Sakkal Majalla" panose="02000000000000000000" pitchFamily="2" charset="-78"/>
                <a:cs typeface="Sakkal Majalla" panose="02000000000000000000" pitchFamily="2" charset="-78"/>
              </a:rPr>
              <a:t>عند مجاري الأودية الجافة ، كما لجأوا إلى حفر الآبار والأفلاج لاستخراج المياه الجوفية.</a:t>
            </a:r>
          </a:p>
        </p:txBody>
      </p:sp>
      <p:sp>
        <p:nvSpPr>
          <p:cNvPr id="12" name="مستطيل 11"/>
          <p:cNvSpPr/>
          <p:nvPr/>
        </p:nvSpPr>
        <p:spPr>
          <a:xfrm>
            <a:off x="70086" y="84357"/>
            <a:ext cx="2821606" cy="369332"/>
          </a:xfrm>
          <a:prstGeom prst="rect">
            <a:avLst/>
          </a:prstGeom>
          <a:solidFill>
            <a:srgbClr val="0070C0"/>
          </a:solidFill>
        </p:spPr>
        <p:txBody>
          <a:bodyPr wrap="none">
            <a:spAutoFit/>
          </a:bodyPr>
          <a:lstStyle/>
          <a:p>
            <a:pPr algn="ctr"/>
            <a:r>
              <a:rPr lang="ar-BH" b="1" dirty="0" smtClean="0">
                <a:latin typeface="Times New Roman" pitchFamily="18" charset="0"/>
                <a:cs typeface="Times New Roman" pitchFamily="18" charset="0"/>
              </a:rPr>
              <a:t>المواد الاجتماعية: البيئة الصحراوية</a:t>
            </a:r>
            <a:endParaRPr lang="en-US" b="1" dirty="0"/>
          </a:p>
        </p:txBody>
      </p:sp>
    </p:spTree>
    <p:extLst>
      <p:ext uri="{BB962C8B-B14F-4D97-AF65-F5344CB8AC3E}">
        <p14:creationId xmlns:p14="http://schemas.microsoft.com/office/powerpoint/2010/main" val="18036932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circle(in)">
                                      <p:cBhvr>
                                        <p:cTn id="13" dur="20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 calcmode="lin" valueType="num">
                                      <p:cBhvr additive="base">
                                        <p:cTn id="18"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29">
                                            <p:txEl>
                                              <p:pRg st="1" end="1"/>
                                            </p:txEl>
                                          </p:spTgt>
                                        </p:tgtEl>
                                        <p:attrNameLst>
                                          <p:attrName>style.visibility</p:attrName>
                                        </p:attrNameLst>
                                      </p:cBhvr>
                                      <p:to>
                                        <p:strVal val="visible"/>
                                      </p:to>
                                    </p:set>
                                    <p:anim calcmode="lin" valueType="num">
                                      <p:cBhvr additive="base">
                                        <p:cTn id="24" dur="500" fill="hold"/>
                                        <p:tgtEl>
                                          <p:spTgt spid="29">
                                            <p:txEl>
                                              <p:pRg st="1" end="1"/>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2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29">
                                            <p:txEl>
                                              <p:pRg st="2" end="2"/>
                                            </p:txEl>
                                          </p:spTgt>
                                        </p:tgtEl>
                                        <p:attrNameLst>
                                          <p:attrName>style.visibility</p:attrName>
                                        </p:attrNameLst>
                                      </p:cBhvr>
                                      <p:to>
                                        <p:strVal val="visible"/>
                                      </p:to>
                                    </p:set>
                                    <p:anim calcmode="lin" valueType="num">
                                      <p:cBhvr additive="base">
                                        <p:cTn id="30" dur="500" fill="hold"/>
                                        <p:tgtEl>
                                          <p:spTgt spid="29">
                                            <p:txEl>
                                              <p:pRg st="2" end="2"/>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2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53" y="763525"/>
            <a:ext cx="11968630" cy="789906"/>
          </a:xfrm>
          <a:solidFill>
            <a:schemeClr val="tx1">
              <a:lumMod val="95000"/>
            </a:schemeClr>
          </a:solidFill>
          <a:effectLst>
            <a:innerShdw blurRad="114300">
              <a:prstClr val="black"/>
            </a:innerShdw>
          </a:effectLst>
        </p:spPr>
        <p:txBody>
          <a:bodyPr/>
          <a:lstStyle/>
          <a:p>
            <a:pPr algn="r" rtl="1"/>
            <a:r>
              <a:rPr lang="ar-BH" sz="4400" b="1" cap="all" dirty="0" smtClean="0">
                <a:solidFill>
                  <a:schemeClr val="bg1"/>
                </a:solidFill>
                <a:latin typeface="Sakkal Majalla" panose="02000000000000000000" pitchFamily="2" charset="-78"/>
                <a:cs typeface="Sakkal Majalla" panose="02000000000000000000" pitchFamily="2" charset="-78"/>
              </a:rPr>
              <a:t>أكمل الفراغ في الجمل الآتية:</a:t>
            </a:r>
            <a:endParaRPr lang="en-US" sz="4400" b="1" dirty="0">
              <a:solidFill>
                <a:schemeClr val="bg1"/>
              </a:solidFill>
              <a:latin typeface="Sakkal Majalla" panose="02000000000000000000" pitchFamily="2" charset="-78"/>
              <a:cs typeface="Sakkal Majalla" panose="02000000000000000000" pitchFamily="2" charset="-78"/>
            </a:endParaRPr>
          </a:p>
        </p:txBody>
      </p:sp>
      <p:sp>
        <p:nvSpPr>
          <p:cNvPr id="8" name="مستطيل 7"/>
          <p:cNvSpPr/>
          <p:nvPr/>
        </p:nvSpPr>
        <p:spPr>
          <a:xfrm>
            <a:off x="2839453" y="1792175"/>
            <a:ext cx="9129181" cy="523220"/>
          </a:xfrm>
          <a:prstGeom prst="rect">
            <a:avLst/>
          </a:prstGeom>
        </p:spPr>
        <p:txBody>
          <a:bodyPr wrap="square">
            <a:spAutoFit/>
          </a:bodyPr>
          <a:lstStyle/>
          <a:p>
            <a:r>
              <a:rPr lang="ar-BH" sz="2800" dirty="0" smtClean="0">
                <a:solidFill>
                  <a:schemeClr val="bg1"/>
                </a:solidFill>
                <a:latin typeface="Sakkal Majalla" panose="02000000000000000000" pitchFamily="2" charset="-78"/>
                <a:cs typeface="Sakkal Majalla" panose="02000000000000000000" pitchFamily="2" charset="-78"/>
              </a:rPr>
              <a:t>1. يتميز المناخ الصحراوي بــــ.....................................................................................</a:t>
            </a:r>
            <a:endParaRPr lang="ar-BH" sz="2800" dirty="0">
              <a:solidFill>
                <a:schemeClr val="bg1"/>
              </a:solidFill>
              <a:latin typeface="Sakkal Majalla" panose="02000000000000000000" pitchFamily="2" charset="-78"/>
              <a:cs typeface="Sakkal Majalla" panose="02000000000000000000" pitchFamily="2" charset="-78"/>
            </a:endParaRPr>
          </a:p>
        </p:txBody>
      </p:sp>
      <p:sp>
        <p:nvSpPr>
          <p:cNvPr id="9" name="مستطيل 8"/>
          <p:cNvSpPr/>
          <p:nvPr/>
        </p:nvSpPr>
        <p:spPr>
          <a:xfrm>
            <a:off x="2716183" y="1700064"/>
            <a:ext cx="6402714" cy="523220"/>
          </a:xfrm>
          <a:prstGeom prst="rect">
            <a:avLst/>
          </a:prstGeom>
        </p:spPr>
        <p:txBody>
          <a:bodyPr wrap="none">
            <a:spAutoFit/>
          </a:bodyPr>
          <a:lstStyle/>
          <a:p>
            <a:r>
              <a:rPr lang="ar-BH" sz="2800" dirty="0" smtClean="0">
                <a:solidFill>
                  <a:srgbClr val="0070C0"/>
                </a:solidFill>
                <a:latin typeface="Sakkal Majalla" panose="02000000000000000000" pitchFamily="2" charset="-78"/>
                <a:cs typeface="Sakkal Majalla" panose="02000000000000000000" pitchFamily="2" charset="-78"/>
              </a:rPr>
              <a:t>قلة الأمطار وعدم انتظامها </a:t>
            </a:r>
            <a:r>
              <a:rPr lang="ar-BH" sz="2800" dirty="0">
                <a:solidFill>
                  <a:srgbClr val="0070C0"/>
                </a:solidFill>
                <a:latin typeface="Sakkal Majalla" panose="02000000000000000000" pitchFamily="2" charset="-78"/>
                <a:cs typeface="Sakkal Majalla" panose="02000000000000000000" pitchFamily="2" charset="-78"/>
              </a:rPr>
              <a:t>وارتفاع الحرارة  وتدني نسبة </a:t>
            </a:r>
            <a:r>
              <a:rPr lang="ar-BH" sz="2800" dirty="0" smtClean="0">
                <a:solidFill>
                  <a:srgbClr val="0070C0"/>
                </a:solidFill>
                <a:latin typeface="Sakkal Majalla" panose="02000000000000000000" pitchFamily="2" charset="-78"/>
                <a:cs typeface="Sakkal Majalla" panose="02000000000000000000" pitchFamily="2" charset="-78"/>
              </a:rPr>
              <a:t>الرطوبة</a:t>
            </a:r>
            <a:endParaRPr lang="en-US" sz="2800" dirty="0">
              <a:solidFill>
                <a:srgbClr val="0070C0"/>
              </a:solidFill>
              <a:latin typeface="Sakkal Majalla" panose="02000000000000000000" pitchFamily="2" charset="-78"/>
              <a:cs typeface="Sakkal Majalla" panose="02000000000000000000" pitchFamily="2" charset="-78"/>
            </a:endParaRPr>
          </a:p>
        </p:txBody>
      </p:sp>
      <p:sp>
        <p:nvSpPr>
          <p:cNvPr id="10" name="مستطيل 9"/>
          <p:cNvSpPr/>
          <p:nvPr/>
        </p:nvSpPr>
        <p:spPr>
          <a:xfrm>
            <a:off x="1992573" y="2534082"/>
            <a:ext cx="9976061" cy="523220"/>
          </a:xfrm>
          <a:prstGeom prst="rect">
            <a:avLst/>
          </a:prstGeom>
        </p:spPr>
        <p:txBody>
          <a:bodyPr wrap="square">
            <a:spAutoFit/>
          </a:bodyPr>
          <a:lstStyle/>
          <a:p>
            <a:r>
              <a:rPr lang="ar-BH" sz="2800" dirty="0" smtClean="0">
                <a:solidFill>
                  <a:schemeClr val="bg1"/>
                </a:solidFill>
                <a:latin typeface="Sakkal Majalla" panose="02000000000000000000" pitchFamily="2" charset="-78"/>
                <a:cs typeface="Sakkal Majalla" panose="02000000000000000000" pitchFamily="2" charset="-78"/>
              </a:rPr>
              <a:t>2. تقتصر الفصول على فصلين في البيئة الصحراوية هما: ............................... و...................................</a:t>
            </a:r>
            <a:endParaRPr lang="ar-BH" sz="2800" dirty="0">
              <a:solidFill>
                <a:schemeClr val="bg1"/>
              </a:solidFill>
              <a:latin typeface="Sakkal Majalla" panose="02000000000000000000" pitchFamily="2" charset="-78"/>
              <a:cs typeface="Sakkal Majalla" panose="02000000000000000000" pitchFamily="2" charset="-78"/>
            </a:endParaRPr>
          </a:p>
        </p:txBody>
      </p:sp>
      <p:sp>
        <p:nvSpPr>
          <p:cNvPr id="11" name="مستطيل 10"/>
          <p:cNvSpPr/>
          <p:nvPr/>
        </p:nvSpPr>
        <p:spPr>
          <a:xfrm>
            <a:off x="4397386" y="2450347"/>
            <a:ext cx="1917513" cy="523220"/>
          </a:xfrm>
          <a:prstGeom prst="rect">
            <a:avLst/>
          </a:prstGeom>
        </p:spPr>
        <p:txBody>
          <a:bodyPr wrap="none">
            <a:spAutoFit/>
          </a:bodyPr>
          <a:lstStyle/>
          <a:p>
            <a:r>
              <a:rPr lang="ar-BH" sz="2800" dirty="0" smtClean="0">
                <a:solidFill>
                  <a:srgbClr val="0070C0"/>
                </a:solidFill>
                <a:latin typeface="Sakkal Majalla" panose="02000000000000000000" pitchFamily="2" charset="-78"/>
                <a:cs typeface="Sakkal Majalla" panose="02000000000000000000" pitchFamily="2" charset="-78"/>
              </a:rPr>
              <a:t>فصل جاف طويل</a:t>
            </a:r>
            <a:endParaRPr lang="en-US" sz="2800" dirty="0">
              <a:solidFill>
                <a:srgbClr val="0070C0"/>
              </a:solidFill>
              <a:latin typeface="Sakkal Majalla" panose="02000000000000000000" pitchFamily="2" charset="-78"/>
              <a:cs typeface="Sakkal Majalla" panose="02000000000000000000" pitchFamily="2" charset="-78"/>
            </a:endParaRPr>
          </a:p>
        </p:txBody>
      </p:sp>
      <p:sp>
        <p:nvSpPr>
          <p:cNvPr id="13" name="مستطيل 12"/>
          <p:cNvSpPr/>
          <p:nvPr/>
        </p:nvSpPr>
        <p:spPr>
          <a:xfrm>
            <a:off x="3862316" y="3204549"/>
            <a:ext cx="8106319" cy="523220"/>
          </a:xfrm>
          <a:prstGeom prst="rect">
            <a:avLst/>
          </a:prstGeom>
        </p:spPr>
        <p:txBody>
          <a:bodyPr wrap="square">
            <a:spAutoFit/>
          </a:bodyPr>
          <a:lstStyle/>
          <a:p>
            <a:r>
              <a:rPr lang="ar-BH" sz="2800" dirty="0" smtClean="0">
                <a:solidFill>
                  <a:schemeClr val="bg1"/>
                </a:solidFill>
                <a:latin typeface="Sakkal Majalla" panose="02000000000000000000" pitchFamily="2" charset="-78"/>
                <a:cs typeface="Sakkal Majalla" panose="02000000000000000000" pitchFamily="2" charset="-78"/>
              </a:rPr>
              <a:t>3. </a:t>
            </a:r>
            <a:r>
              <a:rPr lang="ar-BH" sz="2800">
                <a:solidFill>
                  <a:schemeClr val="bg1"/>
                </a:solidFill>
                <a:latin typeface="Sakkal Majalla" panose="02000000000000000000" pitchFamily="2" charset="-78"/>
                <a:cs typeface="Sakkal Majalla" panose="02000000000000000000" pitchFamily="2" charset="-78"/>
              </a:rPr>
              <a:t>يقتصر النبات في </a:t>
            </a:r>
            <a:r>
              <a:rPr lang="ar-BH" sz="2800" dirty="0" smtClean="0">
                <a:solidFill>
                  <a:schemeClr val="bg1"/>
                </a:solidFill>
                <a:latin typeface="Sakkal Majalla" panose="02000000000000000000" pitchFamily="2" charset="-78"/>
                <a:cs typeface="Sakkal Majalla" panose="02000000000000000000" pitchFamily="2" charset="-78"/>
              </a:rPr>
              <a:t>المناطق </a:t>
            </a:r>
            <a:r>
              <a:rPr lang="ar-BH" sz="2800" smtClean="0">
                <a:solidFill>
                  <a:schemeClr val="bg1"/>
                </a:solidFill>
                <a:latin typeface="Sakkal Majalla" panose="02000000000000000000" pitchFamily="2" charset="-78"/>
                <a:cs typeface="Sakkal Majalla" panose="02000000000000000000" pitchFamily="2" charset="-78"/>
              </a:rPr>
              <a:t>الصحراوية على</a:t>
            </a:r>
            <a:r>
              <a:rPr lang="ar-BH" sz="2800" dirty="0" smtClean="0">
                <a:solidFill>
                  <a:schemeClr val="bg1"/>
                </a:solidFill>
                <a:latin typeface="Sakkal Majalla" panose="02000000000000000000" pitchFamily="2" charset="-78"/>
                <a:cs typeface="Sakkal Majalla" panose="02000000000000000000" pitchFamily="2" charset="-78"/>
              </a:rPr>
              <a:t>: ...................................................</a:t>
            </a:r>
            <a:endParaRPr lang="ar-BH" sz="2800" dirty="0">
              <a:solidFill>
                <a:schemeClr val="bg1"/>
              </a:solidFill>
              <a:latin typeface="Sakkal Majalla" panose="02000000000000000000" pitchFamily="2" charset="-78"/>
              <a:cs typeface="Sakkal Majalla" panose="02000000000000000000" pitchFamily="2" charset="-78"/>
            </a:endParaRPr>
          </a:p>
        </p:txBody>
      </p:sp>
      <p:sp>
        <p:nvSpPr>
          <p:cNvPr id="14" name="مستطيل 13"/>
          <p:cNvSpPr/>
          <p:nvPr/>
        </p:nvSpPr>
        <p:spPr>
          <a:xfrm>
            <a:off x="3782246" y="3130002"/>
            <a:ext cx="3736920" cy="523220"/>
          </a:xfrm>
          <a:prstGeom prst="rect">
            <a:avLst/>
          </a:prstGeom>
        </p:spPr>
        <p:txBody>
          <a:bodyPr wrap="none">
            <a:spAutoFit/>
          </a:bodyPr>
          <a:lstStyle/>
          <a:p>
            <a:r>
              <a:rPr lang="ar-BH" sz="2800" dirty="0" smtClean="0">
                <a:solidFill>
                  <a:srgbClr val="0070C0"/>
                </a:solidFill>
                <a:latin typeface="Sakkal Majalla" panose="02000000000000000000" pitchFamily="2" charset="-78"/>
                <a:cs typeface="Sakkal Majalla" panose="02000000000000000000" pitchFamily="2" charset="-78"/>
              </a:rPr>
              <a:t>بعض الأعشاب الشوكية والشجيرات</a:t>
            </a:r>
            <a:endParaRPr lang="en-US" sz="2800" dirty="0">
              <a:solidFill>
                <a:srgbClr val="0070C0"/>
              </a:solidFill>
              <a:latin typeface="Sakkal Majalla" panose="02000000000000000000" pitchFamily="2" charset="-78"/>
              <a:cs typeface="Sakkal Majalla" panose="02000000000000000000" pitchFamily="2" charset="-78"/>
            </a:endParaRPr>
          </a:p>
        </p:txBody>
      </p:sp>
      <p:sp>
        <p:nvSpPr>
          <p:cNvPr id="15" name="مستطيل 14"/>
          <p:cNvSpPr/>
          <p:nvPr/>
        </p:nvSpPr>
        <p:spPr>
          <a:xfrm>
            <a:off x="2088107" y="3849009"/>
            <a:ext cx="2176965" cy="523220"/>
          </a:xfrm>
          <a:prstGeom prst="rect">
            <a:avLst/>
          </a:prstGeom>
        </p:spPr>
        <p:txBody>
          <a:bodyPr wrap="square">
            <a:spAutoFit/>
          </a:bodyPr>
          <a:lstStyle/>
          <a:p>
            <a:r>
              <a:rPr lang="ar-BH" sz="2800" dirty="0" smtClean="0">
                <a:solidFill>
                  <a:srgbClr val="0070C0"/>
                </a:solidFill>
                <a:latin typeface="Sakkal Majalla" panose="02000000000000000000" pitchFamily="2" charset="-78"/>
                <a:cs typeface="Sakkal Majalla" panose="02000000000000000000" pitchFamily="2" charset="-78"/>
              </a:rPr>
              <a:t>حفر الأفلاج والآبار</a:t>
            </a:r>
            <a:endParaRPr lang="en-US" sz="2800" dirty="0">
              <a:solidFill>
                <a:srgbClr val="0070C0"/>
              </a:solidFill>
              <a:latin typeface="Sakkal Majalla" panose="02000000000000000000" pitchFamily="2" charset="-78"/>
              <a:cs typeface="Sakkal Majalla" panose="02000000000000000000" pitchFamily="2" charset="-78"/>
            </a:endParaRPr>
          </a:p>
        </p:txBody>
      </p:sp>
      <p:sp>
        <p:nvSpPr>
          <p:cNvPr id="16" name="مستطيل 15"/>
          <p:cNvSpPr/>
          <p:nvPr/>
        </p:nvSpPr>
        <p:spPr>
          <a:xfrm>
            <a:off x="1869744" y="3902000"/>
            <a:ext cx="10098890" cy="523220"/>
          </a:xfrm>
          <a:prstGeom prst="rect">
            <a:avLst/>
          </a:prstGeom>
        </p:spPr>
        <p:txBody>
          <a:bodyPr wrap="square">
            <a:spAutoFit/>
          </a:bodyPr>
          <a:lstStyle/>
          <a:p>
            <a:r>
              <a:rPr lang="ar-BH" sz="2800" dirty="0" smtClean="0">
                <a:solidFill>
                  <a:schemeClr val="bg1"/>
                </a:solidFill>
                <a:latin typeface="Sakkal Majalla" panose="02000000000000000000" pitchFamily="2" charset="-78"/>
                <a:cs typeface="Sakkal Majalla" panose="02000000000000000000" pitchFamily="2" charset="-78"/>
              </a:rPr>
              <a:t>4. تغلَّب </a:t>
            </a:r>
            <a:r>
              <a:rPr lang="ar-BH" sz="2800" dirty="0" smtClean="0">
                <a:solidFill>
                  <a:schemeClr val="bg1"/>
                </a:solidFill>
                <a:latin typeface="Sakkal Majalla" panose="02000000000000000000" pitchFamily="2" charset="-78"/>
                <a:cs typeface="Sakkal Majalla" panose="02000000000000000000" pitchFamily="2" charset="-78"/>
              </a:rPr>
              <a:t>سكانُ </a:t>
            </a:r>
            <a:r>
              <a:rPr lang="ar-BH" sz="2800" dirty="0" smtClean="0">
                <a:solidFill>
                  <a:schemeClr val="bg1"/>
                </a:solidFill>
                <a:latin typeface="Sakkal Majalla" panose="02000000000000000000" pitchFamily="2" charset="-78"/>
                <a:cs typeface="Sakkal Majalla" panose="02000000000000000000" pitchFamily="2" charset="-78"/>
              </a:rPr>
              <a:t>الصحراء على مشكلة نقص المياه من خلال:...............................و ...............................</a:t>
            </a:r>
            <a:endParaRPr lang="ar-BH" sz="2800" dirty="0">
              <a:solidFill>
                <a:schemeClr val="bg1"/>
              </a:solidFill>
              <a:latin typeface="Sakkal Majalla" panose="02000000000000000000" pitchFamily="2" charset="-78"/>
              <a:cs typeface="Sakkal Majalla" panose="02000000000000000000" pitchFamily="2" charset="-78"/>
            </a:endParaRPr>
          </a:p>
        </p:txBody>
      </p:sp>
      <p:sp>
        <p:nvSpPr>
          <p:cNvPr id="17" name="مستطيل 16"/>
          <p:cNvSpPr/>
          <p:nvPr/>
        </p:nvSpPr>
        <p:spPr>
          <a:xfrm>
            <a:off x="484607" y="4601043"/>
            <a:ext cx="11484025" cy="523220"/>
          </a:xfrm>
          <a:prstGeom prst="rect">
            <a:avLst/>
          </a:prstGeom>
        </p:spPr>
        <p:txBody>
          <a:bodyPr wrap="square">
            <a:spAutoFit/>
          </a:bodyPr>
          <a:lstStyle/>
          <a:p>
            <a:r>
              <a:rPr lang="ar-BH" sz="2800" dirty="0" smtClean="0">
                <a:solidFill>
                  <a:schemeClr val="bg1"/>
                </a:solidFill>
                <a:latin typeface="Sakkal Majalla" panose="02000000000000000000" pitchFamily="2" charset="-78"/>
                <a:cs typeface="Sakkal Majalla" panose="02000000000000000000" pitchFamily="2" charset="-78"/>
              </a:rPr>
              <a:t>5. المنطقة المناخية في البيئة الصحراوية التي لا تتجاوز أمطارها 10 ملم في السنة هي منطقة:..................</a:t>
            </a:r>
            <a:endParaRPr lang="ar-BH" sz="2800" dirty="0">
              <a:solidFill>
                <a:schemeClr val="bg1"/>
              </a:solidFill>
              <a:latin typeface="Sakkal Majalla" panose="02000000000000000000" pitchFamily="2" charset="-78"/>
              <a:cs typeface="Sakkal Majalla" panose="02000000000000000000" pitchFamily="2" charset="-78"/>
            </a:endParaRPr>
          </a:p>
        </p:txBody>
      </p:sp>
      <p:sp>
        <p:nvSpPr>
          <p:cNvPr id="18" name="مستطيل 17"/>
          <p:cNvSpPr/>
          <p:nvPr/>
        </p:nvSpPr>
        <p:spPr>
          <a:xfrm>
            <a:off x="2204228" y="4488450"/>
            <a:ext cx="912429" cy="523220"/>
          </a:xfrm>
          <a:prstGeom prst="rect">
            <a:avLst/>
          </a:prstGeom>
        </p:spPr>
        <p:txBody>
          <a:bodyPr wrap="none">
            <a:spAutoFit/>
          </a:bodyPr>
          <a:lstStyle/>
          <a:p>
            <a:r>
              <a:rPr lang="ar-BH" sz="2800" dirty="0" smtClean="0">
                <a:solidFill>
                  <a:srgbClr val="0070C0"/>
                </a:solidFill>
                <a:latin typeface="Sakkal Majalla" panose="02000000000000000000" pitchFamily="2" charset="-78"/>
                <a:cs typeface="Sakkal Majalla" panose="02000000000000000000" pitchFamily="2" charset="-78"/>
              </a:rPr>
              <a:t>القحط</a:t>
            </a:r>
            <a:endParaRPr lang="en-US" sz="2800" dirty="0">
              <a:solidFill>
                <a:srgbClr val="0070C0"/>
              </a:solidFill>
              <a:latin typeface="Sakkal Majalla" panose="02000000000000000000" pitchFamily="2" charset="-78"/>
              <a:cs typeface="Sakkal Majalla" panose="02000000000000000000" pitchFamily="2" charset="-78"/>
            </a:endParaRPr>
          </a:p>
        </p:txBody>
      </p:sp>
      <p:sp>
        <p:nvSpPr>
          <p:cNvPr id="3" name="مستطيل 2"/>
          <p:cNvSpPr/>
          <p:nvPr/>
        </p:nvSpPr>
        <p:spPr>
          <a:xfrm>
            <a:off x="484607" y="594982"/>
            <a:ext cx="1003801" cy="400110"/>
          </a:xfrm>
          <a:prstGeom prst="rect">
            <a:avLst/>
          </a:prstGeom>
          <a:solidFill>
            <a:schemeClr val="tx1">
              <a:lumMod val="95000"/>
            </a:schemeClr>
          </a:solidFill>
          <a:ln>
            <a:solidFill>
              <a:schemeClr val="tx2">
                <a:lumMod val="90000"/>
              </a:schemeClr>
            </a:solidFill>
          </a:ln>
          <a:effectLst>
            <a:outerShdw blurRad="50800" dist="38100" dir="5400000" algn="t" rotWithShape="0">
              <a:prstClr val="black">
                <a:alpha val="40000"/>
              </a:prstClr>
            </a:outerShdw>
          </a:effectLst>
        </p:spPr>
        <p:txBody>
          <a:bodyPr wrap="none">
            <a:spAutoFit/>
          </a:bodyPr>
          <a:lstStyle/>
          <a:p>
            <a:r>
              <a:rPr lang="ar-BH" sz="2000" b="1" dirty="0" smtClean="0">
                <a:solidFill>
                  <a:schemeClr val="bg1"/>
                </a:solidFill>
                <a:latin typeface="Sakkal Majalla" panose="02000000000000000000" pitchFamily="2" charset="-78"/>
                <a:cs typeface="Sakkal Majalla" panose="02000000000000000000" pitchFamily="2" charset="-78"/>
              </a:rPr>
              <a:t>ثلاث دقائق</a:t>
            </a:r>
            <a:endParaRPr lang="en-US" sz="2000" b="1" dirty="0">
              <a:latin typeface="Sakkal Majalla" panose="02000000000000000000" pitchFamily="2" charset="-78"/>
              <a:cs typeface="Sakkal Majalla" panose="02000000000000000000" pitchFamily="2" charset="-78"/>
            </a:endParaRPr>
          </a:p>
        </p:txBody>
      </p:sp>
      <p:sp>
        <p:nvSpPr>
          <p:cNvPr id="23" name="مستطيل 22"/>
          <p:cNvSpPr/>
          <p:nvPr/>
        </p:nvSpPr>
        <p:spPr>
          <a:xfrm>
            <a:off x="108742" y="132483"/>
            <a:ext cx="2810386" cy="400110"/>
          </a:xfrm>
          <a:prstGeom prst="rect">
            <a:avLst/>
          </a:prstGeom>
          <a:solidFill>
            <a:srgbClr val="0070C0"/>
          </a:solidFill>
        </p:spPr>
        <p:txBody>
          <a:bodyPr wrap="none">
            <a:spAutoFit/>
          </a:bodyPr>
          <a:lstStyle/>
          <a:p>
            <a:pPr algn="ctr"/>
            <a:r>
              <a:rPr lang="ar-BH" sz="2000" b="1" dirty="0" smtClean="0">
                <a:latin typeface="Sakkal Majalla" panose="02000000000000000000" pitchFamily="2" charset="-78"/>
                <a:cs typeface="Sakkal Majalla" panose="02000000000000000000" pitchFamily="2" charset="-78"/>
              </a:rPr>
              <a:t>المواد الاجتماعية: البيئة الصحراوية</a:t>
            </a:r>
            <a:endParaRPr lang="en-US" sz="2000" b="1" dirty="0">
              <a:latin typeface="Sakkal Majalla" panose="02000000000000000000" pitchFamily="2" charset="-78"/>
              <a:cs typeface="Sakkal Majalla" panose="02000000000000000000" pitchFamily="2" charset="-78"/>
            </a:endParaRPr>
          </a:p>
        </p:txBody>
      </p:sp>
      <p:sp>
        <p:nvSpPr>
          <p:cNvPr id="25" name="مستطيل 24"/>
          <p:cNvSpPr/>
          <p:nvPr/>
        </p:nvSpPr>
        <p:spPr>
          <a:xfrm>
            <a:off x="2243365" y="2471934"/>
            <a:ext cx="2021707" cy="523220"/>
          </a:xfrm>
          <a:prstGeom prst="rect">
            <a:avLst/>
          </a:prstGeom>
        </p:spPr>
        <p:txBody>
          <a:bodyPr wrap="none">
            <a:spAutoFit/>
          </a:bodyPr>
          <a:lstStyle/>
          <a:p>
            <a:r>
              <a:rPr lang="ar-BH" sz="2800" dirty="0" smtClean="0">
                <a:solidFill>
                  <a:srgbClr val="0070C0"/>
                </a:solidFill>
                <a:latin typeface="Sakkal Majalla" panose="02000000000000000000" pitchFamily="2" charset="-78"/>
                <a:cs typeface="Sakkal Majalla" panose="02000000000000000000" pitchFamily="2" charset="-78"/>
              </a:rPr>
              <a:t>فصل ممطر قصير</a:t>
            </a:r>
            <a:endParaRPr lang="en-US" sz="2800" dirty="0">
              <a:solidFill>
                <a:srgbClr val="0070C0"/>
              </a:solidFill>
              <a:latin typeface="Sakkal Majalla" panose="02000000000000000000" pitchFamily="2" charset="-78"/>
              <a:cs typeface="Sakkal Majalla" panose="02000000000000000000" pitchFamily="2" charset="-78"/>
            </a:endParaRPr>
          </a:p>
        </p:txBody>
      </p:sp>
      <p:sp>
        <p:nvSpPr>
          <p:cNvPr id="19" name="مستطيل 18"/>
          <p:cNvSpPr/>
          <p:nvPr/>
        </p:nvSpPr>
        <p:spPr>
          <a:xfrm>
            <a:off x="4116761" y="3827737"/>
            <a:ext cx="2176965" cy="523220"/>
          </a:xfrm>
          <a:prstGeom prst="rect">
            <a:avLst/>
          </a:prstGeom>
        </p:spPr>
        <p:txBody>
          <a:bodyPr wrap="square">
            <a:spAutoFit/>
          </a:bodyPr>
          <a:lstStyle/>
          <a:p>
            <a:r>
              <a:rPr lang="ar-BH" sz="2800" dirty="0" smtClean="0">
                <a:solidFill>
                  <a:srgbClr val="0070C0"/>
                </a:solidFill>
                <a:latin typeface="Sakkal Majalla" panose="02000000000000000000" pitchFamily="2" charset="-78"/>
                <a:cs typeface="Sakkal Majalla" panose="02000000000000000000" pitchFamily="2" charset="-78"/>
              </a:rPr>
              <a:t>إقامة السدود</a:t>
            </a:r>
            <a:endParaRPr lang="en-US" sz="2800" dirty="0">
              <a:solidFill>
                <a:srgbClr val="0070C0"/>
              </a:solidFill>
              <a:latin typeface="Sakkal Majalla" panose="02000000000000000000" pitchFamily="2" charset="-78"/>
              <a:cs typeface="Sakkal Majalla" panose="02000000000000000000" pitchFamily="2" charset="-78"/>
            </a:endParaRPr>
          </a:p>
        </p:txBody>
      </p:sp>
      <p:sp>
        <p:nvSpPr>
          <p:cNvPr id="21" name="مستطيل 20"/>
          <p:cNvSpPr/>
          <p:nvPr/>
        </p:nvSpPr>
        <p:spPr>
          <a:xfrm>
            <a:off x="5023125" y="81025"/>
            <a:ext cx="2197508" cy="523220"/>
          </a:xfrm>
          <a:prstGeom prst="rect">
            <a:avLst/>
          </a:prstGeom>
          <a:solidFill>
            <a:schemeClr val="accent4">
              <a:lumMod val="75000"/>
            </a:schemeClr>
          </a:solidFill>
          <a:ln w="28575">
            <a:solidFill>
              <a:srgbClr val="00B050"/>
            </a:solidFill>
          </a:ln>
          <a:effectLst>
            <a:outerShdw blurRad="50800" dist="38100" dir="2700000" algn="tl" rotWithShape="0">
              <a:prstClr val="black">
                <a:alpha val="40000"/>
              </a:prstClr>
            </a:outerShdw>
          </a:effectLst>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2800" dirty="0">
                <a:solidFill>
                  <a:prstClr val="white"/>
                </a:solidFill>
                <a:latin typeface="Calibri"/>
                <a:cs typeface="Sultan bold" pitchFamily="2" charset="-78"/>
              </a:rPr>
              <a:t>نشــاط</a:t>
            </a:r>
            <a:r>
              <a:rPr kumimoji="0" lang="ar-BH" sz="2800" b="0" i="0" u="none" strike="noStrike" kern="1200" cap="none" spc="0" normalizeH="0" baseline="0" noProof="0" dirty="0" smtClean="0">
                <a:ln>
                  <a:noFill/>
                </a:ln>
                <a:solidFill>
                  <a:prstClr val="white"/>
                </a:solidFill>
                <a:effectLst/>
                <a:uLnTx/>
                <a:uFillTx/>
                <a:latin typeface="Calibri"/>
                <a:ea typeface="+mn-ea"/>
                <a:cs typeface="Sultan bold" pitchFamily="2" charset="-78"/>
              </a:rPr>
              <a:t> تقييمي</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5124716"/>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circle(in)">
                                      <p:cBhvr>
                                        <p:cTn id="20" dur="2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9"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0-#ppt_w/2"/>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9"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0-#ppt_w/2"/>
                                          </p:val>
                                        </p:tav>
                                        <p:tav tm="100000">
                                          <p:val>
                                            <p:strVal val="#ppt_x"/>
                                          </p:val>
                                        </p:tav>
                                      </p:tavLst>
                                    </p:anim>
                                    <p:anim calcmode="lin" valueType="num">
                                      <p:cBhvr additive="base">
                                        <p:cTn id="50"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9"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0-#ppt_w/2"/>
                                          </p:val>
                                        </p:tav>
                                        <p:tav tm="100000">
                                          <p:val>
                                            <p:strVal val="#ppt_x"/>
                                          </p:val>
                                        </p:tav>
                                      </p:tavLst>
                                    </p:anim>
                                    <p:anim calcmode="lin" valueType="num">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ppt_x"/>
                                          </p:val>
                                        </p:tav>
                                        <p:tav tm="100000">
                                          <p:val>
                                            <p:strVal val="#ppt_x"/>
                                          </p:val>
                                        </p:tav>
                                      </p:tavLst>
                                    </p:anim>
                                    <p:anim calcmode="lin" valueType="num">
                                      <p:cBhvr additive="base">
                                        <p:cTn id="6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9"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additive="base">
                                        <p:cTn id="73" dur="500" fill="hold"/>
                                        <p:tgtEl>
                                          <p:spTgt spid="19"/>
                                        </p:tgtEl>
                                        <p:attrNameLst>
                                          <p:attrName>ppt_x</p:attrName>
                                        </p:attrNameLst>
                                      </p:cBhvr>
                                      <p:tavLst>
                                        <p:tav tm="0">
                                          <p:val>
                                            <p:strVal val="0-#ppt_w/2"/>
                                          </p:val>
                                        </p:tav>
                                        <p:tav tm="100000">
                                          <p:val>
                                            <p:strVal val="#ppt_x"/>
                                          </p:val>
                                        </p:tav>
                                      </p:tavLst>
                                    </p:anim>
                                    <p:anim calcmode="lin" valueType="num">
                                      <p:cBhvr additive="base">
                                        <p:cTn id="74"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9" fill="hold" grpId="0" nodeType="click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fill="hold"/>
                                        <p:tgtEl>
                                          <p:spTgt spid="15"/>
                                        </p:tgtEl>
                                        <p:attrNameLst>
                                          <p:attrName>ppt_x</p:attrName>
                                        </p:attrNameLst>
                                      </p:cBhvr>
                                      <p:tavLst>
                                        <p:tav tm="0">
                                          <p:val>
                                            <p:strVal val="0-#ppt_w/2"/>
                                          </p:val>
                                        </p:tav>
                                        <p:tav tm="100000">
                                          <p:val>
                                            <p:strVal val="#ppt_x"/>
                                          </p:val>
                                        </p:tav>
                                      </p:tavLst>
                                    </p:anim>
                                    <p:anim calcmode="lin" valueType="num">
                                      <p:cBhvr additive="base">
                                        <p:cTn id="8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additive="base">
                                        <p:cTn id="85" dur="500" fill="hold"/>
                                        <p:tgtEl>
                                          <p:spTgt spid="17"/>
                                        </p:tgtEl>
                                        <p:attrNameLst>
                                          <p:attrName>ppt_x</p:attrName>
                                        </p:attrNameLst>
                                      </p:cBhvr>
                                      <p:tavLst>
                                        <p:tav tm="0">
                                          <p:val>
                                            <p:strVal val="#ppt_x"/>
                                          </p:val>
                                        </p:tav>
                                        <p:tav tm="100000">
                                          <p:val>
                                            <p:strVal val="#ppt_x"/>
                                          </p:val>
                                        </p:tav>
                                      </p:tavLst>
                                    </p:anim>
                                    <p:anim calcmode="lin" valueType="num">
                                      <p:cBhvr additive="base">
                                        <p:cTn id="8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9"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0-#ppt_w/2"/>
                                          </p:val>
                                        </p:tav>
                                        <p:tav tm="100000">
                                          <p:val>
                                            <p:strVal val="#ppt_x"/>
                                          </p:val>
                                        </p:tav>
                                      </p:tavLst>
                                    </p:anim>
                                    <p:anim calcmode="lin" valueType="num">
                                      <p:cBhvr additive="base">
                                        <p:cTn id="92"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P spid="10" grpId="0"/>
      <p:bldP spid="11" grpId="0"/>
      <p:bldP spid="13" grpId="0"/>
      <p:bldP spid="14" grpId="0"/>
      <p:bldP spid="15" grpId="0"/>
      <p:bldP spid="16" grpId="0"/>
      <p:bldP spid="17" grpId="0"/>
      <p:bldP spid="18" grpId="0"/>
      <p:bldP spid="3" grpId="0" animBg="1"/>
      <p:bldP spid="25" grpId="0"/>
      <p:bldP spid="19" grpId="0"/>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1"/>
          <p:cNvSpPr>
            <a:spLocks noGrp="1"/>
          </p:cNvSpPr>
          <p:nvPr>
            <p:ph type="ctrTitle"/>
          </p:nvPr>
        </p:nvSpPr>
        <p:spPr>
          <a:xfrm>
            <a:off x="240632" y="696161"/>
            <a:ext cx="11662610" cy="782086"/>
          </a:xfr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p>
            <a:pPr algn="justLow" rtl="1"/>
            <a:r>
              <a:rPr lang="ar-BH" sz="3600" b="1" dirty="0" smtClean="0">
                <a:solidFill>
                  <a:schemeClr val="tx2">
                    <a:lumMod val="25000"/>
                  </a:schemeClr>
                </a:solidFill>
                <a:latin typeface="Sakkal Majalla" panose="02000000000000000000" pitchFamily="2" charset="-78"/>
                <a:cs typeface="Sakkal Majalla" panose="02000000000000000000" pitchFamily="2" charset="-78"/>
              </a:rPr>
              <a:t>قارن بين المنطقة الصحراوية وشبه الصحراوية ومنطقة القحط بحسب الجدول التالي:</a:t>
            </a:r>
            <a:endParaRPr lang="en-US" sz="2000" b="1" dirty="0">
              <a:solidFill>
                <a:schemeClr val="tx2">
                  <a:lumMod val="25000"/>
                </a:schemeClr>
              </a:solidFill>
              <a:latin typeface="Sakkal Majalla" panose="02000000000000000000" pitchFamily="2" charset="-78"/>
              <a:cs typeface="Sakkal Majalla" panose="02000000000000000000" pitchFamily="2" charset="-78"/>
            </a:endParaRPr>
          </a:p>
        </p:txBody>
      </p:sp>
      <p:sp>
        <p:nvSpPr>
          <p:cNvPr id="9" name="مستطيل 8"/>
          <p:cNvSpPr/>
          <p:nvPr/>
        </p:nvSpPr>
        <p:spPr>
          <a:xfrm>
            <a:off x="274633" y="429730"/>
            <a:ext cx="1114408" cy="400110"/>
          </a:xfrm>
          <a:prstGeom prst="rect">
            <a:avLst/>
          </a:prstGeom>
          <a:solidFill>
            <a:schemeClr val="tx1">
              <a:lumMod val="95000"/>
            </a:schemeClr>
          </a:solidFill>
          <a:ln>
            <a:solidFill>
              <a:schemeClr val="tx2">
                <a:lumMod val="90000"/>
              </a:schemeClr>
            </a:solidFill>
          </a:ln>
          <a:effectLst>
            <a:outerShdw blurRad="50800" dist="38100" dir="5400000" algn="t" rotWithShape="0">
              <a:prstClr val="black">
                <a:alpha val="40000"/>
              </a:prstClr>
            </a:outerShdw>
          </a:effectLst>
        </p:spPr>
        <p:txBody>
          <a:bodyPr wrap="none">
            <a:spAutoFit/>
          </a:bodyPr>
          <a:lstStyle/>
          <a:p>
            <a:r>
              <a:rPr lang="ar-BH" sz="2000" b="1" dirty="0" smtClean="0">
                <a:solidFill>
                  <a:schemeClr val="bg1"/>
                </a:solidFill>
                <a:latin typeface="Sakkal Majalla" panose="02000000000000000000" pitchFamily="2" charset="-78"/>
                <a:cs typeface="Sakkal Majalla" panose="02000000000000000000" pitchFamily="2" charset="-78"/>
              </a:rPr>
              <a:t>خمس دقائق</a:t>
            </a:r>
            <a:endParaRPr lang="en-US" sz="2000" b="1" dirty="0">
              <a:latin typeface="Sakkal Majalla" panose="02000000000000000000" pitchFamily="2" charset="-78"/>
              <a:cs typeface="Sakkal Majalla" panose="02000000000000000000" pitchFamily="2" charset="-78"/>
            </a:endParaRPr>
          </a:p>
        </p:txBody>
      </p:sp>
      <p:sp>
        <p:nvSpPr>
          <p:cNvPr id="13" name="مستطيل 12"/>
          <p:cNvSpPr/>
          <p:nvPr/>
        </p:nvSpPr>
        <p:spPr>
          <a:xfrm>
            <a:off x="52881" y="79170"/>
            <a:ext cx="2239716" cy="307777"/>
          </a:xfrm>
          <a:prstGeom prst="rect">
            <a:avLst/>
          </a:prstGeom>
          <a:solidFill>
            <a:srgbClr val="0070C0"/>
          </a:solidFill>
        </p:spPr>
        <p:txBody>
          <a:bodyPr wrap="none">
            <a:spAutoFit/>
          </a:bodyPr>
          <a:lstStyle/>
          <a:p>
            <a:pPr algn="ctr"/>
            <a:r>
              <a:rPr lang="ar-BH" sz="1400" b="1" dirty="0" smtClean="0">
                <a:latin typeface="Times New Roman" pitchFamily="18" charset="0"/>
                <a:cs typeface="Times New Roman" pitchFamily="18" charset="0"/>
              </a:rPr>
              <a:t>المواد الاجتماعية: البيئة الصحراوية</a:t>
            </a:r>
            <a:endParaRPr lang="ar-BH" sz="1400" b="1" dirty="0">
              <a:latin typeface="Times New Roman" pitchFamily="18" charset="0"/>
              <a:cs typeface="Times New Roman" pitchFamily="18" charset="0"/>
            </a:endParaRPr>
          </a:p>
        </p:txBody>
      </p:sp>
      <p:sp>
        <p:nvSpPr>
          <p:cNvPr id="10" name="مستطيل 9"/>
          <p:cNvSpPr/>
          <p:nvPr/>
        </p:nvSpPr>
        <p:spPr>
          <a:xfrm>
            <a:off x="5023125" y="81025"/>
            <a:ext cx="2197508" cy="523220"/>
          </a:xfrm>
          <a:prstGeom prst="rect">
            <a:avLst/>
          </a:prstGeom>
          <a:solidFill>
            <a:schemeClr val="accent4">
              <a:lumMod val="75000"/>
            </a:schemeClr>
          </a:solidFill>
          <a:ln w="28575">
            <a:solidFill>
              <a:srgbClr val="00B050"/>
            </a:solidFill>
          </a:ln>
          <a:effectLst>
            <a:outerShdw blurRad="50800" dist="38100" dir="2700000" algn="tl" rotWithShape="0">
              <a:prstClr val="black">
                <a:alpha val="40000"/>
              </a:prstClr>
            </a:outerShdw>
          </a:effectLst>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2800" dirty="0">
                <a:solidFill>
                  <a:prstClr val="white"/>
                </a:solidFill>
                <a:latin typeface="Calibri"/>
                <a:cs typeface="Sultan bold" pitchFamily="2" charset="-78"/>
              </a:rPr>
              <a:t>نشــاط</a:t>
            </a:r>
            <a:r>
              <a:rPr kumimoji="0" lang="ar-BH" sz="2800" b="0" i="0" u="none" strike="noStrike" kern="1200" cap="none" spc="0" normalizeH="0" baseline="0" noProof="0" dirty="0" smtClean="0">
                <a:ln>
                  <a:noFill/>
                </a:ln>
                <a:solidFill>
                  <a:prstClr val="white"/>
                </a:solidFill>
                <a:effectLst/>
                <a:uLnTx/>
                <a:uFillTx/>
                <a:latin typeface="Calibri"/>
                <a:ea typeface="+mn-ea"/>
                <a:cs typeface="Sultan bold" pitchFamily="2" charset="-78"/>
              </a:rPr>
              <a:t> تقييمي</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جدول 1"/>
          <p:cNvGraphicFramePr>
            <a:graphicFrameLocks noGrp="1"/>
          </p:cNvGraphicFramePr>
          <p:nvPr>
            <p:extLst>
              <p:ext uri="{D42A27DB-BD31-4B8C-83A1-F6EECF244321}">
                <p14:modId xmlns:p14="http://schemas.microsoft.com/office/powerpoint/2010/main" val="2299446904"/>
              </p:ext>
            </p:extLst>
          </p:nvPr>
        </p:nvGraphicFramePr>
        <p:xfrm>
          <a:off x="363217" y="1478247"/>
          <a:ext cx="11502188" cy="4355666"/>
        </p:xfrm>
        <a:graphic>
          <a:graphicData uri="http://schemas.openxmlformats.org/drawingml/2006/table">
            <a:tbl>
              <a:tblPr firstRow="1" bandRow="1">
                <a:tableStyleId>{5C22544A-7EE6-4342-B048-85BDC9FD1C3A}</a:tableStyleId>
              </a:tblPr>
              <a:tblGrid>
                <a:gridCol w="3894884">
                  <a:extLst>
                    <a:ext uri="{9D8B030D-6E8A-4147-A177-3AD203B41FA5}">
                      <a16:colId xmlns:a16="http://schemas.microsoft.com/office/drawing/2014/main" xmlns="" val="3946860793"/>
                    </a:ext>
                  </a:extLst>
                </a:gridCol>
                <a:gridCol w="4503762">
                  <a:extLst>
                    <a:ext uri="{9D8B030D-6E8A-4147-A177-3AD203B41FA5}">
                      <a16:colId xmlns:a16="http://schemas.microsoft.com/office/drawing/2014/main" xmlns="" val="433625239"/>
                    </a:ext>
                  </a:extLst>
                </a:gridCol>
                <a:gridCol w="1624083">
                  <a:extLst>
                    <a:ext uri="{9D8B030D-6E8A-4147-A177-3AD203B41FA5}">
                      <a16:colId xmlns:a16="http://schemas.microsoft.com/office/drawing/2014/main" xmlns="" val="1469462925"/>
                    </a:ext>
                  </a:extLst>
                </a:gridCol>
                <a:gridCol w="1479459">
                  <a:extLst>
                    <a:ext uri="{9D8B030D-6E8A-4147-A177-3AD203B41FA5}">
                      <a16:colId xmlns:a16="http://schemas.microsoft.com/office/drawing/2014/main" xmlns="" val="4114523845"/>
                    </a:ext>
                  </a:extLst>
                </a:gridCol>
              </a:tblGrid>
              <a:tr h="370840">
                <a:tc>
                  <a:txBody>
                    <a:bodyPr/>
                    <a:lstStyle/>
                    <a:p>
                      <a:pPr algn="ctr" rtl="1"/>
                      <a:r>
                        <a:rPr lang="ar-BH" sz="2400" dirty="0" smtClean="0"/>
                        <a:t>النبات</a:t>
                      </a:r>
                      <a:endParaRPr lang="en-US" sz="2400" dirty="0"/>
                    </a:p>
                  </a:txBody>
                  <a:tcPr/>
                </a:tc>
                <a:tc>
                  <a:txBody>
                    <a:bodyPr/>
                    <a:lstStyle/>
                    <a:p>
                      <a:pPr algn="ctr" rtl="1"/>
                      <a:r>
                        <a:rPr lang="ar-BH" sz="2400" dirty="0" smtClean="0"/>
                        <a:t>الأمطار</a:t>
                      </a:r>
                      <a:endParaRPr lang="en-US" sz="2400" dirty="0"/>
                    </a:p>
                  </a:txBody>
                  <a:tcPr/>
                </a:tc>
                <a:tc>
                  <a:txBody>
                    <a:bodyPr/>
                    <a:lstStyle/>
                    <a:p>
                      <a:pPr algn="ctr" rtl="1"/>
                      <a:r>
                        <a:rPr lang="ar-BH" sz="2400" dirty="0" smtClean="0"/>
                        <a:t>الموقع</a:t>
                      </a:r>
                      <a:endParaRPr lang="en-US" sz="2400" dirty="0"/>
                    </a:p>
                  </a:txBody>
                  <a:tcPr/>
                </a:tc>
                <a:tc>
                  <a:txBody>
                    <a:bodyPr/>
                    <a:lstStyle/>
                    <a:p>
                      <a:pPr algn="ctr" rtl="1"/>
                      <a:r>
                        <a:rPr lang="ar-BH" sz="2400" dirty="0" smtClean="0"/>
                        <a:t>المنطقة</a:t>
                      </a:r>
                      <a:endParaRPr lang="en-US" sz="2400" dirty="0"/>
                    </a:p>
                  </a:txBody>
                  <a:tcPr/>
                </a:tc>
                <a:extLst>
                  <a:ext uri="{0D108BD9-81ED-4DB2-BD59-A6C34878D82A}">
                    <a16:rowId xmlns:a16="http://schemas.microsoft.com/office/drawing/2014/main" xmlns="" val="646704484"/>
                  </a:ext>
                </a:extLst>
              </a:tr>
              <a:tr h="1223846">
                <a:tc>
                  <a:txBody>
                    <a:bodyPr/>
                    <a:lstStyle/>
                    <a:p>
                      <a:pPr marL="0" indent="0" algn="justLow" rtl="1">
                        <a:lnSpc>
                          <a:spcPct val="100000"/>
                        </a:lnSpc>
                        <a:buFont typeface="Arial" panose="020B0604020202020204" pitchFamily="34" charset="0"/>
                        <a:buNone/>
                      </a:pPr>
                      <a:endParaRPr lang="en-US" sz="1800" dirty="0" smtClean="0">
                        <a:solidFill>
                          <a:srgbClr val="0070C0"/>
                        </a:solidFill>
                        <a:latin typeface="Sakkal Majalla" panose="02000000000000000000" pitchFamily="2" charset="-78"/>
                        <a:cs typeface="Sakkal Majalla" panose="02000000000000000000" pitchFamily="2" charset="-78"/>
                      </a:endParaRPr>
                    </a:p>
                  </a:txBody>
                  <a:tcPr/>
                </a:tc>
                <a:tc>
                  <a:txBody>
                    <a:bodyPr/>
                    <a:lstStyle/>
                    <a:p>
                      <a:pPr marL="0" indent="0" algn="justLow" rtl="1">
                        <a:lnSpc>
                          <a:spcPct val="110000"/>
                        </a:lnSpc>
                        <a:buFont typeface="Arial" panose="020B0604020202020204" pitchFamily="34" charset="0"/>
                        <a:buNone/>
                      </a:pPr>
                      <a:endParaRPr lang="ar-BH" sz="1800" dirty="0" smtClean="0">
                        <a:solidFill>
                          <a:srgbClr val="0070C0"/>
                        </a:solidFill>
                        <a:latin typeface="Sakkal Majalla" panose="02000000000000000000" pitchFamily="2" charset="-78"/>
                        <a:cs typeface="Sakkal Majalla" panose="02000000000000000000" pitchFamily="2" charset="-78"/>
                      </a:endParaRPr>
                    </a:p>
                  </a:txBody>
                  <a:tcPr/>
                </a:tc>
                <a:tc>
                  <a:txBody>
                    <a:bodyPr/>
                    <a:lstStyle/>
                    <a:p>
                      <a:pPr algn="ctr" rtl="1"/>
                      <a:endParaRPr lang="en-US" sz="2200" b="1" dirty="0"/>
                    </a:p>
                  </a:txBody>
                  <a:tcPr anchor="ctr"/>
                </a:tc>
                <a:tc>
                  <a:txBody>
                    <a:bodyPr/>
                    <a:lstStyle/>
                    <a:p>
                      <a:pPr algn="ctr" rtl="1"/>
                      <a:r>
                        <a:rPr lang="ar-BH" sz="2200" b="1" dirty="0" smtClean="0"/>
                        <a:t>الصحراوية</a:t>
                      </a:r>
                      <a:endParaRPr lang="en-US" sz="2200" b="1" dirty="0"/>
                    </a:p>
                  </a:txBody>
                  <a:tcPr anchor="ctr"/>
                </a:tc>
                <a:extLst>
                  <a:ext uri="{0D108BD9-81ED-4DB2-BD59-A6C34878D82A}">
                    <a16:rowId xmlns:a16="http://schemas.microsoft.com/office/drawing/2014/main" xmlns="" val="382939112"/>
                  </a:ext>
                </a:extLst>
              </a:tr>
              <a:tr h="370840">
                <a:tc>
                  <a:txBody>
                    <a:bodyPr/>
                    <a:lstStyle/>
                    <a:p>
                      <a:pPr marL="176213" indent="-176213" algn="justLow" rtl="1">
                        <a:lnSpc>
                          <a:spcPct val="100000"/>
                        </a:lnSpc>
                        <a:buFont typeface="Arial" panose="020B0604020202020204" pitchFamily="34" charset="0"/>
                        <a:buChar char="•"/>
                      </a:pPr>
                      <a:endParaRPr lang="ar-BH" sz="1800" dirty="0" smtClean="0">
                        <a:solidFill>
                          <a:srgbClr val="0070C0"/>
                        </a:solidFill>
                        <a:latin typeface="Sakkal Majalla" panose="02000000000000000000" pitchFamily="2" charset="-78"/>
                        <a:cs typeface="Sakkal Majalla" panose="02000000000000000000" pitchFamily="2" charset="-78"/>
                      </a:endParaRPr>
                    </a:p>
                    <a:p>
                      <a:pPr marL="176213" indent="-176213" algn="justLow" rtl="1">
                        <a:lnSpc>
                          <a:spcPct val="100000"/>
                        </a:lnSpc>
                        <a:buFont typeface="Arial" panose="020B0604020202020204" pitchFamily="34" charset="0"/>
                        <a:buChar char="•"/>
                      </a:pPr>
                      <a:endParaRPr lang="ar-BH" sz="1800" dirty="0" smtClean="0">
                        <a:solidFill>
                          <a:srgbClr val="0070C0"/>
                        </a:solidFill>
                        <a:latin typeface="Sakkal Majalla" panose="02000000000000000000" pitchFamily="2" charset="-78"/>
                        <a:cs typeface="Sakkal Majalla" panose="02000000000000000000" pitchFamily="2" charset="-78"/>
                      </a:endParaRPr>
                    </a:p>
                    <a:p>
                      <a:pPr marL="0" indent="0" algn="justLow" rtl="1">
                        <a:lnSpc>
                          <a:spcPct val="100000"/>
                        </a:lnSpc>
                        <a:buFont typeface="Arial" panose="020B0604020202020204" pitchFamily="34" charset="0"/>
                        <a:buNone/>
                      </a:pPr>
                      <a:endParaRPr lang="ar-BH" sz="1800" dirty="0" smtClean="0">
                        <a:solidFill>
                          <a:srgbClr val="0070C0"/>
                        </a:solidFill>
                        <a:latin typeface="Sakkal Majalla" panose="02000000000000000000" pitchFamily="2" charset="-78"/>
                        <a:cs typeface="Sakkal Majalla" panose="02000000000000000000" pitchFamily="2" charset="-78"/>
                      </a:endParaRPr>
                    </a:p>
                  </a:txBody>
                  <a:tcPr/>
                </a:tc>
                <a:tc>
                  <a:txBody>
                    <a:bodyPr/>
                    <a:lstStyle/>
                    <a:p>
                      <a:pPr marL="0" indent="0" algn="r" rtl="1">
                        <a:buFont typeface="Arial" panose="020B0604020202020204" pitchFamily="34" charset="0"/>
                        <a:buNone/>
                      </a:pPr>
                      <a:endParaRPr lang="en-US" dirty="0">
                        <a:solidFill>
                          <a:srgbClr val="0070C0"/>
                        </a:solidFill>
                      </a:endParaRPr>
                    </a:p>
                  </a:txBody>
                  <a:tcPr/>
                </a:tc>
                <a:tc>
                  <a:txBody>
                    <a:bodyPr/>
                    <a:lstStyle/>
                    <a:p>
                      <a:pPr algn="ctr" rtl="1"/>
                      <a:endParaRPr lang="en-US" sz="2200" b="1" dirty="0"/>
                    </a:p>
                  </a:txBody>
                  <a:tcPr anchor="ctr"/>
                </a:tc>
                <a:tc>
                  <a:txBody>
                    <a:bodyPr/>
                    <a:lstStyle/>
                    <a:p>
                      <a:pPr algn="ctr" rtl="1"/>
                      <a:endParaRPr lang="ar-BH" sz="2200" b="1" dirty="0" smtClean="0"/>
                    </a:p>
                    <a:p>
                      <a:pPr marL="0" marR="0" lvl="0" indent="0" algn="ctr" defTabSz="457200" rtl="1" eaLnBrk="1" fontAlgn="auto" latinLnBrk="0" hangingPunct="1">
                        <a:lnSpc>
                          <a:spcPct val="100000"/>
                        </a:lnSpc>
                        <a:spcBef>
                          <a:spcPts val="0"/>
                        </a:spcBef>
                        <a:spcAft>
                          <a:spcPts val="0"/>
                        </a:spcAft>
                        <a:buClrTx/>
                        <a:buSzTx/>
                        <a:buFontTx/>
                        <a:buNone/>
                        <a:tabLst/>
                        <a:defRPr/>
                      </a:pPr>
                      <a:r>
                        <a:rPr lang="ar-BH" sz="2200" b="1" dirty="0" smtClean="0"/>
                        <a:t>شبه الصحراوية</a:t>
                      </a:r>
                    </a:p>
                    <a:p>
                      <a:pPr algn="ctr" rtl="1"/>
                      <a:endParaRPr lang="en-US" sz="2200" b="1" dirty="0"/>
                    </a:p>
                  </a:txBody>
                  <a:tcPr anchor="ctr"/>
                </a:tc>
                <a:extLst>
                  <a:ext uri="{0D108BD9-81ED-4DB2-BD59-A6C34878D82A}">
                    <a16:rowId xmlns:a16="http://schemas.microsoft.com/office/drawing/2014/main" xmlns="" val="4020246641"/>
                  </a:ext>
                </a:extLst>
              </a:tr>
              <a:tr h="370840">
                <a:tc>
                  <a:txBody>
                    <a:bodyPr/>
                    <a:lstStyle/>
                    <a:p>
                      <a:pPr marL="176213" indent="-176213" algn="justLow" rtl="1">
                        <a:lnSpc>
                          <a:spcPct val="100000"/>
                        </a:lnSpc>
                        <a:buFont typeface="Arial" panose="020B0604020202020204" pitchFamily="34" charset="0"/>
                        <a:buChar char="•"/>
                      </a:pPr>
                      <a:endParaRPr lang="en-US" sz="1800" dirty="0" smtClean="0">
                        <a:solidFill>
                          <a:srgbClr val="0070C0"/>
                        </a:solidFill>
                        <a:latin typeface="Sakkal Majalla" panose="02000000000000000000" pitchFamily="2" charset="-78"/>
                        <a:cs typeface="Sakkal Majalla" panose="02000000000000000000" pitchFamily="2" charset="-78"/>
                      </a:endParaRPr>
                    </a:p>
                  </a:txBody>
                  <a:tcPr/>
                </a:tc>
                <a:tc>
                  <a:txBody>
                    <a:bodyPr/>
                    <a:lstStyle/>
                    <a:p>
                      <a:pPr marL="0" marR="0" lvl="0" indent="0" algn="r" defTabSz="457200" rtl="1" eaLnBrk="1" fontAlgn="auto" latinLnBrk="0" hangingPunct="1">
                        <a:lnSpc>
                          <a:spcPct val="100000"/>
                        </a:lnSpc>
                        <a:spcBef>
                          <a:spcPts val="0"/>
                        </a:spcBef>
                        <a:spcAft>
                          <a:spcPts val="0"/>
                        </a:spcAft>
                        <a:buClrTx/>
                        <a:buSzTx/>
                        <a:buFont typeface="Arial" panose="020B0604020202020204" pitchFamily="34" charset="0"/>
                        <a:buNone/>
                        <a:tabLst/>
                        <a:defRPr/>
                      </a:pPr>
                      <a:endParaRPr lang="ar-BH" sz="1800" dirty="0" smtClean="0">
                        <a:solidFill>
                          <a:srgbClr val="0070C0"/>
                        </a:solidFill>
                        <a:latin typeface="Sakkal Majalla" panose="02000000000000000000" pitchFamily="2" charset="-78"/>
                        <a:cs typeface="Sakkal Majalla" panose="02000000000000000000" pitchFamily="2" charset="-78"/>
                      </a:endParaRPr>
                    </a:p>
                  </a:txBody>
                  <a:tcPr/>
                </a:tc>
                <a:tc>
                  <a:txBody>
                    <a:bodyPr/>
                    <a:lstStyle/>
                    <a:p>
                      <a:pPr algn="ctr" rtl="1"/>
                      <a:endParaRPr lang="ar-BH" sz="2200" b="1" dirty="0" smtClean="0"/>
                    </a:p>
                  </a:txBody>
                  <a:tcPr anchor="b"/>
                </a:tc>
                <a:tc>
                  <a:txBody>
                    <a:bodyPr/>
                    <a:lstStyle/>
                    <a:p>
                      <a:pPr algn="ctr" rtl="1"/>
                      <a:endParaRPr lang="ar-BH" sz="1050" b="1" dirty="0" smtClean="0"/>
                    </a:p>
                    <a:p>
                      <a:pPr algn="ctr" rtl="1"/>
                      <a:endParaRPr lang="ar-BH" sz="2000" b="1" dirty="0" smtClean="0"/>
                    </a:p>
                    <a:p>
                      <a:pPr marL="0" marR="0" lvl="0" indent="0" algn="ctr" defTabSz="457200" rtl="1" eaLnBrk="1" fontAlgn="auto" latinLnBrk="0" hangingPunct="1">
                        <a:lnSpc>
                          <a:spcPct val="100000"/>
                        </a:lnSpc>
                        <a:spcBef>
                          <a:spcPts val="0"/>
                        </a:spcBef>
                        <a:spcAft>
                          <a:spcPts val="0"/>
                        </a:spcAft>
                        <a:buClrTx/>
                        <a:buSzTx/>
                        <a:buFontTx/>
                        <a:buNone/>
                        <a:tabLst/>
                        <a:defRPr/>
                      </a:pPr>
                      <a:r>
                        <a:rPr lang="ar-BH" sz="2200" b="1" dirty="0" smtClean="0"/>
                        <a:t>القحـــط</a:t>
                      </a:r>
                    </a:p>
                    <a:p>
                      <a:pPr algn="ctr" rtl="1"/>
                      <a:endParaRPr lang="ar-BH" sz="1200" b="1" dirty="0" smtClean="0"/>
                    </a:p>
                    <a:p>
                      <a:pPr algn="ctr" rtl="1"/>
                      <a:endParaRPr lang="ar-BH" sz="1100" b="1" dirty="0" smtClean="0"/>
                    </a:p>
                  </a:txBody>
                  <a:tcPr anchor="b"/>
                </a:tc>
                <a:extLst>
                  <a:ext uri="{0D108BD9-81ED-4DB2-BD59-A6C34878D82A}">
                    <a16:rowId xmlns:a16="http://schemas.microsoft.com/office/drawing/2014/main" xmlns="" val="3468029075"/>
                  </a:ext>
                </a:extLst>
              </a:tr>
            </a:tbl>
          </a:graphicData>
        </a:graphic>
      </p:graphicFrame>
      <p:sp>
        <p:nvSpPr>
          <p:cNvPr id="3" name="مربع نص 2"/>
          <p:cNvSpPr txBox="1"/>
          <p:nvPr/>
        </p:nvSpPr>
        <p:spPr>
          <a:xfrm>
            <a:off x="4380927" y="2069433"/>
            <a:ext cx="4353634" cy="769441"/>
          </a:xfrm>
          <a:prstGeom prst="rect">
            <a:avLst/>
          </a:prstGeom>
          <a:noFill/>
          <a:ln>
            <a:noFill/>
          </a:ln>
        </p:spPr>
        <p:txBody>
          <a:bodyPr wrap="square" rtlCol="0">
            <a:spAutoFit/>
          </a:bodyPr>
          <a:lstStyle/>
          <a:p>
            <a:pPr algn="justLow"/>
            <a:r>
              <a:rPr lang="ar-BH" sz="2200" b="1" dirty="0" smtClean="0">
                <a:solidFill>
                  <a:srgbClr val="0070C0"/>
                </a:solidFill>
                <a:latin typeface="Sakkal Majalla" panose="02000000000000000000" pitchFamily="2" charset="-78"/>
                <a:cs typeface="Sakkal Majalla" panose="02000000000000000000" pitchFamily="2" charset="-78"/>
              </a:rPr>
              <a:t>أمطارها </a:t>
            </a:r>
            <a:r>
              <a:rPr lang="ar-BH" sz="2200" b="1" dirty="0" smtClean="0">
                <a:solidFill>
                  <a:srgbClr val="0070C0"/>
                </a:solidFill>
                <a:latin typeface="Sakkal Majalla" panose="02000000000000000000" pitchFamily="2" charset="-78"/>
                <a:cs typeface="Sakkal Majalla" panose="02000000000000000000" pitchFamily="2" charset="-78"/>
              </a:rPr>
              <a:t>قليلةٌ </a:t>
            </a:r>
            <a:r>
              <a:rPr lang="ar-BH" sz="2200" b="1" dirty="0">
                <a:solidFill>
                  <a:srgbClr val="0070C0"/>
                </a:solidFill>
                <a:latin typeface="Sakkal Majalla" panose="02000000000000000000" pitchFamily="2" charset="-78"/>
                <a:cs typeface="Sakkal Majalla" panose="02000000000000000000" pitchFamily="2" charset="-78"/>
              </a:rPr>
              <a:t>جدًا </a:t>
            </a:r>
            <a:r>
              <a:rPr lang="ar-BH" sz="2200" b="1" dirty="0" smtClean="0">
                <a:solidFill>
                  <a:srgbClr val="0070C0"/>
                </a:solidFill>
                <a:latin typeface="Sakkal Majalla" panose="02000000000000000000" pitchFamily="2" charset="-78"/>
                <a:cs typeface="Sakkal Majalla" panose="02000000000000000000" pitchFamily="2" charset="-78"/>
              </a:rPr>
              <a:t>لا </a:t>
            </a:r>
            <a:r>
              <a:rPr lang="ar-BH" sz="2200" b="1" dirty="0">
                <a:solidFill>
                  <a:srgbClr val="0070C0"/>
                </a:solidFill>
                <a:latin typeface="Sakkal Majalla" panose="02000000000000000000" pitchFamily="2" charset="-78"/>
                <a:cs typeface="Sakkal Majalla" panose="02000000000000000000" pitchFamily="2" charset="-78"/>
              </a:rPr>
              <a:t>تتجاوز الـ 100 ملم في السنة وتتصف بانها </a:t>
            </a:r>
            <a:r>
              <a:rPr lang="ar-BH" sz="2200" b="1" dirty="0" smtClean="0">
                <a:solidFill>
                  <a:srgbClr val="0070C0"/>
                </a:solidFill>
                <a:latin typeface="Sakkal Majalla" panose="02000000000000000000" pitchFamily="2" charset="-78"/>
                <a:cs typeface="Sakkal Majalla" panose="02000000000000000000" pitchFamily="2" charset="-78"/>
              </a:rPr>
              <a:t>غيرُ منتظمةٍ.</a:t>
            </a:r>
            <a:endParaRPr lang="en-US" sz="2200" b="1" dirty="0"/>
          </a:p>
        </p:txBody>
      </p:sp>
      <p:sp>
        <p:nvSpPr>
          <p:cNvPr id="15" name="مربع نص 14"/>
          <p:cNvSpPr txBox="1"/>
          <p:nvPr/>
        </p:nvSpPr>
        <p:spPr>
          <a:xfrm>
            <a:off x="4353631" y="3298898"/>
            <a:ext cx="4421873" cy="1107996"/>
          </a:xfrm>
          <a:prstGeom prst="rect">
            <a:avLst/>
          </a:prstGeom>
          <a:noFill/>
          <a:ln>
            <a:noFill/>
          </a:ln>
        </p:spPr>
        <p:txBody>
          <a:bodyPr wrap="square" rtlCol="0">
            <a:spAutoFit/>
          </a:bodyPr>
          <a:lstStyle/>
          <a:p>
            <a:pPr algn="justLow"/>
            <a:r>
              <a:rPr lang="ar-BH" sz="2200" b="1" dirty="0" smtClean="0">
                <a:solidFill>
                  <a:srgbClr val="0070C0"/>
                </a:solidFill>
                <a:latin typeface="Sakkal Majalla" panose="02000000000000000000" pitchFamily="2" charset="-78"/>
                <a:cs typeface="Sakkal Majalla" panose="02000000000000000000" pitchFamily="2" charset="-78"/>
              </a:rPr>
              <a:t>تتساقط </a:t>
            </a:r>
            <a:r>
              <a:rPr lang="ar-BH" sz="2200" b="1" dirty="0">
                <a:solidFill>
                  <a:srgbClr val="0070C0"/>
                </a:solidFill>
                <a:latin typeface="Sakkal Majalla" panose="02000000000000000000" pitchFamily="2" charset="-78"/>
                <a:cs typeface="Sakkal Majalla" panose="02000000000000000000" pitchFamily="2" charset="-78"/>
              </a:rPr>
              <a:t>أمطارها فوق الأطراف الشمالية شتاءً، وفوق أطرافها الجنوبية صيفًا. وهي </a:t>
            </a:r>
            <a:r>
              <a:rPr lang="ar-BH" sz="2200" b="1">
                <a:solidFill>
                  <a:srgbClr val="0070C0"/>
                </a:solidFill>
                <a:latin typeface="Sakkal Majalla" panose="02000000000000000000" pitchFamily="2" charset="-78"/>
                <a:cs typeface="Sakkal Majalla" panose="02000000000000000000" pitchFamily="2" charset="-78"/>
              </a:rPr>
              <a:t>أمطار </a:t>
            </a:r>
            <a:r>
              <a:rPr lang="ar-BH" sz="2200" b="1" smtClean="0">
                <a:solidFill>
                  <a:srgbClr val="0070C0"/>
                </a:solidFill>
                <a:latin typeface="Sakkal Majalla" panose="02000000000000000000" pitchFamily="2" charset="-78"/>
                <a:cs typeface="Sakkal Majalla" panose="02000000000000000000" pitchFamily="2" charset="-78"/>
              </a:rPr>
              <a:t> منتظمة</a:t>
            </a:r>
            <a:r>
              <a:rPr lang="ar-BH" sz="2200" b="1" dirty="0">
                <a:solidFill>
                  <a:srgbClr val="0070C0"/>
                </a:solidFill>
                <a:latin typeface="Sakkal Majalla" panose="02000000000000000000" pitchFamily="2" charset="-78"/>
                <a:cs typeface="Sakkal Majalla" panose="02000000000000000000" pitchFamily="2" charset="-78"/>
              </a:rPr>
              <a:t>، كمياتها قليلة لا تتعدى الـ 300 ملم في </a:t>
            </a:r>
            <a:r>
              <a:rPr lang="ar-BH" sz="2200" b="1" dirty="0" smtClean="0">
                <a:solidFill>
                  <a:srgbClr val="0070C0"/>
                </a:solidFill>
                <a:latin typeface="Sakkal Majalla" panose="02000000000000000000" pitchFamily="2" charset="-78"/>
                <a:cs typeface="Sakkal Majalla" panose="02000000000000000000" pitchFamily="2" charset="-78"/>
              </a:rPr>
              <a:t>السنة.</a:t>
            </a:r>
            <a:endParaRPr lang="en-US" sz="2200" b="1" dirty="0">
              <a:solidFill>
                <a:srgbClr val="0070C0"/>
              </a:solidFill>
            </a:endParaRPr>
          </a:p>
        </p:txBody>
      </p:sp>
      <p:sp>
        <p:nvSpPr>
          <p:cNvPr id="16" name="مربع نص 15"/>
          <p:cNvSpPr txBox="1"/>
          <p:nvPr/>
        </p:nvSpPr>
        <p:spPr>
          <a:xfrm>
            <a:off x="4380927" y="4945074"/>
            <a:ext cx="4353634" cy="769441"/>
          </a:xfrm>
          <a:prstGeom prst="rect">
            <a:avLst/>
          </a:prstGeom>
          <a:noFill/>
          <a:ln>
            <a:noFill/>
          </a:ln>
        </p:spPr>
        <p:txBody>
          <a:bodyPr wrap="square" rtlCol="0">
            <a:spAutoFit/>
          </a:bodyPr>
          <a:lstStyle/>
          <a:p>
            <a:pPr algn="justLow"/>
            <a:r>
              <a:rPr lang="ar-BH" sz="2200" b="1" dirty="0" smtClean="0">
                <a:solidFill>
                  <a:srgbClr val="0070C0"/>
                </a:solidFill>
                <a:latin typeface="Sakkal Majalla" panose="02000000000000000000" pitchFamily="2" charset="-78"/>
                <a:cs typeface="Sakkal Majalla" panose="02000000000000000000" pitchFamily="2" charset="-78"/>
              </a:rPr>
              <a:t>تتميز </a:t>
            </a:r>
            <a:r>
              <a:rPr lang="ar-BH" sz="2200" b="1" dirty="0">
                <a:solidFill>
                  <a:srgbClr val="0070C0"/>
                </a:solidFill>
                <a:latin typeface="Sakkal Majalla" panose="02000000000000000000" pitchFamily="2" charset="-78"/>
                <a:cs typeface="Sakkal Majalla" panose="02000000000000000000" pitchFamily="2" charset="-78"/>
              </a:rPr>
              <a:t>بندرة أمطارها التي لا تتجاوز الـ 10 ملم في السنة. وقد يغيب المطر عنها سنوات عدة.</a:t>
            </a:r>
          </a:p>
        </p:txBody>
      </p:sp>
      <p:sp>
        <p:nvSpPr>
          <p:cNvPr id="19" name="مربع نص 18"/>
          <p:cNvSpPr txBox="1"/>
          <p:nvPr/>
        </p:nvSpPr>
        <p:spPr>
          <a:xfrm>
            <a:off x="376868" y="4999660"/>
            <a:ext cx="3812996" cy="430887"/>
          </a:xfrm>
          <a:prstGeom prst="rect">
            <a:avLst/>
          </a:prstGeom>
          <a:noFill/>
          <a:ln>
            <a:noFill/>
          </a:ln>
        </p:spPr>
        <p:txBody>
          <a:bodyPr wrap="square" rtlCol="0">
            <a:spAutoFit/>
          </a:bodyPr>
          <a:lstStyle/>
          <a:p>
            <a:pPr algn="justLow"/>
            <a:r>
              <a:rPr lang="ar-BH" sz="2200" b="1" dirty="0">
                <a:solidFill>
                  <a:srgbClr val="0070C0"/>
                </a:solidFill>
                <a:latin typeface="Sakkal Majalla" panose="02000000000000000000" pitchFamily="2" charset="-78"/>
                <a:cs typeface="Sakkal Majalla" panose="02000000000000000000" pitchFamily="2" charset="-78"/>
              </a:rPr>
              <a:t>ينعدم النبات الطبيعي.</a:t>
            </a:r>
            <a:endParaRPr lang="en-US" sz="2200" b="1" dirty="0">
              <a:solidFill>
                <a:srgbClr val="0070C0"/>
              </a:solidFill>
              <a:latin typeface="Sakkal Majalla" panose="02000000000000000000" pitchFamily="2" charset="-78"/>
              <a:cs typeface="Sakkal Majalla" panose="02000000000000000000" pitchFamily="2" charset="-78"/>
            </a:endParaRPr>
          </a:p>
        </p:txBody>
      </p:sp>
      <p:sp>
        <p:nvSpPr>
          <p:cNvPr id="20" name="مربع نص 19"/>
          <p:cNvSpPr txBox="1"/>
          <p:nvPr/>
        </p:nvSpPr>
        <p:spPr>
          <a:xfrm>
            <a:off x="376867" y="3664527"/>
            <a:ext cx="3812996" cy="430887"/>
          </a:xfrm>
          <a:prstGeom prst="rect">
            <a:avLst/>
          </a:prstGeom>
          <a:noFill/>
          <a:ln>
            <a:noFill/>
          </a:ln>
        </p:spPr>
        <p:txBody>
          <a:bodyPr wrap="square" rtlCol="0">
            <a:spAutoFit/>
          </a:bodyPr>
          <a:lstStyle/>
          <a:p>
            <a:pPr algn="justLow"/>
            <a:r>
              <a:rPr lang="ar-BH" sz="2200" b="1" dirty="0">
                <a:solidFill>
                  <a:srgbClr val="0070C0"/>
                </a:solidFill>
                <a:latin typeface="Sakkal Majalla" panose="02000000000000000000" pitchFamily="2" charset="-78"/>
                <a:cs typeface="Sakkal Majalla" panose="02000000000000000000" pitchFamily="2" charset="-78"/>
              </a:rPr>
              <a:t>تكثر الأعشاب، وتنتشر بعض الأشجار. </a:t>
            </a:r>
          </a:p>
        </p:txBody>
      </p:sp>
      <p:sp>
        <p:nvSpPr>
          <p:cNvPr id="21" name="مربع نص 20"/>
          <p:cNvSpPr txBox="1"/>
          <p:nvPr/>
        </p:nvSpPr>
        <p:spPr>
          <a:xfrm>
            <a:off x="376867" y="2011859"/>
            <a:ext cx="3812996" cy="1107996"/>
          </a:xfrm>
          <a:prstGeom prst="rect">
            <a:avLst/>
          </a:prstGeom>
          <a:noFill/>
          <a:ln>
            <a:noFill/>
          </a:ln>
        </p:spPr>
        <p:txBody>
          <a:bodyPr wrap="square" rtlCol="0">
            <a:spAutoFit/>
          </a:bodyPr>
          <a:lstStyle/>
          <a:p>
            <a:pPr algn="justLow"/>
            <a:r>
              <a:rPr lang="ar-BH" sz="2200" b="1" dirty="0">
                <a:solidFill>
                  <a:srgbClr val="0070C0"/>
                </a:solidFill>
                <a:latin typeface="Sakkal Majalla" panose="02000000000000000000" pitchFamily="2" charset="-78"/>
                <a:cs typeface="Sakkal Majalla" panose="02000000000000000000" pitchFamily="2" charset="-78"/>
              </a:rPr>
              <a:t>يقتصر النبات على بعض الأعشاب الشوكية والشجيرات التي تنتشر انتشارًا متقطعًا على طول الأودية الجافة.</a:t>
            </a:r>
          </a:p>
        </p:txBody>
      </p:sp>
      <p:sp>
        <p:nvSpPr>
          <p:cNvPr id="22" name="مربع نص 21"/>
          <p:cNvSpPr txBox="1"/>
          <p:nvPr/>
        </p:nvSpPr>
        <p:spPr>
          <a:xfrm>
            <a:off x="8761857" y="2118585"/>
            <a:ext cx="1583479" cy="769441"/>
          </a:xfrm>
          <a:prstGeom prst="rect">
            <a:avLst/>
          </a:prstGeom>
          <a:noFill/>
          <a:ln>
            <a:noFill/>
          </a:ln>
        </p:spPr>
        <p:txBody>
          <a:bodyPr wrap="square" rtlCol="0">
            <a:spAutoFit/>
          </a:bodyPr>
          <a:lstStyle/>
          <a:p>
            <a:pPr algn="justLow"/>
            <a:r>
              <a:rPr lang="ar-BH" sz="2200" b="1" dirty="0">
                <a:solidFill>
                  <a:srgbClr val="0070C0"/>
                </a:solidFill>
                <a:latin typeface="Sakkal Majalla" panose="02000000000000000000" pitchFamily="2" charset="-78"/>
                <a:cs typeface="Sakkal Majalla" panose="02000000000000000000" pitchFamily="2" charset="-78"/>
              </a:rPr>
              <a:t>تحيط بمنطقة </a:t>
            </a:r>
            <a:r>
              <a:rPr lang="ar-BH" sz="2200" b="1" dirty="0" smtClean="0">
                <a:solidFill>
                  <a:srgbClr val="0070C0"/>
                </a:solidFill>
                <a:latin typeface="Sakkal Majalla" panose="02000000000000000000" pitchFamily="2" charset="-78"/>
                <a:cs typeface="Sakkal Majalla" panose="02000000000000000000" pitchFamily="2" charset="-78"/>
              </a:rPr>
              <a:t>القحط.</a:t>
            </a:r>
            <a:endParaRPr lang="en-US" sz="2200" b="1" dirty="0"/>
          </a:p>
        </p:txBody>
      </p:sp>
      <p:sp>
        <p:nvSpPr>
          <p:cNvPr id="23" name="مربع نص 22"/>
          <p:cNvSpPr txBox="1"/>
          <p:nvPr/>
        </p:nvSpPr>
        <p:spPr>
          <a:xfrm>
            <a:off x="8804036" y="3164906"/>
            <a:ext cx="1568263" cy="1446550"/>
          </a:xfrm>
          <a:prstGeom prst="rect">
            <a:avLst/>
          </a:prstGeom>
          <a:noFill/>
          <a:ln>
            <a:noFill/>
          </a:ln>
        </p:spPr>
        <p:txBody>
          <a:bodyPr wrap="square" rtlCol="0">
            <a:spAutoFit/>
          </a:bodyPr>
          <a:lstStyle/>
          <a:p>
            <a:pPr algn="justLow"/>
            <a:r>
              <a:rPr lang="ar-BH" sz="2200" b="1" dirty="0" smtClean="0">
                <a:solidFill>
                  <a:srgbClr val="0070C0"/>
                </a:solidFill>
                <a:latin typeface="Sakkal Majalla" panose="02000000000000000000" pitchFamily="2" charset="-78"/>
                <a:cs typeface="Sakkal Majalla" panose="02000000000000000000" pitchFamily="2" charset="-78"/>
              </a:rPr>
              <a:t> </a:t>
            </a:r>
            <a:r>
              <a:rPr lang="ar-BH" sz="2200" b="1" dirty="0">
                <a:solidFill>
                  <a:srgbClr val="0070C0"/>
                </a:solidFill>
                <a:latin typeface="Sakkal Majalla" panose="02000000000000000000" pitchFamily="2" charset="-78"/>
                <a:cs typeface="Sakkal Majalla" panose="02000000000000000000" pitchFamily="2" charset="-78"/>
              </a:rPr>
              <a:t>أطراف البيئة الصحراوية الشمالية والجنوبية. </a:t>
            </a:r>
            <a:endParaRPr lang="en-US" sz="2200" b="1" dirty="0">
              <a:solidFill>
                <a:srgbClr val="0070C0"/>
              </a:solidFill>
            </a:endParaRPr>
          </a:p>
        </p:txBody>
      </p:sp>
      <p:sp>
        <p:nvSpPr>
          <p:cNvPr id="24" name="مربع نص 23"/>
          <p:cNvSpPr txBox="1"/>
          <p:nvPr/>
        </p:nvSpPr>
        <p:spPr>
          <a:xfrm>
            <a:off x="8816450" y="4772466"/>
            <a:ext cx="1556553" cy="1107996"/>
          </a:xfrm>
          <a:prstGeom prst="rect">
            <a:avLst/>
          </a:prstGeom>
          <a:noFill/>
          <a:ln>
            <a:noFill/>
          </a:ln>
        </p:spPr>
        <p:txBody>
          <a:bodyPr wrap="square" rtlCol="0">
            <a:spAutoFit/>
          </a:bodyPr>
          <a:lstStyle/>
          <a:p>
            <a:pPr algn="justLow"/>
            <a:r>
              <a:rPr lang="ar-BH" sz="2200" b="1" dirty="0" smtClean="0">
                <a:solidFill>
                  <a:srgbClr val="0070C0"/>
                </a:solidFill>
                <a:latin typeface="Sakkal Majalla" panose="02000000000000000000" pitchFamily="2" charset="-78"/>
                <a:cs typeface="Sakkal Majalla" panose="02000000000000000000" pitchFamily="2" charset="-78"/>
              </a:rPr>
              <a:t> </a:t>
            </a:r>
            <a:r>
              <a:rPr lang="ar-BH" sz="2200" b="1" dirty="0">
                <a:solidFill>
                  <a:srgbClr val="0070C0"/>
                </a:solidFill>
                <a:latin typeface="Sakkal Majalla" panose="02000000000000000000" pitchFamily="2" charset="-78"/>
                <a:cs typeface="Sakkal Majalla" panose="02000000000000000000" pitchFamily="2" charset="-78"/>
              </a:rPr>
              <a:t>المناطق الداخلية للبيئة الصحراوية. </a:t>
            </a:r>
          </a:p>
        </p:txBody>
      </p:sp>
    </p:spTree>
    <p:extLst>
      <p:ext uri="{BB962C8B-B14F-4D97-AF65-F5344CB8AC3E}">
        <p14:creationId xmlns:p14="http://schemas.microsoft.com/office/powerpoint/2010/main" val="41275942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30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30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30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up)">
                                      <p:cBhvr>
                                        <p:cTn id="43" dur="3000"/>
                                        <p:tgtEl>
                                          <p:spTgt spid="2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up)">
                                      <p:cBhvr>
                                        <p:cTn id="48" dur="30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30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up)">
                                      <p:cBhvr>
                                        <p:cTn id="58" dur="30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up)">
                                      <p:cBhvr>
                                        <p:cTn id="63" dur="30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up)">
                                      <p:cBhvr>
                                        <p:cTn id="68" dur="3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3" grpId="0"/>
      <p:bldP spid="15" grpId="0"/>
      <p:bldP spid="16" grpId="0"/>
      <p:bldP spid="19" grpId="0"/>
      <p:bldP spid="20" grpId="0"/>
      <p:bldP spid="21" grpId="0"/>
      <p:bldP spid="22" grpId="0"/>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1175" y="2338304"/>
            <a:ext cx="10515600" cy="1325563"/>
          </a:xfrm>
        </p:spPr>
        <p:txBody>
          <a:bodyPr>
            <a:normAutofit/>
          </a:bodyPr>
          <a:lstStyle/>
          <a:p>
            <a:pPr algn="ctr" rtl="1"/>
            <a:r>
              <a:rPr lang="ar-SA" sz="5400" b="1"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نلتقي في الدرس القادم</a:t>
            </a:r>
            <a:endParaRPr lang="ar-SA" sz="5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58686463"/>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push.wav"/>
          </p:stSnd>
        </p:sndAc>
      </p:transition>
    </mc:Choice>
    <mc:Fallback xmlns="">
      <p:transition spd="slow">
        <p:fade/>
        <p:sndAc>
          <p:stSnd>
            <p:snd r:embed="rId3" name="pu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spDef>
      <a:spPr>
        <a:ln>
          <a:solidFill>
            <a:srgbClr val="0070C0"/>
          </a:solidFill>
        </a:ln>
        <a:effectLst>
          <a:outerShdw blurRad="76200" dir="18900000" sy="23000" kx="-1200000" algn="bl" rotWithShape="0">
            <a:prstClr val="black">
              <a:alpha val="20000"/>
            </a:prstClr>
          </a:outerShdw>
        </a:effectLst>
        <a:scene3d>
          <a:camera prst="orthographicFront"/>
          <a:lightRig rig="threePt" dir="t"/>
        </a:scene3d>
        <a:sp3d>
          <a:bevelT prst="relaxedInset"/>
        </a:sp3d>
      </a:spPr>
      <a:bodyPr wrap="square">
        <a:spAutoFit/>
      </a:bodyPr>
      <a:lstStyle>
        <a:defPPr marL="287338" indent="-287338">
          <a:buFont typeface="Wingdings" panose="05000000000000000000" pitchFamily="2" charset="2"/>
          <a:buChar char="v"/>
          <a:defRPr sz="2400" dirty="0" smtClean="0">
            <a:solidFill>
              <a:schemeClr val="bg1"/>
            </a:solidFill>
            <a:cs typeface="Sultan bold" pitchFamily="2" charset="-78"/>
          </a:defRPr>
        </a:defPPr>
      </a:lstStyle>
    </a:spDef>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Ion</Template>
  <TotalTime>12972</TotalTime>
  <Words>677</Words>
  <Application>Microsoft Office PowerPoint</Application>
  <PresentationFormat>Widescreen</PresentationFormat>
  <Paragraphs>80</Paragraphs>
  <Slides>10</Slides>
  <Notes>0</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10</vt:i4>
      </vt:variant>
    </vt:vector>
  </HeadingPairs>
  <TitlesOfParts>
    <vt:vector size="24" baseType="lpstr">
      <vt:lpstr>맑은 고딕</vt:lpstr>
      <vt:lpstr>Arial</vt:lpstr>
      <vt:lpstr>Calibri</vt:lpstr>
      <vt:lpstr>Calibri Light</vt:lpstr>
      <vt:lpstr>Century Gothic</vt:lpstr>
      <vt:lpstr>Sakkal Majalla</vt:lpstr>
      <vt:lpstr>Sultan bold</vt:lpstr>
      <vt:lpstr>Times New Roman</vt:lpstr>
      <vt:lpstr>Wingdings</vt:lpstr>
      <vt:lpstr>Wingdings 3</vt:lpstr>
      <vt:lpstr>أيون</vt:lpstr>
      <vt:lpstr>1_Office Theme</vt:lpstr>
      <vt:lpstr>2_Office Theme</vt:lpstr>
      <vt:lpstr>3_Office Theme</vt:lpstr>
      <vt:lpstr>PowerPoint Presentation</vt:lpstr>
      <vt:lpstr>PowerPoint Presentation</vt:lpstr>
      <vt:lpstr>أين يسود المناخ الصحراوي في الوطن العربي؟</vt:lpstr>
      <vt:lpstr>ما خصائص المناخ الصحراوي؟</vt:lpstr>
      <vt:lpstr>تنقسم البيئة الصحراوية إلى ثلاث مناطق مناخية:</vt:lpstr>
      <vt:lpstr>الغطاء النباتي</vt:lpstr>
      <vt:lpstr>المياه السطحية في البيئة الصحراوية</vt:lpstr>
      <vt:lpstr>أكمل الفراغ في الجمل الآتية:</vt:lpstr>
      <vt:lpstr>قارن بين المنطقة الصحراوية وشبه الصحراوية ومنطقة القحط بحسب الجدول التالي:</vt:lpstr>
      <vt:lpstr>نلتقي في الدرس القادم</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مملكة البحرين  وزارة التربية والتعليم  الصف الخامس الابتدائي</dc:title>
  <dc:creator>user</dc:creator>
  <cp:lastModifiedBy>Mohamed Salameh Mfadi Alsalimeh</cp:lastModifiedBy>
  <cp:revision>558</cp:revision>
  <dcterms:created xsi:type="dcterms:W3CDTF">2020-03-03T08:32:18Z</dcterms:created>
  <dcterms:modified xsi:type="dcterms:W3CDTF">2020-09-21T07:42:11Z</dcterms:modified>
</cp:coreProperties>
</file>