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3" r:id="rId5"/>
    <p:sldId id="259" r:id="rId6"/>
    <p:sldId id="284" r:id="rId7"/>
    <p:sldId id="286" r:id="rId8"/>
    <p:sldId id="287" r:id="rId9"/>
    <p:sldId id="261" r:id="rId10"/>
    <p:sldId id="277" r:id="rId11"/>
    <p:sldId id="288" r:id="rId12"/>
    <p:sldId id="289" r:id="rId13"/>
    <p:sldId id="274"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طع افتراضي" id="{594385BA-36B4-4659-9BF5-D01C545A95FE}">
          <p14:sldIdLst>
            <p14:sldId id="256"/>
            <p14:sldId id="257"/>
            <p14:sldId id="258"/>
            <p14:sldId id="283"/>
          </p14:sldIdLst>
        </p14:section>
        <p14:section name="مقطع بدون عنوان" id="{ACF0FFD2-636A-4E23-AAC9-A81F78E99D78}">
          <p14:sldIdLst>
            <p14:sldId id="259"/>
            <p14:sldId id="284"/>
            <p14:sldId id="286"/>
            <p14:sldId id="287"/>
            <p14:sldId id="261"/>
            <p14:sldId id="277"/>
            <p14:sldId id="288"/>
            <p14:sldId id="289"/>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4BA"/>
    <a:srgbClr val="FFCDCD"/>
    <a:srgbClr val="FFDDDD"/>
    <a:srgbClr val="FFCCCC"/>
    <a:srgbClr val="C5D4ED"/>
    <a:srgbClr val="FDF3ED"/>
    <a:srgbClr val="D1E6C4"/>
    <a:srgbClr val="B00000"/>
    <a:srgbClr val="E5E6FB"/>
    <a:srgbClr val="D4D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99" autoAdjust="0"/>
    <p:restoredTop sz="94660"/>
  </p:normalViewPr>
  <p:slideViewPr>
    <p:cSldViewPr snapToGrid="0">
      <p:cViewPr varScale="1">
        <p:scale>
          <a:sx n="109" d="100"/>
          <a:sy n="109" d="100"/>
        </p:scale>
        <p:origin x="3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EEF7BA-9AE5-8E46-9BD8-DDCB19EAC0B4}" type="doc">
      <dgm:prSet loTypeId="urn:microsoft.com/office/officeart/2008/layout/HorizontalMultiLevelHierarchy" loCatId="" qsTypeId="urn:microsoft.com/office/officeart/2005/8/quickstyle/3D3" qsCatId="3D" csTypeId="urn:microsoft.com/office/officeart/2005/8/colors/colorful2" csCatId="colorful" phldr="1"/>
      <dgm:spPr/>
      <dgm:t>
        <a:bodyPr/>
        <a:lstStyle/>
        <a:p>
          <a:endParaRPr lang="en-US"/>
        </a:p>
      </dgm:t>
    </dgm:pt>
    <dgm:pt modelId="{28F4063C-37FC-8947-A13C-E7CA521BB748}">
      <dgm:prSet phldrT="[Text]"/>
      <dgm:spPr>
        <a:solidFill>
          <a:schemeClr val="accent6">
            <a:lumMod val="40000"/>
            <a:lumOff val="60000"/>
          </a:schemeClr>
        </a:solidFill>
      </dgm:spPr>
      <dgm:t>
        <a:bodyPr vert="vert270"/>
        <a:lstStyle/>
        <a:p>
          <a:pPr rtl="1"/>
          <a:r>
            <a:rPr lang="ar-SA" b="1" dirty="0">
              <a:solidFill>
                <a:schemeClr val="tx1">
                  <a:lumMod val="85000"/>
                  <a:lumOff val="15000"/>
                </a:schemeClr>
              </a:solidFill>
              <a:latin typeface="Sakkal Majalla" charset="0"/>
              <a:ea typeface="Sakkal Majalla" charset="0"/>
              <a:cs typeface="Sakkal Majalla" charset="0"/>
            </a:rPr>
            <a:t>ما مظاهر إحْكام قبضة عبدالرحمن الداخل والأمراء بعده على بلادهم؟</a:t>
          </a:r>
          <a:endParaRPr lang="en-US" b="1" dirty="0">
            <a:solidFill>
              <a:schemeClr val="tx1">
                <a:lumMod val="85000"/>
                <a:lumOff val="15000"/>
              </a:schemeClr>
            </a:solidFill>
            <a:latin typeface="Sakkal Majalla" charset="0"/>
            <a:ea typeface="Sakkal Majalla" charset="0"/>
            <a:cs typeface="Sakkal Majalla" charset="0"/>
          </a:endParaRPr>
        </a:p>
      </dgm:t>
    </dgm:pt>
    <dgm:pt modelId="{FFD47909-0504-044C-A447-A6715FE40A43}" type="parTrans" cxnId="{B3E9650A-FDAD-BD40-94B7-65582E40DA89}">
      <dgm:prSet/>
      <dgm:spPr/>
      <dgm:t>
        <a:bodyPr/>
        <a:lstStyle/>
        <a:p>
          <a:endParaRPr lang="en-US"/>
        </a:p>
      </dgm:t>
    </dgm:pt>
    <dgm:pt modelId="{5161676D-10D8-CC46-9802-9A580182B627}" type="sibTrans" cxnId="{B3E9650A-FDAD-BD40-94B7-65582E40DA89}">
      <dgm:prSet/>
      <dgm:spPr/>
      <dgm:t>
        <a:bodyPr/>
        <a:lstStyle/>
        <a:p>
          <a:endParaRPr lang="en-US"/>
        </a:p>
      </dgm:t>
    </dgm:pt>
    <dgm:pt modelId="{73A7FF90-A2D5-A545-A246-ADAED81C9F80}">
      <dgm:prSet phldrT="[Text]" custT="1"/>
      <dgm:spPr>
        <a:solidFill>
          <a:schemeClr val="bg2">
            <a:lumMod val="75000"/>
          </a:schemeClr>
        </a:solidFill>
      </dgm:spPr>
      <dgm:t>
        <a:bodyPr/>
        <a:lstStyle/>
        <a:p>
          <a:pPr algn="r" rtl="1"/>
          <a:r>
            <a:rPr lang="ar-SA" sz="2800" b="1" dirty="0">
              <a:solidFill>
                <a:schemeClr val="tx1">
                  <a:lumMod val="85000"/>
                  <a:lumOff val="15000"/>
                </a:schemeClr>
              </a:solidFill>
              <a:latin typeface="Sakkal Majalla" charset="0"/>
              <a:ea typeface="Sakkal Majalla" charset="0"/>
              <a:cs typeface="Sakkal Majalla" charset="0"/>
            </a:rPr>
            <a:t>   1- التصدّي لخطر الإسبان</a:t>
          </a:r>
          <a:r>
            <a:rPr lang="ar-SA" sz="2100" dirty="0">
              <a:solidFill>
                <a:schemeClr val="tx1">
                  <a:lumMod val="85000"/>
                  <a:lumOff val="15000"/>
                </a:schemeClr>
              </a:solidFill>
            </a:rPr>
            <a:t>.</a:t>
          </a:r>
          <a:endParaRPr lang="en-US" sz="2100" dirty="0">
            <a:solidFill>
              <a:schemeClr val="tx1">
                <a:lumMod val="85000"/>
                <a:lumOff val="15000"/>
              </a:schemeClr>
            </a:solidFill>
          </a:endParaRPr>
        </a:p>
      </dgm:t>
    </dgm:pt>
    <dgm:pt modelId="{21CFFDEC-C5D4-444E-886D-887358AF9556}" type="parTrans" cxnId="{43E831AC-5DE4-5741-9221-85F4E918011A}">
      <dgm:prSet/>
      <dgm:spPr/>
      <dgm:t>
        <a:bodyPr/>
        <a:lstStyle/>
        <a:p>
          <a:endParaRPr lang="en-US"/>
        </a:p>
      </dgm:t>
    </dgm:pt>
    <dgm:pt modelId="{FFA3E650-EC40-8E43-ACF2-9D23F3B142CC}" type="sibTrans" cxnId="{43E831AC-5DE4-5741-9221-85F4E918011A}">
      <dgm:prSet/>
      <dgm:spPr/>
      <dgm:t>
        <a:bodyPr/>
        <a:lstStyle/>
        <a:p>
          <a:endParaRPr lang="en-US"/>
        </a:p>
      </dgm:t>
    </dgm:pt>
    <dgm:pt modelId="{5880B607-A7A4-8441-A78A-7F5D2D3C877A}">
      <dgm:prSet phldrT="[Text]" custT="1"/>
      <dgm:spPr>
        <a:solidFill>
          <a:schemeClr val="bg2">
            <a:lumMod val="75000"/>
          </a:schemeClr>
        </a:solidFill>
      </dgm:spPr>
      <dgm:t>
        <a:bodyPr/>
        <a:lstStyle/>
        <a:p>
          <a:pPr algn="r" rtl="1"/>
          <a:r>
            <a:rPr lang="ar-SA" sz="2800" b="1" dirty="0">
              <a:solidFill>
                <a:schemeClr val="tx1">
                  <a:lumMod val="85000"/>
                  <a:lumOff val="15000"/>
                </a:schemeClr>
              </a:solidFill>
              <a:latin typeface="Sakkal Majalla" charset="0"/>
              <a:ea typeface="Sakkal Majalla" charset="0"/>
              <a:cs typeface="Sakkal Majalla" charset="0"/>
            </a:rPr>
            <a:t>   2- باتت قرطبة مقصد العلماء والشعراء.</a:t>
          </a:r>
          <a:endParaRPr lang="en-US" sz="2800" b="1" dirty="0">
            <a:solidFill>
              <a:schemeClr val="tx1">
                <a:lumMod val="85000"/>
                <a:lumOff val="15000"/>
              </a:schemeClr>
            </a:solidFill>
            <a:latin typeface="Sakkal Majalla" charset="0"/>
            <a:ea typeface="Sakkal Majalla" charset="0"/>
            <a:cs typeface="Sakkal Majalla" charset="0"/>
          </a:endParaRPr>
        </a:p>
      </dgm:t>
    </dgm:pt>
    <dgm:pt modelId="{9ED11632-5DE0-9B49-AAC7-BF54EED9F48E}" type="parTrans" cxnId="{F5717803-B9FA-864C-AE8C-7D33A2F61C31}">
      <dgm:prSet/>
      <dgm:spPr/>
      <dgm:t>
        <a:bodyPr/>
        <a:lstStyle/>
        <a:p>
          <a:endParaRPr lang="en-US"/>
        </a:p>
      </dgm:t>
    </dgm:pt>
    <dgm:pt modelId="{B3881ADD-4863-1B4C-9E64-66ED46027862}" type="sibTrans" cxnId="{F5717803-B9FA-864C-AE8C-7D33A2F61C31}">
      <dgm:prSet/>
      <dgm:spPr/>
      <dgm:t>
        <a:bodyPr/>
        <a:lstStyle/>
        <a:p>
          <a:endParaRPr lang="en-US"/>
        </a:p>
      </dgm:t>
    </dgm:pt>
    <dgm:pt modelId="{69F51CA2-D2D8-9B47-875A-F78F654218B0}">
      <dgm:prSet phldrT="[Text]" custT="1"/>
      <dgm:spPr>
        <a:solidFill>
          <a:schemeClr val="bg2">
            <a:lumMod val="75000"/>
          </a:schemeClr>
        </a:solidFill>
      </dgm:spPr>
      <dgm:t>
        <a:bodyPr/>
        <a:lstStyle/>
        <a:p>
          <a:pPr algn="r" rtl="1"/>
          <a:r>
            <a:rPr lang="ar-SA" sz="2800" b="1" dirty="0">
              <a:solidFill>
                <a:schemeClr val="tx1">
                  <a:lumMod val="85000"/>
                  <a:lumOff val="15000"/>
                </a:schemeClr>
              </a:solidFill>
              <a:latin typeface="Sakkal Majalla" charset="0"/>
              <a:ea typeface="Sakkal Majalla" charset="0"/>
              <a:cs typeface="Sakkal Majalla" charset="0"/>
            </a:rPr>
            <a:t>   3- أصبحت بلادهم ملجأ للهاربين من الحكم العباسي.</a:t>
          </a:r>
          <a:endParaRPr lang="en-US" sz="2800" b="1" dirty="0">
            <a:solidFill>
              <a:schemeClr val="tx1">
                <a:lumMod val="85000"/>
                <a:lumOff val="15000"/>
              </a:schemeClr>
            </a:solidFill>
            <a:latin typeface="Sakkal Majalla" charset="0"/>
            <a:ea typeface="Sakkal Majalla" charset="0"/>
            <a:cs typeface="Sakkal Majalla" charset="0"/>
          </a:endParaRPr>
        </a:p>
      </dgm:t>
    </dgm:pt>
    <dgm:pt modelId="{172B714B-AD1D-1941-BBEB-7EB8163B5314}" type="parTrans" cxnId="{747C9716-DAC3-5B41-9605-44E5A398F926}">
      <dgm:prSet/>
      <dgm:spPr/>
      <dgm:t>
        <a:bodyPr/>
        <a:lstStyle/>
        <a:p>
          <a:endParaRPr lang="en-US"/>
        </a:p>
      </dgm:t>
    </dgm:pt>
    <dgm:pt modelId="{B80E7452-C306-D74F-B3BB-06148AED9F52}" type="sibTrans" cxnId="{747C9716-DAC3-5B41-9605-44E5A398F926}">
      <dgm:prSet/>
      <dgm:spPr/>
      <dgm:t>
        <a:bodyPr/>
        <a:lstStyle/>
        <a:p>
          <a:pPr rtl="1"/>
          <a:endParaRPr lang="en-US"/>
        </a:p>
      </dgm:t>
    </dgm:pt>
    <dgm:pt modelId="{1E495C76-73F5-4B4B-8E56-CE68D6FA1A7D}" type="pres">
      <dgm:prSet presAssocID="{A3EEF7BA-9AE5-8E46-9BD8-DDCB19EAC0B4}" presName="Name0" presStyleCnt="0">
        <dgm:presLayoutVars>
          <dgm:chPref val="1"/>
          <dgm:dir val="rev"/>
          <dgm:animOne val="branch"/>
          <dgm:animLvl val="lvl"/>
          <dgm:resizeHandles val="exact"/>
        </dgm:presLayoutVars>
      </dgm:prSet>
      <dgm:spPr/>
    </dgm:pt>
    <dgm:pt modelId="{F7AAD298-EBD6-2645-8C5B-98BD14B75695}" type="pres">
      <dgm:prSet presAssocID="{28F4063C-37FC-8947-A13C-E7CA521BB748}" presName="root1" presStyleCnt="0"/>
      <dgm:spPr/>
    </dgm:pt>
    <dgm:pt modelId="{DE063227-1347-AE43-9041-11064ED01CE7}" type="pres">
      <dgm:prSet presAssocID="{28F4063C-37FC-8947-A13C-E7CA521BB748}" presName="LevelOneTextNode" presStyleLbl="node0" presStyleIdx="0" presStyleCnt="1" custScaleX="429008" custScaleY="49424">
        <dgm:presLayoutVars>
          <dgm:chPref val="3"/>
        </dgm:presLayoutVars>
      </dgm:prSet>
      <dgm:spPr/>
    </dgm:pt>
    <dgm:pt modelId="{45511EDC-1D7B-0243-8820-BB4F55497711}" type="pres">
      <dgm:prSet presAssocID="{28F4063C-37FC-8947-A13C-E7CA521BB748}" presName="level2hierChild" presStyleCnt="0"/>
      <dgm:spPr/>
    </dgm:pt>
    <dgm:pt modelId="{DFED06E1-8BF8-F144-9652-5EAEA9A33745}" type="pres">
      <dgm:prSet presAssocID="{21CFFDEC-C5D4-444E-886D-887358AF9556}" presName="conn2-1" presStyleLbl="parChTrans1D2" presStyleIdx="0" presStyleCnt="3"/>
      <dgm:spPr/>
    </dgm:pt>
    <dgm:pt modelId="{FF30DD78-8B81-2C41-B886-7F5D0A40E2E1}" type="pres">
      <dgm:prSet presAssocID="{21CFFDEC-C5D4-444E-886D-887358AF9556}" presName="connTx" presStyleLbl="parChTrans1D2" presStyleIdx="0" presStyleCnt="3"/>
      <dgm:spPr/>
    </dgm:pt>
    <dgm:pt modelId="{F0707DE7-D6BE-2F49-95DF-E69C3F6E015D}" type="pres">
      <dgm:prSet presAssocID="{73A7FF90-A2D5-A545-A246-ADAED81C9F80}" presName="root2" presStyleCnt="0"/>
      <dgm:spPr/>
    </dgm:pt>
    <dgm:pt modelId="{0E5F1144-4792-A446-B030-AA60E077F321}" type="pres">
      <dgm:prSet presAssocID="{73A7FF90-A2D5-A545-A246-ADAED81C9F80}" presName="LevelTwoTextNode" presStyleLbl="node2" presStyleIdx="0" presStyleCnt="3" custScaleX="251174">
        <dgm:presLayoutVars>
          <dgm:chPref val="3"/>
        </dgm:presLayoutVars>
      </dgm:prSet>
      <dgm:spPr/>
    </dgm:pt>
    <dgm:pt modelId="{41870E7B-A219-0448-8A1F-887A634CF856}" type="pres">
      <dgm:prSet presAssocID="{73A7FF90-A2D5-A545-A246-ADAED81C9F80}" presName="level3hierChild" presStyleCnt="0"/>
      <dgm:spPr/>
    </dgm:pt>
    <dgm:pt modelId="{BCC4CEF3-D7AE-354A-8471-B9D9FDAD6B04}" type="pres">
      <dgm:prSet presAssocID="{9ED11632-5DE0-9B49-AAC7-BF54EED9F48E}" presName="conn2-1" presStyleLbl="parChTrans1D2" presStyleIdx="1" presStyleCnt="3"/>
      <dgm:spPr/>
    </dgm:pt>
    <dgm:pt modelId="{43EF6AA5-BABF-754F-A6B2-072AB538A221}" type="pres">
      <dgm:prSet presAssocID="{9ED11632-5DE0-9B49-AAC7-BF54EED9F48E}" presName="connTx" presStyleLbl="parChTrans1D2" presStyleIdx="1" presStyleCnt="3"/>
      <dgm:spPr/>
    </dgm:pt>
    <dgm:pt modelId="{854FEAEB-6D97-C44C-B848-33548C9BAF5D}" type="pres">
      <dgm:prSet presAssocID="{5880B607-A7A4-8441-A78A-7F5D2D3C877A}" presName="root2" presStyleCnt="0"/>
      <dgm:spPr/>
    </dgm:pt>
    <dgm:pt modelId="{AD0E2FA4-70E1-0048-AD50-8E8A41F7B9AA}" type="pres">
      <dgm:prSet presAssocID="{5880B607-A7A4-8441-A78A-7F5D2D3C877A}" presName="LevelTwoTextNode" presStyleLbl="node2" presStyleIdx="1" presStyleCnt="3" custScaleX="251174">
        <dgm:presLayoutVars>
          <dgm:chPref val="3"/>
        </dgm:presLayoutVars>
      </dgm:prSet>
      <dgm:spPr/>
    </dgm:pt>
    <dgm:pt modelId="{B7B8D5C1-7D3D-214D-B4FB-5101E7E9D878}" type="pres">
      <dgm:prSet presAssocID="{5880B607-A7A4-8441-A78A-7F5D2D3C877A}" presName="level3hierChild" presStyleCnt="0"/>
      <dgm:spPr/>
    </dgm:pt>
    <dgm:pt modelId="{E0AA92EA-01FB-4B47-8862-ABDED3FAE0B5}" type="pres">
      <dgm:prSet presAssocID="{172B714B-AD1D-1941-BBEB-7EB8163B5314}" presName="conn2-1" presStyleLbl="parChTrans1D2" presStyleIdx="2" presStyleCnt="3"/>
      <dgm:spPr/>
    </dgm:pt>
    <dgm:pt modelId="{E6FE9C93-8913-2B4B-9CB3-E4F2D449873E}" type="pres">
      <dgm:prSet presAssocID="{172B714B-AD1D-1941-BBEB-7EB8163B5314}" presName="connTx" presStyleLbl="parChTrans1D2" presStyleIdx="2" presStyleCnt="3"/>
      <dgm:spPr/>
    </dgm:pt>
    <dgm:pt modelId="{2CD305B8-55C7-9641-8D68-C4AA42DEA2CB}" type="pres">
      <dgm:prSet presAssocID="{69F51CA2-D2D8-9B47-875A-F78F654218B0}" presName="root2" presStyleCnt="0"/>
      <dgm:spPr/>
    </dgm:pt>
    <dgm:pt modelId="{9901AC09-548C-5E4E-8864-A6520B7CBF52}" type="pres">
      <dgm:prSet presAssocID="{69F51CA2-D2D8-9B47-875A-F78F654218B0}" presName="LevelTwoTextNode" presStyleLbl="node2" presStyleIdx="2" presStyleCnt="3" custScaleX="251174">
        <dgm:presLayoutVars>
          <dgm:chPref val="3"/>
        </dgm:presLayoutVars>
      </dgm:prSet>
      <dgm:spPr/>
    </dgm:pt>
    <dgm:pt modelId="{33A2D112-A46E-8345-89FC-3382F936072A}" type="pres">
      <dgm:prSet presAssocID="{69F51CA2-D2D8-9B47-875A-F78F654218B0}" presName="level3hierChild" presStyleCnt="0"/>
      <dgm:spPr/>
    </dgm:pt>
  </dgm:ptLst>
  <dgm:cxnLst>
    <dgm:cxn modelId="{F5717803-B9FA-864C-AE8C-7D33A2F61C31}" srcId="{28F4063C-37FC-8947-A13C-E7CA521BB748}" destId="{5880B607-A7A4-8441-A78A-7F5D2D3C877A}" srcOrd="1" destOrd="0" parTransId="{9ED11632-5DE0-9B49-AAC7-BF54EED9F48E}" sibTransId="{B3881ADD-4863-1B4C-9E64-66ED46027862}"/>
    <dgm:cxn modelId="{B3E9650A-FDAD-BD40-94B7-65582E40DA89}" srcId="{A3EEF7BA-9AE5-8E46-9BD8-DDCB19EAC0B4}" destId="{28F4063C-37FC-8947-A13C-E7CA521BB748}" srcOrd="0" destOrd="0" parTransId="{FFD47909-0504-044C-A447-A6715FE40A43}" sibTransId="{5161676D-10D8-CC46-9802-9A580182B627}"/>
    <dgm:cxn modelId="{747C9716-DAC3-5B41-9605-44E5A398F926}" srcId="{28F4063C-37FC-8947-A13C-E7CA521BB748}" destId="{69F51CA2-D2D8-9B47-875A-F78F654218B0}" srcOrd="2" destOrd="0" parTransId="{172B714B-AD1D-1941-BBEB-7EB8163B5314}" sibTransId="{B80E7452-C306-D74F-B3BB-06148AED9F52}"/>
    <dgm:cxn modelId="{38960E1B-711F-5347-9238-DDF1C16A5890}" type="presOf" srcId="{73A7FF90-A2D5-A545-A246-ADAED81C9F80}" destId="{0E5F1144-4792-A446-B030-AA60E077F321}" srcOrd="0" destOrd="0" presId="urn:microsoft.com/office/officeart/2008/layout/HorizontalMultiLevelHierarchy"/>
    <dgm:cxn modelId="{D74A8E1C-9F42-0842-9655-09C153D83FD1}" type="presOf" srcId="{172B714B-AD1D-1941-BBEB-7EB8163B5314}" destId="{E6FE9C93-8913-2B4B-9CB3-E4F2D449873E}" srcOrd="1" destOrd="0" presId="urn:microsoft.com/office/officeart/2008/layout/HorizontalMultiLevelHierarchy"/>
    <dgm:cxn modelId="{36002F3B-E041-F046-8585-4BB9598FD867}" type="presOf" srcId="{9ED11632-5DE0-9B49-AAC7-BF54EED9F48E}" destId="{43EF6AA5-BABF-754F-A6B2-072AB538A221}" srcOrd="1" destOrd="0" presId="urn:microsoft.com/office/officeart/2008/layout/HorizontalMultiLevelHierarchy"/>
    <dgm:cxn modelId="{F56B553D-FC9A-A54D-BB02-DDFAA68B9C95}" type="presOf" srcId="{21CFFDEC-C5D4-444E-886D-887358AF9556}" destId="{FF30DD78-8B81-2C41-B886-7F5D0A40E2E1}" srcOrd="1" destOrd="0" presId="urn:microsoft.com/office/officeart/2008/layout/HorizontalMultiLevelHierarchy"/>
    <dgm:cxn modelId="{E50DED77-EA41-E74D-92EE-E6B01C439783}" type="presOf" srcId="{5880B607-A7A4-8441-A78A-7F5D2D3C877A}" destId="{AD0E2FA4-70E1-0048-AD50-8E8A41F7B9AA}" srcOrd="0" destOrd="0" presId="urn:microsoft.com/office/officeart/2008/layout/HorizontalMultiLevelHierarchy"/>
    <dgm:cxn modelId="{66ED335A-276F-C540-B65F-5D9813E723C0}" type="presOf" srcId="{28F4063C-37FC-8947-A13C-E7CA521BB748}" destId="{DE063227-1347-AE43-9041-11064ED01CE7}" srcOrd="0" destOrd="0" presId="urn:microsoft.com/office/officeart/2008/layout/HorizontalMultiLevelHierarchy"/>
    <dgm:cxn modelId="{1AF65192-FF93-2C47-8D08-5931DBD9EDD5}" type="presOf" srcId="{172B714B-AD1D-1941-BBEB-7EB8163B5314}" destId="{E0AA92EA-01FB-4B47-8862-ABDED3FAE0B5}" srcOrd="0" destOrd="0" presId="urn:microsoft.com/office/officeart/2008/layout/HorizontalMultiLevelHierarchy"/>
    <dgm:cxn modelId="{FD27E497-5734-C54F-99D4-31DAAFE578C8}" type="presOf" srcId="{21CFFDEC-C5D4-444E-886D-887358AF9556}" destId="{DFED06E1-8BF8-F144-9652-5EAEA9A33745}" srcOrd="0" destOrd="0" presId="urn:microsoft.com/office/officeart/2008/layout/HorizontalMultiLevelHierarchy"/>
    <dgm:cxn modelId="{39AE18A7-D14B-7C40-8D9F-AA4D1EE49733}" type="presOf" srcId="{9ED11632-5DE0-9B49-AAC7-BF54EED9F48E}" destId="{BCC4CEF3-D7AE-354A-8471-B9D9FDAD6B04}" srcOrd="0" destOrd="0" presId="urn:microsoft.com/office/officeart/2008/layout/HorizontalMultiLevelHierarchy"/>
    <dgm:cxn modelId="{43E831AC-5DE4-5741-9221-85F4E918011A}" srcId="{28F4063C-37FC-8947-A13C-E7CA521BB748}" destId="{73A7FF90-A2D5-A545-A246-ADAED81C9F80}" srcOrd="0" destOrd="0" parTransId="{21CFFDEC-C5D4-444E-886D-887358AF9556}" sibTransId="{FFA3E650-EC40-8E43-ACF2-9D23F3B142CC}"/>
    <dgm:cxn modelId="{626EB3C0-396E-1443-BDCC-42B9279A1B84}" type="presOf" srcId="{69F51CA2-D2D8-9B47-875A-F78F654218B0}" destId="{9901AC09-548C-5E4E-8864-A6520B7CBF52}" srcOrd="0" destOrd="0" presId="urn:microsoft.com/office/officeart/2008/layout/HorizontalMultiLevelHierarchy"/>
    <dgm:cxn modelId="{C44DF2D3-279B-A943-B55F-CF23721A24FC}" type="presOf" srcId="{A3EEF7BA-9AE5-8E46-9BD8-DDCB19EAC0B4}" destId="{1E495C76-73F5-4B4B-8E56-CE68D6FA1A7D}" srcOrd="0" destOrd="0" presId="urn:microsoft.com/office/officeart/2008/layout/HorizontalMultiLevelHierarchy"/>
    <dgm:cxn modelId="{CBB970F2-3BB1-1B40-8C62-E53DDE6FE814}" type="presParOf" srcId="{1E495C76-73F5-4B4B-8E56-CE68D6FA1A7D}" destId="{F7AAD298-EBD6-2645-8C5B-98BD14B75695}" srcOrd="0" destOrd="0" presId="urn:microsoft.com/office/officeart/2008/layout/HorizontalMultiLevelHierarchy"/>
    <dgm:cxn modelId="{5D5B0E1A-AC90-434F-899D-51019AC9B962}" type="presParOf" srcId="{F7AAD298-EBD6-2645-8C5B-98BD14B75695}" destId="{DE063227-1347-AE43-9041-11064ED01CE7}" srcOrd="0" destOrd="0" presId="urn:microsoft.com/office/officeart/2008/layout/HorizontalMultiLevelHierarchy"/>
    <dgm:cxn modelId="{5868D792-B73F-2742-BAB8-B249BFCA392E}" type="presParOf" srcId="{F7AAD298-EBD6-2645-8C5B-98BD14B75695}" destId="{45511EDC-1D7B-0243-8820-BB4F55497711}" srcOrd="1" destOrd="0" presId="urn:microsoft.com/office/officeart/2008/layout/HorizontalMultiLevelHierarchy"/>
    <dgm:cxn modelId="{8E4FF23A-6B46-7A45-AB9A-B32FAA8C9110}" type="presParOf" srcId="{45511EDC-1D7B-0243-8820-BB4F55497711}" destId="{DFED06E1-8BF8-F144-9652-5EAEA9A33745}" srcOrd="0" destOrd="0" presId="urn:microsoft.com/office/officeart/2008/layout/HorizontalMultiLevelHierarchy"/>
    <dgm:cxn modelId="{4455BB6F-43C9-2E41-B833-478B40A98898}" type="presParOf" srcId="{DFED06E1-8BF8-F144-9652-5EAEA9A33745}" destId="{FF30DD78-8B81-2C41-B886-7F5D0A40E2E1}" srcOrd="0" destOrd="0" presId="urn:microsoft.com/office/officeart/2008/layout/HorizontalMultiLevelHierarchy"/>
    <dgm:cxn modelId="{A88FBD14-A134-E74B-ACD9-30BC96A0440C}" type="presParOf" srcId="{45511EDC-1D7B-0243-8820-BB4F55497711}" destId="{F0707DE7-D6BE-2F49-95DF-E69C3F6E015D}" srcOrd="1" destOrd="0" presId="urn:microsoft.com/office/officeart/2008/layout/HorizontalMultiLevelHierarchy"/>
    <dgm:cxn modelId="{D404E121-2718-DB45-A7F1-5ACD1046FB77}" type="presParOf" srcId="{F0707DE7-D6BE-2F49-95DF-E69C3F6E015D}" destId="{0E5F1144-4792-A446-B030-AA60E077F321}" srcOrd="0" destOrd="0" presId="urn:microsoft.com/office/officeart/2008/layout/HorizontalMultiLevelHierarchy"/>
    <dgm:cxn modelId="{518F9D99-E93B-1049-A38C-2786BF54F5E0}" type="presParOf" srcId="{F0707DE7-D6BE-2F49-95DF-E69C3F6E015D}" destId="{41870E7B-A219-0448-8A1F-887A634CF856}" srcOrd="1" destOrd="0" presId="urn:microsoft.com/office/officeart/2008/layout/HorizontalMultiLevelHierarchy"/>
    <dgm:cxn modelId="{396146C6-83C9-1246-A9EE-EC682E0F8B4B}" type="presParOf" srcId="{45511EDC-1D7B-0243-8820-BB4F55497711}" destId="{BCC4CEF3-D7AE-354A-8471-B9D9FDAD6B04}" srcOrd="2" destOrd="0" presId="urn:microsoft.com/office/officeart/2008/layout/HorizontalMultiLevelHierarchy"/>
    <dgm:cxn modelId="{916C5CC5-2BCB-E140-906B-FBFBCAD12A19}" type="presParOf" srcId="{BCC4CEF3-D7AE-354A-8471-B9D9FDAD6B04}" destId="{43EF6AA5-BABF-754F-A6B2-072AB538A221}" srcOrd="0" destOrd="0" presId="urn:microsoft.com/office/officeart/2008/layout/HorizontalMultiLevelHierarchy"/>
    <dgm:cxn modelId="{AA8822DF-7A68-A341-98DE-477CF2F0A9A1}" type="presParOf" srcId="{45511EDC-1D7B-0243-8820-BB4F55497711}" destId="{854FEAEB-6D97-C44C-B848-33548C9BAF5D}" srcOrd="3" destOrd="0" presId="urn:microsoft.com/office/officeart/2008/layout/HorizontalMultiLevelHierarchy"/>
    <dgm:cxn modelId="{9B0443E9-5062-1946-837B-0F8F2841D47F}" type="presParOf" srcId="{854FEAEB-6D97-C44C-B848-33548C9BAF5D}" destId="{AD0E2FA4-70E1-0048-AD50-8E8A41F7B9AA}" srcOrd="0" destOrd="0" presId="urn:microsoft.com/office/officeart/2008/layout/HorizontalMultiLevelHierarchy"/>
    <dgm:cxn modelId="{D85F237E-5E1B-7746-8D2D-266C0B28A432}" type="presParOf" srcId="{854FEAEB-6D97-C44C-B848-33548C9BAF5D}" destId="{B7B8D5C1-7D3D-214D-B4FB-5101E7E9D878}" srcOrd="1" destOrd="0" presId="urn:microsoft.com/office/officeart/2008/layout/HorizontalMultiLevelHierarchy"/>
    <dgm:cxn modelId="{2528D593-B57B-564E-9363-E70977A2860C}" type="presParOf" srcId="{45511EDC-1D7B-0243-8820-BB4F55497711}" destId="{E0AA92EA-01FB-4B47-8862-ABDED3FAE0B5}" srcOrd="4" destOrd="0" presId="urn:microsoft.com/office/officeart/2008/layout/HorizontalMultiLevelHierarchy"/>
    <dgm:cxn modelId="{7BC7B080-E927-484A-9500-EB6B82E1BD62}" type="presParOf" srcId="{E0AA92EA-01FB-4B47-8862-ABDED3FAE0B5}" destId="{E6FE9C93-8913-2B4B-9CB3-E4F2D449873E}" srcOrd="0" destOrd="0" presId="urn:microsoft.com/office/officeart/2008/layout/HorizontalMultiLevelHierarchy"/>
    <dgm:cxn modelId="{969C6CCE-ED15-3F43-AB01-0FD20AD95025}" type="presParOf" srcId="{45511EDC-1D7B-0243-8820-BB4F55497711}" destId="{2CD305B8-55C7-9641-8D68-C4AA42DEA2CB}" srcOrd="5" destOrd="0" presId="urn:microsoft.com/office/officeart/2008/layout/HorizontalMultiLevelHierarchy"/>
    <dgm:cxn modelId="{8A4C2F87-683F-1F49-A346-E8B512BBD1C7}" type="presParOf" srcId="{2CD305B8-55C7-9641-8D68-C4AA42DEA2CB}" destId="{9901AC09-548C-5E4E-8864-A6520B7CBF52}" srcOrd="0" destOrd="0" presId="urn:microsoft.com/office/officeart/2008/layout/HorizontalMultiLevelHierarchy"/>
    <dgm:cxn modelId="{7CACB1D6-B9B6-8D48-A14E-1B500F7D1350}" type="presParOf" srcId="{2CD305B8-55C7-9641-8D68-C4AA42DEA2CB}" destId="{33A2D112-A46E-8345-89FC-3382F936072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A92EA-01FB-4B47-8862-ABDED3FAE0B5}">
      <dsp:nvSpPr>
        <dsp:cNvPr id="0" name=""/>
        <dsp:cNvSpPr/>
      </dsp:nvSpPr>
      <dsp:spPr>
        <a:xfrm>
          <a:off x="5745227" y="1914525"/>
          <a:ext cx="456765" cy="870360"/>
        </a:xfrm>
        <a:custGeom>
          <a:avLst/>
          <a:gdLst/>
          <a:ahLst/>
          <a:cxnLst/>
          <a:rect l="0" t="0" r="0" b="0"/>
          <a:pathLst>
            <a:path>
              <a:moveTo>
                <a:pt x="456765" y="0"/>
              </a:moveTo>
              <a:lnTo>
                <a:pt x="228382" y="0"/>
              </a:lnTo>
              <a:lnTo>
                <a:pt x="228382" y="870360"/>
              </a:lnTo>
              <a:lnTo>
                <a:pt x="0" y="870360"/>
              </a:lnTo>
            </a:path>
          </a:pathLst>
        </a:custGeom>
        <a:no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9036" y="2325132"/>
        <a:ext cx="49146" cy="49146"/>
      </dsp:txXfrm>
    </dsp:sp>
    <dsp:sp modelId="{BCC4CEF3-D7AE-354A-8471-B9D9FDAD6B04}">
      <dsp:nvSpPr>
        <dsp:cNvPr id="0" name=""/>
        <dsp:cNvSpPr/>
      </dsp:nvSpPr>
      <dsp:spPr>
        <a:xfrm>
          <a:off x="5745227" y="1868805"/>
          <a:ext cx="456765" cy="91440"/>
        </a:xfrm>
        <a:custGeom>
          <a:avLst/>
          <a:gdLst/>
          <a:ahLst/>
          <a:cxnLst/>
          <a:rect l="0" t="0" r="0" b="0"/>
          <a:pathLst>
            <a:path>
              <a:moveTo>
                <a:pt x="456765" y="45720"/>
              </a:moveTo>
              <a:lnTo>
                <a:pt x="0" y="45720"/>
              </a:lnTo>
            </a:path>
          </a:pathLst>
        </a:custGeom>
        <a:no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62191" y="1903105"/>
        <a:ext cx="22838" cy="22838"/>
      </dsp:txXfrm>
    </dsp:sp>
    <dsp:sp modelId="{DFED06E1-8BF8-F144-9652-5EAEA9A33745}">
      <dsp:nvSpPr>
        <dsp:cNvPr id="0" name=""/>
        <dsp:cNvSpPr/>
      </dsp:nvSpPr>
      <dsp:spPr>
        <a:xfrm>
          <a:off x="5745227" y="1044164"/>
          <a:ext cx="456765" cy="870360"/>
        </a:xfrm>
        <a:custGeom>
          <a:avLst/>
          <a:gdLst/>
          <a:ahLst/>
          <a:cxnLst/>
          <a:rect l="0" t="0" r="0" b="0"/>
          <a:pathLst>
            <a:path>
              <a:moveTo>
                <a:pt x="456765" y="870360"/>
              </a:moveTo>
              <a:lnTo>
                <a:pt x="228382" y="870360"/>
              </a:lnTo>
              <a:lnTo>
                <a:pt x="228382" y="0"/>
              </a:lnTo>
              <a:lnTo>
                <a:pt x="0" y="0"/>
              </a:lnTo>
            </a:path>
          </a:pathLst>
        </a:custGeom>
        <a:no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9036" y="1454771"/>
        <a:ext cx="49146" cy="49146"/>
      </dsp:txXfrm>
    </dsp:sp>
    <dsp:sp modelId="{DE063227-1347-AE43-9041-11064ED01CE7}">
      <dsp:nvSpPr>
        <dsp:cNvPr id="0" name=""/>
        <dsp:cNvSpPr/>
      </dsp:nvSpPr>
      <dsp:spPr>
        <a:xfrm rot="5400000">
          <a:off x="6789944" y="420957"/>
          <a:ext cx="1811230" cy="2987134"/>
        </a:xfrm>
        <a:prstGeom prst="rect">
          <a:avLst/>
        </a:prstGeom>
        <a:solidFill>
          <a:schemeClr val="accent6">
            <a:lumMod val="40000"/>
            <a:lumOff val="6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vert270" wrap="square" lIns="19050" tIns="19050" rIns="19050" bIns="19050" numCol="1" spcCol="1270" anchor="ctr" anchorCtr="0">
          <a:noAutofit/>
        </a:bodyPr>
        <a:lstStyle/>
        <a:p>
          <a:pPr marL="0" lvl="0" indent="0" algn="ctr" defTabSz="1333500" rtl="1">
            <a:lnSpc>
              <a:spcPct val="90000"/>
            </a:lnSpc>
            <a:spcBef>
              <a:spcPct val="0"/>
            </a:spcBef>
            <a:spcAft>
              <a:spcPct val="35000"/>
            </a:spcAft>
            <a:buNone/>
          </a:pPr>
          <a:r>
            <a:rPr lang="ar-SA" sz="3000" b="1" kern="1200" dirty="0">
              <a:solidFill>
                <a:schemeClr val="tx1">
                  <a:lumMod val="85000"/>
                  <a:lumOff val="15000"/>
                </a:schemeClr>
              </a:solidFill>
              <a:latin typeface="Sakkal Majalla" charset="0"/>
              <a:ea typeface="Sakkal Majalla" charset="0"/>
              <a:cs typeface="Sakkal Majalla" charset="0"/>
            </a:rPr>
            <a:t>ما مظاهر إحْكام قبضة عبدالرحمن الداخل والأمراء بعده على بلادهم؟</a:t>
          </a:r>
          <a:endParaRPr lang="en-US" sz="3000" b="1" kern="1200" dirty="0">
            <a:solidFill>
              <a:schemeClr val="tx1">
                <a:lumMod val="85000"/>
                <a:lumOff val="15000"/>
              </a:schemeClr>
            </a:solidFill>
            <a:latin typeface="Sakkal Majalla" charset="0"/>
            <a:ea typeface="Sakkal Majalla" charset="0"/>
            <a:cs typeface="Sakkal Majalla" charset="0"/>
          </a:endParaRPr>
        </a:p>
      </dsp:txBody>
      <dsp:txXfrm>
        <a:off x="6789944" y="420957"/>
        <a:ext cx="1811230" cy="2987134"/>
      </dsp:txXfrm>
    </dsp:sp>
    <dsp:sp modelId="{0E5F1144-4792-A446-B030-AA60E077F321}">
      <dsp:nvSpPr>
        <dsp:cNvPr id="0" name=""/>
        <dsp:cNvSpPr/>
      </dsp:nvSpPr>
      <dsp:spPr>
        <a:xfrm>
          <a:off x="8847" y="696019"/>
          <a:ext cx="5736379" cy="696288"/>
        </a:xfrm>
        <a:prstGeom prst="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r" defTabSz="1244600" rtl="1">
            <a:lnSpc>
              <a:spcPct val="90000"/>
            </a:lnSpc>
            <a:spcBef>
              <a:spcPct val="0"/>
            </a:spcBef>
            <a:spcAft>
              <a:spcPct val="35000"/>
            </a:spcAft>
            <a:buNone/>
          </a:pPr>
          <a:r>
            <a:rPr lang="ar-SA" sz="2800" b="1" kern="1200" dirty="0">
              <a:solidFill>
                <a:schemeClr val="tx1">
                  <a:lumMod val="85000"/>
                  <a:lumOff val="15000"/>
                </a:schemeClr>
              </a:solidFill>
              <a:latin typeface="Sakkal Majalla" charset="0"/>
              <a:ea typeface="Sakkal Majalla" charset="0"/>
              <a:cs typeface="Sakkal Majalla" charset="0"/>
            </a:rPr>
            <a:t>   1- التصدّي لخطر الإسبان</a:t>
          </a:r>
          <a:r>
            <a:rPr lang="ar-SA" sz="2100" kern="1200" dirty="0">
              <a:solidFill>
                <a:schemeClr val="tx1">
                  <a:lumMod val="85000"/>
                  <a:lumOff val="15000"/>
                </a:schemeClr>
              </a:solidFill>
            </a:rPr>
            <a:t>.</a:t>
          </a:r>
          <a:endParaRPr lang="en-US" sz="2100" kern="1200" dirty="0">
            <a:solidFill>
              <a:schemeClr val="tx1">
                <a:lumMod val="85000"/>
                <a:lumOff val="15000"/>
              </a:schemeClr>
            </a:solidFill>
          </a:endParaRPr>
        </a:p>
      </dsp:txBody>
      <dsp:txXfrm>
        <a:off x="8847" y="696019"/>
        <a:ext cx="5736379" cy="696288"/>
      </dsp:txXfrm>
    </dsp:sp>
    <dsp:sp modelId="{AD0E2FA4-70E1-0048-AD50-8E8A41F7B9AA}">
      <dsp:nvSpPr>
        <dsp:cNvPr id="0" name=""/>
        <dsp:cNvSpPr/>
      </dsp:nvSpPr>
      <dsp:spPr>
        <a:xfrm>
          <a:off x="8847" y="1566380"/>
          <a:ext cx="5736379" cy="696288"/>
        </a:xfrm>
        <a:prstGeom prst="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r" defTabSz="1244600" rtl="1">
            <a:lnSpc>
              <a:spcPct val="90000"/>
            </a:lnSpc>
            <a:spcBef>
              <a:spcPct val="0"/>
            </a:spcBef>
            <a:spcAft>
              <a:spcPct val="35000"/>
            </a:spcAft>
            <a:buNone/>
          </a:pPr>
          <a:r>
            <a:rPr lang="ar-SA" sz="2800" b="1" kern="1200" dirty="0">
              <a:solidFill>
                <a:schemeClr val="tx1">
                  <a:lumMod val="85000"/>
                  <a:lumOff val="15000"/>
                </a:schemeClr>
              </a:solidFill>
              <a:latin typeface="Sakkal Majalla" charset="0"/>
              <a:ea typeface="Sakkal Majalla" charset="0"/>
              <a:cs typeface="Sakkal Majalla" charset="0"/>
            </a:rPr>
            <a:t>   2- باتت قرطبة مقصد العلماء والشعراء.</a:t>
          </a:r>
          <a:endParaRPr lang="en-US" sz="2800" b="1" kern="1200" dirty="0">
            <a:solidFill>
              <a:schemeClr val="tx1">
                <a:lumMod val="85000"/>
                <a:lumOff val="15000"/>
              </a:schemeClr>
            </a:solidFill>
            <a:latin typeface="Sakkal Majalla" charset="0"/>
            <a:ea typeface="Sakkal Majalla" charset="0"/>
            <a:cs typeface="Sakkal Majalla" charset="0"/>
          </a:endParaRPr>
        </a:p>
      </dsp:txBody>
      <dsp:txXfrm>
        <a:off x="8847" y="1566380"/>
        <a:ext cx="5736379" cy="696288"/>
      </dsp:txXfrm>
    </dsp:sp>
    <dsp:sp modelId="{9901AC09-548C-5E4E-8864-A6520B7CBF52}">
      <dsp:nvSpPr>
        <dsp:cNvPr id="0" name=""/>
        <dsp:cNvSpPr/>
      </dsp:nvSpPr>
      <dsp:spPr>
        <a:xfrm>
          <a:off x="8847" y="2436741"/>
          <a:ext cx="5736379" cy="696288"/>
        </a:xfrm>
        <a:prstGeom prst="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r" defTabSz="1244600" rtl="1">
            <a:lnSpc>
              <a:spcPct val="90000"/>
            </a:lnSpc>
            <a:spcBef>
              <a:spcPct val="0"/>
            </a:spcBef>
            <a:spcAft>
              <a:spcPct val="35000"/>
            </a:spcAft>
            <a:buNone/>
          </a:pPr>
          <a:r>
            <a:rPr lang="ar-SA" sz="2800" b="1" kern="1200" dirty="0">
              <a:solidFill>
                <a:schemeClr val="tx1">
                  <a:lumMod val="85000"/>
                  <a:lumOff val="15000"/>
                </a:schemeClr>
              </a:solidFill>
              <a:latin typeface="Sakkal Majalla" charset="0"/>
              <a:ea typeface="Sakkal Majalla" charset="0"/>
              <a:cs typeface="Sakkal Majalla" charset="0"/>
            </a:rPr>
            <a:t>   3- أصبحت بلادهم ملجأ للهاربين من الحكم العباسي.</a:t>
          </a:r>
          <a:endParaRPr lang="en-US" sz="2800" b="1" kern="1200" dirty="0">
            <a:solidFill>
              <a:schemeClr val="tx1">
                <a:lumMod val="85000"/>
                <a:lumOff val="15000"/>
              </a:schemeClr>
            </a:solidFill>
            <a:latin typeface="Sakkal Majalla" charset="0"/>
            <a:ea typeface="Sakkal Majalla" charset="0"/>
            <a:cs typeface="Sakkal Majalla" charset="0"/>
          </a:endParaRPr>
        </a:p>
      </dsp:txBody>
      <dsp:txXfrm>
        <a:off x="8847" y="2436741"/>
        <a:ext cx="5736379" cy="69628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p:cNvSpPr txBox="1"/>
          <p:nvPr/>
        </p:nvSpPr>
        <p:spPr>
          <a:xfrm>
            <a:off x="4633962" y="1930832"/>
            <a:ext cx="6404682" cy="523220"/>
          </a:xfrm>
          <a:prstGeom prst="rect">
            <a:avLst/>
          </a:prstGeom>
          <a:solidFill>
            <a:schemeClr val="accent5">
              <a:lumMod val="20000"/>
              <a:lumOff val="8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rtl="1"/>
            <a:r>
              <a:rPr lang="ar-BH" sz="2800" b="1" dirty="0">
                <a:solidFill>
                  <a:srgbClr val="C00000"/>
                </a:solidFill>
                <a:latin typeface="Sakkal Majalla" panose="02000000000000000000" pitchFamily="2" charset="-78"/>
                <a:cs typeface="Sakkal Majalla" panose="02000000000000000000" pitchFamily="2" charset="-78"/>
              </a:rPr>
              <a:t>المواد الاجتماعية / </a:t>
            </a:r>
            <a:r>
              <a:rPr lang="ar-SA" sz="2800" b="1" dirty="0">
                <a:solidFill>
                  <a:srgbClr val="C00000"/>
                </a:solidFill>
                <a:latin typeface="Sakkal Majalla" panose="02000000000000000000" pitchFamily="2" charset="-78"/>
                <a:cs typeface="Sakkal Majalla" panose="02000000000000000000" pitchFamily="2" charset="-78"/>
              </a:rPr>
              <a:t>الصف الثاني الإعدادي </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8" name="Rectangle 7"/>
          <p:cNvSpPr/>
          <p:nvPr/>
        </p:nvSpPr>
        <p:spPr>
          <a:xfrm>
            <a:off x="4981682" y="3190412"/>
            <a:ext cx="6250145" cy="1877437"/>
          </a:xfrm>
          <a:prstGeom prst="rect">
            <a:avLst/>
          </a:prstGeom>
        </p:spPr>
        <p:txBody>
          <a:bodyPr wrap="square">
            <a:spAutoFit/>
          </a:bodyPr>
          <a:lstStyle/>
          <a:p>
            <a:pPr algn="ctr" rtl="1"/>
            <a:r>
              <a:rPr lang="ar-BH" sz="44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الدرس </a:t>
            </a:r>
            <a:r>
              <a:rPr lang="en-US" sz="44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36</a:t>
            </a:r>
            <a:r>
              <a:rPr lang="ar-BH" sz="44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 </a:t>
            </a:r>
            <a:r>
              <a:rPr lang="ar-SA" sz="4400" b="1" dirty="0">
                <a:solidFill>
                  <a:srgbClr val="C00000"/>
                </a:solidFill>
                <a:latin typeface="Sakkal Majalla" panose="02000000000000000000" pitchFamily="2" charset="-78"/>
                <a:cs typeface="Sakkal Majalla" panose="02000000000000000000" pitchFamily="2" charset="-78"/>
              </a:rPr>
              <a:t>الخلافة العبّاسية (</a:t>
            </a:r>
            <a:r>
              <a:rPr lang="en-US" sz="4400" b="1" dirty="0">
                <a:solidFill>
                  <a:srgbClr val="C00000"/>
                </a:solidFill>
                <a:latin typeface="Sakkal Majalla" panose="02000000000000000000" pitchFamily="2" charset="-78"/>
                <a:cs typeface="Sakkal Majalla" panose="02000000000000000000" pitchFamily="2" charset="-78"/>
              </a:rPr>
              <a:t>5</a:t>
            </a:r>
            <a:r>
              <a:rPr lang="ar-SA" sz="4400" b="1" dirty="0">
                <a:solidFill>
                  <a:srgbClr val="C00000"/>
                </a:solidFill>
                <a:latin typeface="Sakkal Majalla" panose="02000000000000000000" pitchFamily="2" charset="-78"/>
                <a:cs typeface="Sakkal Majalla" panose="02000000000000000000" pitchFamily="2" charset="-78"/>
              </a:rPr>
              <a:t>)</a:t>
            </a:r>
          </a:p>
          <a:p>
            <a:pPr algn="ctr" rtl="1"/>
            <a:r>
              <a:rPr lang="ar-SA" sz="3600" dirty="0">
                <a:latin typeface="Sakkal Majalla" charset="0"/>
                <a:ea typeface="Sakkal Majalla" charset="0"/>
                <a:cs typeface="Sakkal Majalla" charset="0"/>
              </a:rPr>
              <a:t>الحركات السياسية والاجتماعية(1)- قيام الدولة الأمويّة في الأندلس.</a:t>
            </a:r>
          </a:p>
        </p:txBody>
      </p:sp>
      <p:pic>
        <p:nvPicPr>
          <p:cNvPr id="2" name="Picture 1"/>
          <p:cNvPicPr>
            <a:picLocks noChangeAspect="1"/>
          </p:cNvPicPr>
          <p:nvPr/>
        </p:nvPicPr>
        <p:blipFill rotWithShape="1">
          <a:blip r:embed="rId3"/>
          <a:srcRect l="36703" t="17386" r="35977" b="17298"/>
          <a:stretch/>
        </p:blipFill>
        <p:spPr>
          <a:xfrm>
            <a:off x="740534" y="1930832"/>
            <a:ext cx="3483735" cy="41645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a:off x="4633962" y="5238956"/>
            <a:ext cx="6404682" cy="523220"/>
          </a:xfrm>
          <a:prstGeom prst="rect">
            <a:avLst/>
          </a:prstGeom>
          <a:solidFill>
            <a:schemeClr val="accent5">
              <a:lumMod val="20000"/>
              <a:lumOff val="8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rtl="1"/>
            <a:r>
              <a:rPr lang="ar-BH" sz="2800" b="1" dirty="0">
                <a:solidFill>
                  <a:srgbClr val="C00000"/>
                </a:solidFill>
                <a:latin typeface="Sakkal Majalla" panose="02000000000000000000" pitchFamily="2" charset="-78"/>
                <a:cs typeface="Sakkal Majalla" panose="02000000000000000000" pitchFamily="2" charset="-78"/>
              </a:rPr>
              <a:t>رقم الصفحة</a:t>
            </a:r>
            <a:r>
              <a:rPr lang="en-US" sz="2800" b="1" dirty="0">
                <a:solidFill>
                  <a:srgbClr val="C00000"/>
                </a:solidFill>
                <a:latin typeface="Sakkal Majalla" panose="02000000000000000000" pitchFamily="2" charset="-78"/>
                <a:cs typeface="Sakkal Majalla" panose="02000000000000000000" pitchFamily="2" charset="-78"/>
              </a:rPr>
              <a:t> 109-108 </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عنوان فرعي 2"/>
          <p:cNvSpPr txBox="1">
            <a:spLocks/>
          </p:cNvSpPr>
          <p:nvPr/>
        </p:nvSpPr>
        <p:spPr>
          <a:xfrm>
            <a:off x="403412" y="1871376"/>
            <a:ext cx="11349317" cy="3789481"/>
          </a:xfrm>
          <a:prstGeom prst="rect">
            <a:avLst/>
          </a:prstGeom>
          <a:noFill/>
          <a:ln w="82550" cmpd="dbl">
            <a:solidFill>
              <a:schemeClr val="accent1">
                <a:lumMod val="50000"/>
              </a:schemeClr>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endParaRPr lang="ar-BH" sz="1100" b="1" dirty="0"/>
          </a:p>
          <a:p>
            <a:pPr marL="0" indent="0" algn="r" rtl="1">
              <a:lnSpc>
                <a:spcPct val="150000"/>
              </a:lnSpc>
              <a:buNone/>
            </a:pPr>
            <a:r>
              <a:rPr lang="ar-BH" sz="2400" b="1" dirty="0">
                <a:solidFill>
                  <a:schemeClr val="tx1"/>
                </a:solidFill>
                <a:latin typeface="Sakkal Majalla" panose="02000000000000000000" pitchFamily="2" charset="-78"/>
                <a:cs typeface="Sakkal Majalla" panose="02000000000000000000" pitchFamily="2" charset="-78"/>
              </a:rPr>
              <a:t>يتوقّع من الطّالب في نهاية الدّرس أن:</a:t>
            </a:r>
          </a:p>
          <a:p>
            <a:pPr lvl="0" algn="just" rtl="1">
              <a:lnSpc>
                <a:spcPct val="150000"/>
              </a:lnSpc>
              <a:buFont typeface="Calibri" panose="020F0502020204030204" pitchFamily="34" charset="0"/>
              <a:buChar char="‒"/>
            </a:pPr>
            <a:r>
              <a:rPr lang="ar-SA" sz="2400" b="1" dirty="0">
                <a:solidFill>
                  <a:schemeClr val="tx1"/>
                </a:solidFill>
                <a:latin typeface="Sakkal Majalla" panose="02000000000000000000" pitchFamily="2" charset="-78"/>
                <a:cs typeface="Sakkal Majalla" panose="02000000000000000000" pitchFamily="2" charset="-78"/>
              </a:rPr>
              <a:t>يتعرف على طريقة قيام الدولة الأموية في الأندلس.</a:t>
            </a:r>
            <a:endParaRPr lang="ar-BH" sz="2400" b="1" dirty="0">
              <a:solidFill>
                <a:schemeClr val="tx1"/>
              </a:solidFill>
              <a:latin typeface="Sakkal Majalla" panose="02000000000000000000" pitchFamily="2" charset="-78"/>
              <a:cs typeface="Sakkal Majalla" panose="02000000000000000000" pitchFamily="2" charset="-78"/>
            </a:endParaRPr>
          </a:p>
          <a:p>
            <a:pPr lvl="0" algn="just" rtl="1">
              <a:lnSpc>
                <a:spcPct val="150000"/>
              </a:lnSpc>
              <a:buFont typeface="Calibri" panose="020F0502020204030204" pitchFamily="34" charset="0"/>
              <a:buChar char="‒"/>
            </a:pPr>
            <a:r>
              <a:rPr lang="ar-SA" sz="2400" b="1" dirty="0">
                <a:solidFill>
                  <a:schemeClr val="tx1"/>
                </a:solidFill>
                <a:latin typeface="Sakkal Majalla" panose="02000000000000000000" pitchFamily="2" charset="-78"/>
                <a:cs typeface="Sakkal Majalla" panose="02000000000000000000" pitchFamily="2" charset="-78"/>
              </a:rPr>
              <a:t>يفرّق بين المراحل التي مرت على الدولة الأموية منذ تأسيسها وحتى سقوطها.</a:t>
            </a:r>
            <a:endParaRPr lang="en-US" sz="2400" b="1" dirty="0">
              <a:solidFill>
                <a:schemeClr val="tx1"/>
              </a:solidFill>
              <a:latin typeface="Sakkal Majalla" panose="02000000000000000000" pitchFamily="2" charset="-78"/>
              <a:cs typeface="Sakkal Majalla" panose="02000000000000000000" pitchFamily="2" charset="-78"/>
            </a:endParaRPr>
          </a:p>
          <a:p>
            <a:pPr lvl="0" algn="just" rtl="1">
              <a:lnSpc>
                <a:spcPct val="150000"/>
              </a:lnSpc>
              <a:buFont typeface="Calibri" panose="020F0502020204030204" pitchFamily="34" charset="0"/>
              <a:buChar char="‒"/>
            </a:pPr>
            <a:r>
              <a:rPr lang="ar-SA" sz="2400" b="1" dirty="0">
                <a:solidFill>
                  <a:schemeClr val="tx1"/>
                </a:solidFill>
                <a:latin typeface="Sakkal Majalla" panose="02000000000000000000" pitchFamily="2" charset="-78"/>
                <a:cs typeface="Sakkal Majalla" panose="02000000000000000000" pitchFamily="2" charset="-78"/>
              </a:rPr>
              <a:t>يستنتج أسباب سقوط الدولة الأموية في الأندلس.</a:t>
            </a:r>
            <a:endParaRPr lang="ar-BH" sz="2400" b="1" dirty="0">
              <a:solidFill>
                <a:schemeClr val="tx1"/>
              </a:solidFill>
              <a:latin typeface="Sakkal Majalla" panose="02000000000000000000" pitchFamily="2" charset="-78"/>
              <a:cs typeface="Sakkal Majalla" panose="02000000000000000000" pitchFamily="2" charset="-78"/>
            </a:endParaRPr>
          </a:p>
        </p:txBody>
      </p:sp>
      <p:sp>
        <p:nvSpPr>
          <p:cNvPr id="10"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
        <p:nvSpPr>
          <p:cNvPr id="11" name="عنوان 1"/>
          <p:cNvSpPr txBox="1">
            <a:spLocks/>
          </p:cNvSpPr>
          <p:nvPr/>
        </p:nvSpPr>
        <p:spPr>
          <a:xfrm>
            <a:off x="4907463" y="828305"/>
            <a:ext cx="3079432" cy="907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SA" sz="4000" b="1" dirty="0">
                <a:solidFill>
                  <a:srgbClr val="C00000"/>
                </a:solidFill>
                <a:latin typeface="Sakkal Majalla" panose="02000000000000000000" pitchFamily="2" charset="-78"/>
                <a:cs typeface="Sakkal Majalla" panose="02000000000000000000" pitchFamily="2" charset="-78"/>
              </a:rPr>
              <a:t>أهداف الدرس </a:t>
            </a:r>
            <a:endParaRPr lang="ar-BH" sz="4000" b="1"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651871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2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fade">
                                      <p:cBhvr>
                                        <p:cTn id="12" dur="1000"/>
                                        <p:tgtEl>
                                          <p:spTgt spid="9">
                                            <p:bg/>
                                          </p:spTgt>
                                        </p:tgtEl>
                                      </p:cBhvr>
                                    </p:animEffect>
                                    <p:anim calcmode="lin" valueType="num">
                                      <p:cBhvr>
                                        <p:cTn id="13" dur="1000" fill="hold"/>
                                        <p:tgtEl>
                                          <p:spTgt spid="9">
                                            <p:bg/>
                                          </p:spTgt>
                                        </p:tgtEl>
                                        <p:attrNameLst>
                                          <p:attrName>ppt_x</p:attrName>
                                        </p:attrNameLst>
                                      </p:cBhvr>
                                      <p:tavLst>
                                        <p:tav tm="0">
                                          <p:val>
                                            <p:strVal val="#ppt_x"/>
                                          </p:val>
                                        </p:tav>
                                        <p:tav tm="100000">
                                          <p:val>
                                            <p:strVal val="#ppt_x"/>
                                          </p:val>
                                        </p:tav>
                                      </p:tavLst>
                                    </p:anim>
                                    <p:anim calcmode="lin" valueType="num">
                                      <p:cBhvr>
                                        <p:cTn id="14" dur="1000" fill="hold"/>
                                        <p:tgtEl>
                                          <p:spTgt spid="9">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anim calcmode="lin" valueType="num">
                                      <p:cBhvr>
                                        <p:cTn id="20"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fade">
                                      <p:cBhvr>
                                        <p:cTn id="33" dur="1000"/>
                                        <p:tgtEl>
                                          <p:spTgt spid="9">
                                            <p:txEl>
                                              <p:pRg st="3" end="3"/>
                                            </p:txEl>
                                          </p:spTgt>
                                        </p:tgtEl>
                                      </p:cBhvr>
                                    </p:animEffect>
                                    <p:anim calcmode="lin" valueType="num">
                                      <p:cBhvr>
                                        <p:cTn id="34"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9">
                                            <p:txEl>
                                              <p:pRg st="4" end="4"/>
                                            </p:txEl>
                                          </p:spTgt>
                                        </p:tgtEl>
                                        <p:attrNameLst>
                                          <p:attrName>style.visibility</p:attrName>
                                        </p:attrNameLst>
                                      </p:cBhvr>
                                      <p:to>
                                        <p:strVal val="visible"/>
                                      </p:to>
                                    </p:set>
                                    <p:animEffect transition="in" filter="fade">
                                      <p:cBhvr>
                                        <p:cTn id="40" dur="1000"/>
                                        <p:tgtEl>
                                          <p:spTgt spid="9">
                                            <p:txEl>
                                              <p:pRg st="4" end="4"/>
                                            </p:txEl>
                                          </p:spTgt>
                                        </p:tgtEl>
                                      </p:cBhvr>
                                    </p:animEffect>
                                    <p:anim calcmode="lin" valueType="num">
                                      <p:cBhvr>
                                        <p:cTn id="41"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عنوان فرعي 2"/>
          <p:cNvSpPr txBox="1">
            <a:spLocks/>
          </p:cNvSpPr>
          <p:nvPr/>
        </p:nvSpPr>
        <p:spPr>
          <a:xfrm>
            <a:off x="1945787" y="1607756"/>
            <a:ext cx="8400572" cy="2429406"/>
          </a:xfrm>
          <a:prstGeom prst="rect">
            <a:avLst/>
          </a:prstGeom>
          <a:solidFill>
            <a:schemeClr val="accent5">
              <a:lumMod val="20000"/>
              <a:lumOff val="80000"/>
            </a:schemeClr>
          </a:solidFill>
          <a:ln w="38100" cmpd="dbl">
            <a:solidFill>
              <a:schemeClr val="tx1"/>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endParaRPr lang="ar-BH" sz="1100" b="1" dirty="0"/>
          </a:p>
          <a:p>
            <a:pPr marL="0" indent="0" algn="r" rtl="1">
              <a:lnSpc>
                <a:spcPct val="150000"/>
              </a:lnSpc>
              <a:buNone/>
            </a:pPr>
            <a:r>
              <a:rPr lang="ar-SA" sz="2400" b="1" dirty="0">
                <a:latin typeface="Sakkal Majalla" panose="02000000000000000000" pitchFamily="2" charset="-78"/>
                <a:cs typeface="Sakkal Majalla" panose="02000000000000000000" pitchFamily="2" charset="-78"/>
              </a:rPr>
              <a:t>بعد هزيمة الأمويين في معركة </a:t>
            </a:r>
            <a:r>
              <a:rPr lang="ar-SA" sz="2400" b="1" dirty="0" err="1">
                <a:latin typeface="Sakkal Majalla" panose="02000000000000000000" pitchFamily="2" charset="-78"/>
                <a:cs typeface="Sakkal Majalla" panose="02000000000000000000" pitchFamily="2" charset="-78"/>
              </a:rPr>
              <a:t>الزَّاب</a:t>
            </a:r>
            <a:r>
              <a:rPr lang="ar-SA" sz="2400" b="1" dirty="0">
                <a:latin typeface="Sakkal Majalla" panose="02000000000000000000" pitchFamily="2" charset="-78"/>
                <a:cs typeface="Sakkal Majalla" panose="02000000000000000000" pitchFamily="2" charset="-78"/>
              </a:rPr>
              <a:t> على يد العباسيين، استطاع أحد الأمراء الأمويين واسمه: عبدالرحمن بن معاوية الملقب بـ(الداخل) من النجاة، وهرب إلى أخواله في المغرب من قبيلة </a:t>
            </a:r>
            <a:r>
              <a:rPr lang="ar-SA" sz="2400" b="1" dirty="0" err="1">
                <a:latin typeface="Sakkal Majalla" panose="02000000000000000000" pitchFamily="2" charset="-78"/>
                <a:cs typeface="Sakkal Majalla" panose="02000000000000000000" pitchFamily="2" charset="-78"/>
              </a:rPr>
              <a:t>نَفْزَة</a:t>
            </a:r>
            <a:r>
              <a:rPr lang="ar-SA" sz="2400" b="1" dirty="0">
                <a:latin typeface="Sakkal Majalla" panose="02000000000000000000" pitchFamily="2" charset="-78"/>
                <a:cs typeface="Sakkal Majalla" panose="02000000000000000000" pitchFamily="2" charset="-78"/>
              </a:rPr>
              <a:t> البربرية. ثم استطاع هذا الأمير أن يؤسس دولةً للأمويين في الأندلس، فما مراحل قيام تلك الدولة؟</a:t>
            </a:r>
            <a:endParaRPr lang="ar-BH" sz="2400" b="1" dirty="0">
              <a:latin typeface="Sakkal Majalla" panose="02000000000000000000" pitchFamily="2" charset="-78"/>
              <a:cs typeface="Sakkal Majalla" panose="02000000000000000000" pitchFamily="2" charset="-78"/>
            </a:endParaRPr>
          </a:p>
        </p:txBody>
      </p:sp>
      <p:sp>
        <p:nvSpPr>
          <p:cNvPr id="14" name="عنوان 1"/>
          <p:cNvSpPr txBox="1">
            <a:spLocks/>
          </p:cNvSpPr>
          <p:nvPr/>
        </p:nvSpPr>
        <p:spPr>
          <a:xfrm>
            <a:off x="5414554" y="696944"/>
            <a:ext cx="1463039" cy="907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BH" sz="4000" b="1" dirty="0">
                <a:solidFill>
                  <a:srgbClr val="C00000"/>
                </a:solidFill>
                <a:latin typeface="Sakkal Majalla" panose="02000000000000000000" pitchFamily="2" charset="-78"/>
                <a:cs typeface="Sakkal Majalla" panose="02000000000000000000" pitchFamily="2" charset="-78"/>
              </a:rPr>
              <a:t>المقدّمة</a:t>
            </a:r>
            <a:r>
              <a:rPr lang="ar-SA" sz="4000" b="1" dirty="0">
                <a:solidFill>
                  <a:srgbClr val="7030A0"/>
                </a:solidFill>
                <a:latin typeface="Sakkal Majalla" panose="02000000000000000000" pitchFamily="2" charset="-78"/>
                <a:cs typeface="Sakkal Majalla" panose="02000000000000000000" pitchFamily="2" charset="-78"/>
              </a:rPr>
              <a:t> </a:t>
            </a:r>
            <a:endParaRPr lang="ar-BH" sz="4000" b="1" dirty="0">
              <a:solidFill>
                <a:srgbClr val="7030A0"/>
              </a:solidFill>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060" y="4136808"/>
            <a:ext cx="8074025" cy="1940270"/>
          </a:xfrm>
          <a:prstGeom prst="rect">
            <a:avLst/>
          </a:prstGeom>
          <a:ln w="38100">
            <a:solidFill>
              <a:schemeClr val="tx1"/>
            </a:solidFill>
          </a:ln>
        </p:spPr>
      </p:pic>
      <p:sp>
        <p:nvSpPr>
          <p:cNvPr id="9"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2818966086"/>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circle(in)">
                                      <p:cBhvr>
                                        <p:cTn id="7" dur="125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plus(in)">
                                      <p:cBhvr>
                                        <p:cTn id="12" dur="12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a:solidFill>
                  <a:srgbClr val="B00000"/>
                </a:solidFill>
                <a:latin typeface="Sakkal Majalla" panose="02000000000000000000" pitchFamily="2" charset="-78"/>
                <a:cs typeface="Sakkal Majalla" panose="02000000000000000000" pitchFamily="2" charset="-78"/>
              </a:rPr>
              <a:t>أول</a:t>
            </a:r>
            <a:r>
              <a:rPr lang="ar-BH" sz="4000" b="1" dirty="0">
                <a:solidFill>
                  <a:srgbClr val="B00000"/>
                </a:solidFill>
                <a:latin typeface="Sakkal Majalla" panose="02000000000000000000" pitchFamily="2" charset="-78"/>
                <a:cs typeface="Sakkal Majalla" panose="02000000000000000000" pitchFamily="2" charset="-78"/>
              </a:rPr>
              <a:t>ً</a:t>
            </a:r>
            <a:r>
              <a:rPr lang="ar-SA" sz="4000" b="1" dirty="0">
                <a:solidFill>
                  <a:srgbClr val="B00000"/>
                </a:solidFill>
                <a:latin typeface="Sakkal Majalla" panose="02000000000000000000" pitchFamily="2" charset="-78"/>
                <a:cs typeface="Sakkal Majalla" panose="02000000000000000000" pitchFamily="2" charset="-78"/>
              </a:rPr>
              <a:t>ا: التأسيس (138هـ - 756هـ)</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8" name="AutoShape 92"/>
          <p:cNvSpPr>
            <a:spLocks noChangeArrowheads="1"/>
          </p:cNvSpPr>
          <p:nvPr/>
        </p:nvSpPr>
        <p:spPr bwMode="auto">
          <a:xfrm flipH="1">
            <a:off x="1983604" y="4018227"/>
            <a:ext cx="8515284" cy="915427"/>
          </a:xfrm>
          <a:prstGeom prst="rect">
            <a:avLst/>
          </a:prstGeom>
          <a:solidFill>
            <a:schemeClr val="accent6">
              <a:lumMod val="20000"/>
              <a:lumOff val="80000"/>
            </a:schemeClr>
          </a:solidFill>
          <a:ln w="1905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just" rtl="1"/>
            <a:r>
              <a:rPr lang="ar-SA" sz="2400" b="1" dirty="0">
                <a:solidFill>
                  <a:schemeClr val="tx1"/>
                </a:solidFill>
                <a:latin typeface="Sakkal Majalla" panose="02000000000000000000" pitchFamily="2" charset="-78"/>
                <a:cs typeface="Sakkal Majalla" panose="02000000000000000000" pitchFamily="2" charset="-78"/>
              </a:rPr>
              <a:t>ولمّا عبر عبدالرحمن مضيق جبل طارق انضمت إليه القبائل اليمنية المعارضة للوالي القَيْسِي </a:t>
            </a:r>
          </a:p>
          <a:p>
            <a:pPr algn="just" rtl="1"/>
            <a:r>
              <a:rPr lang="ar-SA" sz="2400" b="1" dirty="0">
                <a:solidFill>
                  <a:schemeClr val="tx1"/>
                </a:solidFill>
                <a:latin typeface="Sakkal Majalla" panose="02000000000000000000" pitchFamily="2" charset="-78"/>
                <a:cs typeface="Sakkal Majalla" panose="02000000000000000000" pitchFamily="2" charset="-78"/>
              </a:rPr>
              <a:t>يوسف الفهري.</a:t>
            </a:r>
          </a:p>
        </p:txBody>
      </p:sp>
      <p:sp>
        <p:nvSpPr>
          <p:cNvPr id="11" name="TextBox 10"/>
          <p:cNvSpPr txBox="1"/>
          <p:nvPr/>
        </p:nvSpPr>
        <p:spPr>
          <a:xfrm>
            <a:off x="1983604" y="1764009"/>
            <a:ext cx="8515284" cy="2215991"/>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200000"/>
              </a:lnSpc>
            </a:pPr>
            <a:r>
              <a:rPr lang="ar-SA" sz="2400" b="1" dirty="0">
                <a:latin typeface="Sakkal Majalla" panose="02000000000000000000" pitchFamily="2" charset="-78"/>
                <a:cs typeface="Sakkal Majalla" panose="02000000000000000000" pitchFamily="2" charset="-78"/>
              </a:rPr>
              <a:t>بعد سقوط دولة الأمويين ووصول عبدالرحمن الداخل إلى المغرب تواصل بأنصاره الأمويين بالأندلس، والتي كانت بلادهم تعاني من الصراعات على السلطة بين القيسيين واليمنيين، فرحبوا بقدومه، فاستغلَّ عبدالرحمن تلك الفوضى التي كانت تعانيها البلاد.</a:t>
            </a:r>
          </a:p>
        </p:txBody>
      </p:sp>
      <p:sp>
        <p:nvSpPr>
          <p:cNvPr id="12"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548846935"/>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5745" y="1645567"/>
            <a:ext cx="3944054" cy="389973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1"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
        <p:nvSpPr>
          <p:cNvPr id="2" name="مربع نص 1"/>
          <p:cNvSpPr txBox="1"/>
          <p:nvPr/>
        </p:nvSpPr>
        <p:spPr>
          <a:xfrm>
            <a:off x="7087050" y="1524797"/>
            <a:ext cx="3983783" cy="738664"/>
          </a:xfrm>
          <a:prstGeom prst="rect">
            <a:avLst/>
          </a:prstGeom>
          <a:noFill/>
        </p:spPr>
        <p:txBody>
          <a:bodyPr wrap="none" rtlCol="1">
            <a:spAutoFit/>
          </a:bodyPr>
          <a:lstStyle/>
          <a:p>
            <a:r>
              <a:rPr lang="ar-SA" sz="2400" b="1" dirty="0">
                <a:solidFill>
                  <a:srgbClr val="0070C0"/>
                </a:solidFill>
                <a:latin typeface="Sakkal Majalla" charset="0"/>
                <a:ea typeface="Sakkal Majalla" charset="0"/>
                <a:cs typeface="Sakkal Majalla" charset="0"/>
              </a:rPr>
              <a:t>متى دخل عبدالرحمن الداخل إلى الأندلس؟ </a:t>
            </a:r>
            <a:endParaRPr lang="ar-BH" sz="2400" b="1" dirty="0">
              <a:solidFill>
                <a:srgbClr val="0070C0"/>
              </a:solidFill>
              <a:latin typeface="Sakkal Majalla" charset="0"/>
              <a:ea typeface="Sakkal Majalla" charset="0"/>
              <a:cs typeface="Sakkal Majalla" charset="0"/>
            </a:endParaRPr>
          </a:p>
          <a:p>
            <a:endParaRPr lang="ar-SA" dirty="0"/>
          </a:p>
        </p:txBody>
      </p:sp>
      <p:sp>
        <p:nvSpPr>
          <p:cNvPr id="14" name="Bevel 18"/>
          <p:cNvSpPr/>
          <p:nvPr/>
        </p:nvSpPr>
        <p:spPr>
          <a:xfrm>
            <a:off x="6262777" y="1986928"/>
            <a:ext cx="5592656" cy="3558377"/>
          </a:xfrm>
          <a:prstGeom prst="bevel">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20"/>
          <p:cNvSpPr txBox="1"/>
          <p:nvPr/>
        </p:nvSpPr>
        <p:spPr>
          <a:xfrm>
            <a:off x="6598022" y="2324033"/>
            <a:ext cx="4934696" cy="2862322"/>
          </a:xfrm>
          <a:prstGeom prst="rect">
            <a:avLst/>
          </a:prstGeom>
          <a:noFill/>
        </p:spPr>
        <p:txBody>
          <a:bodyPr wrap="square" rtlCol="0">
            <a:spAutoFit/>
          </a:bodyPr>
          <a:lstStyle/>
          <a:p>
            <a:pPr algn="ctr" rtl="1">
              <a:lnSpc>
                <a:spcPct val="150000"/>
              </a:lnSpc>
            </a:pPr>
            <a:r>
              <a:rPr lang="ar-SA" sz="2400" b="1" dirty="0">
                <a:solidFill>
                  <a:schemeClr val="tx1">
                    <a:lumMod val="75000"/>
                    <a:lumOff val="25000"/>
                  </a:schemeClr>
                </a:solidFill>
                <a:latin typeface="Sakkal Majalla" charset="0"/>
                <a:ea typeface="Sakkal Majalla" charset="0"/>
                <a:cs typeface="Sakkal Majalla" charset="0"/>
              </a:rPr>
              <a:t>استطاع عبدالرحمن الداخل الوصل إلى العاصمة الأندلسية قرطبة سنة 138هـ مؤسسًا دولةَ الأمويين في الأندلس.</a:t>
            </a:r>
          </a:p>
          <a:p>
            <a:pPr algn="ctr" rtl="1">
              <a:lnSpc>
                <a:spcPct val="150000"/>
              </a:lnSpc>
            </a:pPr>
            <a:r>
              <a:rPr lang="ar-SA" sz="2400" b="1" dirty="0">
                <a:solidFill>
                  <a:schemeClr val="tx1">
                    <a:lumMod val="75000"/>
                    <a:lumOff val="25000"/>
                  </a:schemeClr>
                </a:solidFill>
                <a:latin typeface="Sakkal Majalla" charset="0"/>
                <a:ea typeface="Sakkal Majalla" charset="0"/>
                <a:cs typeface="Sakkal Majalla" charset="0"/>
              </a:rPr>
              <a:t>واستمرت دولة الأمويين في الأندلس قرابة الثلاثة قرون بعد سقوط خلافتهم في الشام.</a:t>
            </a:r>
          </a:p>
        </p:txBody>
      </p:sp>
    </p:spTree>
    <p:extLst>
      <p:ext uri="{BB962C8B-B14F-4D97-AF65-F5344CB8AC3E}">
        <p14:creationId xmlns:p14="http://schemas.microsoft.com/office/powerpoint/2010/main" val="49684783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a:solidFill>
                  <a:srgbClr val="C00000"/>
                </a:solidFill>
                <a:latin typeface="Sakkal Majalla" charset="0"/>
                <a:ea typeface="Sakkal Majalla" charset="0"/>
                <a:cs typeface="Sakkal Majalla" charset="0"/>
              </a:rPr>
              <a:t>ثاني</a:t>
            </a:r>
            <a:r>
              <a:rPr lang="ar-BH" sz="4000" b="1" dirty="0">
                <a:solidFill>
                  <a:srgbClr val="C00000"/>
                </a:solidFill>
                <a:latin typeface="Sakkal Majalla" charset="0"/>
                <a:ea typeface="Sakkal Majalla" charset="0"/>
                <a:cs typeface="Sakkal Majalla" charset="0"/>
              </a:rPr>
              <a:t>ًا</a:t>
            </a:r>
            <a:r>
              <a:rPr lang="ar-SA" sz="4000" b="1" dirty="0">
                <a:solidFill>
                  <a:srgbClr val="C00000"/>
                </a:solidFill>
                <a:latin typeface="Sakkal Majalla" charset="0"/>
                <a:ea typeface="Sakkal Majalla" charset="0"/>
                <a:cs typeface="Sakkal Majalla" charset="0"/>
              </a:rPr>
              <a:t>: عهد الإمارة (138هـ/756م – 317هـ/929م)</a:t>
            </a:r>
          </a:p>
        </p:txBody>
      </p:sp>
      <p:sp>
        <p:nvSpPr>
          <p:cNvPr id="11" name="TextBox 10"/>
          <p:cNvSpPr txBox="1"/>
          <p:nvPr/>
        </p:nvSpPr>
        <p:spPr>
          <a:xfrm>
            <a:off x="6050343" y="1790869"/>
            <a:ext cx="4008877" cy="3970318"/>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800" b="1" dirty="0">
                <a:latin typeface="Sakkal Majalla" charset="0"/>
                <a:ea typeface="Sakkal Majalla" charset="0"/>
                <a:cs typeface="Sakkal Majalla" charset="0"/>
              </a:rPr>
              <a:t>بعد تأسيس عبدالرحمن الداخل للدولة الأموية الجديدة اكتفى بمسمى (الأمير).</a:t>
            </a:r>
          </a:p>
          <a:p>
            <a:pPr algn="r" rtl="1">
              <a:lnSpc>
                <a:spcPct val="150000"/>
              </a:lnSpc>
            </a:pPr>
            <a:r>
              <a:rPr lang="ar-SA" sz="2800" b="1" dirty="0">
                <a:latin typeface="Sakkal Majalla" charset="0"/>
                <a:ea typeface="Sakkal Majalla" charset="0"/>
                <a:cs typeface="Sakkal Majalla" charset="0"/>
              </a:rPr>
              <a:t> وقد لقَّبه الخليفة العباسي أبو جعفر المنصور بـ(صقر قريش) بعد أن فشلت الدولة العباسية في القضاء عليه.</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8501" y="1645567"/>
            <a:ext cx="3037040" cy="4260923"/>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2"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1209030080"/>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Horizontal)">
                                      <p:cBhvr>
                                        <p:cTn id="2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a:solidFill>
                  <a:srgbClr val="C00000"/>
                </a:solidFill>
                <a:latin typeface="Sakkal Majalla" charset="0"/>
                <a:ea typeface="Sakkal Majalla" charset="0"/>
                <a:cs typeface="Sakkal Majalla" charset="0"/>
              </a:rPr>
              <a:t>ثاني</a:t>
            </a:r>
            <a:r>
              <a:rPr lang="ar-BH" sz="4000" b="1" dirty="0">
                <a:solidFill>
                  <a:srgbClr val="C00000"/>
                </a:solidFill>
                <a:latin typeface="Sakkal Majalla" charset="0"/>
                <a:ea typeface="Sakkal Majalla" charset="0"/>
                <a:cs typeface="Sakkal Majalla" charset="0"/>
              </a:rPr>
              <a:t>ًا</a:t>
            </a:r>
            <a:r>
              <a:rPr lang="ar-SA" sz="4000" b="1" dirty="0">
                <a:solidFill>
                  <a:srgbClr val="C00000"/>
                </a:solidFill>
                <a:latin typeface="Sakkal Majalla" charset="0"/>
                <a:ea typeface="Sakkal Majalla" charset="0"/>
                <a:cs typeface="Sakkal Majalla" charset="0"/>
              </a:rPr>
              <a:t>: عهد الإمارة (138هـ/756م – 317هـ/929م)</a:t>
            </a:r>
          </a:p>
        </p:txBody>
      </p:sp>
      <p:graphicFrame>
        <p:nvGraphicFramePr>
          <p:cNvPr id="12" name="Diagram 11"/>
          <p:cNvGraphicFramePr/>
          <p:nvPr>
            <p:extLst>
              <p:ext uri="{D42A27DB-BD31-4B8C-83A1-F6EECF244321}">
                <p14:modId xmlns:p14="http://schemas.microsoft.com/office/powerpoint/2010/main" val="2001156076"/>
              </p:ext>
            </p:extLst>
          </p:nvPr>
        </p:nvGraphicFramePr>
        <p:xfrm>
          <a:off x="1420811" y="1035133"/>
          <a:ext cx="9197975" cy="3829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 Diagonal Corner Rectangle 1"/>
          <p:cNvSpPr/>
          <p:nvPr/>
        </p:nvSpPr>
        <p:spPr>
          <a:xfrm>
            <a:off x="1420811" y="4584866"/>
            <a:ext cx="9197975" cy="1314450"/>
          </a:xfrm>
          <a:prstGeom prst="round2Diag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 name="TextBox 2"/>
          <p:cNvSpPr txBox="1"/>
          <p:nvPr/>
        </p:nvSpPr>
        <p:spPr>
          <a:xfrm>
            <a:off x="1420811" y="4643438"/>
            <a:ext cx="9078077" cy="1077218"/>
          </a:xfrm>
          <a:prstGeom prst="rect">
            <a:avLst/>
          </a:prstGeom>
          <a:noFill/>
        </p:spPr>
        <p:txBody>
          <a:bodyPr wrap="square" rtlCol="0">
            <a:spAutoFit/>
          </a:bodyPr>
          <a:lstStyle/>
          <a:p>
            <a:pPr algn="ctr" rtl="1"/>
            <a:r>
              <a:rPr lang="ar-SA" sz="3200" dirty="0">
                <a:latin typeface="Sakkal Majalla" charset="0"/>
                <a:ea typeface="Sakkal Majalla" charset="0"/>
                <a:cs typeface="Sakkal Majalla" charset="0"/>
              </a:rPr>
              <a:t>ولكن بتتابع الأمراء وفي منتصف القرن الثالث الهجري ضَعُفت الإمارة الأموية؛ وذلك لعجزها عن إخماد الثورات التي انتشرت في أنحائها.</a:t>
            </a:r>
          </a:p>
        </p:txBody>
      </p:sp>
      <p:sp>
        <p:nvSpPr>
          <p:cNvPr id="13"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56236615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linds(horizont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2" grpId="0">
        <p:bldAsOne/>
      </p:bldGraphic>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00375" y="495941"/>
            <a:ext cx="7498513"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3600" b="1" dirty="0">
                <a:solidFill>
                  <a:srgbClr val="C00000"/>
                </a:solidFill>
                <a:latin typeface="Sakkal Majalla" charset="0"/>
                <a:ea typeface="Sakkal Majalla" charset="0"/>
                <a:cs typeface="Sakkal Majalla" charset="0"/>
              </a:rPr>
              <a:t>ثالثًا: عهد الخلافة (317هـ/929م – 422هـ/1031م)</a:t>
            </a:r>
          </a:p>
        </p:txBody>
      </p:sp>
      <p:sp>
        <p:nvSpPr>
          <p:cNvPr id="11" name="TextBox 10"/>
          <p:cNvSpPr txBox="1"/>
          <p:nvPr/>
        </p:nvSpPr>
        <p:spPr>
          <a:xfrm>
            <a:off x="1983604" y="1764009"/>
            <a:ext cx="8515284" cy="1331134"/>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800" b="1" dirty="0">
                <a:latin typeface="Sakkal Majalla" charset="0"/>
                <a:ea typeface="Sakkal Majalla" charset="0"/>
                <a:cs typeface="Sakkal Majalla" charset="0"/>
              </a:rPr>
              <a:t>نجح عبدالرحمن (الثالث) بن محمد في توحيد الأندلس من جديد، فأعلن الخلافة الأموية، ولقب نفسه بـ(الناصر لدين الله).</a:t>
            </a:r>
          </a:p>
        </p:txBody>
      </p:sp>
      <p:graphicFrame>
        <p:nvGraphicFramePr>
          <p:cNvPr id="2" name="Table 1"/>
          <p:cNvGraphicFramePr>
            <a:graphicFrameLocks noGrp="1"/>
          </p:cNvGraphicFramePr>
          <p:nvPr>
            <p:extLst>
              <p:ext uri="{D42A27DB-BD31-4B8C-83A1-F6EECF244321}">
                <p14:modId xmlns:p14="http://schemas.microsoft.com/office/powerpoint/2010/main" val="12155775"/>
              </p:ext>
            </p:extLst>
          </p:nvPr>
        </p:nvGraphicFramePr>
        <p:xfrm>
          <a:off x="1983604" y="3555371"/>
          <a:ext cx="8515284" cy="1356360"/>
        </p:xfrm>
        <a:graphic>
          <a:graphicData uri="http://schemas.openxmlformats.org/drawingml/2006/table">
            <a:tbl>
              <a:tblPr firstRow="1" bandRow="1">
                <a:tableStyleId>{91EBBBCC-DAD2-459C-BE2E-F6DE35CF9A28}</a:tableStyleId>
              </a:tblPr>
              <a:tblGrid>
                <a:gridCol w="8515284">
                  <a:extLst>
                    <a:ext uri="{9D8B030D-6E8A-4147-A177-3AD203B41FA5}">
                      <a16:colId xmlns:a16="http://schemas.microsoft.com/office/drawing/2014/main" val="20000"/>
                    </a:ext>
                  </a:extLst>
                </a:gridCol>
              </a:tblGrid>
              <a:tr h="370840">
                <a:tc>
                  <a:txBody>
                    <a:bodyPr/>
                    <a:lstStyle/>
                    <a:p>
                      <a:pPr marL="0" marR="0" indent="0" algn="r" defTabSz="914400" rtl="1" eaLnBrk="1" fontAlgn="auto" latinLnBrk="0" hangingPunct="1">
                        <a:lnSpc>
                          <a:spcPct val="150000"/>
                        </a:lnSpc>
                        <a:spcBef>
                          <a:spcPts val="0"/>
                        </a:spcBef>
                        <a:spcAft>
                          <a:spcPts val="0"/>
                        </a:spcAft>
                        <a:buClrTx/>
                        <a:buSzTx/>
                        <a:buFontTx/>
                        <a:buNone/>
                        <a:tabLst/>
                        <a:defRPr/>
                      </a:pPr>
                      <a:r>
                        <a:rPr lang="ar-SA" sz="2800" dirty="0">
                          <a:solidFill>
                            <a:schemeClr val="tx1"/>
                          </a:solidFill>
                          <a:latin typeface="Sakkal Majalla" charset="0"/>
                          <a:ea typeface="Sakkal Majalla" charset="0"/>
                          <a:cs typeface="Sakkal Majalla" charset="0"/>
                        </a:rPr>
                        <a:t>ما الذي ساعد على قيام الخلافة الأموية في الأندلس؟</a:t>
                      </a:r>
                    </a:p>
                  </a:txBody>
                  <a:tcP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pPr marL="0" marR="0" indent="0" algn="r" defTabSz="914400" rtl="1" eaLnBrk="1" fontAlgn="auto" latinLnBrk="0" hangingPunct="1">
                        <a:lnSpc>
                          <a:spcPct val="150000"/>
                        </a:lnSpc>
                        <a:spcBef>
                          <a:spcPts val="0"/>
                        </a:spcBef>
                        <a:spcAft>
                          <a:spcPts val="0"/>
                        </a:spcAft>
                        <a:buClrTx/>
                        <a:buSzTx/>
                        <a:buFontTx/>
                        <a:buNone/>
                        <a:tabLst/>
                        <a:defRPr/>
                      </a:pPr>
                      <a:r>
                        <a:rPr lang="ar-SA" sz="2800" dirty="0">
                          <a:solidFill>
                            <a:schemeClr val="tx1"/>
                          </a:solidFill>
                          <a:latin typeface="Sakkal Majalla" charset="0"/>
                          <a:ea typeface="Sakkal Majalla" charset="0"/>
                          <a:cs typeface="Sakkal Majalla" charset="0"/>
                        </a:rPr>
                        <a:t>ضعف الخلافة العباسية، وقيام الدولة الفاطمية في إفريقية (تونس).</a:t>
                      </a:r>
                    </a:p>
                  </a:txBody>
                  <a:tcPr/>
                </a:tc>
                <a:extLst>
                  <a:ext uri="{0D108BD9-81ED-4DB2-BD59-A6C34878D82A}">
                    <a16:rowId xmlns:a16="http://schemas.microsoft.com/office/drawing/2014/main" val="10001"/>
                  </a:ext>
                </a:extLst>
              </a:tr>
            </a:tbl>
          </a:graphicData>
        </a:graphic>
      </p:graphicFrame>
      <p:sp>
        <p:nvSpPr>
          <p:cNvPr id="12"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1304155125"/>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6200774" y="1738425"/>
            <a:ext cx="4595745" cy="3916457"/>
          </a:xfrm>
          <a:prstGeom prst="rect">
            <a:avLst/>
          </a:prstGeom>
          <a:solidFill>
            <a:schemeClr val="accent6">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150000"/>
              </a:lnSpc>
            </a:pPr>
            <a:r>
              <a:rPr lang="ar-SA" sz="2800" b="1" dirty="0">
                <a:latin typeface="Sakkal Majalla" charset="0"/>
                <a:ea typeface="Sakkal Majalla" charset="0"/>
                <a:cs typeface="Sakkal Majalla" charset="0"/>
              </a:rPr>
              <a:t>لم تعمَّر الخلافة الأموية بعد وفاة الناصر لدين الله طويلا، فعادت الفوضى، ونتيجة لذلك سقطت الخلافة الأمويّة، فقامت على أنقاضها دويلات عدة عرفت بدول الطوائف، ولكنّ هذه الدول أخذت تنهار الواحدة تلو الأخرى أمام الإسبان.</a:t>
            </a:r>
          </a:p>
        </p:txBody>
      </p:sp>
      <p:sp>
        <p:nvSpPr>
          <p:cNvPr id="11" name="عنوان 1"/>
          <p:cNvSpPr txBox="1">
            <a:spLocks/>
          </p:cNvSpPr>
          <p:nvPr/>
        </p:nvSpPr>
        <p:spPr>
          <a:xfrm>
            <a:off x="2498501" y="542370"/>
            <a:ext cx="8000387"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3200" b="1" dirty="0">
                <a:solidFill>
                  <a:srgbClr val="C00000"/>
                </a:solidFill>
                <a:latin typeface="Sakkal Majalla" charset="0"/>
                <a:ea typeface="Sakkal Majalla" charset="0"/>
                <a:cs typeface="Sakkal Majalla" charset="0"/>
              </a:rPr>
              <a:t>رابعًا: عهد </a:t>
            </a:r>
            <a:r>
              <a:rPr lang="ar-SA" sz="3200" b="1">
                <a:solidFill>
                  <a:srgbClr val="C00000"/>
                </a:solidFill>
                <a:latin typeface="Sakkal Majalla" charset="0"/>
                <a:ea typeface="Sakkal Majalla" charset="0"/>
                <a:cs typeface="Sakkal Majalla" charset="0"/>
              </a:rPr>
              <a:t>دويلات الطوائف(422هـ/1031م </a:t>
            </a:r>
            <a:r>
              <a:rPr lang="ar-SA" sz="3200" b="1" dirty="0">
                <a:solidFill>
                  <a:srgbClr val="C00000"/>
                </a:solidFill>
                <a:latin typeface="Sakkal Majalla" charset="0"/>
                <a:ea typeface="Sakkal Majalla" charset="0"/>
                <a:cs typeface="Sakkal Majalla" charset="0"/>
              </a:rPr>
              <a:t>– 897هـ/1492م).</a:t>
            </a:r>
            <a:endParaRPr lang="ar-BH" sz="3200" b="1" dirty="0">
              <a:solidFill>
                <a:srgbClr val="C00000"/>
              </a:solidFill>
              <a:latin typeface="Sakkal Majalla" charset="0"/>
              <a:ea typeface="Sakkal Majalla" charset="0"/>
              <a:cs typeface="Sakkal Majalla"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235" y="1738425"/>
            <a:ext cx="5122263" cy="3916457"/>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7"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372191739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outHorizontal)">
                                      <p:cBhvr>
                                        <p:cTn id="2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Bevel 2"/>
          <p:cNvSpPr/>
          <p:nvPr/>
        </p:nvSpPr>
        <p:spPr>
          <a:xfrm>
            <a:off x="2714625" y="3171825"/>
            <a:ext cx="8129588" cy="2014538"/>
          </a:xfrm>
          <a:prstGeom prst="bevel">
            <a:avLst/>
          </a:prstGeom>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Bevel 5"/>
          <p:cNvSpPr/>
          <p:nvPr/>
        </p:nvSpPr>
        <p:spPr>
          <a:xfrm>
            <a:off x="2714625" y="1943100"/>
            <a:ext cx="8129588" cy="1100138"/>
          </a:xfrm>
          <a:prstGeom prst="bevel">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911151" y="2164702"/>
            <a:ext cx="7763069" cy="584775"/>
          </a:xfrm>
          <a:prstGeom prst="rect">
            <a:avLst/>
          </a:prstGeom>
          <a:noFill/>
        </p:spPr>
        <p:txBody>
          <a:bodyPr wrap="square" rtlCol="0">
            <a:spAutoFit/>
          </a:bodyPr>
          <a:lstStyle/>
          <a:p>
            <a:pPr algn="r" rtl="1"/>
            <a:r>
              <a:rPr lang="ar-SA" sz="3200" dirty="0">
                <a:latin typeface="Sakkal Majalla" charset="0"/>
                <a:ea typeface="Sakkal Majalla" charset="0"/>
                <a:cs typeface="Sakkal Majalla" charset="0"/>
              </a:rPr>
              <a:t>ما آخر مملكة أندلسية سقطت في أيدي الإسبان؟ </a:t>
            </a:r>
          </a:p>
        </p:txBody>
      </p:sp>
      <p:sp>
        <p:nvSpPr>
          <p:cNvPr id="9" name="TextBox 8"/>
          <p:cNvSpPr txBox="1"/>
          <p:nvPr/>
        </p:nvSpPr>
        <p:spPr>
          <a:xfrm>
            <a:off x="2911151" y="3564294"/>
            <a:ext cx="7587737" cy="954107"/>
          </a:xfrm>
          <a:prstGeom prst="rect">
            <a:avLst/>
          </a:prstGeom>
          <a:noFill/>
        </p:spPr>
        <p:txBody>
          <a:bodyPr wrap="square" rtlCol="0">
            <a:spAutoFit/>
          </a:bodyPr>
          <a:lstStyle/>
          <a:p>
            <a:pPr algn="r" rtl="1"/>
            <a:r>
              <a:rPr lang="ar-SA" sz="2800" dirty="0">
                <a:latin typeface="Sakkal Majalla" charset="0"/>
                <a:ea typeface="Sakkal Majalla" charset="0"/>
                <a:cs typeface="Sakkal Majalla" charset="0"/>
              </a:rPr>
              <a:t>هي مملكة غرناطة؛ حيث واجهت صعوبة كبيرة في الصمود أمام التكتل الإسباني، وبسقوطها في عام 1492م انتهى وجود العرب المسلمين في الأندلس.</a:t>
            </a:r>
          </a:p>
        </p:txBody>
      </p:sp>
      <p:sp>
        <p:nvSpPr>
          <p:cNvPr id="12"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882312976"/>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51758"/>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a:solidFill>
                  <a:srgbClr val="B00000"/>
                </a:solidFill>
                <a:latin typeface="Sakkal Majalla" panose="02000000000000000000" pitchFamily="2" charset="-78"/>
                <a:cs typeface="Sakkal Majalla" panose="02000000000000000000" pitchFamily="2" charset="-78"/>
              </a:rPr>
              <a:t>أسئلة التقويم </a:t>
            </a:r>
          </a:p>
        </p:txBody>
      </p:sp>
      <p:sp>
        <p:nvSpPr>
          <p:cNvPr id="9" name="AutoShape 92"/>
          <p:cNvSpPr>
            <a:spLocks noChangeArrowheads="1"/>
          </p:cNvSpPr>
          <p:nvPr/>
        </p:nvSpPr>
        <p:spPr bwMode="auto">
          <a:xfrm flipH="1">
            <a:off x="9806568" y="2259311"/>
            <a:ext cx="1407654"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الأول </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5" name="AutoShape 92"/>
          <p:cNvSpPr>
            <a:spLocks noChangeArrowheads="1"/>
          </p:cNvSpPr>
          <p:nvPr/>
        </p:nvSpPr>
        <p:spPr bwMode="auto">
          <a:xfrm flipH="1">
            <a:off x="1100447" y="2134734"/>
            <a:ext cx="8519441" cy="823825"/>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kumimoji="0" lang="ar-SA" altLang="ko-KR"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ما مراحل قيام الدولة الأموية في الأندلس</a:t>
            </a:r>
            <a:r>
              <a:rPr kumimoji="0" lang="ar-SA" altLang="ko-KR" sz="2400" b="1"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a:t>
            </a:r>
            <a:endParaRPr kumimoji="0" lang="ko-KR" altLang="en-US"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3" name="AutoShape 92"/>
          <p:cNvSpPr>
            <a:spLocks noChangeArrowheads="1"/>
          </p:cNvSpPr>
          <p:nvPr/>
        </p:nvSpPr>
        <p:spPr bwMode="auto">
          <a:xfrm flipH="1">
            <a:off x="9806568" y="3765525"/>
            <a:ext cx="1407654"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a:t>
            </a:r>
            <a:r>
              <a:rPr kumimoji="0" lang="ar-SA" altLang="ko-KR" sz="2400" b="0"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الثاني</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4" name="AutoShape 92"/>
          <p:cNvSpPr>
            <a:spLocks noChangeArrowheads="1"/>
          </p:cNvSpPr>
          <p:nvPr/>
        </p:nvSpPr>
        <p:spPr bwMode="auto">
          <a:xfrm flipH="1">
            <a:off x="1100448" y="3640948"/>
            <a:ext cx="8519441" cy="860713"/>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2400" b="1" dirty="0">
                <a:solidFill>
                  <a:srgbClr val="FF0000"/>
                </a:solidFill>
                <a:latin typeface="Sakkal Majalla" panose="02000000000000000000" pitchFamily="2" charset="-78"/>
                <a:cs typeface="Sakkal Majalla" panose="02000000000000000000" pitchFamily="2" charset="-78"/>
              </a:rPr>
              <a:t>ما الذي ساعد على قيام الخلافة الأموية في الأندلس، ومن أول من اتخذ لقب الخلافة من الأمويين</a:t>
            </a:r>
          </a:p>
          <a:p>
            <a:pPr lvl="0" algn="just" rtl="1">
              <a:defRPr/>
            </a:pPr>
            <a:r>
              <a:rPr lang="ar-SA" altLang="ko-KR" sz="2400" b="1" dirty="0">
                <a:solidFill>
                  <a:srgbClr val="FF0000"/>
                </a:solidFill>
                <a:latin typeface="Sakkal Majalla" panose="02000000000000000000" pitchFamily="2" charset="-78"/>
                <a:cs typeface="Sakkal Majalla" panose="02000000000000000000" pitchFamily="2" charset="-78"/>
              </a:rPr>
              <a:t> في الأندلس؟</a:t>
            </a:r>
          </a:p>
        </p:txBody>
      </p:sp>
      <p:sp>
        <p:nvSpPr>
          <p:cNvPr id="20" name="مستطيل 3">
            <a:extLst>
              <a:ext uri="{FF2B5EF4-FFF2-40B4-BE49-F238E27FC236}">
                <a16:creationId xmlns:a16="http://schemas.microsoft.com/office/drawing/2014/main" id="{4B3C9DE7-92D6-469E-8AE9-CB0338F9207B}"/>
              </a:ext>
            </a:extLst>
          </p:cNvPr>
          <p:cNvSpPr/>
          <p:nvPr/>
        </p:nvSpPr>
        <p:spPr>
          <a:xfrm>
            <a:off x="0" y="470263"/>
            <a:ext cx="2417885"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38295639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ppt_x"/>
                                          </p:val>
                                        </p:tav>
                                        <p:tav tm="100000">
                                          <p:val>
                                            <p:strVal val="#ppt_x"/>
                                          </p:val>
                                        </p:tav>
                                      </p:tavLst>
                                    </p:anim>
                                    <p:anim calcmode="lin" valueType="num">
                                      <p:cBhvr additive="base">
                                        <p:cTn id="21"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1000" fill="hold"/>
                                        <p:tgtEl>
                                          <p:spTgt spid="13"/>
                                        </p:tgtEl>
                                        <p:attrNameLst>
                                          <p:attrName>ppt_x</p:attrName>
                                        </p:attrNameLst>
                                      </p:cBhvr>
                                      <p:tavLst>
                                        <p:tav tm="0">
                                          <p:val>
                                            <p:strVal val="#ppt_x"/>
                                          </p:val>
                                        </p:tav>
                                        <p:tav tm="100000">
                                          <p:val>
                                            <p:strVal val="#ppt_x"/>
                                          </p:val>
                                        </p:tav>
                                      </p:tavLst>
                                    </p:anim>
                                    <p:anim calcmode="lin" valueType="num">
                                      <p:cBhvr additive="base">
                                        <p:cTn id="27"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5"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b="1" dirty="0">
                <a:solidFill>
                  <a:srgbClr val="B00000"/>
                </a:solidFill>
                <a:latin typeface="Sakkal Majalla" panose="02000000000000000000" pitchFamily="2" charset="-78"/>
                <a:cs typeface="Sakkal Majalla" panose="02000000000000000000" pitchFamily="2" charset="-78"/>
              </a:rPr>
              <a:t>الإجابة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3" name="AutoShape 92"/>
          <p:cNvSpPr>
            <a:spLocks noChangeArrowheads="1"/>
          </p:cNvSpPr>
          <p:nvPr/>
        </p:nvSpPr>
        <p:spPr bwMode="auto">
          <a:xfrm flipH="1">
            <a:off x="9806567" y="2259311"/>
            <a:ext cx="1726949"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SA" altLang="ko-KR"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إجابة </a:t>
            </a:r>
            <a:r>
              <a:rPr kumimoji="0" lang="ar-BH" altLang="ko-KR"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الأول </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4" name="AutoShape 92"/>
          <p:cNvSpPr>
            <a:spLocks noChangeArrowheads="1"/>
          </p:cNvSpPr>
          <p:nvPr/>
        </p:nvSpPr>
        <p:spPr bwMode="auto">
          <a:xfrm flipH="1">
            <a:off x="1100449" y="2134735"/>
            <a:ext cx="8519441"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kumimoji="0" lang="ar-SA" altLang="ko-KR" sz="2400" b="1" i="0" u="none" strike="noStrike" kern="1200" cap="none" spc="0" normalizeH="0" baseline="0" noProof="0" dirty="0">
                <a:ln>
                  <a:noFill/>
                </a:ln>
                <a:solidFill>
                  <a:schemeClr val="tx2">
                    <a:lumMod val="75000"/>
                  </a:schemeClr>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1-</a:t>
            </a:r>
            <a:r>
              <a:rPr kumimoji="0" lang="ar-SA" altLang="ko-KR" sz="2400" b="1" i="0" u="none" strike="noStrike" kern="1200" cap="none" spc="0" normalizeH="0" noProof="0" dirty="0">
                <a:ln>
                  <a:noFill/>
                </a:ln>
                <a:solidFill>
                  <a:schemeClr val="tx2">
                    <a:lumMod val="75000"/>
                  </a:schemeClr>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التأسيس.  2- عهد الإمارة.  3- عهد الخلافة.   4- عهد دويلات الطوائف.</a:t>
            </a:r>
            <a:endParaRPr kumimoji="0" lang="ko-KR" altLang="en-US" sz="2400" b="1" i="0" u="none" strike="noStrike" kern="1200" cap="none" spc="0" normalizeH="0" baseline="0" noProof="0" dirty="0">
              <a:ln>
                <a:noFill/>
              </a:ln>
              <a:solidFill>
                <a:schemeClr val="tx2">
                  <a:lumMod val="75000"/>
                </a:schemeClr>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7" name="AutoShape 92"/>
          <p:cNvSpPr>
            <a:spLocks noChangeArrowheads="1"/>
          </p:cNvSpPr>
          <p:nvPr/>
        </p:nvSpPr>
        <p:spPr bwMode="auto">
          <a:xfrm flipH="1">
            <a:off x="1100447" y="3329796"/>
            <a:ext cx="8519441" cy="1539986"/>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lang="ar-SA" altLang="ko-KR" sz="2400" b="1" dirty="0">
                <a:solidFill>
                  <a:schemeClr val="tx2">
                    <a:lumMod val="75000"/>
                  </a:schemeClr>
                </a:solidFill>
                <a:latin typeface="Sakkal Majalla" panose="02000000000000000000" pitchFamily="2" charset="-78"/>
                <a:cs typeface="Sakkal Majalla" panose="02000000000000000000" pitchFamily="2" charset="-78"/>
              </a:rPr>
              <a:t>ساعد ضعف الخلافة العباسية، وقيام الدولة الفاطمية في إفريقية (تونس)، على قيام الخلافة </a:t>
            </a:r>
          </a:p>
          <a:p>
            <a:pPr lvl="0" algn="just" rtl="1">
              <a:defRPr/>
            </a:pPr>
            <a:r>
              <a:rPr lang="ar-SA" altLang="ko-KR" sz="2400" b="1" dirty="0">
                <a:solidFill>
                  <a:schemeClr val="tx2">
                    <a:lumMod val="75000"/>
                  </a:schemeClr>
                </a:solidFill>
                <a:latin typeface="Sakkal Majalla" panose="02000000000000000000" pitchFamily="2" charset="-78"/>
                <a:cs typeface="Sakkal Majalla" panose="02000000000000000000" pitchFamily="2" charset="-78"/>
              </a:rPr>
              <a:t>الأموية في الأندلس.</a:t>
            </a:r>
          </a:p>
          <a:p>
            <a:pPr lvl="0" algn="just" rtl="1">
              <a:defRPr/>
            </a:pPr>
            <a:r>
              <a:rPr lang="ar-SA" altLang="ko-KR" sz="2400" b="1" dirty="0">
                <a:solidFill>
                  <a:schemeClr val="tx2">
                    <a:lumMod val="75000"/>
                  </a:schemeClr>
                </a:solidFill>
                <a:latin typeface="Sakkal Majalla" panose="02000000000000000000" pitchFamily="2" charset="-78"/>
                <a:cs typeface="Sakkal Majalla" panose="02000000000000000000" pitchFamily="2" charset="-78"/>
              </a:rPr>
              <a:t>وأول من أعلن الخلافة الأموية هو: عبدالرحمن (الثالث) بن محمد الملقَّب بـ(الناصر لدين الله).</a:t>
            </a:r>
          </a:p>
          <a:p>
            <a:pPr lvl="0" algn="just" rtl="1">
              <a:defRPr/>
            </a:pPr>
            <a:endParaRPr lang="ar-SA" altLang="ko-KR" sz="2400" b="1" dirty="0">
              <a:solidFill>
                <a:schemeClr val="tx2">
                  <a:lumMod val="75000"/>
                </a:schemeClr>
              </a:solidFill>
              <a:latin typeface="Sakkal Majalla" panose="02000000000000000000" pitchFamily="2" charset="-78"/>
              <a:cs typeface="Sakkal Majalla" panose="02000000000000000000" pitchFamily="2" charset="-78"/>
            </a:endParaRPr>
          </a:p>
        </p:txBody>
      </p:sp>
      <p:sp>
        <p:nvSpPr>
          <p:cNvPr id="18" name="AutoShape 92"/>
          <p:cNvSpPr>
            <a:spLocks noChangeArrowheads="1"/>
          </p:cNvSpPr>
          <p:nvPr/>
        </p:nvSpPr>
        <p:spPr bwMode="auto">
          <a:xfrm flipH="1">
            <a:off x="9806567" y="3730789"/>
            <a:ext cx="1726949"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SA" altLang="ko-KR"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إجابة </a:t>
            </a:r>
            <a:r>
              <a:rPr kumimoji="0" lang="ar-BH" altLang="ko-KR"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a:t>
            </a:r>
            <a:r>
              <a:rPr kumimoji="0" lang="ar-SA" altLang="ko-KR" sz="2400" b="0" i="0" u="none" strike="noStrike" kern="1200" cap="none" spc="0" normalizeH="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الثاني</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9"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4242034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1000" fill="hold"/>
                                        <p:tgtEl>
                                          <p:spTgt spid="13"/>
                                        </p:tgtEl>
                                        <p:attrNameLst>
                                          <p:attrName>ppt_x</p:attrName>
                                        </p:attrNameLst>
                                      </p:cBhvr>
                                      <p:tavLst>
                                        <p:tav tm="0">
                                          <p:val>
                                            <p:strVal val="#ppt_x"/>
                                          </p:val>
                                        </p:tav>
                                        <p:tav tm="100000">
                                          <p:val>
                                            <p:strVal val="#ppt_x"/>
                                          </p:val>
                                        </p:tav>
                                      </p:tavLst>
                                    </p:anim>
                                    <p:anim calcmode="lin" valueType="num">
                                      <p:cBhvr additive="base">
                                        <p:cTn id="15"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ppt_x"/>
                                          </p:val>
                                        </p:tav>
                                        <p:tav tm="100000">
                                          <p:val>
                                            <p:strVal val="#ppt_x"/>
                                          </p:val>
                                        </p:tav>
                                      </p:tavLst>
                                    </p:anim>
                                    <p:anim calcmode="lin" valueType="num">
                                      <p:cBhvr additive="base">
                                        <p:cTn id="21"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1000" fill="hold"/>
                                        <p:tgtEl>
                                          <p:spTgt spid="17"/>
                                        </p:tgtEl>
                                        <p:attrNameLst>
                                          <p:attrName>ppt_x</p:attrName>
                                        </p:attrNameLst>
                                      </p:cBhvr>
                                      <p:tavLst>
                                        <p:tav tm="0">
                                          <p:val>
                                            <p:strVal val="#ppt_x"/>
                                          </p:val>
                                        </p:tav>
                                        <p:tav tm="100000">
                                          <p:val>
                                            <p:strVal val="#ppt_x"/>
                                          </p:val>
                                        </p:tav>
                                      </p:tavLst>
                                    </p:anim>
                                    <p:anim calcmode="lin" valueType="num">
                                      <p:cBhvr additive="base">
                                        <p:cTn id="27"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1000" fill="hold"/>
                                        <p:tgtEl>
                                          <p:spTgt spid="18"/>
                                        </p:tgtEl>
                                        <p:attrNameLst>
                                          <p:attrName>ppt_x</p:attrName>
                                        </p:attrNameLst>
                                      </p:cBhvr>
                                      <p:tavLst>
                                        <p:tav tm="0">
                                          <p:val>
                                            <p:strVal val="#ppt_x"/>
                                          </p:val>
                                        </p:tav>
                                        <p:tav tm="100000">
                                          <p:val>
                                            <p:strVal val="#ppt_x"/>
                                          </p:val>
                                        </p:tav>
                                      </p:tavLst>
                                    </p:anim>
                                    <p:anim calcmode="lin" valueType="num">
                                      <p:cBhvr additive="base">
                                        <p:cTn id="33"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p:cNvSpPr/>
          <p:nvPr/>
        </p:nvSpPr>
        <p:spPr>
          <a:xfrm>
            <a:off x="3554569" y="2204862"/>
            <a:ext cx="5413847" cy="1569660"/>
          </a:xfrm>
          <a:prstGeom prst="rect">
            <a:avLst/>
          </a:prstGeom>
          <a:solidFill>
            <a:srgbClr val="D1E6C4"/>
          </a:solidFill>
        </p:spPr>
        <p:txBody>
          <a:bodyPr wrap="square">
            <a:spAutoFit/>
          </a:bodyPr>
          <a:lstStyle/>
          <a:p>
            <a:pPr algn="ctr" rtl="1"/>
            <a:r>
              <a:rPr lang="ar-BH" sz="9600" b="1" dirty="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rPr>
              <a:t>انتهى الدّرسُ</a:t>
            </a:r>
            <a:endParaRPr lang="en-US" sz="9600" b="1" dirty="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endParaRPr>
          </a:p>
        </p:txBody>
      </p:sp>
      <p:sp>
        <p:nvSpPr>
          <p:cNvPr id="9" name="مستطيل 3">
            <a:extLst>
              <a:ext uri="{FF2B5EF4-FFF2-40B4-BE49-F238E27FC236}">
                <a16:creationId xmlns:a16="http://schemas.microsoft.com/office/drawing/2014/main" id="{4B3C9DE7-92D6-469E-8AE9-CB0338F9207B}"/>
              </a:ext>
            </a:extLst>
          </p:cNvPr>
          <p:cNvSpPr/>
          <p:nvPr/>
        </p:nvSpPr>
        <p:spPr>
          <a:xfrm>
            <a:off x="0" y="470263"/>
            <a:ext cx="2211977" cy="797805"/>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SA" sz="1600" b="1" dirty="0">
                <a:solidFill>
                  <a:schemeClr val="bg1"/>
                </a:solidFill>
                <a:latin typeface="Sakkal Majalla" panose="02000000000000000000" pitchFamily="2" charset="-78"/>
                <a:cs typeface="Sakkal Majalla" panose="02000000000000000000" pitchFamily="2" charset="-78"/>
              </a:rPr>
              <a:t>الخلافة العبّاسية (</a:t>
            </a:r>
            <a:r>
              <a:rPr lang="en-US" sz="1600" b="1" dirty="0">
                <a:solidFill>
                  <a:schemeClr val="bg1"/>
                </a:solidFill>
                <a:latin typeface="Sakkal Majalla" panose="02000000000000000000" pitchFamily="2" charset="-78"/>
                <a:cs typeface="Sakkal Majalla" panose="02000000000000000000" pitchFamily="2" charset="-78"/>
              </a:rPr>
              <a:t>5</a:t>
            </a:r>
            <a:r>
              <a:rPr lang="ar-SA" sz="1600" b="1" dirty="0">
                <a:solidFill>
                  <a:schemeClr val="bg1"/>
                </a:solidFill>
                <a:latin typeface="Sakkal Majalla" panose="02000000000000000000" pitchFamily="2" charset="-78"/>
                <a:cs typeface="Sakkal Majalla" panose="02000000000000000000" pitchFamily="2" charset="-78"/>
              </a:rPr>
              <a:t>)</a:t>
            </a:r>
          </a:p>
          <a:p>
            <a:pPr algn="ctr" rtl="1"/>
            <a:r>
              <a:rPr lang="ar-SA" sz="1600" dirty="0">
                <a:solidFill>
                  <a:schemeClr val="bg1"/>
                </a:solidFill>
                <a:latin typeface="Sakkal Majalla" charset="0"/>
                <a:ea typeface="Sakkal Majalla" charset="0"/>
                <a:cs typeface="Sakkal Majalla" charset="0"/>
              </a:rPr>
              <a:t>الحركات السياسية والاجتماعية(1)- قيام الدولة الأمويّة في الأندلس</a:t>
            </a:r>
            <a:r>
              <a:rPr lang="ar-SA" sz="800" dirty="0">
                <a:latin typeface="Sakkal Majalla" charset="0"/>
                <a:ea typeface="Sakkal Majalla" charset="0"/>
                <a:cs typeface="Sakkal Majalla" charset="0"/>
              </a:rPr>
              <a:t>.</a:t>
            </a:r>
          </a:p>
        </p:txBody>
      </p:sp>
    </p:spTree>
    <p:extLst>
      <p:ext uri="{BB962C8B-B14F-4D97-AF65-F5344CB8AC3E}">
        <p14:creationId xmlns:p14="http://schemas.microsoft.com/office/powerpoint/2010/main" val="410573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3275</TotalTime>
  <Words>849</Words>
  <Application>Microsoft Office PowerPoint</Application>
  <PresentationFormat>Widescreen</PresentationFormat>
  <Paragraphs>88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nabeel buhaza</cp:lastModifiedBy>
  <cp:revision>86</cp:revision>
  <cp:lastPrinted>2021-01-17T11:49:49Z</cp:lastPrinted>
  <dcterms:created xsi:type="dcterms:W3CDTF">2020-03-04T10:47:58Z</dcterms:created>
  <dcterms:modified xsi:type="dcterms:W3CDTF">2021-03-03T11:12:21Z</dcterms:modified>
</cp:coreProperties>
</file>