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3" r:id="rId4"/>
    <p:sldId id="284" r:id="rId5"/>
    <p:sldId id="285" r:id="rId6"/>
    <p:sldId id="276" r:id="rId7"/>
    <p:sldId id="282" r:id="rId8"/>
    <p:sldId id="287" r:id="rId9"/>
    <p:sldId id="288" r:id="rId10"/>
    <p:sldId id="274" r:id="rId1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EEE"/>
    <a:srgbClr val="CAE4BA"/>
    <a:srgbClr val="FFCDCD"/>
    <a:srgbClr val="FFDDDD"/>
    <a:srgbClr val="FFCCCC"/>
    <a:srgbClr val="C5D4ED"/>
    <a:srgbClr val="FDF3ED"/>
    <a:srgbClr val="D1E6C4"/>
    <a:srgbClr val="B00000"/>
    <a:srgbClr val="E5E6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32" autoAdjust="0"/>
    <p:restoredTop sz="94554"/>
  </p:normalViewPr>
  <p:slideViewPr>
    <p:cSldViewPr snapToGrid="0">
      <p:cViewPr varScale="1">
        <p:scale>
          <a:sx n="70" d="100"/>
          <a:sy n="70" d="100"/>
        </p:scale>
        <p:origin x="102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A1BEEF3-20B8-414C-97FE-00EF68A2EEEA}" type="doc">
      <dgm:prSet loTypeId="urn:microsoft.com/office/officeart/2005/8/layout/hList9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219245D-3877-44E9-B856-2EC1372F6833}">
      <dgm:prSet phldrT="[Text]"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pPr marL="0" marR="0" indent="0" algn="ctr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2400" b="1" dirty="0" smtClean="0">
              <a:solidFill>
                <a:schemeClr val="tx1"/>
              </a:solidFill>
              <a:effectLst/>
              <a:latin typeface="Calibri" charset="0"/>
              <a:ea typeface="Malgun Gothic" charset="-127"/>
              <a:cs typeface="Sakkal Majalla" charset="0"/>
            </a:rPr>
            <a:t>من هو المؤسس الفعلي للدولة الجديدة؟</a:t>
          </a:r>
          <a:endParaRPr lang="en-US" sz="2400" b="1" dirty="0" smtClean="0">
            <a:solidFill>
              <a:schemeClr val="tx1"/>
            </a:solidFill>
            <a:effectLst/>
            <a:latin typeface="Calibri" charset="0"/>
            <a:ea typeface="Malgun Gothic" charset="-127"/>
            <a:cs typeface="Arial" charset="0"/>
          </a:endParaRPr>
        </a:p>
      </dgm:t>
    </dgm:pt>
    <dgm:pt modelId="{0D187EB5-2251-456D-B1D1-CD756AC1299B}" type="parTrans" cxnId="{85632A9D-136D-4143-81D6-96BC66B4E4DA}">
      <dgm:prSet/>
      <dgm:spPr/>
      <dgm:t>
        <a:bodyPr/>
        <a:lstStyle/>
        <a:p>
          <a:endParaRPr lang="en-US"/>
        </a:p>
      </dgm:t>
    </dgm:pt>
    <dgm:pt modelId="{45FD9D29-4A2B-4178-BBF3-77575F410BFC}" type="sibTrans" cxnId="{85632A9D-136D-4143-81D6-96BC66B4E4DA}">
      <dgm:prSet/>
      <dgm:spPr/>
      <dgm:t>
        <a:bodyPr/>
        <a:lstStyle/>
        <a:p>
          <a:endParaRPr lang="en-US"/>
        </a:p>
      </dgm:t>
    </dgm:pt>
    <dgm:pt modelId="{E3115B7B-BC4E-4996-AB72-F07B61660A10}">
      <dgm:prSet phldrT="[Text]" custT="1"/>
      <dgm:spPr>
        <a:solidFill>
          <a:srgbClr val="CAE4BA">
            <a:alpha val="89804"/>
          </a:srgbClr>
        </a:solidFill>
      </dgm:spPr>
      <dgm:t>
        <a:bodyPr/>
        <a:lstStyle/>
        <a:p>
          <a:pPr marL="0" marR="0" indent="0" algn="ctr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3200" dirty="0" smtClean="0">
              <a:effectLst/>
              <a:latin typeface="Calibri" charset="0"/>
              <a:ea typeface="Malgun Gothic" charset="-127"/>
              <a:cs typeface="Sakkal Majalla" charset="0"/>
            </a:rPr>
            <a:t> يُعتبر أبو جعفر المنصور من أبرز الخلفاء العباسيين، وهو المؤسس الفعلي للدولة العباسية.</a:t>
          </a:r>
          <a:endParaRPr lang="ar-SA" sz="3200" dirty="0" smtClean="0">
            <a:effectLst/>
            <a:latin typeface="Calibri" charset="0"/>
            <a:ea typeface="Malgun Gothic" charset="-127"/>
            <a:cs typeface="+mn-cs"/>
          </a:endParaRPr>
        </a:p>
      </dgm:t>
    </dgm:pt>
    <dgm:pt modelId="{43374705-3E48-45CE-984C-FC252B044A11}" type="parTrans" cxnId="{F4AD91C1-2902-4554-9E60-F9E43C1B6A67}">
      <dgm:prSet/>
      <dgm:spPr/>
      <dgm:t>
        <a:bodyPr/>
        <a:lstStyle/>
        <a:p>
          <a:endParaRPr lang="en-US"/>
        </a:p>
      </dgm:t>
    </dgm:pt>
    <dgm:pt modelId="{23460229-2243-4219-9A61-15F40F1A9052}" type="sibTrans" cxnId="{F4AD91C1-2902-4554-9E60-F9E43C1B6A67}">
      <dgm:prSet/>
      <dgm:spPr/>
      <dgm:t>
        <a:bodyPr/>
        <a:lstStyle/>
        <a:p>
          <a:endParaRPr lang="en-US"/>
        </a:p>
      </dgm:t>
    </dgm:pt>
    <dgm:pt modelId="{B36DAEAC-59D6-46FD-BF99-B8A31BA2BAFF}" type="pres">
      <dgm:prSet presAssocID="{9A1BEEF3-20B8-414C-97FE-00EF68A2EEEA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A8247EDC-DA1E-4243-8DBF-2FB0B540C466}" type="pres">
      <dgm:prSet presAssocID="{5219245D-3877-44E9-B856-2EC1372F6833}" presName="posSpace" presStyleCnt="0"/>
      <dgm:spPr/>
    </dgm:pt>
    <dgm:pt modelId="{1BFD4BC2-27CA-4AFC-9D9D-1D01C908B6AD}" type="pres">
      <dgm:prSet presAssocID="{5219245D-3877-44E9-B856-2EC1372F6833}" presName="vertFlow" presStyleCnt="0"/>
      <dgm:spPr/>
    </dgm:pt>
    <dgm:pt modelId="{C2284A5E-7878-4A14-AA63-963EEB18A346}" type="pres">
      <dgm:prSet presAssocID="{5219245D-3877-44E9-B856-2EC1372F6833}" presName="topSpace" presStyleCnt="0"/>
      <dgm:spPr/>
    </dgm:pt>
    <dgm:pt modelId="{8E031E0D-3824-4772-BB78-031DA1543B66}" type="pres">
      <dgm:prSet presAssocID="{5219245D-3877-44E9-B856-2EC1372F6833}" presName="firstComp" presStyleCnt="0"/>
      <dgm:spPr/>
    </dgm:pt>
    <dgm:pt modelId="{8E445BF7-B3E7-432F-8A1D-41A63568F5F8}" type="pres">
      <dgm:prSet presAssocID="{5219245D-3877-44E9-B856-2EC1372F6833}" presName="firstChild" presStyleLbl="bgAccFollowNode1" presStyleIdx="0" presStyleCnt="1" custScaleX="118296" custScaleY="192852" custLinFactNeighborX="-35549" custLinFactNeighborY="146"/>
      <dgm:spPr/>
      <dgm:t>
        <a:bodyPr/>
        <a:lstStyle/>
        <a:p>
          <a:endParaRPr lang="en-US"/>
        </a:p>
      </dgm:t>
    </dgm:pt>
    <dgm:pt modelId="{C14637BF-5E54-463B-ADAA-262B342C5CF5}" type="pres">
      <dgm:prSet presAssocID="{5219245D-3877-44E9-B856-2EC1372F6833}" presName="firstChildTx" presStyleLbl="b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48708A-B38C-4894-8E1B-B6A92B1B7077}" type="pres">
      <dgm:prSet presAssocID="{5219245D-3877-44E9-B856-2EC1372F6833}" presName="negSpace" presStyleCnt="0"/>
      <dgm:spPr/>
    </dgm:pt>
    <dgm:pt modelId="{0574BED9-CD68-432C-B68C-3200AB1A214A}" type="pres">
      <dgm:prSet presAssocID="{5219245D-3877-44E9-B856-2EC1372F6833}" presName="circle" presStyleLbl="node1" presStyleIdx="0" presStyleCnt="1" custScaleX="145800" custLinFactNeighborX="53787" custLinFactNeighborY="-940"/>
      <dgm:spPr/>
      <dgm:t>
        <a:bodyPr/>
        <a:lstStyle/>
        <a:p>
          <a:endParaRPr lang="en-US"/>
        </a:p>
      </dgm:t>
    </dgm:pt>
  </dgm:ptLst>
  <dgm:cxnLst>
    <dgm:cxn modelId="{F4AD91C1-2902-4554-9E60-F9E43C1B6A67}" srcId="{5219245D-3877-44E9-B856-2EC1372F6833}" destId="{E3115B7B-BC4E-4996-AB72-F07B61660A10}" srcOrd="0" destOrd="0" parTransId="{43374705-3E48-45CE-984C-FC252B044A11}" sibTransId="{23460229-2243-4219-9A61-15F40F1A9052}"/>
    <dgm:cxn modelId="{85632A9D-136D-4143-81D6-96BC66B4E4DA}" srcId="{9A1BEEF3-20B8-414C-97FE-00EF68A2EEEA}" destId="{5219245D-3877-44E9-B856-2EC1372F6833}" srcOrd="0" destOrd="0" parTransId="{0D187EB5-2251-456D-B1D1-CD756AC1299B}" sibTransId="{45FD9D29-4A2B-4178-BBF3-77575F410BFC}"/>
    <dgm:cxn modelId="{6D784805-A10C-974D-A868-A08FD665B5AA}" type="presOf" srcId="{5219245D-3877-44E9-B856-2EC1372F6833}" destId="{0574BED9-CD68-432C-B68C-3200AB1A214A}" srcOrd="0" destOrd="0" presId="urn:microsoft.com/office/officeart/2005/8/layout/hList9"/>
    <dgm:cxn modelId="{38C6B478-D97B-404D-8C8C-5848EC584327}" type="presOf" srcId="{E3115B7B-BC4E-4996-AB72-F07B61660A10}" destId="{8E445BF7-B3E7-432F-8A1D-41A63568F5F8}" srcOrd="0" destOrd="0" presId="urn:microsoft.com/office/officeart/2005/8/layout/hList9"/>
    <dgm:cxn modelId="{4B2E2986-C329-954D-9C2B-5A04ED315EF7}" type="presOf" srcId="{9A1BEEF3-20B8-414C-97FE-00EF68A2EEEA}" destId="{B36DAEAC-59D6-46FD-BF99-B8A31BA2BAFF}" srcOrd="0" destOrd="0" presId="urn:microsoft.com/office/officeart/2005/8/layout/hList9"/>
    <dgm:cxn modelId="{288AE46B-05B7-674A-984E-6F3F97182992}" type="presOf" srcId="{E3115B7B-BC4E-4996-AB72-F07B61660A10}" destId="{C14637BF-5E54-463B-ADAA-262B342C5CF5}" srcOrd="1" destOrd="0" presId="urn:microsoft.com/office/officeart/2005/8/layout/hList9"/>
    <dgm:cxn modelId="{80E14E54-AA8B-954F-809D-39680F564589}" type="presParOf" srcId="{B36DAEAC-59D6-46FD-BF99-B8A31BA2BAFF}" destId="{A8247EDC-DA1E-4243-8DBF-2FB0B540C466}" srcOrd="0" destOrd="0" presId="urn:microsoft.com/office/officeart/2005/8/layout/hList9"/>
    <dgm:cxn modelId="{AAB41480-EF46-0248-B57E-0321A91F3511}" type="presParOf" srcId="{B36DAEAC-59D6-46FD-BF99-B8A31BA2BAFF}" destId="{1BFD4BC2-27CA-4AFC-9D9D-1D01C908B6AD}" srcOrd="1" destOrd="0" presId="urn:microsoft.com/office/officeart/2005/8/layout/hList9"/>
    <dgm:cxn modelId="{04865BDE-283F-C44C-92F3-E8707FA41A3D}" type="presParOf" srcId="{1BFD4BC2-27CA-4AFC-9D9D-1D01C908B6AD}" destId="{C2284A5E-7878-4A14-AA63-963EEB18A346}" srcOrd="0" destOrd="0" presId="urn:microsoft.com/office/officeart/2005/8/layout/hList9"/>
    <dgm:cxn modelId="{0E655184-6747-E841-8284-3220214FF4AE}" type="presParOf" srcId="{1BFD4BC2-27CA-4AFC-9D9D-1D01C908B6AD}" destId="{8E031E0D-3824-4772-BB78-031DA1543B66}" srcOrd="1" destOrd="0" presId="urn:microsoft.com/office/officeart/2005/8/layout/hList9"/>
    <dgm:cxn modelId="{E2695879-437D-D34D-86AE-4B28A56527B5}" type="presParOf" srcId="{8E031E0D-3824-4772-BB78-031DA1543B66}" destId="{8E445BF7-B3E7-432F-8A1D-41A63568F5F8}" srcOrd="0" destOrd="0" presId="urn:microsoft.com/office/officeart/2005/8/layout/hList9"/>
    <dgm:cxn modelId="{9ADAE9C0-83A0-F741-93C4-2A227679617B}" type="presParOf" srcId="{8E031E0D-3824-4772-BB78-031DA1543B66}" destId="{C14637BF-5E54-463B-ADAA-262B342C5CF5}" srcOrd="1" destOrd="0" presId="urn:microsoft.com/office/officeart/2005/8/layout/hList9"/>
    <dgm:cxn modelId="{D0BA9047-68D3-864E-8607-91268713C9B9}" type="presParOf" srcId="{B36DAEAC-59D6-46FD-BF99-B8A31BA2BAFF}" destId="{4448708A-B38C-4894-8E1B-B6A92B1B7077}" srcOrd="2" destOrd="0" presId="urn:microsoft.com/office/officeart/2005/8/layout/hList9"/>
    <dgm:cxn modelId="{A5608A50-93DF-DB46-992B-E9E0C1C3D970}" type="presParOf" srcId="{B36DAEAC-59D6-46FD-BF99-B8A31BA2BAFF}" destId="{0574BED9-CD68-432C-B68C-3200AB1A214A}" srcOrd="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445BF7-B3E7-432F-8A1D-41A63568F5F8}">
      <dsp:nvSpPr>
        <dsp:cNvPr id="0" name=""/>
        <dsp:cNvSpPr/>
      </dsp:nvSpPr>
      <dsp:spPr>
        <a:xfrm>
          <a:off x="2686144" y="737908"/>
          <a:ext cx="3848866" cy="3537877"/>
        </a:xfrm>
        <a:prstGeom prst="rect">
          <a:avLst/>
        </a:prstGeom>
        <a:solidFill>
          <a:srgbClr val="CAE4BA">
            <a:alpha val="89804"/>
          </a:srgb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7584" rIns="227584" bIns="227584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3200" kern="1200" dirty="0" smtClean="0">
              <a:effectLst/>
              <a:latin typeface="Calibri" charset="0"/>
              <a:ea typeface="Malgun Gothic" charset="-127"/>
              <a:cs typeface="Sakkal Majalla" charset="0"/>
            </a:rPr>
            <a:t> يُعتبر أبو جعفر المنصور من أبرز الخلفاء العباسيين، وهو المؤسس الفعلي للدولة العباسية.</a:t>
          </a:r>
          <a:endParaRPr lang="ar-SA" sz="3200" kern="1200" dirty="0" smtClean="0">
            <a:effectLst/>
            <a:latin typeface="Calibri" charset="0"/>
            <a:ea typeface="Malgun Gothic" charset="-127"/>
            <a:cs typeface="+mn-cs"/>
          </a:endParaRPr>
        </a:p>
      </dsp:txBody>
      <dsp:txXfrm>
        <a:off x="3301962" y="737908"/>
        <a:ext cx="3233048" cy="3537877"/>
      </dsp:txXfrm>
    </dsp:sp>
    <dsp:sp modelId="{0574BED9-CD68-432C-B68C-3200AB1A214A}">
      <dsp:nvSpPr>
        <dsp:cNvPr id="0" name=""/>
        <dsp:cNvSpPr/>
      </dsp:nvSpPr>
      <dsp:spPr>
        <a:xfrm>
          <a:off x="5742711" y="0"/>
          <a:ext cx="2673369" cy="1833586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2400" b="1" kern="1200" dirty="0" smtClean="0">
              <a:solidFill>
                <a:schemeClr val="tx1"/>
              </a:solidFill>
              <a:effectLst/>
              <a:latin typeface="Calibri" charset="0"/>
              <a:ea typeface="Malgun Gothic" charset="-127"/>
              <a:cs typeface="Sakkal Majalla" charset="0"/>
            </a:rPr>
            <a:t>من هو المؤسس الفعلي للدولة الجديدة؟</a:t>
          </a:r>
          <a:endParaRPr lang="en-US" sz="2400" b="1" kern="1200" dirty="0" smtClean="0">
            <a:solidFill>
              <a:schemeClr val="tx1"/>
            </a:solidFill>
            <a:effectLst/>
            <a:latin typeface="Calibri" charset="0"/>
            <a:ea typeface="Malgun Gothic" charset="-127"/>
            <a:cs typeface="Arial" charset="0"/>
          </a:endParaRPr>
        </a:p>
      </dsp:txBody>
      <dsp:txXfrm>
        <a:off x="6134217" y="268522"/>
        <a:ext cx="1890357" cy="12965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36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70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61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07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030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9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518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27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6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2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/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65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6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t="25076" r="6723" b="21638"/>
          <a:stretch/>
        </p:blipFill>
        <p:spPr>
          <a:xfrm>
            <a:off x="2438400" y="381000"/>
            <a:ext cx="7162800" cy="1182210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33962" y="1930832"/>
            <a:ext cx="6404682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المواد الاجتماعية / </a:t>
            </a:r>
            <a:r>
              <a:rPr lang="ar-SA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الصف الثاني الإعدادي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981682" y="3190412"/>
            <a:ext cx="625014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BH" sz="4400" b="1" dirty="0" smtClean="0">
                <a:solidFill>
                  <a:srgbClr val="C0000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الدرس</a:t>
            </a:r>
            <a:r>
              <a:rPr lang="en-US" sz="4400" b="1" dirty="0" smtClean="0">
                <a:solidFill>
                  <a:srgbClr val="C0000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</a:t>
            </a:r>
            <a:r>
              <a:rPr lang="ar-SA" sz="4400" b="1" dirty="0" smtClean="0">
                <a:solidFill>
                  <a:srgbClr val="C0000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33</a:t>
            </a:r>
            <a:r>
              <a:rPr lang="ar-BH" sz="4400" b="1" dirty="0" smtClean="0">
                <a:solidFill>
                  <a:srgbClr val="C0000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: </a:t>
            </a:r>
            <a:r>
              <a:rPr lang="ar-SA" sz="4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الخلافة العبّاسية </a:t>
            </a:r>
            <a:r>
              <a:rPr lang="ar-SA" sz="44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(٢)</a:t>
            </a:r>
            <a:endParaRPr lang="ar-SA" sz="4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SA" sz="44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التأسيس</a:t>
            </a:r>
            <a:endParaRPr lang="ar-SA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6703" t="17386" r="35977" b="17298"/>
          <a:stretch/>
        </p:blipFill>
        <p:spPr>
          <a:xfrm>
            <a:off x="740534" y="1930832"/>
            <a:ext cx="3483735" cy="41645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4633962" y="5238956"/>
            <a:ext cx="6404682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28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رقم الصفحة </a:t>
            </a:r>
            <a:r>
              <a:rPr lang="ar-SA" sz="28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103-104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5545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عنوان فرعي 2"/>
          <p:cNvSpPr txBox="1">
            <a:spLocks/>
          </p:cNvSpPr>
          <p:nvPr/>
        </p:nvSpPr>
        <p:spPr>
          <a:xfrm>
            <a:off x="403412" y="1871376"/>
            <a:ext cx="11349317" cy="3789481"/>
          </a:xfrm>
          <a:prstGeom prst="rect">
            <a:avLst/>
          </a:prstGeom>
          <a:noFill/>
          <a:ln w="82550" cmpd="dbl">
            <a:solidFill>
              <a:schemeClr val="accent1">
                <a:lumMod val="50000"/>
              </a:schemeClr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ar-BH" sz="11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BH" sz="24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يتوقّع من الطّالب في نهاية الدّرس أن:</a:t>
            </a:r>
          </a:p>
          <a:p>
            <a:pPr lvl="0" algn="just" rtl="1">
              <a:lnSpc>
                <a:spcPct val="150000"/>
              </a:lnSpc>
              <a:buFont typeface="Calibri" panose="020F0502020204030204" pitchFamily="34" charset="0"/>
              <a:buChar char="‒"/>
            </a:pPr>
            <a:r>
              <a:rPr lang="ar-BH" altLang="ko-KR" sz="2400" b="1" dirty="0" smtClean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</a:t>
            </a:r>
            <a:r>
              <a:rPr lang="ar-SA" altLang="ko-KR" sz="2400" b="1" dirty="0" smtClean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تعرف على المؤسس الفعلي للدولة </a:t>
            </a:r>
            <a:r>
              <a:rPr lang="ar-BH" altLang="ko-KR" sz="2400" b="1" dirty="0" smtClean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العباسية</a:t>
            </a:r>
            <a:r>
              <a:rPr lang="ar-BH" sz="24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</a:p>
          <a:p>
            <a:pPr lvl="0" algn="just" rtl="1">
              <a:lnSpc>
                <a:spcPct val="150000"/>
              </a:lnSpc>
              <a:buFont typeface="Calibri" panose="020F0502020204030204" pitchFamily="34" charset="0"/>
              <a:buChar char="‒"/>
            </a:pPr>
            <a:r>
              <a:rPr lang="ar-BH" sz="24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يقدر الأعمال التي قام بها </a:t>
            </a:r>
            <a:r>
              <a:rPr lang="ar-SA" sz="2400" b="1" dirty="0" err="1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</a:t>
            </a:r>
            <a:r>
              <a:rPr lang="ar-BH" sz="24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بو جعفر المنصور في سبيل ترسيخ دولته.</a:t>
            </a:r>
            <a:endParaRPr lang="ar-BH" sz="2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just" rtl="1">
              <a:lnSpc>
                <a:spcPct val="150000"/>
              </a:lnSpc>
              <a:buFont typeface="Calibri" panose="020F0502020204030204" pitchFamily="34" charset="0"/>
              <a:buChar char="‒"/>
            </a:pPr>
            <a:r>
              <a:rPr lang="ar-BH" sz="24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يدرك الميزات السياسية والاقتصادية في الدولة العباسية.</a:t>
            </a:r>
          </a:p>
          <a:p>
            <a:pPr marL="0" indent="0" algn="r" rtl="1">
              <a:lnSpc>
                <a:spcPct val="150000"/>
              </a:lnSpc>
              <a:buNone/>
            </a:pPr>
            <a:endParaRPr lang="ar-BH" sz="2400" b="1" dirty="0" smtClean="0">
              <a:latin typeface="Simplified Arabic" panose="02020603050405020304" pitchFamily="18" charset="-78"/>
            </a:endParaRPr>
          </a:p>
        </p:txBody>
      </p:sp>
      <p:sp>
        <p:nvSpPr>
          <p:cNvPr id="10" name="مستطيل 3">
            <a:extLst>
              <a:ext uri="{FF2B5EF4-FFF2-40B4-BE49-F238E27FC236}">
                <a16:creationId xmlns:a16="http://schemas.microsoft.com/office/drawing/2014/main" xmlns="" id="{4B3C9DE7-92D6-469E-8AE9-CB0338F9207B}"/>
              </a:ext>
            </a:extLst>
          </p:cNvPr>
          <p:cNvSpPr/>
          <p:nvPr/>
        </p:nvSpPr>
        <p:spPr>
          <a:xfrm>
            <a:off x="0" y="622616"/>
            <a:ext cx="2498501" cy="400336"/>
          </a:xfrm>
          <a:prstGeom prst="rect">
            <a:avLst/>
          </a:prstGeom>
          <a:solidFill>
            <a:srgbClr val="E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endParaRPr lang="ar-BH" sz="500" b="1" dirty="0" smtClean="0">
              <a:latin typeface="Sakkal Majalla" panose="02000000000000000000" pitchFamily="2" charset="-78"/>
            </a:endParaRPr>
          </a:p>
          <a:p>
            <a:pPr algn="ctr" rtl="1"/>
            <a:r>
              <a:rPr lang="ar-BH" sz="16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الخلافة العباسية(</a:t>
            </a:r>
            <a:r>
              <a:rPr lang="en-US" sz="16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2</a:t>
            </a:r>
            <a:r>
              <a:rPr lang="ar-BH" sz="16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)- التأسيس</a:t>
            </a:r>
            <a:endParaRPr lang="ar-BH" sz="1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عنوان 1"/>
          <p:cNvSpPr txBox="1">
            <a:spLocks/>
          </p:cNvSpPr>
          <p:nvPr/>
        </p:nvSpPr>
        <p:spPr>
          <a:xfrm>
            <a:off x="4907463" y="828305"/>
            <a:ext cx="3079432" cy="9070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40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أهداف الدرس </a:t>
            </a:r>
            <a:endParaRPr lang="ar-BH" sz="40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565187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nimBg="1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7547133" y="2507495"/>
            <a:ext cx="3828872" cy="3684469"/>
            <a:chOff x="236201" y="3090642"/>
            <a:chExt cx="10447822" cy="1285000"/>
          </a:xfrm>
        </p:grpSpPr>
        <p:sp>
          <p:nvSpPr>
            <p:cNvPr id="15" name="Round Same Side Corner Rectangle 14"/>
            <p:cNvSpPr/>
            <p:nvPr/>
          </p:nvSpPr>
          <p:spPr>
            <a:xfrm rot="5400000">
              <a:off x="4298489" y="-971646"/>
              <a:ext cx="1285000" cy="9409575"/>
            </a:xfrm>
            <a:prstGeom prst="round2SameRect">
              <a:avLst/>
            </a:prstGeom>
          </p:spPr>
          <p:style>
            <a:lnRef idx="2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Round Same Side Corner Rectangle 4"/>
            <p:cNvSpPr/>
            <p:nvPr/>
          </p:nvSpPr>
          <p:spPr>
            <a:xfrm>
              <a:off x="1633118" y="3090642"/>
              <a:ext cx="9050905" cy="12726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vert270" wrap="square" lIns="247650" tIns="123825" rIns="247650" bIns="123825" numCol="1" spcCol="1270" anchor="ctr" anchorCtr="0">
              <a:noAutofit/>
            </a:bodyPr>
            <a:lstStyle/>
            <a:p>
              <a:pPr marL="228600" lvl="1" indent="-228600" algn="ctr" defTabSz="1066800" rtl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ar-SA" sz="2300" dirty="0" smtClean="0">
                  <a:latin typeface="Calibri" charset="0"/>
                  <a:ea typeface="Malgun Gothic" charset="-127"/>
                  <a:cs typeface="Sakkal Majalla" charset="0"/>
                </a:rPr>
                <a:t>بدأت </a:t>
              </a:r>
              <a:r>
                <a:rPr lang="ar-SA" sz="2300" dirty="0">
                  <a:latin typeface="Calibri" charset="0"/>
                  <a:ea typeface="Malgun Gothic" charset="-127"/>
                  <a:cs typeface="Sakkal Majalla" charset="0"/>
                </a:rPr>
                <a:t>الخلافة العباسية في عام 132هـ / 750م، وانتهت </a:t>
              </a:r>
              <a:r>
                <a:rPr lang="ar-SA" sz="2300" dirty="0" smtClean="0">
                  <a:latin typeface="Calibri" charset="0"/>
                  <a:ea typeface="Malgun Gothic" charset="-127"/>
                  <a:cs typeface="Sakkal Majalla" charset="0"/>
                </a:rPr>
                <a:t>في</a:t>
              </a:r>
              <a:r>
                <a:rPr lang="en-US" sz="2300" dirty="0" smtClean="0">
                  <a:latin typeface="Calibri" charset="0"/>
                  <a:ea typeface="Malgun Gothic" charset="-127"/>
                  <a:cs typeface="Sakkal Majalla" charset="0"/>
                </a:rPr>
                <a:t> </a:t>
              </a:r>
              <a:r>
                <a:rPr lang="ar-SA" sz="2300" dirty="0" smtClean="0">
                  <a:latin typeface="Calibri" charset="0"/>
                  <a:ea typeface="Malgun Gothic" charset="-127"/>
                  <a:cs typeface="Sakkal Majalla" charset="0"/>
                </a:rPr>
                <a:t>عام </a:t>
              </a:r>
              <a:r>
                <a:rPr lang="ar-SA" sz="2300" dirty="0">
                  <a:latin typeface="Calibri" charset="0"/>
                  <a:ea typeface="Malgun Gothic" charset="-127"/>
                  <a:cs typeface="Sakkal Majalla" charset="0"/>
                </a:rPr>
                <a:t>656هـ / 1258م، حيث امتدت ما يزيد على خمسة قرون، ولكنَّ </a:t>
              </a:r>
              <a:r>
                <a:rPr lang="ar-SA" sz="2300" dirty="0" smtClean="0">
                  <a:latin typeface="Calibri" charset="0"/>
                  <a:ea typeface="Malgun Gothic" charset="-127"/>
                  <a:cs typeface="Sakkal Majalla" charset="0"/>
                </a:rPr>
                <a:t>سيطر</a:t>
              </a:r>
              <a:r>
                <a:rPr lang="ar-BH" sz="2300" dirty="0" smtClean="0">
                  <a:latin typeface="Calibri" charset="0"/>
                  <a:ea typeface="Malgun Gothic" charset="-127"/>
                  <a:cs typeface="Sakkal Majalla" charset="0"/>
                </a:rPr>
                <a:t>ة</a:t>
              </a:r>
              <a:r>
                <a:rPr lang="ar-SA" sz="2300" dirty="0" smtClean="0">
                  <a:latin typeface="Calibri" charset="0"/>
                  <a:ea typeface="Malgun Gothic" charset="-127"/>
                  <a:cs typeface="Sakkal Majalla" charset="0"/>
                </a:rPr>
                <a:t> </a:t>
              </a:r>
              <a:r>
                <a:rPr lang="ar-SA" sz="2300" dirty="0">
                  <a:latin typeface="Calibri" charset="0"/>
                  <a:ea typeface="Malgun Gothic" charset="-127"/>
                  <a:cs typeface="Sakkal Majalla" charset="0"/>
                </a:rPr>
                <a:t>الخلفاء الفعلية على الحكم لم تَدُم أكثر من قرن واحد</a:t>
              </a:r>
              <a:r>
                <a:rPr lang="en-US" sz="2300" dirty="0" smtClean="0">
                  <a:latin typeface="Sakkal Majalla" charset="0"/>
                  <a:ea typeface="Malgun Gothic" charset="-127"/>
                  <a:cs typeface="Arial" charset="0"/>
                </a:rPr>
                <a:t>.</a:t>
              </a:r>
              <a:endParaRPr lang="en-US" sz="2300" dirty="0">
                <a:latin typeface="Calibri" charset="0"/>
                <a:ea typeface="Malgun Gothic" charset="-127"/>
                <a:cs typeface="Arial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7619336" y="1556766"/>
            <a:ext cx="3684467" cy="1803345"/>
            <a:chOff x="6259780" y="2876138"/>
            <a:chExt cx="2858739" cy="1284337"/>
          </a:xfrm>
        </p:grpSpPr>
        <p:sp>
          <p:nvSpPr>
            <p:cNvPr id="13" name="Rounded Rectangle 12"/>
            <p:cNvSpPr/>
            <p:nvPr/>
          </p:nvSpPr>
          <p:spPr>
            <a:xfrm>
              <a:off x="6259780" y="2876138"/>
              <a:ext cx="2858739" cy="1284337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Rounded Rectangle 6"/>
            <p:cNvSpPr/>
            <p:nvPr/>
          </p:nvSpPr>
          <p:spPr>
            <a:xfrm>
              <a:off x="6631814" y="2922350"/>
              <a:ext cx="2142058" cy="115894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2870" tIns="51435" rIns="102870" bIns="51435" numCol="1" spcCol="1270" anchor="ctr" anchorCtr="0">
              <a:noAutofit/>
            </a:bodyPr>
            <a:lstStyle/>
            <a:p>
              <a:pPr lvl="0" algn="ctr" defTabSz="120015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800" b="1" dirty="0" smtClean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متى بدأت الخلافة العباسية ومتى انتهت؟</a:t>
              </a:r>
              <a:endParaRPr lang="en-US" sz="2800" kern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18" name="مستطيل 3">
            <a:extLst>
              <a:ext uri="{FF2B5EF4-FFF2-40B4-BE49-F238E27FC236}">
                <a16:creationId xmlns:a16="http://schemas.microsoft.com/office/drawing/2014/main" xmlns="" id="{4B3C9DE7-92D6-469E-8AE9-CB0338F9207B}"/>
              </a:ext>
            </a:extLst>
          </p:cNvPr>
          <p:cNvSpPr/>
          <p:nvPr/>
        </p:nvSpPr>
        <p:spPr>
          <a:xfrm>
            <a:off x="-1" y="634034"/>
            <a:ext cx="2498501" cy="400336"/>
          </a:xfrm>
          <a:prstGeom prst="rect">
            <a:avLst/>
          </a:prstGeom>
          <a:solidFill>
            <a:srgbClr val="E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endParaRPr lang="ar-BH" sz="500" b="1" dirty="0" smtClean="0">
              <a:latin typeface="Sakkal Majalla" panose="02000000000000000000" pitchFamily="2" charset="-78"/>
            </a:endParaRPr>
          </a:p>
          <a:p>
            <a:pPr algn="ctr" rtl="1"/>
            <a:r>
              <a:rPr lang="ar-BH" sz="16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الخلافة العباسية(</a:t>
            </a:r>
            <a:r>
              <a:rPr lang="en-US" sz="16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2</a:t>
            </a:r>
            <a:r>
              <a:rPr lang="ar-BH" sz="16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)- التأسيس</a:t>
            </a:r>
            <a:endParaRPr lang="ar-BH" sz="1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54" y="1841167"/>
            <a:ext cx="6634328" cy="3565346"/>
          </a:xfrm>
          <a:prstGeom prst="rect">
            <a:avLst/>
          </a:prstGeom>
          <a:ln w="285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84417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4181734512"/>
              </p:ext>
            </p:extLst>
          </p:nvPr>
        </p:nvGraphicFramePr>
        <p:xfrm>
          <a:off x="910936" y="1070507"/>
          <a:ext cx="10067523" cy="42757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مستطيل 3">
            <a:extLst>
              <a:ext uri="{FF2B5EF4-FFF2-40B4-BE49-F238E27FC236}">
                <a16:creationId xmlns:a16="http://schemas.microsoft.com/office/drawing/2014/main" xmlns="" id="{4B3C9DE7-92D6-469E-8AE9-CB0338F9207B}"/>
              </a:ext>
            </a:extLst>
          </p:cNvPr>
          <p:cNvSpPr/>
          <p:nvPr/>
        </p:nvSpPr>
        <p:spPr>
          <a:xfrm>
            <a:off x="0" y="622616"/>
            <a:ext cx="2498501" cy="400336"/>
          </a:xfrm>
          <a:prstGeom prst="rect">
            <a:avLst/>
          </a:prstGeom>
          <a:solidFill>
            <a:srgbClr val="E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endParaRPr lang="ar-BH" sz="500" b="1" dirty="0" smtClean="0">
              <a:latin typeface="Sakkal Majalla" panose="02000000000000000000" pitchFamily="2" charset="-78"/>
            </a:endParaRPr>
          </a:p>
          <a:p>
            <a:pPr algn="ctr" rtl="1"/>
            <a:r>
              <a:rPr lang="ar-BH" sz="16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الخلافة العباسية(</a:t>
            </a:r>
            <a:r>
              <a:rPr lang="en-US" sz="16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2</a:t>
            </a:r>
            <a:r>
              <a:rPr lang="ar-BH" sz="16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)- التأسيس</a:t>
            </a:r>
            <a:endParaRPr lang="ar-BH" sz="1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59985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مستطيل 3">
            <a:extLst>
              <a:ext uri="{FF2B5EF4-FFF2-40B4-BE49-F238E27FC236}">
                <a16:creationId xmlns:a16="http://schemas.microsoft.com/office/drawing/2014/main" xmlns="" id="{4B3C9DE7-92D6-469E-8AE9-CB0338F9207B}"/>
              </a:ext>
            </a:extLst>
          </p:cNvPr>
          <p:cNvSpPr/>
          <p:nvPr/>
        </p:nvSpPr>
        <p:spPr>
          <a:xfrm>
            <a:off x="0" y="622616"/>
            <a:ext cx="2498501" cy="400336"/>
          </a:xfrm>
          <a:prstGeom prst="rect">
            <a:avLst/>
          </a:prstGeom>
          <a:solidFill>
            <a:srgbClr val="E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endParaRPr lang="ar-BH" sz="500" b="1" dirty="0" smtClean="0">
              <a:latin typeface="Sakkal Majalla" panose="02000000000000000000" pitchFamily="2" charset="-78"/>
            </a:endParaRPr>
          </a:p>
          <a:p>
            <a:pPr algn="ctr" rtl="1"/>
            <a:r>
              <a:rPr lang="ar-BH" sz="16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الخلافة العباسية(</a:t>
            </a:r>
            <a:r>
              <a:rPr lang="en-US" sz="16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2</a:t>
            </a:r>
            <a:r>
              <a:rPr lang="ar-BH" sz="16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)- ال</a:t>
            </a:r>
            <a:r>
              <a:rPr lang="ar-SA" sz="16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تأسيس</a:t>
            </a:r>
            <a:endParaRPr lang="ar-BH" sz="1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AutoShape 92"/>
          <p:cNvSpPr>
            <a:spLocks noChangeArrowheads="1"/>
          </p:cNvSpPr>
          <p:nvPr/>
        </p:nvSpPr>
        <p:spPr bwMode="auto">
          <a:xfrm flipH="1">
            <a:off x="4002155" y="1540082"/>
            <a:ext cx="7766801" cy="7326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tx1"/>
            </a:solidFill>
            <a:headEnd/>
            <a:tailEnd/>
          </a:ln>
          <a:effectLst>
            <a:outerShdw blurRad="25400" dist="1905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rtl="1"/>
            <a:r>
              <a:rPr lang="ar-SA" sz="2200" dirty="0" smtClean="0">
                <a:solidFill>
                  <a:srgbClr val="FF0000"/>
                </a:solidFill>
                <a:latin typeface="Calibri" charset="0"/>
                <a:ea typeface="Malgun Gothic" charset="-127"/>
                <a:cs typeface="Sakkal Majalla" charset="0"/>
              </a:rPr>
              <a:t>ما </a:t>
            </a:r>
            <a:r>
              <a:rPr lang="ar-SA" sz="2200" dirty="0">
                <a:solidFill>
                  <a:srgbClr val="FF0000"/>
                </a:solidFill>
                <a:latin typeface="Calibri" charset="0"/>
                <a:ea typeface="Malgun Gothic" charset="-127"/>
                <a:cs typeface="Sakkal Majalla" charset="0"/>
              </a:rPr>
              <a:t>هي الأعمال التي قام بها أبو جعفر المنصور لترسيخ دعائم السلطة السياسية </a:t>
            </a:r>
            <a:r>
              <a:rPr lang="ar-SA" sz="2200" dirty="0" smtClean="0">
                <a:solidFill>
                  <a:srgbClr val="FF0000"/>
                </a:solidFill>
                <a:latin typeface="Calibri" charset="0"/>
                <a:ea typeface="Malgun Gothic" charset="-127"/>
                <a:cs typeface="Sakkal Majalla" charset="0"/>
              </a:rPr>
              <a:t>في </a:t>
            </a:r>
            <a:r>
              <a:rPr lang="ar-SA" sz="2200" dirty="0">
                <a:solidFill>
                  <a:srgbClr val="FF0000"/>
                </a:solidFill>
                <a:latin typeface="Calibri" charset="0"/>
                <a:ea typeface="Malgun Gothic" charset="-127"/>
                <a:cs typeface="Sakkal Majalla" charset="0"/>
              </a:rPr>
              <a:t>دولته؟</a:t>
            </a:r>
            <a:endParaRPr lang="ar-SA" sz="2200" dirty="0">
              <a:solidFill>
                <a:srgbClr val="FF0000"/>
              </a:solidFill>
              <a:latin typeface="Calibri" charset="0"/>
              <a:ea typeface="Malgun Gothic" charset="-127"/>
            </a:endParaRPr>
          </a:p>
          <a:p>
            <a:pPr algn="just" rtl="1"/>
            <a:endParaRPr lang="ar-SA" sz="20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02157" y="2466845"/>
            <a:ext cx="7766801" cy="26776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 algn="r" rtl="1">
              <a:buFont typeface="+mj-lt"/>
              <a:buAutoNum type="arabicPeriod"/>
            </a:pPr>
            <a:r>
              <a:rPr lang="ar-SA" sz="2400" dirty="0" smtClean="0">
                <a:latin typeface="Calibri" charset="0"/>
                <a:ea typeface="Malgun Gothic" charset="-127"/>
                <a:cs typeface="Sakkal Majalla" charset="0"/>
              </a:rPr>
              <a:t>ثبَّت </a:t>
            </a:r>
            <a:r>
              <a:rPr lang="ar-SA" sz="2400" dirty="0">
                <a:latin typeface="Calibri" charset="0"/>
                <a:ea typeface="Malgun Gothic" charset="-127"/>
                <a:cs typeface="Sakkal Majalla" charset="0"/>
              </a:rPr>
              <a:t>أركان </a:t>
            </a:r>
            <a:r>
              <a:rPr lang="ar-SA" sz="2400" dirty="0" smtClean="0">
                <a:latin typeface="Calibri" charset="0"/>
                <a:ea typeface="Malgun Gothic" charset="-127"/>
                <a:cs typeface="Sakkal Majalla" charset="0"/>
              </a:rPr>
              <a:t>الدولة.</a:t>
            </a:r>
            <a:endParaRPr lang="ar-SA" sz="2400" dirty="0" smtClean="0">
              <a:latin typeface="Calibri" charset="0"/>
              <a:ea typeface="Malgun Gothic" charset="-127"/>
            </a:endParaRPr>
          </a:p>
          <a:p>
            <a:pPr marL="457200" indent="-457200" algn="r" rtl="1">
              <a:buFont typeface="+mj-lt"/>
              <a:buAutoNum type="arabicPeriod"/>
            </a:pPr>
            <a:r>
              <a:rPr lang="ar-SA" sz="2400" dirty="0" smtClean="0">
                <a:latin typeface="Calibri" charset="0"/>
                <a:ea typeface="Malgun Gothic" charset="-127"/>
                <a:cs typeface="Sakkal Majalla" charset="0"/>
              </a:rPr>
              <a:t>وضع أسس النظام في الدولة.</a:t>
            </a:r>
            <a:endParaRPr lang="ar-SA" sz="2400" dirty="0" smtClean="0">
              <a:latin typeface="Calibri" charset="0"/>
              <a:ea typeface="Malgun Gothic" charset="-127"/>
            </a:endParaRPr>
          </a:p>
          <a:p>
            <a:pPr marL="457200" indent="-457200" algn="r" rtl="1">
              <a:buFont typeface="+mj-lt"/>
              <a:buAutoNum type="arabicPeriod"/>
            </a:pPr>
            <a:r>
              <a:rPr lang="ar-SA" sz="2400" dirty="0" smtClean="0">
                <a:latin typeface="Calibri" charset="0"/>
                <a:ea typeface="Malgun Gothic" charset="-127"/>
                <a:cs typeface="Sakkal Majalla" charset="0"/>
              </a:rPr>
              <a:t>بنى بغداد وجعلها عاصمة للدولة العباسية. </a:t>
            </a:r>
          </a:p>
          <a:p>
            <a:pPr marL="457200" indent="-457200" algn="r" rtl="1">
              <a:buFont typeface="+mj-lt"/>
              <a:buAutoNum type="arabicPeriod"/>
            </a:pPr>
            <a:r>
              <a:rPr lang="ar-SA" sz="2400" dirty="0" smtClean="0">
                <a:latin typeface="Calibri" charset="0"/>
                <a:ea typeface="Malgun Gothic" charset="-127"/>
                <a:cs typeface="Sakkal Majalla" charset="0"/>
              </a:rPr>
              <a:t>تصَّدى </a:t>
            </a:r>
            <a:r>
              <a:rPr lang="ar-SA" sz="2400" dirty="0">
                <a:latin typeface="Calibri" charset="0"/>
                <a:ea typeface="Malgun Gothic" charset="-127"/>
                <a:cs typeface="Sakkal Majalla" charset="0"/>
              </a:rPr>
              <a:t>للفرس، وقضى على طموحهم في الدولة الجديدة، وقتل قائدهم أبا مسلم الخراساني. </a:t>
            </a:r>
            <a:endParaRPr lang="ar-SA" sz="2400" dirty="0">
              <a:latin typeface="Calibri" charset="0"/>
              <a:ea typeface="Malgun Gothic" charset="-127"/>
            </a:endParaRPr>
          </a:p>
          <a:p>
            <a:pPr marL="457200" indent="-457200" algn="r" rtl="1">
              <a:buFont typeface="+mj-lt"/>
              <a:buAutoNum type="arabicPeriod"/>
            </a:pPr>
            <a:r>
              <a:rPr lang="ar-SA" sz="2400" dirty="0" smtClean="0">
                <a:latin typeface="Calibri" charset="0"/>
                <a:ea typeface="Malgun Gothic" charset="-127"/>
                <a:cs typeface="Sakkal Majalla" charset="0"/>
              </a:rPr>
              <a:t>إخضاعه </a:t>
            </a:r>
            <a:r>
              <a:rPr lang="ar-SA" sz="2400" dirty="0">
                <a:latin typeface="Calibri" charset="0"/>
                <a:ea typeface="Malgun Gothic" charset="-127"/>
                <a:cs typeface="Sakkal Majalla" charset="0"/>
              </a:rPr>
              <a:t>لثورة عمّه عبدالله بن علي، وقضائه على ثورة العلويين بقيادة محمد بن عبدالله الملقَّب بـ"النفس الزكية</a:t>
            </a:r>
            <a:r>
              <a:rPr lang="ar-SA" sz="2400" dirty="0" smtClean="0">
                <a:latin typeface="Calibri" charset="0"/>
                <a:ea typeface="Malgun Gothic" charset="-127"/>
                <a:cs typeface="Sakkal Majalla" charset="0"/>
              </a:rPr>
              <a:t>".</a:t>
            </a:r>
            <a:endParaRPr lang="ar-SA" sz="2400" dirty="0">
              <a:latin typeface="Calibri" charset="0"/>
              <a:ea typeface="Malgun Gothic" charset="-127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810" y="1268068"/>
            <a:ext cx="3441792" cy="4152003"/>
          </a:xfrm>
          <a:prstGeom prst="rect">
            <a:avLst/>
          </a:prstGeom>
          <a:ln w="285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16772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402768" y="1664936"/>
            <a:ext cx="3199957" cy="364715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endParaRPr lang="ar-BH" sz="2200" b="1" dirty="0" smtClean="0">
              <a:solidFill>
                <a:srgbClr val="0070C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ar-BH" sz="2200" b="1" dirty="0" smtClean="0">
              <a:solidFill>
                <a:srgbClr val="0070C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BH" sz="2200" b="1" dirty="0" smtClean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200" b="1" dirty="0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اقرأ المستندات، ثم أجب عن الأسئلة التالية:</a:t>
            </a:r>
          </a:p>
          <a:p>
            <a:pPr algn="r" rtl="1"/>
            <a:endParaRPr lang="ar-BH" sz="2200" b="1" dirty="0" smtClean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457200" indent="-457200" algn="r" rtl="1">
              <a:buFont typeface="+mj-lt"/>
              <a:buAutoNum type="arabicPeriod"/>
            </a:pPr>
            <a:r>
              <a:rPr lang="ar-BH" sz="2200" b="1" dirty="0" smtClean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كيف قتل المنصور أبو مسلم الخرساني؟</a:t>
            </a:r>
          </a:p>
          <a:p>
            <a:pPr marL="457200" indent="-457200" algn="r" rtl="1">
              <a:buFont typeface="+mj-lt"/>
              <a:buAutoNum type="arabicPeriod"/>
            </a:pPr>
            <a:r>
              <a:rPr lang="ar-BH" sz="2200" b="1" dirty="0" smtClean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كيف قضى المنصور على ثورة العلويين؟</a:t>
            </a:r>
          </a:p>
          <a:p>
            <a:pPr marL="457200" indent="-457200" algn="r" rtl="1">
              <a:lnSpc>
                <a:spcPct val="150000"/>
              </a:lnSpc>
              <a:buFont typeface="+mj-lt"/>
              <a:buAutoNum type="arabicPeriod"/>
            </a:pPr>
            <a:endParaRPr lang="ar-BH" sz="2200" b="1" dirty="0" smtClean="0">
              <a:solidFill>
                <a:srgbClr val="0070C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45" y="1632233"/>
            <a:ext cx="5441696" cy="3712558"/>
          </a:xfrm>
          <a:prstGeom prst="rect">
            <a:avLst/>
          </a:prstGeom>
          <a:ln w="285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8457" y="1632233"/>
            <a:ext cx="2278995" cy="371255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1" name="مستطيل 3">
            <a:extLst>
              <a:ext uri="{FF2B5EF4-FFF2-40B4-BE49-F238E27FC236}">
                <a16:creationId xmlns:a16="http://schemas.microsoft.com/office/drawing/2014/main" xmlns="" id="{4B3C9DE7-92D6-469E-8AE9-CB0338F9207B}"/>
              </a:ext>
            </a:extLst>
          </p:cNvPr>
          <p:cNvSpPr/>
          <p:nvPr/>
        </p:nvSpPr>
        <p:spPr>
          <a:xfrm>
            <a:off x="0" y="622615"/>
            <a:ext cx="2498501" cy="400336"/>
          </a:xfrm>
          <a:prstGeom prst="rect">
            <a:avLst/>
          </a:prstGeom>
          <a:solidFill>
            <a:srgbClr val="E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endParaRPr lang="ar-BH" sz="500" b="1" dirty="0" smtClean="0">
              <a:latin typeface="Sakkal Majalla" panose="02000000000000000000" pitchFamily="2" charset="-78"/>
            </a:endParaRPr>
          </a:p>
          <a:p>
            <a:pPr algn="ctr" rtl="1"/>
            <a:r>
              <a:rPr lang="ar-BH" sz="16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الخلافة العباسية(</a:t>
            </a:r>
            <a:r>
              <a:rPr lang="en-US" sz="16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2</a:t>
            </a:r>
            <a:r>
              <a:rPr lang="ar-BH" sz="16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)- التأسيس</a:t>
            </a:r>
            <a:endParaRPr lang="ar-BH" sz="1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629947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AutoShape 92"/>
          <p:cNvSpPr>
            <a:spLocks noChangeArrowheads="1"/>
          </p:cNvSpPr>
          <p:nvPr/>
        </p:nvSpPr>
        <p:spPr bwMode="auto">
          <a:xfrm flipH="1">
            <a:off x="1880573" y="1375787"/>
            <a:ext cx="8515284" cy="7326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tx1"/>
            </a:solidFill>
            <a:headEnd/>
            <a:tailEnd/>
          </a:ln>
          <a:effectLst>
            <a:outerShdw blurRad="25400" dist="1905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rtl="1"/>
            <a:r>
              <a:rPr lang="ar-BH" sz="2400" b="1" dirty="0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بماذا تميزت الدولة الجديدة؟</a:t>
            </a:r>
            <a:endParaRPr lang="ar-SA" sz="20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80574" y="2302550"/>
            <a:ext cx="8515284" cy="14465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SA" sz="22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المميزات السياسية:</a:t>
            </a:r>
          </a:p>
          <a:p>
            <a:pPr marL="457200" indent="-457200" algn="r" rtl="1">
              <a:buAutoNum type="arabic1Minus"/>
            </a:pPr>
            <a:r>
              <a:rPr lang="ar-SA" sz="22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الاهتمام بالولايات الشرقية التي كان معظم سكانها من الفرس، بعكس الولايات الغربية، فقد قامت بها دول مستقلة عنها كدولة الأمويين في الأندلس، ودولة الأدارسة في المغرب.</a:t>
            </a:r>
          </a:p>
          <a:p>
            <a:pPr marL="457200" indent="-457200" algn="r" rtl="1">
              <a:buAutoNum type="arabic1Minus"/>
            </a:pPr>
            <a:r>
              <a:rPr lang="ar-SA" sz="22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نقل عاصمة الدولة إلى العراق.</a:t>
            </a:r>
            <a:endParaRPr lang="ar-SA" sz="2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80573" y="3977276"/>
            <a:ext cx="8515284" cy="14465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SA" sz="22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المميزات الاقتصادية:</a:t>
            </a:r>
          </a:p>
          <a:p>
            <a:pPr marL="457200" indent="-457200" algn="r" rtl="1">
              <a:buAutoNum type="arabic1Minus"/>
            </a:pPr>
            <a:r>
              <a:rPr lang="ar-SA" sz="22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الاهتمام بالتجارة والزراعة؛ نتيجة لركود حركة الفتوحات في عهدهم.</a:t>
            </a:r>
          </a:p>
          <a:p>
            <a:pPr marL="457200" indent="-457200" algn="r" rtl="1">
              <a:buAutoNum type="arabic1Minus"/>
            </a:pPr>
            <a:r>
              <a:rPr lang="ar-SA" sz="22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ساهم تمركز الخلافة في العراق إلى اقترابها من طرق التجارة البحرية والبرية، فبرزت مدينة البصرة كمركز تجاري أساسي.</a:t>
            </a:r>
            <a:endParaRPr lang="ar-SA" sz="2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مستطيل 3">
            <a:extLst>
              <a:ext uri="{FF2B5EF4-FFF2-40B4-BE49-F238E27FC236}">
                <a16:creationId xmlns:a16="http://schemas.microsoft.com/office/drawing/2014/main" xmlns="" id="{4B3C9DE7-92D6-469E-8AE9-CB0338F9207B}"/>
              </a:ext>
            </a:extLst>
          </p:cNvPr>
          <p:cNvSpPr/>
          <p:nvPr/>
        </p:nvSpPr>
        <p:spPr>
          <a:xfrm>
            <a:off x="-8586" y="622616"/>
            <a:ext cx="2498501" cy="400336"/>
          </a:xfrm>
          <a:prstGeom prst="rect">
            <a:avLst/>
          </a:prstGeom>
          <a:solidFill>
            <a:srgbClr val="E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endParaRPr lang="ar-BH" sz="500" b="1" dirty="0" smtClean="0">
              <a:latin typeface="Sakkal Majalla" panose="02000000000000000000" pitchFamily="2" charset="-78"/>
            </a:endParaRPr>
          </a:p>
          <a:p>
            <a:pPr algn="ctr" rtl="1"/>
            <a:r>
              <a:rPr lang="ar-BH" sz="16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الخلافة العباسية(</a:t>
            </a:r>
            <a:r>
              <a:rPr lang="en-US" sz="16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2</a:t>
            </a:r>
            <a:r>
              <a:rPr lang="ar-BH" sz="16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)- التأسيس</a:t>
            </a:r>
            <a:endParaRPr lang="ar-BH" sz="1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138966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عنوان 1"/>
          <p:cNvSpPr txBox="1">
            <a:spLocks/>
          </p:cNvSpPr>
          <p:nvPr/>
        </p:nvSpPr>
        <p:spPr>
          <a:xfrm>
            <a:off x="3052293" y="542370"/>
            <a:ext cx="7446595" cy="65368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BH" sz="4000" b="1" dirty="0" smtClean="0">
                <a:solidFill>
                  <a:srgbClr val="B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أسئلة التقويم </a:t>
            </a:r>
            <a:endParaRPr lang="ar-BH" sz="4000" b="1" dirty="0">
              <a:solidFill>
                <a:srgbClr val="B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مستطيل 3">
            <a:extLst>
              <a:ext uri="{FF2B5EF4-FFF2-40B4-BE49-F238E27FC236}">
                <a16:creationId xmlns:a16="http://schemas.microsoft.com/office/drawing/2014/main" xmlns="" id="{4B3C9DE7-92D6-469E-8AE9-CB0338F9207B}"/>
              </a:ext>
            </a:extLst>
          </p:cNvPr>
          <p:cNvSpPr/>
          <p:nvPr/>
        </p:nvSpPr>
        <p:spPr>
          <a:xfrm>
            <a:off x="0" y="622616"/>
            <a:ext cx="2498501" cy="400336"/>
          </a:xfrm>
          <a:prstGeom prst="rect">
            <a:avLst/>
          </a:prstGeom>
          <a:solidFill>
            <a:srgbClr val="E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endParaRPr lang="ar-BH" sz="500" b="1" dirty="0" smtClean="0">
              <a:latin typeface="Sakkal Majalla" panose="02000000000000000000" pitchFamily="2" charset="-78"/>
            </a:endParaRPr>
          </a:p>
          <a:p>
            <a:pPr algn="ctr" rtl="1"/>
            <a:r>
              <a:rPr lang="ar-BH" sz="16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الخلافة العباسية(</a:t>
            </a:r>
            <a:r>
              <a:rPr lang="ar-SA" sz="16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2</a:t>
            </a:r>
            <a:r>
              <a:rPr lang="ar-BH" sz="16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)- </a:t>
            </a:r>
            <a:r>
              <a:rPr lang="ar-SA" sz="16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التأسيس</a:t>
            </a:r>
            <a:endParaRPr lang="ar-BH" sz="1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AutoShape 92"/>
          <p:cNvSpPr>
            <a:spLocks noChangeArrowheads="1"/>
          </p:cNvSpPr>
          <p:nvPr/>
        </p:nvSpPr>
        <p:spPr bwMode="auto">
          <a:xfrm flipH="1">
            <a:off x="9800822" y="1491034"/>
            <a:ext cx="1407654" cy="530949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/>
            </a:solidFill>
            <a:headEnd/>
            <a:tailEnd/>
          </a:ln>
          <a:effectLst>
            <a:outerShdw blurRad="25400" dist="1905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rPr>
              <a:t>السؤال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akkal Majalla" panose="02000000000000000000" pitchFamily="2" charset="-78"/>
              <a:ea typeface="맑은 고딕" panose="020B0503020000020004" pitchFamily="34" charset="-127"/>
              <a:cs typeface="Sakkal Majalla" panose="02000000000000000000" pitchFamily="2" charset="-78"/>
            </a:endParaRPr>
          </a:p>
        </p:txBody>
      </p:sp>
      <p:sp>
        <p:nvSpPr>
          <p:cNvPr id="14" name="AutoShape 92"/>
          <p:cNvSpPr>
            <a:spLocks noChangeArrowheads="1"/>
          </p:cNvSpPr>
          <p:nvPr/>
        </p:nvSpPr>
        <p:spPr bwMode="auto">
          <a:xfrm flipH="1">
            <a:off x="9800822" y="3973990"/>
            <a:ext cx="1407654" cy="530949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/>
            </a:solidFill>
            <a:headEnd/>
            <a:tailEnd/>
          </a:ln>
          <a:effectLst>
            <a:outerShdw blurRad="25400" dist="1905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altLang="ko-KR" sz="2400" dirty="0" smtClean="0">
                <a:solidFill>
                  <a:srgbClr val="FF0000"/>
                </a:solidFill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rPr>
              <a:t>الفقرة الثانية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akkal Majalla" panose="02000000000000000000" pitchFamily="2" charset="-78"/>
              <a:ea typeface="맑은 고딕" panose="020B0503020000020004" pitchFamily="34" charset="-127"/>
              <a:cs typeface="Sakkal Majalla" panose="02000000000000000000" pitchFamily="2" charset="-78"/>
            </a:endParaRPr>
          </a:p>
        </p:txBody>
      </p:sp>
      <p:sp>
        <p:nvSpPr>
          <p:cNvPr id="15" name="AutoShape 92"/>
          <p:cNvSpPr>
            <a:spLocks noChangeArrowheads="1"/>
          </p:cNvSpPr>
          <p:nvPr/>
        </p:nvSpPr>
        <p:spPr bwMode="auto">
          <a:xfrm flipH="1">
            <a:off x="1094703" y="1366458"/>
            <a:ext cx="8519441" cy="7326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tx1"/>
            </a:solidFill>
            <a:headEnd/>
            <a:tailEnd/>
          </a:ln>
          <a:effectLst>
            <a:outerShdw blurRad="25400" dist="1905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 rtl="1">
              <a:defRPr/>
            </a:pPr>
            <a:r>
              <a:rPr lang="ar-SA" altLang="ko-KR" sz="2400" b="1" noProof="0" dirty="0" smtClean="0">
                <a:solidFill>
                  <a:srgbClr val="FF0000"/>
                </a:solidFill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rPr>
              <a:t>اختر الإجابة الصحيحة.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akkal Majalla" panose="02000000000000000000" pitchFamily="2" charset="-78"/>
              <a:ea typeface="맑은 고딕" panose="020B0503020000020004" pitchFamily="34" charset="-127"/>
              <a:cs typeface="Sakkal Majalla" panose="02000000000000000000" pitchFamily="2" charset="-78"/>
            </a:endParaRPr>
          </a:p>
        </p:txBody>
      </p:sp>
      <p:sp>
        <p:nvSpPr>
          <p:cNvPr id="17" name="عنوان 1"/>
          <p:cNvSpPr txBox="1">
            <a:spLocks/>
          </p:cNvSpPr>
          <p:nvPr/>
        </p:nvSpPr>
        <p:spPr>
          <a:xfrm>
            <a:off x="1094704" y="2269481"/>
            <a:ext cx="8515284" cy="685800"/>
          </a:xfrm>
          <a:prstGeom prst="rect">
            <a:avLst/>
          </a:prstGeom>
          <a:solidFill>
            <a:srgbClr val="EEEEEE"/>
          </a:soli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 rtl="1"/>
            <a:r>
              <a:rPr lang="ar-SA" sz="24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المؤسس الفعلي للدولة العباسية هو:</a:t>
            </a:r>
            <a:endParaRPr lang="ar-SA" sz="20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عنوان 1"/>
          <p:cNvSpPr txBox="1">
            <a:spLocks/>
          </p:cNvSpPr>
          <p:nvPr/>
        </p:nvSpPr>
        <p:spPr>
          <a:xfrm>
            <a:off x="7365919" y="3125685"/>
            <a:ext cx="1967128" cy="59827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rtl="1"/>
            <a:r>
              <a:rPr lang="ar-SA" sz="20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أ- أبو مسلم الخراساني.</a:t>
            </a:r>
            <a:endParaRPr lang="ar-SA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عنوان 1"/>
          <p:cNvSpPr txBox="1">
            <a:spLocks/>
          </p:cNvSpPr>
          <p:nvPr/>
        </p:nvSpPr>
        <p:spPr>
          <a:xfrm>
            <a:off x="4960620" y="3125685"/>
            <a:ext cx="1967128" cy="60484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rtl="1"/>
            <a:r>
              <a:rPr lang="ar-SA" sz="20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ب- أبو جعفر المنصور.</a:t>
            </a:r>
            <a:endParaRPr lang="ar-SA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AutoShape 92"/>
          <p:cNvSpPr>
            <a:spLocks noChangeArrowheads="1"/>
          </p:cNvSpPr>
          <p:nvPr/>
        </p:nvSpPr>
        <p:spPr bwMode="auto">
          <a:xfrm flipH="1">
            <a:off x="1092666" y="3919041"/>
            <a:ext cx="8515284" cy="732620"/>
          </a:xfrm>
          <a:prstGeom prst="rect">
            <a:avLst/>
          </a:prstGeom>
          <a:solidFill>
            <a:srgbClr val="EEEEEE"/>
          </a:solidFill>
          <a:ln w="25400">
            <a:solidFill>
              <a:schemeClr val="tx1"/>
            </a:solidFill>
            <a:headEnd/>
            <a:tailEnd/>
          </a:ln>
          <a:effectLst>
            <a:outerShdw blurRad="25400" dist="1905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rtl="1"/>
            <a:r>
              <a:rPr lang="ar-SA" sz="24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عاصمة الخلافة العباسية في زمن أبي جفر المنصور هي:</a:t>
            </a:r>
            <a:endParaRPr lang="ar-SA" sz="20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عنوان 1"/>
          <p:cNvSpPr txBox="1">
            <a:spLocks/>
          </p:cNvSpPr>
          <p:nvPr/>
        </p:nvSpPr>
        <p:spPr>
          <a:xfrm>
            <a:off x="1866900" y="3125684"/>
            <a:ext cx="2598729" cy="60089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rtl="1"/>
            <a:r>
              <a:rPr lang="ar-SA" sz="20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ج-</a:t>
            </a:r>
            <a:r>
              <a:rPr lang="ar-BH" sz="20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أبو العباس </a:t>
            </a:r>
            <a:r>
              <a:rPr lang="ar-SA" sz="20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(</a:t>
            </a:r>
            <a:r>
              <a:rPr lang="ar-BH" sz="20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الملقب بالسفاح</a:t>
            </a:r>
            <a:r>
              <a:rPr lang="ar-SA" sz="20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)</a:t>
            </a:r>
            <a:endParaRPr lang="ar-SA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2" name="AutoShape 92"/>
          <p:cNvSpPr>
            <a:spLocks noChangeArrowheads="1"/>
          </p:cNvSpPr>
          <p:nvPr/>
        </p:nvSpPr>
        <p:spPr bwMode="auto">
          <a:xfrm flipH="1">
            <a:off x="9795061" y="2316962"/>
            <a:ext cx="1407654" cy="530949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/>
            </a:solidFill>
            <a:headEnd/>
            <a:tailEnd/>
          </a:ln>
          <a:effectLst>
            <a:outerShdw blurRad="25400" dist="1905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altLang="ko-KR" sz="2400" dirty="0" smtClean="0">
                <a:solidFill>
                  <a:srgbClr val="FF0000"/>
                </a:solidFill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rPr>
              <a:t>الفقرة الأولى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akkal Majalla" panose="02000000000000000000" pitchFamily="2" charset="-78"/>
              <a:ea typeface="맑은 고딕" panose="020B0503020000020004" pitchFamily="34" charset="-127"/>
              <a:cs typeface="Sakkal Majalla" panose="02000000000000000000" pitchFamily="2" charset="-78"/>
            </a:endParaRPr>
          </a:p>
        </p:txBody>
      </p:sp>
      <p:sp>
        <p:nvSpPr>
          <p:cNvPr id="23" name="عنوان 1"/>
          <p:cNvSpPr txBox="1">
            <a:spLocks/>
          </p:cNvSpPr>
          <p:nvPr/>
        </p:nvSpPr>
        <p:spPr>
          <a:xfrm>
            <a:off x="7365919" y="4861292"/>
            <a:ext cx="1967128" cy="59827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rtl="1"/>
            <a:r>
              <a:rPr lang="ar-SA" sz="20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أ- بغداد.</a:t>
            </a:r>
            <a:endParaRPr lang="ar-SA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4" name="عنوان 1"/>
          <p:cNvSpPr txBox="1">
            <a:spLocks/>
          </p:cNvSpPr>
          <p:nvPr/>
        </p:nvSpPr>
        <p:spPr>
          <a:xfrm>
            <a:off x="2498501" y="4846741"/>
            <a:ext cx="1967128" cy="59827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rtl="1"/>
            <a:r>
              <a:rPr lang="ar-SA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</a:t>
            </a:r>
            <a:r>
              <a:rPr lang="ar-SA" sz="20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- مصر.</a:t>
            </a:r>
            <a:endParaRPr lang="ar-SA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5" name="عنوان 1"/>
          <p:cNvSpPr txBox="1">
            <a:spLocks/>
          </p:cNvSpPr>
          <p:nvPr/>
        </p:nvSpPr>
        <p:spPr>
          <a:xfrm>
            <a:off x="4960620" y="4861292"/>
            <a:ext cx="1967128" cy="59827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rtl="1"/>
            <a:r>
              <a:rPr lang="ar-SA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ب</a:t>
            </a:r>
            <a:r>
              <a:rPr lang="ar-SA" sz="20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- دمشق.</a:t>
            </a:r>
            <a:endParaRPr lang="ar-SA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440290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عنوان 1"/>
          <p:cNvSpPr txBox="1">
            <a:spLocks/>
          </p:cNvSpPr>
          <p:nvPr/>
        </p:nvSpPr>
        <p:spPr>
          <a:xfrm>
            <a:off x="3052293" y="542370"/>
            <a:ext cx="7446595" cy="65368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BH" sz="4000" b="1" dirty="0" smtClean="0">
                <a:solidFill>
                  <a:srgbClr val="B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الإجابة </a:t>
            </a:r>
            <a:endParaRPr lang="ar-BH" sz="4000" b="1" dirty="0">
              <a:solidFill>
                <a:srgbClr val="B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مستطيل 3">
            <a:extLst>
              <a:ext uri="{FF2B5EF4-FFF2-40B4-BE49-F238E27FC236}">
                <a16:creationId xmlns:a16="http://schemas.microsoft.com/office/drawing/2014/main" xmlns="" id="{4B3C9DE7-92D6-469E-8AE9-CB0338F9207B}"/>
              </a:ext>
            </a:extLst>
          </p:cNvPr>
          <p:cNvSpPr/>
          <p:nvPr/>
        </p:nvSpPr>
        <p:spPr>
          <a:xfrm>
            <a:off x="0" y="622616"/>
            <a:ext cx="2498501" cy="400336"/>
          </a:xfrm>
          <a:prstGeom prst="rect">
            <a:avLst/>
          </a:prstGeom>
          <a:solidFill>
            <a:srgbClr val="E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endParaRPr lang="ar-BH" sz="500" b="1" dirty="0" smtClean="0">
              <a:latin typeface="Sakkal Majalla" panose="02000000000000000000" pitchFamily="2" charset="-78"/>
            </a:endParaRPr>
          </a:p>
          <a:p>
            <a:pPr algn="ctr" rtl="1"/>
            <a:r>
              <a:rPr lang="ar-BH" sz="16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الخلافة العباسية(</a:t>
            </a:r>
            <a:r>
              <a:rPr lang="ar-SA" sz="16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2</a:t>
            </a:r>
            <a:r>
              <a:rPr lang="ar-BH" sz="16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)- </a:t>
            </a:r>
            <a:r>
              <a:rPr lang="ar-SA" sz="16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التأسيس</a:t>
            </a:r>
            <a:endParaRPr lang="ar-BH" sz="1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AutoShape 92"/>
          <p:cNvSpPr>
            <a:spLocks noChangeArrowheads="1"/>
          </p:cNvSpPr>
          <p:nvPr/>
        </p:nvSpPr>
        <p:spPr bwMode="auto">
          <a:xfrm flipH="1">
            <a:off x="9800822" y="1491034"/>
            <a:ext cx="1758718" cy="530949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/>
            </a:solidFill>
            <a:headEnd/>
            <a:tailEnd/>
          </a:ln>
          <a:effectLst>
            <a:outerShdw blurRad="25400" dist="1905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altLang="ko-KR" sz="2400" noProof="0" dirty="0" smtClean="0">
                <a:solidFill>
                  <a:srgbClr val="FF0000"/>
                </a:solidFill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rPr>
              <a:t>إجابة الفقرة </a:t>
            </a:r>
            <a:r>
              <a:rPr kumimoji="0" lang="ar-BH" altLang="ko-KR" sz="24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rPr>
              <a:t>الأول</a:t>
            </a:r>
            <a:r>
              <a:rPr kumimoji="0" lang="ar-SA" altLang="ko-KR" sz="24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rPr>
              <a:t>ى</a:t>
            </a:r>
            <a:r>
              <a:rPr kumimoji="0" lang="ar-BH" altLang="ko-KR" sz="24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rPr>
              <a:t> 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akkal Majalla" panose="02000000000000000000" pitchFamily="2" charset="-78"/>
              <a:ea typeface="맑은 고딕" panose="020B0503020000020004" pitchFamily="34" charset="-127"/>
              <a:cs typeface="Sakkal Majalla" panose="02000000000000000000" pitchFamily="2" charset="-78"/>
            </a:endParaRPr>
          </a:p>
        </p:txBody>
      </p:sp>
      <p:sp>
        <p:nvSpPr>
          <p:cNvPr id="15" name="AutoShape 92"/>
          <p:cNvSpPr>
            <a:spLocks noChangeArrowheads="1"/>
          </p:cNvSpPr>
          <p:nvPr/>
        </p:nvSpPr>
        <p:spPr bwMode="auto">
          <a:xfrm flipH="1">
            <a:off x="1094703" y="1366458"/>
            <a:ext cx="8519441" cy="7326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tx1"/>
            </a:solidFill>
            <a:headEnd/>
            <a:tailEnd/>
          </a:ln>
          <a:effectLst>
            <a:outerShdw blurRad="25400" dist="1905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rtl="1"/>
            <a:r>
              <a:rPr lang="ar-SA" sz="2400" b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المؤسس الفعلي للدولة العباسية هو:</a:t>
            </a:r>
            <a:endParaRPr lang="ar-SA" sz="20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عنوان 1"/>
          <p:cNvSpPr txBox="1">
            <a:spLocks/>
          </p:cNvSpPr>
          <p:nvPr/>
        </p:nvSpPr>
        <p:spPr>
          <a:xfrm>
            <a:off x="4442460" y="2248368"/>
            <a:ext cx="2271928" cy="62345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rtl="1"/>
            <a:r>
              <a:rPr lang="ar-SA" sz="24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ب- أبو جعفر المنصور.</a:t>
            </a:r>
            <a:endParaRPr lang="ar-SA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AutoShape 92"/>
          <p:cNvSpPr>
            <a:spLocks noChangeArrowheads="1"/>
          </p:cNvSpPr>
          <p:nvPr/>
        </p:nvSpPr>
        <p:spPr bwMode="auto">
          <a:xfrm flipH="1">
            <a:off x="9800822" y="4006241"/>
            <a:ext cx="1758718" cy="530949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/>
            </a:solidFill>
            <a:headEnd/>
            <a:tailEnd/>
          </a:ln>
          <a:effectLst>
            <a:outerShdw blurRad="25400" dist="1905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altLang="ko-KR" sz="2400" noProof="0" dirty="0" smtClean="0">
                <a:solidFill>
                  <a:srgbClr val="FF0000"/>
                </a:solidFill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rPr>
              <a:t>إجابة الفقرة الثانية</a:t>
            </a:r>
            <a:r>
              <a:rPr kumimoji="0" lang="ar-BH" altLang="ko-KR" sz="24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rPr>
              <a:t> 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akkal Majalla" panose="02000000000000000000" pitchFamily="2" charset="-78"/>
              <a:ea typeface="맑은 고딕" panose="020B0503020000020004" pitchFamily="34" charset="-127"/>
              <a:cs typeface="Sakkal Majalla" panose="02000000000000000000" pitchFamily="2" charset="-78"/>
            </a:endParaRPr>
          </a:p>
        </p:txBody>
      </p:sp>
      <p:sp>
        <p:nvSpPr>
          <p:cNvPr id="14" name="عنوان 1"/>
          <p:cNvSpPr txBox="1">
            <a:spLocks/>
          </p:cNvSpPr>
          <p:nvPr/>
        </p:nvSpPr>
        <p:spPr>
          <a:xfrm>
            <a:off x="4442460" y="4763575"/>
            <a:ext cx="2271928" cy="62345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rtl="1"/>
            <a:r>
              <a:rPr lang="ar-SA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</a:t>
            </a:r>
            <a:r>
              <a:rPr lang="ar-SA" sz="24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- بغداد.</a:t>
            </a:r>
            <a:endParaRPr lang="ar-SA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AutoShape 92"/>
          <p:cNvSpPr>
            <a:spLocks noChangeArrowheads="1"/>
          </p:cNvSpPr>
          <p:nvPr/>
        </p:nvSpPr>
        <p:spPr bwMode="auto">
          <a:xfrm flipH="1">
            <a:off x="1094703" y="3856281"/>
            <a:ext cx="8519441" cy="7326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tx1"/>
            </a:solidFill>
            <a:headEnd/>
            <a:tailEnd/>
          </a:ln>
          <a:effectLst>
            <a:outerShdw blurRad="25400" dist="1905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rtl="1"/>
            <a:r>
              <a:rPr lang="ar-SA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عاصمة الخلافة العباسية في زمن أبي جفر المنصور هي:</a:t>
            </a:r>
            <a:endParaRPr lang="ar-SA" sz="20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161509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 animBg="1"/>
      <p:bldP spid="15" grpId="0" animBg="1"/>
      <p:bldP spid="16" grpId="0" animBg="1"/>
      <p:bldP spid="13" grpId="0" animBg="1"/>
      <p:bldP spid="14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554569" y="2204862"/>
            <a:ext cx="5413847" cy="1569660"/>
          </a:xfrm>
          <a:prstGeom prst="rect">
            <a:avLst/>
          </a:prstGeom>
          <a:solidFill>
            <a:srgbClr val="D1E6C4"/>
          </a:solidFill>
        </p:spPr>
        <p:txBody>
          <a:bodyPr wrap="square">
            <a:spAutoFit/>
          </a:bodyPr>
          <a:lstStyle/>
          <a:p>
            <a:pPr algn="ctr" rtl="1"/>
            <a:r>
              <a:rPr lang="ar-BH" sz="9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implified Arabic"/>
              </a:rPr>
              <a:t>انتهى </a:t>
            </a:r>
            <a:r>
              <a:rPr lang="ar-BH" sz="9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implified Arabic"/>
              </a:rPr>
              <a:t>الدّرسُ</a:t>
            </a:r>
            <a:endParaRPr lang="en-US" sz="9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2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Simplified Arabic"/>
            </a:endParaRPr>
          </a:p>
        </p:txBody>
      </p:sp>
      <p:sp>
        <p:nvSpPr>
          <p:cNvPr id="9" name="مستطيل 3">
            <a:extLst>
              <a:ext uri="{FF2B5EF4-FFF2-40B4-BE49-F238E27FC236}">
                <a16:creationId xmlns:a16="http://schemas.microsoft.com/office/drawing/2014/main" xmlns="" id="{4B3C9DE7-92D6-469E-8AE9-CB0338F9207B}"/>
              </a:ext>
            </a:extLst>
          </p:cNvPr>
          <p:cNvSpPr/>
          <p:nvPr/>
        </p:nvSpPr>
        <p:spPr>
          <a:xfrm>
            <a:off x="0" y="622616"/>
            <a:ext cx="2498501" cy="400336"/>
          </a:xfrm>
          <a:prstGeom prst="rect">
            <a:avLst/>
          </a:prstGeom>
          <a:solidFill>
            <a:srgbClr val="E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endParaRPr lang="ar-BH" sz="500" b="1" dirty="0" smtClean="0">
              <a:latin typeface="Sakkal Majalla" panose="02000000000000000000" pitchFamily="2" charset="-78"/>
            </a:endParaRPr>
          </a:p>
          <a:p>
            <a:pPr algn="ctr" rtl="1"/>
            <a:r>
              <a:rPr lang="ar-BH" sz="16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الخلافة العباسية(</a:t>
            </a:r>
            <a:r>
              <a:rPr lang="en-US" sz="16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2</a:t>
            </a:r>
            <a:r>
              <a:rPr lang="ar-BH" sz="16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)- التأسيس</a:t>
            </a:r>
            <a:endParaRPr lang="ar-BH" sz="1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05736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TMPLT.potx</Template>
  <TotalTime>468</TotalTime>
  <Words>511</Words>
  <Application>Microsoft Office PowerPoint</Application>
  <PresentationFormat>Widescreen</PresentationFormat>
  <Paragraphs>82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Malgun Gothic</vt:lpstr>
      <vt:lpstr>Malgun Gothic</vt:lpstr>
      <vt:lpstr>Arial</vt:lpstr>
      <vt:lpstr>Calibri</vt:lpstr>
      <vt:lpstr>Calibri Light</vt:lpstr>
      <vt:lpstr>Sakkal Majalla</vt:lpstr>
      <vt:lpstr>Simplified Arabic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AYSHA ALTHABET</dc:creator>
  <cp:lastModifiedBy>Admin</cp:lastModifiedBy>
  <cp:revision>82</cp:revision>
  <cp:lastPrinted>2021-01-17T11:49:49Z</cp:lastPrinted>
  <dcterms:created xsi:type="dcterms:W3CDTF">2020-03-04T10:47:58Z</dcterms:created>
  <dcterms:modified xsi:type="dcterms:W3CDTF">2021-02-11T05:28:36Z</dcterms:modified>
</cp:coreProperties>
</file>