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598" r:id="rId4"/>
    <p:sldId id="615" r:id="rId5"/>
    <p:sldId id="620" r:id="rId6"/>
    <p:sldId id="609" r:id="rId7"/>
    <p:sldId id="627" r:id="rId8"/>
    <p:sldId id="628" r:id="rId9"/>
    <p:sldId id="624" r:id="rId10"/>
    <p:sldId id="634" r:id="rId11"/>
    <p:sldId id="636" r:id="rId12"/>
    <p:sldId id="637" r:id="rId13"/>
    <p:sldId id="567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E2E1FF"/>
    <a:srgbClr val="DEEA46"/>
    <a:srgbClr val="FFCCFF"/>
    <a:srgbClr val="CCFFCC"/>
    <a:srgbClr val="66FFFF"/>
    <a:srgbClr val="A47FFF"/>
    <a:srgbClr val="D4BB92"/>
    <a:srgbClr val="99862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27" autoAdjust="0"/>
    <p:restoredTop sz="86328"/>
  </p:normalViewPr>
  <p:slideViewPr>
    <p:cSldViewPr snapToGrid="0">
      <p:cViewPr varScale="1">
        <p:scale>
          <a:sx n="92" d="100"/>
          <a:sy n="92" d="100"/>
        </p:scale>
        <p:origin x="540" y="90"/>
      </p:cViewPr>
      <p:guideLst>
        <p:guide orient="horz" pos="2160"/>
        <p:guide pos="3840"/>
      </p:guideLst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7A947-0CDA-AE49-9348-43DBC78373D5}" type="datetimeFigureOut">
              <a:rPr lang="x-none" smtClean="0"/>
              <a:t>2/1/2021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2A9D7-1B94-784B-B0AF-ADB234213F2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377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2A9D7-1B94-784B-B0AF-ADB234213F26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8020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463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632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196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305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305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305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305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52A9D7-1B94-784B-B0AF-ADB234213F26}" type="slidenum">
              <a:rPr lang="x-none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66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52A9D7-1B94-784B-B0AF-ADB234213F26}" type="slidenum">
              <a:rPr lang="x-none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473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52A9D7-1B94-784B-B0AF-ADB234213F26}" type="slidenum">
              <a:rPr lang="x-none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82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52A9D7-1B94-784B-B0AF-ADB234213F26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43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3000">
              <a:schemeClr val="bg2"/>
            </a:gs>
            <a:gs pos="83000">
              <a:schemeClr val="bg2"/>
            </a:gs>
            <a:gs pos="92027">
              <a:schemeClr val="bg2"/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8" r:id="rId2"/>
    <p:sldLayoutId id="2147483650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  <p:sldLayoutId id="2147483708" r:id="rId12"/>
    <p:sldLayoutId id="2147483707" r:id="rId13"/>
    <p:sldLayoutId id="2147483706" r:id="rId14"/>
    <p:sldLayoutId id="2147483705" r:id="rId15"/>
    <p:sldLayoutId id="2147483704" r:id="rId16"/>
    <p:sldLayoutId id="2147483703" r:id="rId17"/>
    <p:sldLayoutId id="2147483702" r:id="rId18"/>
    <p:sldLayoutId id="2147483701" r:id="rId19"/>
    <p:sldLayoutId id="2147483700" r:id="rId20"/>
    <p:sldLayoutId id="2147483699" r:id="rId21"/>
    <p:sldLayoutId id="2147483698" r:id="rId22"/>
    <p:sldLayoutId id="2147483697" r:id="rId23"/>
    <p:sldLayoutId id="2147483696" r:id="rId24"/>
    <p:sldLayoutId id="2147483695" r:id="rId25"/>
    <p:sldLayoutId id="2147483694" r:id="rId26"/>
    <p:sldLayoutId id="2147483693" r:id="rId27"/>
    <p:sldLayoutId id="2147483692" r:id="rId28"/>
    <p:sldLayoutId id="2147483691" r:id="rId29"/>
    <p:sldLayoutId id="2147483690" r:id="rId30"/>
    <p:sldLayoutId id="2147483689" r:id="rId31"/>
    <p:sldLayoutId id="2147483687" r:id="rId32"/>
    <p:sldLayoutId id="2147483686" r:id="rId33"/>
    <p:sldLayoutId id="2147483685" r:id="rId34"/>
    <p:sldLayoutId id="2147483684" r:id="rId35"/>
    <p:sldLayoutId id="2147483683" r:id="rId36"/>
    <p:sldLayoutId id="2147483682" r:id="rId37"/>
    <p:sldLayoutId id="2147483681" r:id="rId38"/>
    <p:sldLayoutId id="2147483680" r:id="rId39"/>
    <p:sldLayoutId id="2147483679" r:id="rId40"/>
    <p:sldLayoutId id="2147483678" r:id="rId41"/>
    <p:sldLayoutId id="2147483677" r:id="rId42"/>
    <p:sldLayoutId id="2147483676" r:id="rId43"/>
    <p:sldLayoutId id="2147483675" r:id="rId44"/>
    <p:sldLayoutId id="2147483674" r:id="rId45"/>
    <p:sldLayoutId id="2147483673" r:id="rId46"/>
    <p:sldLayoutId id="2147483672" r:id="rId47"/>
    <p:sldLayoutId id="2147483671" r:id="rId48"/>
    <p:sldLayoutId id="2147483670" r:id="rId49"/>
    <p:sldLayoutId id="2147483669" r:id="rId50"/>
    <p:sldLayoutId id="2147483668" r:id="rId51"/>
    <p:sldLayoutId id="2147483667" r:id="rId52"/>
    <p:sldLayoutId id="2147483666" r:id="rId53"/>
    <p:sldLayoutId id="2147483665" r:id="rId54"/>
    <p:sldLayoutId id="2147483664" r:id="rId55"/>
    <p:sldLayoutId id="2147483663" r:id="rId56"/>
    <p:sldLayoutId id="2147483662" r:id="rId57"/>
    <p:sldLayoutId id="2147483661" r:id="rId58"/>
    <p:sldLayoutId id="2147483660" r:id="rId59"/>
    <p:sldLayoutId id="2147483651" r:id="rId60"/>
    <p:sldLayoutId id="2147483652" r:id="rId61"/>
    <p:sldLayoutId id="2147483653" r:id="rId62"/>
    <p:sldLayoutId id="2147483654" r:id="rId63"/>
    <p:sldLayoutId id="2147483655" r:id="rId64"/>
    <p:sldLayoutId id="2147483656" r:id="rId65"/>
    <p:sldLayoutId id="2147483657" r:id="rId66"/>
    <p:sldLayoutId id="2147483658" r:id="rId67"/>
    <p:sldLayoutId id="2147483659" r:id="rId6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01445958-5DAC-421B-832D-674FDFC98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845518"/>
              </p:ext>
            </p:extLst>
          </p:nvPr>
        </p:nvGraphicFramePr>
        <p:xfrm>
          <a:off x="2666206" y="1759811"/>
          <a:ext cx="6707187" cy="1554163"/>
        </p:xfrm>
        <a:graphic>
          <a:graphicData uri="http://schemas.openxmlformats.org/drawingml/2006/table">
            <a:tbl>
              <a:tblPr/>
              <a:tblGrid>
                <a:gridCol w="67071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554163">
                <a:tc>
                  <a:txBody>
                    <a:bodyPr/>
                    <a:lstStyle/>
                    <a:p>
                      <a:pPr algn="ctr"/>
                      <a:endParaRPr lang="ar-BH" sz="1600" dirty="0">
                        <a:solidFill>
                          <a:schemeClr val="accent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41" marR="91441" marT="45621" marB="456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10">
            <a:extLst>
              <a:ext uri="{FF2B5EF4-FFF2-40B4-BE49-F238E27FC236}">
                <a16:creationId xmlns="" xmlns:a16="http://schemas.microsoft.com/office/drawing/2014/main" id="{7DE853D3-48F5-440A-931B-64420CAA7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983777"/>
              </p:ext>
            </p:extLst>
          </p:nvPr>
        </p:nvGraphicFramePr>
        <p:xfrm>
          <a:off x="4367843" y="1942374"/>
          <a:ext cx="7167272" cy="4091041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583919">
                  <a:extLst>
                    <a:ext uri="{9D8B030D-6E8A-4147-A177-3AD203B41FA5}">
                      <a16:colId xmlns="" xmlns:a16="http://schemas.microsoft.com/office/drawing/2014/main" val="1016024147"/>
                    </a:ext>
                  </a:extLst>
                </a:gridCol>
                <a:gridCol w="2583353">
                  <a:extLst>
                    <a:ext uri="{9D8B030D-6E8A-4147-A177-3AD203B41FA5}">
                      <a16:colId xmlns="" xmlns:a16="http://schemas.microsoft.com/office/drawing/2014/main" val="879990646"/>
                    </a:ext>
                  </a:extLst>
                </a:gridCol>
              </a:tblGrid>
              <a:tr h="106382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4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العلوم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4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</a:t>
                      </a:r>
                      <a:r>
                        <a:rPr lang="ar-SA" sz="4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ّ</a:t>
                      </a:r>
                      <a:r>
                        <a:rPr lang="ar-BH" sz="44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ة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2888969"/>
                  </a:ext>
                </a:extLst>
              </a:tr>
              <a:tr h="893614"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dirty="0"/>
                        <a:t>الثاني الإعدادي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dirty="0"/>
                        <a:t>الصف</a:t>
                      </a:r>
                      <a:r>
                        <a:rPr lang="ar-SA" sz="3200" b="1" dirty="0"/>
                        <a:t>ّ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0410534"/>
                  </a:ext>
                </a:extLst>
              </a:tr>
              <a:tr h="893614"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dirty="0"/>
                        <a:t>السادس</a:t>
                      </a:r>
                    </a:p>
                    <a:p>
                      <a:pPr algn="ctr" rtl="1"/>
                      <a:r>
                        <a:rPr lang="ar-BH" sz="3200" b="1" dirty="0"/>
                        <a:t>(الموجات و الصوت و الضوء)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dirty="0"/>
                        <a:t>الفصل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3270941"/>
                  </a:ext>
                </a:extLst>
              </a:tr>
              <a:tr h="97872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noProof="0" dirty="0" smtClean="0"/>
                        <a:t>الموجات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noProof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الجزء الأول</a:t>
                      </a:r>
                      <a:endParaRPr lang="ar-BH" sz="3200" b="1" kern="1200" noProof="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/>
                        <a:t>الدرس </a:t>
                      </a:r>
                      <a:r>
                        <a:rPr lang="ar-BH" sz="3200" b="1" smtClean="0"/>
                        <a:t>(6-1)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193332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72" y="2210608"/>
            <a:ext cx="3846909" cy="3158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="" xmlns:a16="http://schemas.microsoft.com/office/drawing/2014/main" id="{DB89D73F-75FF-4415-B830-C5C6BEE875B2}"/>
              </a:ext>
            </a:extLst>
          </p:cNvPr>
          <p:cNvSpPr txBox="1"/>
          <p:nvPr/>
        </p:nvSpPr>
        <p:spPr>
          <a:xfrm>
            <a:off x="4966855" y="-35066"/>
            <a:ext cx="3520786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أهداف الدرس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CB25467-B36E-482F-8C5B-0C26066814F3}"/>
              </a:ext>
            </a:extLst>
          </p:cNvPr>
          <p:cNvSpPr/>
          <p:nvPr/>
        </p:nvSpPr>
        <p:spPr>
          <a:xfrm>
            <a:off x="270641" y="2107256"/>
            <a:ext cx="11477628" cy="7566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توضيح كيف تنشأ الموجة وتنقل الطاقة.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7CA78C7-A477-48C8-B3A2-A13A4535F406}"/>
              </a:ext>
            </a:extLst>
          </p:cNvPr>
          <p:cNvSpPr/>
          <p:nvPr/>
        </p:nvSpPr>
        <p:spPr>
          <a:xfrm>
            <a:off x="270641" y="3179604"/>
            <a:ext cx="11477628" cy="756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المقارنة بين الموجات الطولية و الموجات المستعرضة مع طرح أمثلة عليها.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7BA6A76-8A7C-4E2B-9B76-BF7E62B9AA85}"/>
              </a:ext>
            </a:extLst>
          </p:cNvPr>
          <p:cNvSpPr/>
          <p:nvPr/>
        </p:nvSpPr>
        <p:spPr>
          <a:xfrm>
            <a:off x="270641" y="4157492"/>
            <a:ext cx="11477628" cy="7545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en-US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- وصف العلاقة بين سعة الموجة وطاقتها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           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331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09B40B0C-DCF9-4692-88E9-8AD63A029CF3}"/>
              </a:ext>
            </a:extLst>
          </p:cNvPr>
          <p:cNvSpPr/>
          <p:nvPr/>
        </p:nvSpPr>
        <p:spPr>
          <a:xfrm>
            <a:off x="3854327" y="2187745"/>
            <a:ext cx="7826805" cy="545970"/>
          </a:xfrm>
          <a:custGeom>
            <a:avLst/>
            <a:gdLst>
              <a:gd name="connsiteX0" fmla="*/ 190909 w 1145430"/>
              <a:gd name="connsiteY0" fmla="*/ 0 h 4667504"/>
              <a:gd name="connsiteX1" fmla="*/ 954521 w 1145430"/>
              <a:gd name="connsiteY1" fmla="*/ 0 h 4667504"/>
              <a:gd name="connsiteX2" fmla="*/ 1145430 w 1145430"/>
              <a:gd name="connsiteY2" fmla="*/ 190909 h 4667504"/>
              <a:gd name="connsiteX3" fmla="*/ 1145430 w 1145430"/>
              <a:gd name="connsiteY3" fmla="*/ 4667504 h 4667504"/>
              <a:gd name="connsiteX4" fmla="*/ 1145430 w 1145430"/>
              <a:gd name="connsiteY4" fmla="*/ 4667504 h 4667504"/>
              <a:gd name="connsiteX5" fmla="*/ 0 w 1145430"/>
              <a:gd name="connsiteY5" fmla="*/ 4667504 h 4667504"/>
              <a:gd name="connsiteX6" fmla="*/ 0 w 1145430"/>
              <a:gd name="connsiteY6" fmla="*/ 4667504 h 4667504"/>
              <a:gd name="connsiteX7" fmla="*/ 0 w 1145430"/>
              <a:gd name="connsiteY7" fmla="*/ 190909 h 4667504"/>
              <a:gd name="connsiteX8" fmla="*/ 190909 w 1145430"/>
              <a:gd name="connsiteY8" fmla="*/ 0 h 466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430" h="4667504">
                <a:moveTo>
                  <a:pt x="0" y="3889569"/>
                </a:moveTo>
                <a:lnTo>
                  <a:pt x="0" y="777935"/>
                </a:lnTo>
                <a:cubicBezTo>
                  <a:pt x="0" y="348295"/>
                  <a:pt x="20976" y="2"/>
                  <a:pt x="46850" y="2"/>
                </a:cubicBezTo>
                <a:lnTo>
                  <a:pt x="1145430" y="2"/>
                </a:lnTo>
                <a:lnTo>
                  <a:pt x="1145430" y="2"/>
                </a:lnTo>
                <a:lnTo>
                  <a:pt x="1145430" y="4667502"/>
                </a:lnTo>
                <a:lnTo>
                  <a:pt x="1145430" y="4667502"/>
                </a:lnTo>
                <a:lnTo>
                  <a:pt x="46850" y="4667502"/>
                </a:lnTo>
                <a:cubicBezTo>
                  <a:pt x="20976" y="4667502"/>
                  <a:pt x="0" y="4319209"/>
                  <a:pt x="0" y="388956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170216" tIns="113064" rIns="114299" bIns="113067" numCol="1" spcCol="1270" anchor="ctr" anchorCtr="0">
            <a:noAutofit/>
          </a:bodyPr>
          <a:lstStyle/>
          <a:p>
            <a:pPr marL="0" lvl="1" algn="r" defTabSz="13335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الموجة: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اضطراب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ينتقل عبر المادة </a:t>
            </a:r>
            <a:r>
              <a:rPr lang="ar-BH" sz="28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 </a:t>
            </a: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الفراغ و ينقل الطاقة من مكان إلى آخر</a:t>
            </a:r>
            <a:endParaRPr lang="en-US" sz="2800" b="1" kern="1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17">
            <a:extLst>
              <a:ext uri="{FF2B5EF4-FFF2-40B4-BE49-F238E27FC236}">
                <a16:creationId xmlns="" xmlns:a16="http://schemas.microsoft.com/office/drawing/2014/main" id="{2C683B79-2D6D-4132-AC3C-14B7948420AA}"/>
              </a:ext>
            </a:extLst>
          </p:cNvPr>
          <p:cNvSpPr txBox="1"/>
          <p:nvPr/>
        </p:nvSpPr>
        <p:spPr>
          <a:xfrm>
            <a:off x="5673436" y="1231928"/>
            <a:ext cx="5916675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الموجات تنقل الطاقة و ليس </a:t>
            </a:r>
            <a:r>
              <a:rPr kumimoji="0" lang="ar-BH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المادة:</a:t>
            </a: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5" t="41186" r="34858" b="16026"/>
          <a:stretch/>
        </p:blipFill>
        <p:spPr bwMode="auto">
          <a:xfrm>
            <a:off x="400547" y="2243672"/>
            <a:ext cx="3235570" cy="3639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reeform: Shape 13">
            <a:extLst>
              <a:ext uri="{FF2B5EF4-FFF2-40B4-BE49-F238E27FC236}">
                <a16:creationId xmlns="" xmlns:a16="http://schemas.microsoft.com/office/drawing/2014/main" id="{41A1D8E1-D907-4B5A-9DA3-2A2B3E923586}"/>
              </a:ext>
            </a:extLst>
          </p:cNvPr>
          <p:cNvSpPr/>
          <p:nvPr/>
        </p:nvSpPr>
        <p:spPr>
          <a:xfrm>
            <a:off x="3874005" y="3138725"/>
            <a:ext cx="7787447" cy="2379518"/>
          </a:xfrm>
          <a:custGeom>
            <a:avLst/>
            <a:gdLst>
              <a:gd name="connsiteX0" fmla="*/ 0 w 2625471"/>
              <a:gd name="connsiteY0" fmla="*/ 238636 h 1431788"/>
              <a:gd name="connsiteX1" fmla="*/ 238636 w 2625471"/>
              <a:gd name="connsiteY1" fmla="*/ 0 h 1431788"/>
              <a:gd name="connsiteX2" fmla="*/ 2386835 w 2625471"/>
              <a:gd name="connsiteY2" fmla="*/ 0 h 1431788"/>
              <a:gd name="connsiteX3" fmla="*/ 2625471 w 2625471"/>
              <a:gd name="connsiteY3" fmla="*/ 238636 h 1431788"/>
              <a:gd name="connsiteX4" fmla="*/ 2625471 w 2625471"/>
              <a:gd name="connsiteY4" fmla="*/ 1193152 h 1431788"/>
              <a:gd name="connsiteX5" fmla="*/ 2386835 w 2625471"/>
              <a:gd name="connsiteY5" fmla="*/ 1431788 h 1431788"/>
              <a:gd name="connsiteX6" fmla="*/ 238636 w 2625471"/>
              <a:gd name="connsiteY6" fmla="*/ 1431788 h 1431788"/>
              <a:gd name="connsiteX7" fmla="*/ 0 w 2625471"/>
              <a:gd name="connsiteY7" fmla="*/ 1193152 h 1431788"/>
              <a:gd name="connsiteX8" fmla="*/ 0 w 2625471"/>
              <a:gd name="connsiteY8" fmla="*/ 238636 h 14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25471" h="1431788">
                <a:moveTo>
                  <a:pt x="0" y="238636"/>
                </a:moveTo>
                <a:cubicBezTo>
                  <a:pt x="0" y="106841"/>
                  <a:pt x="106841" y="0"/>
                  <a:pt x="238636" y="0"/>
                </a:cubicBezTo>
                <a:lnTo>
                  <a:pt x="2386835" y="0"/>
                </a:lnTo>
                <a:cubicBezTo>
                  <a:pt x="2518630" y="0"/>
                  <a:pt x="2625471" y="106841"/>
                  <a:pt x="2625471" y="238636"/>
                </a:cubicBezTo>
                <a:lnTo>
                  <a:pt x="2625471" y="1193152"/>
                </a:lnTo>
                <a:cubicBezTo>
                  <a:pt x="2625471" y="1324947"/>
                  <a:pt x="2518630" y="1431788"/>
                  <a:pt x="2386835" y="1431788"/>
                </a:cubicBezTo>
                <a:lnTo>
                  <a:pt x="238636" y="1431788"/>
                </a:lnTo>
                <a:cubicBezTo>
                  <a:pt x="106841" y="1431788"/>
                  <a:pt x="0" y="1324947"/>
                  <a:pt x="0" y="1193152"/>
                </a:cubicBezTo>
                <a:lnTo>
                  <a:pt x="0" y="238636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218484" tIns="144189" rIns="218484" bIns="144189" numCol="1" spcCol="1270" anchor="ctr" anchorCtr="0">
            <a:noAutofit/>
          </a:bodyPr>
          <a:lstStyle/>
          <a:p>
            <a:pPr marL="571500" lvl="0" indent="-571500" algn="r" defTabSz="17335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ar-BH" sz="28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عند حركة </a:t>
            </a:r>
            <a:r>
              <a:rPr lang="ar-BH" sz="2800" b="1" dirty="0" smtClean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موجات الماء فإن </a:t>
            </a:r>
            <a:r>
              <a:rPr lang="ar-BH" sz="28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طاقة اهتزاز جزيئات الماء عند اصطدامها بالصخور تؤدي الى تحطمها</a:t>
            </a:r>
            <a:r>
              <a:rPr lang="ar-BH" sz="2800" b="1" dirty="0" smtClean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BH" sz="2800" b="1" kern="1200" dirty="0">
              <a:solidFill>
                <a:sysClr val="windowText" lastClr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71500" lvl="0" indent="-571500" algn="r" defTabSz="17335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ar-BH" sz="28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حركة </a:t>
            </a:r>
            <a:r>
              <a:rPr lang="ar-BH" sz="2800" b="1" dirty="0" smtClean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 </a:t>
            </a:r>
            <a:r>
              <a:rPr lang="ar-BH" sz="28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تنقل الطاقة الناتجة عنها، </a:t>
            </a:r>
            <a:r>
              <a:rPr lang="ar-BH" sz="2800" b="1" dirty="0" smtClean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اما </a:t>
            </a:r>
            <a:r>
              <a:rPr lang="ar-BH" sz="28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جزيئات الماء فلا تغادر </a:t>
            </a:r>
            <a:r>
              <a:rPr lang="ar-BH" sz="2800" b="1" dirty="0" smtClean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مواقعها أبدًا</a:t>
            </a:r>
            <a:r>
              <a:rPr lang="ar-BH" sz="28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C683B79-2D6D-4132-AC3C-14B7948420AA}"/>
              </a:ext>
            </a:extLst>
          </p:cNvPr>
          <p:cNvSpPr txBox="1"/>
          <p:nvPr/>
        </p:nvSpPr>
        <p:spPr>
          <a:xfrm>
            <a:off x="4142546" y="82177"/>
            <a:ext cx="4689728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ما الموجات؟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438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7">
            <a:extLst>
              <a:ext uri="{FF2B5EF4-FFF2-40B4-BE49-F238E27FC236}">
                <a16:creationId xmlns="" xmlns:a16="http://schemas.microsoft.com/office/drawing/2014/main" id="{44D4BC89-972E-4001-BB69-260540B4F92D}"/>
              </a:ext>
            </a:extLst>
          </p:cNvPr>
          <p:cNvSpPr txBox="1"/>
          <p:nvPr/>
        </p:nvSpPr>
        <p:spPr>
          <a:xfrm>
            <a:off x="4827364" y="20782"/>
            <a:ext cx="3891232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BH" sz="44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نواع </a:t>
            </a: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</a:p>
        </p:txBody>
      </p:sp>
      <p:sp>
        <p:nvSpPr>
          <p:cNvPr id="4" name="Freeform 3"/>
          <p:cNvSpPr/>
          <p:nvPr/>
        </p:nvSpPr>
        <p:spPr>
          <a:xfrm>
            <a:off x="5956367" y="4372801"/>
            <a:ext cx="1633226" cy="93252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32525"/>
                </a:lnTo>
                <a:lnTo>
                  <a:pt x="1633226" y="932525"/>
                </a:lnTo>
              </a:path>
            </a:pathLst>
          </a:custGeom>
          <a:noFill/>
          <a:ln w="28575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 4"/>
          <p:cNvSpPr/>
          <p:nvPr/>
        </p:nvSpPr>
        <p:spPr>
          <a:xfrm>
            <a:off x="7767551" y="2476985"/>
            <a:ext cx="2087614" cy="52783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087614" y="0"/>
                </a:moveTo>
                <a:lnTo>
                  <a:pt x="2087614" y="179747"/>
                </a:lnTo>
                <a:lnTo>
                  <a:pt x="0" y="179747"/>
                </a:lnTo>
                <a:lnTo>
                  <a:pt x="0" y="527837"/>
                </a:lnTo>
              </a:path>
            </a:pathLst>
          </a:custGeom>
          <a:noFill/>
          <a:ln w="28575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6659538" y="1752310"/>
            <a:ext cx="3195627" cy="20570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3195627" y="0"/>
                </a:lnTo>
                <a:lnTo>
                  <a:pt x="3195627" y="205704"/>
                </a:lnTo>
              </a:path>
            </a:pathLst>
          </a:custGeom>
          <a:noFill/>
          <a:ln w="28575"/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1022495" y="4344622"/>
            <a:ext cx="308036" cy="114970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149701"/>
                </a:lnTo>
                <a:lnTo>
                  <a:pt x="308036" y="1149701"/>
                </a:lnTo>
              </a:path>
            </a:pathLst>
          </a:custGeom>
          <a:noFill/>
          <a:ln w="28575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 7"/>
          <p:cNvSpPr/>
          <p:nvPr/>
        </p:nvSpPr>
        <p:spPr>
          <a:xfrm>
            <a:off x="2753956" y="2633858"/>
            <a:ext cx="1170511" cy="52689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170511" y="0"/>
                </a:moveTo>
                <a:lnTo>
                  <a:pt x="1170511" y="178802"/>
                </a:lnTo>
                <a:lnTo>
                  <a:pt x="0" y="178802"/>
                </a:lnTo>
                <a:lnTo>
                  <a:pt x="0" y="526892"/>
                </a:lnTo>
              </a:path>
            </a:pathLst>
          </a:custGeom>
          <a:noFill/>
          <a:ln w="28575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3924468" y="1752310"/>
            <a:ext cx="2735070" cy="3531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735070" y="0"/>
                </a:moveTo>
                <a:lnTo>
                  <a:pt x="2735070" y="5105"/>
                </a:lnTo>
                <a:lnTo>
                  <a:pt x="0" y="5105"/>
                </a:lnTo>
                <a:lnTo>
                  <a:pt x="0" y="353195"/>
                </a:lnTo>
              </a:path>
            </a:pathLst>
          </a:custGeom>
          <a:noFill/>
          <a:ln w="28575"/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10"/>
          <p:cNvSpPr/>
          <p:nvPr/>
        </p:nvSpPr>
        <p:spPr>
          <a:xfrm>
            <a:off x="5366134" y="985244"/>
            <a:ext cx="2586808" cy="511377"/>
          </a:xfrm>
          <a:custGeom>
            <a:avLst/>
            <a:gdLst>
              <a:gd name="connsiteX0" fmla="*/ 0 w 2586808"/>
              <a:gd name="connsiteY0" fmla="*/ 0 h 511377"/>
              <a:gd name="connsiteX1" fmla="*/ 2586808 w 2586808"/>
              <a:gd name="connsiteY1" fmla="*/ 0 h 511377"/>
              <a:gd name="connsiteX2" fmla="*/ 2586808 w 2586808"/>
              <a:gd name="connsiteY2" fmla="*/ 511377 h 511377"/>
              <a:gd name="connsiteX3" fmla="*/ 0 w 2586808"/>
              <a:gd name="connsiteY3" fmla="*/ 511377 h 511377"/>
              <a:gd name="connsiteX4" fmla="*/ 0 w 2586808"/>
              <a:gd name="connsiteY4" fmla="*/ 0 h 511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6808" h="511377">
                <a:moveTo>
                  <a:pt x="0" y="0"/>
                </a:moveTo>
                <a:lnTo>
                  <a:pt x="2586808" y="0"/>
                </a:lnTo>
                <a:lnTo>
                  <a:pt x="2586808" y="511377"/>
                </a:lnTo>
                <a:lnTo>
                  <a:pt x="0" y="511377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1778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4000" kern="1200" dirty="0">
                <a:latin typeface="Sakkal Majalla" pitchFamily="2" charset="-78"/>
                <a:cs typeface="Sakkal Majalla" pitchFamily="2" charset="-78"/>
              </a:rPr>
              <a:t>انواع الموجات</a:t>
            </a:r>
            <a:endParaRPr lang="en-US" sz="4000" kern="12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295885" y="2105506"/>
            <a:ext cx="3257164" cy="528351"/>
          </a:xfrm>
          <a:custGeom>
            <a:avLst/>
            <a:gdLst>
              <a:gd name="connsiteX0" fmla="*/ 0 w 3257164"/>
              <a:gd name="connsiteY0" fmla="*/ 0 h 528351"/>
              <a:gd name="connsiteX1" fmla="*/ 3257164 w 3257164"/>
              <a:gd name="connsiteY1" fmla="*/ 0 h 528351"/>
              <a:gd name="connsiteX2" fmla="*/ 3257164 w 3257164"/>
              <a:gd name="connsiteY2" fmla="*/ 528351 h 528351"/>
              <a:gd name="connsiteX3" fmla="*/ 0 w 3257164"/>
              <a:gd name="connsiteY3" fmla="*/ 528351 h 528351"/>
              <a:gd name="connsiteX4" fmla="*/ 0 w 3257164"/>
              <a:gd name="connsiteY4" fmla="*/ 0 h 52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7164" h="528351">
                <a:moveTo>
                  <a:pt x="0" y="0"/>
                </a:moveTo>
                <a:lnTo>
                  <a:pt x="3257164" y="0"/>
                </a:lnTo>
                <a:lnTo>
                  <a:pt x="3257164" y="528351"/>
                </a:lnTo>
                <a:lnTo>
                  <a:pt x="0" y="528351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1778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4000" b="1" kern="1200" dirty="0">
                <a:latin typeface="Sakkal Majalla" pitchFamily="2" charset="-78"/>
                <a:cs typeface="Sakkal Majalla" pitchFamily="2" charset="-78"/>
              </a:rPr>
              <a:t>كهرومغناطيسية</a:t>
            </a:r>
            <a:endParaRPr lang="en-US" sz="4000" b="1" kern="12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589629" y="3160750"/>
            <a:ext cx="4328653" cy="1183871"/>
          </a:xfrm>
          <a:custGeom>
            <a:avLst/>
            <a:gdLst>
              <a:gd name="connsiteX0" fmla="*/ 0 w 4328653"/>
              <a:gd name="connsiteY0" fmla="*/ 0 h 1183871"/>
              <a:gd name="connsiteX1" fmla="*/ 4328653 w 4328653"/>
              <a:gd name="connsiteY1" fmla="*/ 0 h 1183871"/>
              <a:gd name="connsiteX2" fmla="*/ 4328653 w 4328653"/>
              <a:gd name="connsiteY2" fmla="*/ 1183871 h 1183871"/>
              <a:gd name="connsiteX3" fmla="*/ 0 w 4328653"/>
              <a:gd name="connsiteY3" fmla="*/ 1183871 h 1183871"/>
              <a:gd name="connsiteX4" fmla="*/ 0 w 4328653"/>
              <a:gd name="connsiteY4" fmla="*/ 0 h 118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8653" h="1183871">
                <a:moveTo>
                  <a:pt x="0" y="0"/>
                </a:moveTo>
                <a:lnTo>
                  <a:pt x="4328653" y="0"/>
                </a:lnTo>
                <a:lnTo>
                  <a:pt x="4328653" y="1183871"/>
                </a:lnTo>
                <a:lnTo>
                  <a:pt x="0" y="1183871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lvl="0" algn="ct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>
                <a:latin typeface="Sakkal Majalla" pitchFamily="2" charset="-78"/>
                <a:cs typeface="Sakkal Majalla" pitchFamily="2" charset="-78"/>
              </a:rPr>
              <a:t>تنتقل عبر </a:t>
            </a:r>
            <a:r>
              <a:rPr lang="ar-BH" sz="2800" b="1" kern="1200" dirty="0" smtClean="0">
                <a:latin typeface="Sakkal Majalla" pitchFamily="2" charset="-78"/>
                <a:cs typeface="Sakkal Majalla" pitchFamily="2" charset="-78"/>
              </a:rPr>
              <a:t>الاوساط </a:t>
            </a:r>
            <a:r>
              <a:rPr lang="ar-BH" sz="2800" b="1" kern="1200" dirty="0">
                <a:latin typeface="Sakkal Majalla" pitchFamily="2" charset="-78"/>
                <a:cs typeface="Sakkal Majalla" pitchFamily="2" charset="-78"/>
              </a:rPr>
              <a:t>المادية و </a:t>
            </a:r>
            <a:r>
              <a:rPr lang="ar-BH" sz="2800" b="1" kern="1200" dirty="0" smtClean="0">
                <a:latin typeface="Sakkal Majalla" pitchFamily="2" charset="-78"/>
                <a:cs typeface="Sakkal Majalla" pitchFamily="2" charset="-78"/>
              </a:rPr>
              <a:t>الفراغ.</a:t>
            </a:r>
            <a:endParaRPr lang="en-US" sz="2800" b="1" kern="12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330531" y="4827755"/>
            <a:ext cx="3315146" cy="1333136"/>
          </a:xfrm>
          <a:custGeom>
            <a:avLst/>
            <a:gdLst>
              <a:gd name="connsiteX0" fmla="*/ 0 w 3315146"/>
              <a:gd name="connsiteY0" fmla="*/ 0 h 1333136"/>
              <a:gd name="connsiteX1" fmla="*/ 3315146 w 3315146"/>
              <a:gd name="connsiteY1" fmla="*/ 0 h 1333136"/>
              <a:gd name="connsiteX2" fmla="*/ 3315146 w 3315146"/>
              <a:gd name="connsiteY2" fmla="*/ 1333136 h 1333136"/>
              <a:gd name="connsiteX3" fmla="*/ 0 w 3315146"/>
              <a:gd name="connsiteY3" fmla="*/ 1333136 h 1333136"/>
              <a:gd name="connsiteX4" fmla="*/ 0 w 3315146"/>
              <a:gd name="connsiteY4" fmla="*/ 0 h 133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5146" h="1333136">
                <a:moveTo>
                  <a:pt x="0" y="0"/>
                </a:moveTo>
                <a:lnTo>
                  <a:pt x="3315146" y="0"/>
                </a:lnTo>
                <a:lnTo>
                  <a:pt x="3315146" y="1333136"/>
                </a:lnTo>
                <a:lnTo>
                  <a:pt x="0" y="1333136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lvl="0" algn="ct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>
                <a:latin typeface="Sakkal Majalla" pitchFamily="2" charset="-78"/>
                <a:cs typeface="Sakkal Majalla" pitchFamily="2" charset="-78"/>
              </a:rPr>
              <a:t>تكون على شكل موجات مستعرضة 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مثل موجات الضوء والراديو والأشعة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السينية.</a:t>
            </a:r>
            <a:endParaRPr lang="en-US" sz="2800" b="1" kern="12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8555495" y="1958015"/>
            <a:ext cx="2599340" cy="518969"/>
          </a:xfrm>
          <a:custGeom>
            <a:avLst/>
            <a:gdLst>
              <a:gd name="connsiteX0" fmla="*/ 0 w 2599340"/>
              <a:gd name="connsiteY0" fmla="*/ 0 h 518969"/>
              <a:gd name="connsiteX1" fmla="*/ 2599340 w 2599340"/>
              <a:gd name="connsiteY1" fmla="*/ 0 h 518969"/>
              <a:gd name="connsiteX2" fmla="*/ 2599340 w 2599340"/>
              <a:gd name="connsiteY2" fmla="*/ 518969 h 518969"/>
              <a:gd name="connsiteX3" fmla="*/ 0 w 2599340"/>
              <a:gd name="connsiteY3" fmla="*/ 518969 h 518969"/>
              <a:gd name="connsiteX4" fmla="*/ 0 w 2599340"/>
              <a:gd name="connsiteY4" fmla="*/ 0 h 51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9340" h="518969">
                <a:moveTo>
                  <a:pt x="0" y="0"/>
                </a:moveTo>
                <a:lnTo>
                  <a:pt x="2599340" y="0"/>
                </a:lnTo>
                <a:lnTo>
                  <a:pt x="2599340" y="518969"/>
                </a:lnTo>
                <a:lnTo>
                  <a:pt x="0" y="518969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1778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4000" b="1" kern="1200" dirty="0">
                <a:latin typeface="Sakkal Majalla" pitchFamily="2" charset="-78"/>
                <a:cs typeface="Sakkal Majalla" pitchFamily="2" charset="-78"/>
              </a:rPr>
              <a:t>ميكانيكية</a:t>
            </a:r>
            <a:endParaRPr lang="en-US" sz="4000" b="1" kern="12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5503572" y="3004822"/>
            <a:ext cx="4527959" cy="1367978"/>
          </a:xfrm>
          <a:custGeom>
            <a:avLst/>
            <a:gdLst>
              <a:gd name="connsiteX0" fmla="*/ 0 w 4527959"/>
              <a:gd name="connsiteY0" fmla="*/ 0 h 1367978"/>
              <a:gd name="connsiteX1" fmla="*/ 4527959 w 4527959"/>
              <a:gd name="connsiteY1" fmla="*/ 0 h 1367978"/>
              <a:gd name="connsiteX2" fmla="*/ 4527959 w 4527959"/>
              <a:gd name="connsiteY2" fmla="*/ 1367978 h 1367978"/>
              <a:gd name="connsiteX3" fmla="*/ 0 w 4527959"/>
              <a:gd name="connsiteY3" fmla="*/ 1367978 h 1367978"/>
              <a:gd name="connsiteX4" fmla="*/ 0 w 4527959"/>
              <a:gd name="connsiteY4" fmla="*/ 0 h 136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7959" h="1367978">
                <a:moveTo>
                  <a:pt x="0" y="0"/>
                </a:moveTo>
                <a:lnTo>
                  <a:pt x="4527959" y="0"/>
                </a:lnTo>
                <a:lnTo>
                  <a:pt x="4527959" y="1367978"/>
                </a:lnTo>
                <a:lnTo>
                  <a:pt x="0" y="136797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lvl="0" algn="ct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>
                <a:latin typeface="Sakkal Majalla" pitchFamily="2" charset="-78"/>
                <a:cs typeface="Sakkal Majalla" pitchFamily="2" charset="-78"/>
              </a:rPr>
              <a:t>تنتقل فقط خلال </a:t>
            </a:r>
            <a:r>
              <a:rPr lang="ar-BH" sz="2800" b="1" kern="1200" dirty="0" smtClean="0">
                <a:latin typeface="Sakkal Majalla" pitchFamily="2" charset="-78"/>
                <a:cs typeface="Sakkal Majalla" pitchFamily="2" charset="-78"/>
              </a:rPr>
              <a:t>الاوساط </a:t>
            </a:r>
            <a:r>
              <a:rPr lang="ar-BH" sz="2800" b="1" kern="1200" dirty="0">
                <a:latin typeface="Sakkal Majalla" pitchFamily="2" charset="-78"/>
                <a:cs typeface="Sakkal Majalla" pitchFamily="2" charset="-78"/>
              </a:rPr>
              <a:t>المادية </a:t>
            </a:r>
          </a:p>
          <a:p>
            <a:pPr lvl="0" algn="ctr" defTabSz="12446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>
                <a:latin typeface="Sakkal Majalla" pitchFamily="2" charset="-78"/>
                <a:cs typeface="Sakkal Majalla" pitchFamily="2" charset="-78"/>
              </a:rPr>
              <a:t>و لا يمكنها الانتقال في </a:t>
            </a:r>
            <a:r>
              <a:rPr lang="ar-BH" sz="2800" b="1" kern="1200" dirty="0" smtClean="0">
                <a:latin typeface="Sakkal Majalla" pitchFamily="2" charset="-78"/>
                <a:cs typeface="Sakkal Majalla" pitchFamily="2" charset="-78"/>
              </a:rPr>
              <a:t>الفراغ.</a:t>
            </a:r>
            <a:endParaRPr lang="en-US" sz="2800" b="1" kern="12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7589594" y="4687475"/>
            <a:ext cx="3315146" cy="1235704"/>
          </a:xfrm>
          <a:custGeom>
            <a:avLst/>
            <a:gdLst>
              <a:gd name="connsiteX0" fmla="*/ 0 w 3315146"/>
              <a:gd name="connsiteY0" fmla="*/ 0 h 1235704"/>
              <a:gd name="connsiteX1" fmla="*/ 3315146 w 3315146"/>
              <a:gd name="connsiteY1" fmla="*/ 0 h 1235704"/>
              <a:gd name="connsiteX2" fmla="*/ 3315146 w 3315146"/>
              <a:gd name="connsiteY2" fmla="*/ 1235704 h 1235704"/>
              <a:gd name="connsiteX3" fmla="*/ 0 w 3315146"/>
              <a:gd name="connsiteY3" fmla="*/ 1235704 h 1235704"/>
              <a:gd name="connsiteX4" fmla="*/ 0 w 3315146"/>
              <a:gd name="connsiteY4" fmla="*/ 0 h 123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5146" h="1235704">
                <a:moveTo>
                  <a:pt x="0" y="0"/>
                </a:moveTo>
                <a:lnTo>
                  <a:pt x="3315146" y="0"/>
                </a:lnTo>
                <a:lnTo>
                  <a:pt x="3315146" y="1235704"/>
                </a:lnTo>
                <a:lnTo>
                  <a:pt x="0" y="1235704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BH" sz="2800" b="1" kern="1200" dirty="0">
                <a:latin typeface="Sakkal Majalla" pitchFamily="2" charset="-78"/>
                <a:cs typeface="Sakkal Majalla" pitchFamily="2" charset="-78"/>
              </a:rPr>
              <a:t>قد تكون على شكل موجات طولية مثل </a:t>
            </a:r>
            <a:r>
              <a:rPr lang="ar-BH" sz="2800" b="1" kern="12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موجات الصوت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BH" sz="2800" b="1" kern="1200" dirty="0" smtClean="0">
                <a:latin typeface="Sakkal Majalla" pitchFamily="2" charset="-78"/>
                <a:cs typeface="Sakkal Majalla" pitchFamily="2" charset="-78"/>
              </a:rPr>
              <a:t>و </a:t>
            </a:r>
            <a:r>
              <a:rPr lang="ar-BH" sz="2800" b="1" kern="1200" dirty="0">
                <a:latin typeface="Sakkal Majalla" pitchFamily="2" charset="-78"/>
                <a:cs typeface="Sakkal Majalla" pitchFamily="2" charset="-78"/>
              </a:rPr>
              <a:t>مستعرضة </a:t>
            </a:r>
            <a:r>
              <a:rPr lang="ar-BH" sz="2800" b="1" kern="12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مثل </a:t>
            </a:r>
            <a:r>
              <a:rPr lang="ar-BH" sz="2800" b="1" kern="12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الحبل.</a:t>
            </a:r>
            <a:endParaRPr lang="en-US" sz="2800" b="1" kern="12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6659538" y="1496621"/>
            <a:ext cx="0" cy="275017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22" name="Straight Connector 21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273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7">
            <a:extLst>
              <a:ext uri="{FF2B5EF4-FFF2-40B4-BE49-F238E27FC236}">
                <a16:creationId xmlns="" xmlns:a16="http://schemas.microsoft.com/office/drawing/2014/main" id="{202AAF5B-6AA1-4A2A-946C-00B9648D3DA9}"/>
              </a:ext>
            </a:extLst>
          </p:cNvPr>
          <p:cNvSpPr txBox="1"/>
          <p:nvPr/>
        </p:nvSpPr>
        <p:spPr>
          <a:xfrm>
            <a:off x="3908137" y="0"/>
            <a:ext cx="4691331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kumimoji="0" lang="ar-B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نواع </a:t>
            </a:r>
            <a:r>
              <a:rPr kumimoji="0" lang="ar-BH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الموجات</a:t>
            </a:r>
            <a:endParaRPr kumimoji="0" lang="ar-BH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619848"/>
              </p:ext>
            </p:extLst>
          </p:nvPr>
        </p:nvGraphicFramePr>
        <p:xfrm>
          <a:off x="152399" y="872599"/>
          <a:ext cx="11558955" cy="505815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1148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705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735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31538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itchFamily="2" charset="-78"/>
                          <a:cs typeface="Sakkal Majalla" pitchFamily="2" charset="-78"/>
                        </a:rPr>
                        <a:t>الموجة الطولية (التضاغطية)</a:t>
                      </a:r>
                      <a:endParaRPr lang="en-US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itchFamily="2" charset="-78"/>
                          <a:cs typeface="Sakkal Majalla" pitchFamily="2" charset="-78"/>
                        </a:rPr>
                        <a:t>الموجة المستعرضة</a:t>
                      </a:r>
                      <a:endParaRPr lang="en-US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8134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itchFamily="2" charset="-78"/>
                          <a:cs typeface="Sakkal Majalla" pitchFamily="2" charset="-78"/>
                        </a:rPr>
                        <a:t>تهتز بإتجاه انتشار الموجة</a:t>
                      </a:r>
                      <a:endParaRPr lang="en-US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itchFamily="2" charset="-78"/>
                          <a:cs typeface="Sakkal Majalla" pitchFamily="2" charset="-78"/>
                        </a:rPr>
                        <a:t> </a:t>
                      </a:r>
                      <a:r>
                        <a:rPr lang="ar-BH" sz="2800" b="1" dirty="0" smtClean="0">
                          <a:latin typeface="Sakkal Majalla" pitchFamily="2" charset="-78"/>
                          <a:cs typeface="Sakkal Majalla" pitchFamily="2" charset="-78"/>
                        </a:rPr>
                        <a:t>تهتز باتجاه</a:t>
                      </a:r>
                      <a:r>
                        <a:rPr lang="ar-BH" sz="2800" b="1" baseline="0" dirty="0" smtClean="0">
                          <a:latin typeface="Sakkal Majalla" pitchFamily="2" charset="-78"/>
                          <a:cs typeface="Sakkal Majalla" pitchFamily="2" charset="-78"/>
                        </a:rPr>
                        <a:t> عمودي </a:t>
                      </a:r>
                      <a:r>
                        <a:rPr lang="ar-BH" sz="2800" b="1" baseline="0" dirty="0">
                          <a:latin typeface="Sakkal Majalla" pitchFamily="2" charset="-78"/>
                          <a:cs typeface="Sakkal Majalla" pitchFamily="2" charset="-78"/>
                        </a:rPr>
                        <a:t>على اتجاه انتشار الموجة</a:t>
                      </a:r>
                      <a:endParaRPr lang="en-US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itchFamily="2" charset="-78"/>
                          <a:cs typeface="Sakkal Majalla" pitchFamily="2" charset="-78"/>
                        </a:rPr>
                        <a:t>اتجاه اهتزاز</a:t>
                      </a:r>
                      <a:r>
                        <a:rPr lang="ar-BH" sz="2800" b="1" baseline="0" dirty="0">
                          <a:latin typeface="Sakkal Majalla" pitchFamily="2" charset="-78"/>
                          <a:cs typeface="Sakkal Majalla" pitchFamily="2" charset="-78"/>
                        </a:rPr>
                        <a:t> دقائق المادة</a:t>
                      </a:r>
                      <a:endParaRPr lang="en-US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27741">
                <a:tc>
                  <a:txBody>
                    <a:bodyPr/>
                    <a:lstStyle/>
                    <a:p>
                      <a:pPr algn="ctr" rtl="1"/>
                      <a:endParaRPr lang="en-US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BH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algn="ctr" rtl="1"/>
                      <a:endParaRPr lang="ar-BH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algn="ctr" rtl="1"/>
                      <a:endParaRPr lang="ar-BH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algn="ctr" rtl="1"/>
                      <a:endParaRPr lang="ar-BH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algn="ctr" rtl="1"/>
                      <a:endParaRPr lang="ar-BH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algn="ctr" rtl="1"/>
                      <a:endParaRPr lang="ar-BH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  <a:p>
                      <a:pPr algn="ctr" rtl="1"/>
                      <a:endParaRPr lang="ar-BH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1" dirty="0">
                          <a:latin typeface="Sakkal Majalla" pitchFamily="2" charset="-78"/>
                          <a:cs typeface="Sakkal Majalla" pitchFamily="2" charset="-78"/>
                        </a:rPr>
                        <a:t>أ</a:t>
                      </a:r>
                      <a:r>
                        <a:rPr lang="ar-BH" sz="2800" b="1" dirty="0" smtClean="0">
                          <a:latin typeface="Sakkal Majalla" pitchFamily="2" charset="-78"/>
                          <a:cs typeface="Sakkal Majalla" pitchFamily="2" charset="-78"/>
                        </a:rPr>
                        <a:t>جزاء </a:t>
                      </a:r>
                      <a:r>
                        <a:rPr lang="ar-BH" sz="2800" b="1" dirty="0">
                          <a:latin typeface="Sakkal Majalla" pitchFamily="2" charset="-78"/>
                          <a:cs typeface="Sakkal Majalla" pitchFamily="2" charset="-78"/>
                        </a:rPr>
                        <a:t>الموجة</a:t>
                      </a:r>
                      <a:endParaRPr lang="en-US" sz="2800" b="1" dirty="0">
                        <a:latin typeface="Sakkal Majalla" pitchFamily="2" charset="-78"/>
                        <a:cs typeface="Sakkal Majalla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8" t="21955" r="37020" b="33093"/>
          <a:stretch/>
        </p:blipFill>
        <p:spPr bwMode="auto">
          <a:xfrm>
            <a:off x="4302370" y="3452448"/>
            <a:ext cx="4804626" cy="2055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onut 2"/>
          <p:cNvSpPr/>
          <p:nvPr/>
        </p:nvSpPr>
        <p:spPr>
          <a:xfrm>
            <a:off x="5802923" y="3270740"/>
            <a:ext cx="901760" cy="586153"/>
          </a:xfrm>
          <a:prstGeom prst="donut">
            <a:avLst>
              <a:gd name="adj" fmla="val 783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6406203" y="4921651"/>
            <a:ext cx="901760" cy="586153"/>
          </a:xfrm>
          <a:prstGeom prst="donut">
            <a:avLst>
              <a:gd name="adj" fmla="val 783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41" y="3165614"/>
            <a:ext cx="3927286" cy="2629024"/>
          </a:xfrm>
          <a:prstGeom prst="rect">
            <a:avLst/>
          </a:prstGeom>
        </p:spPr>
      </p:pic>
      <p:sp>
        <p:nvSpPr>
          <p:cNvPr id="20" name="Donut 19"/>
          <p:cNvSpPr/>
          <p:nvPr/>
        </p:nvSpPr>
        <p:spPr>
          <a:xfrm>
            <a:off x="1755714" y="5276541"/>
            <a:ext cx="901760" cy="586153"/>
          </a:xfrm>
          <a:prstGeom prst="donut">
            <a:avLst>
              <a:gd name="adj" fmla="val 783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Donut 20"/>
          <p:cNvSpPr/>
          <p:nvPr/>
        </p:nvSpPr>
        <p:spPr>
          <a:xfrm>
            <a:off x="226636" y="4921650"/>
            <a:ext cx="901760" cy="586153"/>
          </a:xfrm>
          <a:prstGeom prst="donut">
            <a:avLst>
              <a:gd name="adj" fmla="val 1164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737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7">
            <a:extLst>
              <a:ext uri="{FF2B5EF4-FFF2-40B4-BE49-F238E27FC236}">
                <a16:creationId xmlns="" xmlns:a16="http://schemas.microsoft.com/office/drawing/2014/main" id="{8A253ACC-29D1-441B-A4E5-C0FC1F8935ED}"/>
              </a:ext>
            </a:extLst>
          </p:cNvPr>
          <p:cNvSpPr txBox="1"/>
          <p:nvPr/>
        </p:nvSpPr>
        <p:spPr>
          <a:xfrm>
            <a:off x="4890450" y="20782"/>
            <a:ext cx="3543300" cy="70788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000" b="1" noProof="0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خصائص الموجات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62309" y="1288186"/>
            <a:ext cx="1900467" cy="9482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الطول الموجي: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890450" y="895252"/>
            <a:ext cx="5219905" cy="236184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المسافة بين نقطة على الموجة و 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أقرب </a:t>
            </a:r>
            <a:r>
              <a:rPr lang="ar-BH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نقطة أخرى إليها تتحرك بالسرعة و 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الاتجاه نفسيهما.</a:t>
            </a:r>
          </a:p>
          <a:p>
            <a:pPr algn="r" rtl="1"/>
            <a:r>
              <a:rPr lang="ar-BH" sz="24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للموجة المستعرضة: 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المسافة بين قمتين متتاليتين أو قاعين متتاليين.</a:t>
            </a:r>
          </a:p>
          <a:p>
            <a:pPr algn="r" rtl="1"/>
            <a:r>
              <a:rPr lang="ar-BH" sz="24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للموجة الطولية: 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المسافة بين تضاغطين متتاليين أو تخلخلين متتاليين.</a:t>
            </a:r>
            <a:endParaRPr lang="en-US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62309" y="3542764"/>
            <a:ext cx="1930042" cy="9581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الزمن الدوري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3032" y="3466829"/>
            <a:ext cx="9255368" cy="12293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accent2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الزمن اللازم لعبور الموجة بين نقطتين </a:t>
            </a:r>
            <a:r>
              <a:rPr lang="ar-BH" sz="2400" b="1" dirty="0" smtClean="0">
                <a:solidFill>
                  <a:schemeClr val="accent2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أو </a:t>
            </a:r>
            <a:r>
              <a:rPr lang="ar-BH" sz="2400" b="1" dirty="0">
                <a:solidFill>
                  <a:schemeClr val="accent2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الزمن اللازم لعمل موجة واحدة </a:t>
            </a:r>
            <a:r>
              <a:rPr lang="ar-BH" sz="2400" b="1" dirty="0" smtClean="0">
                <a:solidFill>
                  <a:schemeClr val="accent2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أو </a:t>
            </a:r>
            <a:r>
              <a:rPr lang="ar-BH" sz="2400" b="1" dirty="0">
                <a:solidFill>
                  <a:schemeClr val="accent2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اهتزازة </a:t>
            </a:r>
            <a:r>
              <a:rPr lang="ar-BH" sz="2400" b="1" dirty="0" smtClean="0">
                <a:solidFill>
                  <a:schemeClr val="accent2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واحدة.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162309" y="4963106"/>
            <a:ext cx="1930042" cy="9200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التردد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13244" y="4905859"/>
            <a:ext cx="9255368" cy="111369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عدد الاطوال الموجية التي تعبر نقطة محددة خلال </a:t>
            </a:r>
            <a:r>
              <a:rPr lang="ar-BH" sz="2400" b="1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ثانية، أو </a:t>
            </a:r>
            <a:r>
              <a:rPr lang="ar-BH" sz="24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عدد الاهتزازات التي يحدثها الجسم المهتز في ثانية واحدة و يساوي مقلوب الزمن </a:t>
            </a:r>
            <a:r>
              <a:rPr lang="ar-BH" sz="2400" b="1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الدوري.</a:t>
            </a:r>
            <a:endParaRPr lang="en-US" sz="24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4" y="1041782"/>
            <a:ext cx="2305050" cy="2028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8279" y="1046833"/>
            <a:ext cx="2409825" cy="200977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979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52399" y="1043683"/>
            <a:ext cx="11840309" cy="49471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7">
            <a:extLst>
              <a:ext uri="{FF2B5EF4-FFF2-40B4-BE49-F238E27FC236}">
                <a16:creationId xmlns="" xmlns:a16="http://schemas.microsoft.com/office/drawing/2014/main" id="{8A253ACC-29D1-441B-A4E5-C0FC1F8935ED}"/>
              </a:ext>
            </a:extLst>
          </p:cNvPr>
          <p:cNvSpPr txBox="1"/>
          <p:nvPr/>
        </p:nvSpPr>
        <p:spPr>
          <a:xfrm>
            <a:off x="5137174" y="-8369"/>
            <a:ext cx="3625989" cy="70788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000" b="1" noProof="0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</a:t>
            </a:r>
            <a:endParaRPr lang="ar-BH" sz="4000" b="1" noProof="0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36" name="مجموعة 51"/>
          <p:cNvGrpSpPr/>
          <p:nvPr/>
        </p:nvGrpSpPr>
        <p:grpSpPr>
          <a:xfrm>
            <a:off x="640146" y="1470647"/>
            <a:ext cx="3711575" cy="3277528"/>
            <a:chOff x="0" y="0"/>
            <a:chExt cx="3711575" cy="2046747"/>
          </a:xfrm>
        </p:grpSpPr>
        <p:grpSp>
          <p:nvGrpSpPr>
            <p:cNvPr id="37" name="مجموعة 50"/>
            <p:cNvGrpSpPr/>
            <p:nvPr/>
          </p:nvGrpSpPr>
          <p:grpSpPr>
            <a:xfrm>
              <a:off x="0" y="398834"/>
              <a:ext cx="3711575" cy="1647913"/>
              <a:chOff x="0" y="0"/>
              <a:chExt cx="3711575" cy="1647913"/>
            </a:xfrm>
          </p:grpSpPr>
          <p:pic>
            <p:nvPicPr>
              <p:cNvPr id="44" name="صورة 3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968" r="34066" b="5514"/>
              <a:stretch/>
            </p:blipFill>
            <p:spPr bwMode="auto">
              <a:xfrm>
                <a:off x="0" y="0"/>
                <a:ext cx="3711575" cy="109918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45" name="رابط كسهم مستقيم 35"/>
              <p:cNvCxnSpPr/>
              <p:nvPr/>
            </p:nvCxnSpPr>
            <p:spPr>
              <a:xfrm>
                <a:off x="87549" y="1254868"/>
                <a:ext cx="17090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مربع نص 36"/>
              <p:cNvSpPr txBox="1"/>
              <p:nvPr/>
            </p:nvSpPr>
            <p:spPr>
              <a:xfrm>
                <a:off x="58366" y="1245141"/>
                <a:ext cx="1698171" cy="402772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 rtl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ar-BH" sz="1400" b="1">
                    <a:effectLst/>
                    <a:latin typeface="Times New Roman"/>
                    <a:ea typeface="Times New Roman"/>
                    <a:cs typeface="Simplified Arabic"/>
                  </a:rPr>
                  <a:t>اتجاه حركة حلقات النابض</a:t>
                </a:r>
                <a:endParaRPr lang="en-US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47" name="مربع نص 41"/>
              <p:cNvSpPr txBox="1"/>
              <p:nvPr/>
            </p:nvSpPr>
            <p:spPr>
              <a:xfrm>
                <a:off x="2208179" y="1245141"/>
                <a:ext cx="1302022" cy="402772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 rtl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ar-BH" sz="1400" b="1">
                    <a:effectLst/>
                    <a:latin typeface="Times New Roman"/>
                    <a:ea typeface="Times New Roman"/>
                    <a:cs typeface="Simplified Arabic"/>
                  </a:rPr>
                  <a:t>اتجاه حركة الموجة</a:t>
                </a:r>
                <a:endParaRPr lang="en-US" sz="120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48" name="رابط كسهم مستقيم 42"/>
              <p:cNvCxnSpPr/>
              <p:nvPr/>
            </p:nvCxnSpPr>
            <p:spPr>
              <a:xfrm>
                <a:off x="2227634" y="1254868"/>
                <a:ext cx="11865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مجموعة 49"/>
            <p:cNvGrpSpPr/>
            <p:nvPr/>
          </p:nvGrpSpPr>
          <p:grpSpPr>
            <a:xfrm>
              <a:off x="1128409" y="0"/>
              <a:ext cx="969107" cy="468924"/>
              <a:chOff x="0" y="0"/>
              <a:chExt cx="969107" cy="468924"/>
            </a:xfrm>
          </p:grpSpPr>
          <p:cxnSp>
            <p:nvCxnSpPr>
              <p:cNvPr id="39" name="رابط كسهم مستقيم 44"/>
              <p:cNvCxnSpPr/>
              <p:nvPr/>
            </p:nvCxnSpPr>
            <p:spPr>
              <a:xfrm>
                <a:off x="965200" y="246185"/>
                <a:ext cx="3907" cy="22273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رابط كسهم مستقيم 45"/>
              <p:cNvCxnSpPr/>
              <p:nvPr/>
            </p:nvCxnSpPr>
            <p:spPr>
              <a:xfrm>
                <a:off x="0" y="246185"/>
                <a:ext cx="3907" cy="222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رابط مستقيم 46"/>
              <p:cNvCxnSpPr/>
              <p:nvPr/>
            </p:nvCxnSpPr>
            <p:spPr>
              <a:xfrm>
                <a:off x="0" y="246185"/>
                <a:ext cx="35950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رابط مستقيم 47"/>
              <p:cNvCxnSpPr/>
              <p:nvPr/>
            </p:nvCxnSpPr>
            <p:spPr>
              <a:xfrm>
                <a:off x="609600" y="242277"/>
                <a:ext cx="35950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" name="مربع نص 48"/>
              <p:cNvSpPr txBox="1"/>
              <p:nvPr/>
            </p:nvSpPr>
            <p:spPr>
              <a:xfrm>
                <a:off x="326251" y="0"/>
                <a:ext cx="327758" cy="40977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 rtl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ar-BH" sz="1400" b="1">
                    <a:effectLst/>
                    <a:latin typeface="Times New Roman"/>
                    <a:ea typeface="Times New Roman"/>
                    <a:cs typeface="Simplified Arabic"/>
                  </a:rPr>
                  <a:t>س</a:t>
                </a:r>
                <a:endParaRPr lang="en-US" sz="1200">
                  <a:effectLst/>
                  <a:latin typeface="Times New Roman"/>
                  <a:ea typeface="Times New Roman"/>
                </a:endParaRPr>
              </a:p>
            </p:txBody>
          </p:sp>
        </p:grpSp>
      </p:grpSp>
      <p:sp>
        <p:nvSpPr>
          <p:cNvPr id="31" name="Rectangle 50"/>
          <p:cNvSpPr>
            <a:spLocks noChangeArrowheads="1"/>
          </p:cNvSpPr>
          <p:nvPr/>
        </p:nvSpPr>
        <p:spPr bwMode="auto">
          <a:xfrm>
            <a:off x="4513385" y="972861"/>
            <a:ext cx="712911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3425" algn="l"/>
              </a:tabLst>
            </a:pPr>
            <a:endParaRPr kumimoji="0" lang="ar-BH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akkal Majalla" pitchFamily="2" charset="-78"/>
              <a:ea typeface="Times New Roman" pitchFamily="18" charset="0"/>
              <a:cs typeface="Sakkal Majalla" pitchFamily="2" charset="-78"/>
            </a:endParaRPr>
          </a:p>
          <a:p>
            <a:pPr lvl="0" indent="22860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</a:pPr>
            <a:r>
              <a:rPr lang="ar-BH" sz="2800" b="1" dirty="0" smtClean="0">
                <a:latin typeface="Sakkal Majalla" pitchFamily="2" charset="-78"/>
                <a:cs typeface="Sakkal Majalla" pitchFamily="2" charset="-78"/>
              </a:rPr>
              <a:t>أ- يوضح </a:t>
            </a:r>
            <a:r>
              <a:rPr lang="ar-BH" sz="2800" b="1" dirty="0">
                <a:latin typeface="Sakkal Majalla" pitchFamily="2" charset="-78"/>
                <a:cs typeface="Sakkal Majalla" pitchFamily="2" charset="-78"/>
              </a:rPr>
              <a:t>الشكل المجاور موجة ميكانيكية تنتقل خلال </a:t>
            </a:r>
            <a:r>
              <a:rPr lang="ar-BH" sz="2800" b="1" dirty="0" smtClean="0">
                <a:latin typeface="Sakkal Majalla" pitchFamily="2" charset="-78"/>
                <a:cs typeface="Sakkal Majalla" pitchFamily="2" charset="-78"/>
              </a:rPr>
              <a:t>نابض؛</a:t>
            </a:r>
            <a:endParaRPr kumimoji="0" lang="ar-BH" sz="2800" b="1" i="0" u="none" strike="noStrike" cap="none" normalizeH="0" baseline="0" dirty="0">
              <a:ln>
                <a:noFill/>
              </a:ln>
              <a:effectLst/>
              <a:latin typeface="Sakkal Majalla" pitchFamily="2" charset="-78"/>
              <a:ea typeface="Times New Roman" pitchFamily="18" charset="0"/>
              <a:cs typeface="Sakkal Majalla" pitchFamily="2" charset="-78"/>
            </a:endParaRPr>
          </a:p>
          <a:p>
            <a:pPr marL="0" marR="0" lvl="0" indent="2286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3425" algn="l"/>
              </a:tabLst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مستعينًا به وبما درسته، أجب عن الأسئلة التالية:</a:t>
            </a:r>
            <a:endParaRPr kumimoji="0" lang="en-US" sz="2800" b="1" i="0" u="none" strike="noStrike" cap="none" normalizeH="0" baseline="0" dirty="0">
              <a:ln>
                <a:noFill/>
              </a:ln>
              <a:effectLst/>
              <a:latin typeface="Sakkal Majalla" pitchFamily="2" charset="-78"/>
              <a:cs typeface="Sakkal Majalla" pitchFamily="2" charset="-78"/>
            </a:endParaRPr>
          </a:p>
          <a:p>
            <a:pPr marL="0" marR="0" lvl="0" indent="2286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733425" algn="l"/>
              </a:tabLst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حدد ما إذا كانت الموجة </a:t>
            </a:r>
            <a:r>
              <a:rPr kumimoji="0" lang="ar-BH" sz="2800" b="1" i="0" u="none" strike="noStrike" cap="none" normalizeH="0" baseline="0" dirty="0" smtClean="0">
                <a:ln>
                  <a:noFill/>
                </a:ln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المنتشرة</a:t>
            </a:r>
            <a:r>
              <a:rPr kumimoji="0" lang="ar-BH" sz="2800" b="1" i="0" u="none" strike="noStrike" cap="none" normalizeH="0" dirty="0" smtClean="0">
                <a:ln>
                  <a:noFill/>
                </a:ln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</a:t>
            </a:r>
            <a:r>
              <a:rPr kumimoji="0" lang="ar-BH" sz="2800" b="1" i="0" u="none" strike="noStrike" cap="none" normalizeH="0" baseline="0" dirty="0">
                <a:ln>
                  <a:noFill/>
                </a:ln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في النابض طولية أم مستعرضة.    </a:t>
            </a:r>
          </a:p>
          <a:p>
            <a:pPr marL="0" marR="0" lvl="0" indent="2286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3425" algn="l"/>
              </a:tabLst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    </a:t>
            </a:r>
            <a:r>
              <a:rPr kumimoji="0" lang="ar-B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طولية</a:t>
            </a:r>
          </a:p>
          <a:p>
            <a:pPr marL="0" marR="0" lvl="0" indent="2286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733425" algn="l"/>
              </a:tabLst>
            </a:pPr>
            <a:r>
              <a:rPr kumimoji="0" lang="ar-BH" sz="2800" b="1" i="0" u="none" strike="noStrike" cap="none" normalizeH="0" baseline="0" dirty="0">
                <a:ln>
                  <a:noFill/>
                </a:ln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ماذا تسمى المسافة (س)؟</a:t>
            </a:r>
            <a:endParaRPr kumimoji="0" lang="en-US" sz="2800" b="1" i="0" u="none" strike="noStrike" cap="none" normalizeH="0" baseline="0" dirty="0">
              <a:ln>
                <a:noFill/>
              </a:ln>
              <a:effectLst/>
              <a:latin typeface="Sakkal Majalla" pitchFamily="2" charset="-78"/>
              <a:cs typeface="Sakkal Majalla" pitchFamily="2" charset="-78"/>
            </a:endParaRPr>
          </a:p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3425" algn="l"/>
              </a:tabLst>
            </a:pP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       الطول الموجي</a:t>
            </a:r>
            <a:endParaRPr lang="ar-BH" sz="2800" b="1" dirty="0">
              <a:solidFill>
                <a:srgbClr val="FF0000"/>
              </a:solidFill>
              <a:latin typeface="Sakkal Majalla" pitchFamily="2" charset="-78"/>
              <a:ea typeface="Times New Roman" pitchFamily="18" charset="0"/>
              <a:cs typeface="Sakkal Majalla" pitchFamily="2" charset="-78"/>
            </a:endParaRPr>
          </a:p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3425" algn="l"/>
              </a:tabLst>
            </a:pPr>
            <a:r>
              <a:rPr kumimoji="0" lang="ar-BH" sz="2800" b="1" i="0" u="none" strike="noStrike" cap="none" normalizeH="0" dirty="0" smtClean="0">
                <a:ln>
                  <a:noFill/>
                </a:ln>
                <a:effectLst/>
                <a:latin typeface="Sakkal Majalla" pitchFamily="2" charset="-78"/>
                <a:cs typeface="Sakkal Majalla" pitchFamily="2" charset="-78"/>
              </a:rPr>
              <a:t>        ب- </a:t>
            </a:r>
            <a:r>
              <a:rPr kumimoji="0" lang="ar-BH" sz="2800" b="1" i="0" u="none" strike="noStrike" cap="none" normalizeH="0" baseline="0" dirty="0" smtClean="0">
                <a:ln>
                  <a:noFill/>
                </a:ln>
                <a:effectLst/>
                <a:latin typeface="Sakkal Majalla" pitchFamily="2" charset="-78"/>
                <a:cs typeface="Sakkal Majalla" pitchFamily="2" charset="-78"/>
              </a:rPr>
              <a:t>أكمل الفراغ في الجملة</a:t>
            </a:r>
            <a:r>
              <a:rPr kumimoji="0" lang="ar-BH" sz="2800" b="1" i="0" u="none" strike="noStrike" cap="none" normalizeH="0" dirty="0" smtClean="0">
                <a:ln>
                  <a:noFill/>
                </a:ln>
                <a:effectLst/>
                <a:latin typeface="Sakkal Majalla" pitchFamily="2" charset="-78"/>
                <a:cs typeface="Sakkal Majalla" pitchFamily="2" charset="-78"/>
              </a:rPr>
              <a:t> التالية:</a:t>
            </a:r>
          </a:p>
          <a:p>
            <a:pPr marL="457200" marR="0" lvl="0" indent="-4572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733425" algn="l"/>
              </a:tabLst>
            </a:pPr>
            <a:r>
              <a:rPr kumimoji="0" lang="ar-BH" sz="2800" b="1" i="0" u="none" strike="noStrike" cap="none" normalizeH="0" baseline="0" dirty="0" smtClean="0">
                <a:ln>
                  <a:noFill/>
                </a:ln>
                <a:effectLst/>
                <a:latin typeface="Sakkal Majalla" pitchFamily="2" charset="-78"/>
                <a:cs typeface="Sakkal Majalla" pitchFamily="2" charset="-78"/>
              </a:rPr>
              <a:t>تسمى</a:t>
            </a:r>
            <a:r>
              <a:rPr kumimoji="0" lang="ar-BH" sz="2800" b="1" i="0" u="none" strike="noStrike" cap="none" normalizeH="0" dirty="0" smtClean="0">
                <a:ln>
                  <a:noFill/>
                </a:ln>
                <a:effectLst/>
                <a:latin typeface="Sakkal Majalla" pitchFamily="2" charset="-78"/>
                <a:cs typeface="Sakkal Majalla" pitchFamily="2" charset="-78"/>
              </a:rPr>
              <a:t> أماكن </a:t>
            </a:r>
            <a:r>
              <a:rPr kumimoji="0" lang="ar-BH" sz="2800" b="1" i="0" u="none" strike="noStrike" cap="none" normalizeH="0" dirty="0">
                <a:ln>
                  <a:noFill/>
                </a:ln>
                <a:effectLst/>
                <a:latin typeface="Sakkal Majalla" pitchFamily="2" charset="-78"/>
                <a:cs typeface="Sakkal Majalla" pitchFamily="2" charset="-78"/>
              </a:rPr>
              <a:t>تقارب الحلقات ...............    بينما تسمى </a:t>
            </a:r>
            <a:r>
              <a:rPr kumimoji="0" lang="ar-BH" sz="2800" b="1" i="0" u="none" strike="noStrike" cap="none" normalizeH="0" dirty="0" smtClean="0">
                <a:ln>
                  <a:noFill/>
                </a:ln>
                <a:effectLst/>
                <a:latin typeface="Sakkal Majalla" pitchFamily="2" charset="-78"/>
                <a:cs typeface="Sakkal Majalla" pitchFamily="2" charset="-78"/>
              </a:rPr>
              <a:t>أماكن </a:t>
            </a:r>
            <a:r>
              <a:rPr kumimoji="0" lang="ar-BH" sz="2800" b="1" i="0" u="none" strike="noStrike" cap="none" normalizeH="0" dirty="0">
                <a:ln>
                  <a:noFill/>
                </a:ln>
                <a:effectLst/>
                <a:latin typeface="Sakkal Majalla" pitchFamily="2" charset="-78"/>
                <a:cs typeface="Sakkal Majalla" pitchFamily="2" charset="-78"/>
              </a:rPr>
              <a:t>تباعد الحلقات ................</a:t>
            </a:r>
            <a:endParaRPr kumimoji="0" lang="en-US" sz="2800" b="1" i="0" u="none" strike="noStrike" cap="none" normalizeH="0" baseline="0" dirty="0">
              <a:ln>
                <a:noFill/>
              </a:ln>
              <a:effectLst/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13309" y="4352952"/>
            <a:ext cx="1336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800" b="1" dirty="0" err="1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تضاغطات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76746" y="4779736"/>
            <a:ext cx="1336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800" b="1" dirty="0" err="1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تخلخلات</a:t>
            </a:r>
            <a:endParaRPr lang="en-US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649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7">
            <a:extLst>
              <a:ext uri="{FF2B5EF4-FFF2-40B4-BE49-F238E27FC236}">
                <a16:creationId xmlns="" xmlns:a16="http://schemas.microsoft.com/office/drawing/2014/main" id="{8A253ACC-29D1-441B-A4E5-C0FC1F8935ED}"/>
              </a:ext>
            </a:extLst>
          </p:cNvPr>
          <p:cNvSpPr txBox="1"/>
          <p:nvPr/>
        </p:nvSpPr>
        <p:spPr>
          <a:xfrm>
            <a:off x="4218708" y="18393"/>
            <a:ext cx="3938155" cy="70788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000" b="1" noProof="0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</a:t>
            </a:r>
            <a:endParaRPr lang="ar-BH" sz="4000" b="1" noProof="0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94" y="1209005"/>
            <a:ext cx="5064369" cy="439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3187657"/>
            <a:ext cx="19050" cy="1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743977" y="913254"/>
            <a:ext cx="6307346" cy="52322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يوضح الشكل المجاور أحد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أنواع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الموجات الميكانيكية :</a:t>
            </a:r>
          </a:p>
          <a:p>
            <a:pPr algn="r" rtl="1"/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حدد ما يلي :</a:t>
            </a:r>
          </a:p>
          <a:p>
            <a:pPr marL="342900" indent="-342900" algn="r" rtl="1">
              <a:buAutoNum type="arabic1Minus"/>
            </a:pP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نوع الموجة : </a:t>
            </a:r>
          </a:p>
          <a:p>
            <a:pPr algn="r" rtl="1"/>
            <a:endParaRPr lang="ar-BH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ب-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مقدار طول الموجة (سم): </a:t>
            </a:r>
          </a:p>
          <a:p>
            <a:pPr algn="r" rtl="1"/>
            <a:endParaRPr lang="ar-BH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ج-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رمز يدل على قاع الموجة: </a:t>
            </a:r>
          </a:p>
          <a:p>
            <a:pPr algn="ctr" rtl="1"/>
            <a:endParaRPr lang="ar-BH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07534" y="2680868"/>
            <a:ext cx="1242648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800" b="0" cap="none" spc="0" dirty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مستعرضة</a:t>
            </a:r>
            <a:endParaRPr lang="en-US" sz="2800" b="0" cap="none" spc="0" dirty="0">
              <a:ln w="18415" cmpd="sng">
                <a:noFill/>
                <a:prstDash val="solid"/>
              </a:ln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749810" y="3559185"/>
            <a:ext cx="997389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800" dirty="0">
                <a:ln w="18415" cmpd="sng">
                  <a:noFill/>
                  <a:prstDash val="solid"/>
                </a:ln>
                <a:solidFill>
                  <a:srgbClr val="FF0000"/>
                </a:solidFill>
              </a:rPr>
              <a:t>16 سم</a:t>
            </a:r>
            <a:endParaRPr lang="en-US" sz="2800" b="0" cap="none" spc="0" dirty="0">
              <a:ln w="18415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327302" y="4335699"/>
            <a:ext cx="380232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800" dirty="0">
                <a:ln w="18415" cmpd="sng">
                  <a:noFill/>
                  <a:prstDash val="solid"/>
                </a:ln>
                <a:solidFill>
                  <a:srgbClr val="FF0000"/>
                </a:solidFill>
              </a:rPr>
              <a:t>ع</a:t>
            </a:r>
            <a:endParaRPr lang="en-US" sz="2800" b="0" cap="none" spc="0" dirty="0">
              <a:ln w="18415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70641" y="6264165"/>
            <a:ext cx="11498317" cy="423042"/>
            <a:chOff x="270641" y="6264165"/>
            <a:chExt cx="11498317" cy="423042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48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7">
            <a:extLst>
              <a:ext uri="{FF2B5EF4-FFF2-40B4-BE49-F238E27FC236}">
                <a16:creationId xmlns="" xmlns:a16="http://schemas.microsoft.com/office/drawing/2014/main" id="{8A253ACC-29D1-441B-A4E5-C0FC1F8935ED}"/>
              </a:ext>
            </a:extLst>
          </p:cNvPr>
          <p:cNvSpPr txBox="1"/>
          <p:nvPr/>
        </p:nvSpPr>
        <p:spPr>
          <a:xfrm>
            <a:off x="4739425" y="18927"/>
            <a:ext cx="3508761" cy="70788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4000" b="1" noProof="0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خصائص الموجات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99784" y="1009737"/>
            <a:ext cx="2074985" cy="9437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سعة الموجة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604070" y="959782"/>
            <a:ext cx="5316420" cy="1008180"/>
          </a:xfrm>
          <a:prstGeom prst="roundRect">
            <a:avLst/>
          </a:prstGeom>
          <a:solidFill>
            <a:srgbClr val="CCCC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نصف المسافة العمودية بين القمة و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القاع. 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" t="26588" r="38371" b="31551"/>
          <a:stretch/>
        </p:blipFill>
        <p:spPr bwMode="auto">
          <a:xfrm>
            <a:off x="94583" y="904697"/>
            <a:ext cx="4255478" cy="1367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1" y="2345509"/>
            <a:ext cx="6799384" cy="5533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 الرمزين يشير الى موجات لها سعة أكبر؟ و لماذا؟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-1" y="2898820"/>
            <a:ext cx="6799385" cy="484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ب؛ 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لأن المسافة بين القمة و القاع فيها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أكبر.</a:t>
            </a:r>
            <a:r>
              <a:rPr lang="ar-BH" sz="2800" b="1" dirty="0" smtClean="0">
                <a:latin typeface="Sakkal Majalla" pitchFamily="2" charset="-78"/>
                <a:cs typeface="Sakkal Majalla" pitchFamily="2" charset="-78"/>
              </a:rPr>
              <a:t> </a:t>
            </a:r>
            <a:endParaRPr lang="en-US" sz="28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-1" y="3352064"/>
            <a:ext cx="6799384" cy="5659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توقع :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ما العلاقة بين طاقة الموجة و سعتها؟ 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-30020" y="3911329"/>
            <a:ext cx="6829404" cy="484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كلما زادت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الطاقة التي تحملها الموجة 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زادت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السعة.</a:t>
            </a:r>
            <a:endParaRPr lang="en-US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262280" y="2398716"/>
            <a:ext cx="4168973" cy="1997340"/>
            <a:chOff x="7200897" y="2218689"/>
            <a:chExt cx="4168973" cy="1869716"/>
          </a:xfrm>
        </p:grpSpPr>
        <p:cxnSp>
          <p:nvCxnSpPr>
            <p:cNvPr id="33" name="Straight Connector 32"/>
            <p:cNvCxnSpPr>
              <a:stCxn id="5126" idx="0"/>
              <a:endCxn id="5126" idx="2"/>
            </p:cNvCxnSpPr>
            <p:nvPr/>
          </p:nvCxnSpPr>
          <p:spPr>
            <a:xfrm>
              <a:off x="9285384" y="2239974"/>
              <a:ext cx="0" cy="184843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5126" name="Picture 6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03" t="46009" r="63634" b="36888"/>
            <a:stretch/>
          </p:blipFill>
          <p:spPr bwMode="auto">
            <a:xfrm>
              <a:off x="7200897" y="2239974"/>
              <a:ext cx="4168973" cy="184843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6" name="Rectangle 45"/>
            <p:cNvSpPr/>
            <p:nvPr/>
          </p:nvSpPr>
          <p:spPr>
            <a:xfrm>
              <a:off x="7959089" y="2541854"/>
              <a:ext cx="284052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sz="3600" b="1" cap="none" spc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أ</a:t>
              </a:r>
              <a:endParaRPr lang="en-US" sz="3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0074036" y="2218689"/>
              <a:ext cx="48442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sz="3600" b="1" cap="none" spc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ب</a:t>
              </a:r>
              <a:endParaRPr lang="en-US" sz="3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4583" y="4619788"/>
            <a:ext cx="4644842" cy="1699846"/>
            <a:chOff x="94582" y="4684183"/>
            <a:chExt cx="6001417" cy="1699846"/>
          </a:xfrm>
        </p:grpSpPr>
        <p:pic>
          <p:nvPicPr>
            <p:cNvPr id="48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01" t="25810" r="40715" b="26878"/>
            <a:stretch/>
          </p:blipFill>
          <p:spPr bwMode="auto">
            <a:xfrm>
              <a:off x="94582" y="4684183"/>
              <a:ext cx="6001417" cy="169984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4" name="Rectangle 53"/>
            <p:cNvSpPr/>
            <p:nvPr/>
          </p:nvSpPr>
          <p:spPr>
            <a:xfrm>
              <a:off x="5439508" y="4831304"/>
              <a:ext cx="582602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BH" sz="3600" b="1" cap="none" spc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أ</a:t>
              </a:r>
              <a:endParaRPr lang="en-US" sz="3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439508" y="5737698"/>
              <a:ext cx="582602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BH" sz="3600" b="1" cap="none" spc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ب</a:t>
              </a:r>
              <a:endParaRPr lang="en-US" sz="3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4842455" y="4598871"/>
            <a:ext cx="7232314" cy="8708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تعتمد سعة الموجات الطولية على كثافة المادة في مواقع التخلخلات و </a:t>
            </a:r>
            <a:r>
              <a:rPr lang="ar-BH" sz="2600" b="1" dirty="0" err="1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التضاغطات</a:t>
            </a:r>
            <a:r>
              <a:rPr lang="ar-BH" sz="2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من </a:t>
            </a:r>
            <a:r>
              <a:rPr lang="ar-BH" sz="2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خلال الشكل المجاور توقع </a:t>
            </a:r>
            <a:r>
              <a:rPr lang="ar-BH" sz="2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 </a:t>
            </a:r>
            <a:r>
              <a:rPr lang="ar-BH" sz="2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النابضين له سعة أكبر؟</a:t>
            </a:r>
            <a:endParaRPr lang="en-US" sz="26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842456" y="5582210"/>
            <a:ext cx="7220424" cy="7008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أ؛ لأن 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التضاغطات فيها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أكثر تقاربًا 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بينما </a:t>
            </a:r>
            <a:r>
              <a:rPr lang="ar-BH" sz="2800" b="1" dirty="0" err="1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التخلخلات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أكثر تباعدًا.</a:t>
            </a:r>
            <a:endParaRPr lang="en-US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46840" y="6395569"/>
            <a:ext cx="11498317" cy="423042"/>
            <a:chOff x="270641" y="6264165"/>
            <a:chExt cx="11498317" cy="423042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092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0" grpId="0" animBg="1"/>
      <p:bldP spid="31" grpId="0" animBg="1"/>
      <p:bldP spid="41" grpId="0" animBg="1"/>
      <p:bldP spid="47" grpId="0" animBg="1"/>
      <p:bldP spid="55" grpId="0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Box 17">
            <a:extLst>
              <a:ext uri="{FF2B5EF4-FFF2-40B4-BE49-F238E27FC236}">
                <a16:creationId xmlns="" xmlns:a16="http://schemas.microsoft.com/office/drawing/2014/main" id="{47594214-C126-4248-98EC-76B4A584BA06}"/>
              </a:ext>
            </a:extLst>
          </p:cNvPr>
          <p:cNvSpPr txBox="1"/>
          <p:nvPr/>
        </p:nvSpPr>
        <p:spPr>
          <a:xfrm>
            <a:off x="3817533" y="7901"/>
            <a:ext cx="4971886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تقييمي</a:t>
            </a:r>
            <a:endParaRPr lang="ar-BH" sz="2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6182" y="870438"/>
            <a:ext cx="11711351" cy="62132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200" b="1" dirty="0">
                <a:solidFill>
                  <a:prstClr val="white"/>
                </a:solidFill>
                <a:latin typeface="Sakkal Majalla" pitchFamily="2" charset="-78"/>
                <a:cs typeface="Sakkal Majalla" pitchFamily="2" charset="-78"/>
              </a:rPr>
              <a:t>السؤال الأول:  </a:t>
            </a:r>
            <a:r>
              <a:rPr lang="ar-BH" sz="3200" b="1" dirty="0" smtClean="0">
                <a:solidFill>
                  <a:prstClr val="white"/>
                </a:solidFill>
                <a:latin typeface="Sakkal Majalla" pitchFamily="2" charset="-78"/>
                <a:cs typeface="Sakkal Majalla" pitchFamily="2" charset="-78"/>
              </a:rPr>
              <a:t> اختر رمز </a:t>
            </a:r>
            <a:r>
              <a:rPr lang="ar-BH" sz="3200" b="1" dirty="0">
                <a:solidFill>
                  <a:prstClr val="white"/>
                </a:solidFill>
                <a:latin typeface="Sakkal Majalla" pitchFamily="2" charset="-78"/>
                <a:cs typeface="Sakkal Majalla" pitchFamily="2" charset="-78"/>
              </a:rPr>
              <a:t>الاجابة الصحيحة </a:t>
            </a:r>
            <a:r>
              <a:rPr lang="ar-BH" sz="3200" b="1" dirty="0" smtClean="0">
                <a:solidFill>
                  <a:prstClr val="white"/>
                </a:solidFill>
                <a:latin typeface="Sakkal Majalla" pitchFamily="2" charset="-78"/>
                <a:cs typeface="Sakkal Majalla" pitchFamily="2" charset="-78"/>
              </a:rPr>
              <a:t>في كل مما </a:t>
            </a:r>
            <a:r>
              <a:rPr lang="ar-BH" sz="3200" b="1" dirty="0">
                <a:solidFill>
                  <a:prstClr val="white"/>
                </a:solidFill>
                <a:latin typeface="Sakkal Majalla" pitchFamily="2" charset="-78"/>
                <a:cs typeface="Sakkal Majalla" pitchFamily="2" charset="-78"/>
              </a:rPr>
              <a:t>يأتي:</a:t>
            </a:r>
            <a:endParaRPr lang="en-US" sz="3200" b="1" dirty="0">
              <a:solidFill>
                <a:prstClr val="white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57905" y="1594353"/>
            <a:ext cx="11711351" cy="59787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1- ما الذي يولد الموجات؟</a:t>
            </a:r>
            <a:endParaRPr lang="en-US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3" name="Rounded Rectangle 132"/>
          <p:cNvSpPr/>
          <p:nvPr/>
        </p:nvSpPr>
        <p:spPr>
          <a:xfrm>
            <a:off x="158870" y="2664919"/>
            <a:ext cx="11711351" cy="515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أ- الصوت           ب- نقل الطاقة            ج- الحرارة               د- الاهتزازات</a:t>
            </a:r>
            <a:endParaRPr lang="en-US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4" name="Rounded Rectangle 133"/>
          <p:cNvSpPr/>
          <p:nvPr/>
        </p:nvSpPr>
        <p:spPr>
          <a:xfrm>
            <a:off x="133806" y="3462331"/>
            <a:ext cx="11711351" cy="59787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2- إذا كانت </a:t>
            </a:r>
            <a:r>
              <a:rPr lang="ar-BH" sz="2800" b="1" dirty="0" smtClean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المسافة الرأسية </a:t>
            </a:r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بين القمة و القاع لموجة هي 0.6 م فما سعة الموجة؟</a:t>
            </a:r>
            <a:endParaRPr lang="en-US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5" name="Rounded Rectangle 134"/>
          <p:cNvSpPr/>
          <p:nvPr/>
        </p:nvSpPr>
        <p:spPr>
          <a:xfrm>
            <a:off x="133806" y="4127736"/>
            <a:ext cx="11711351" cy="515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أ- 0.3م             ب- 0.6م                   ج- 1.2 م                 د- 2.4 م</a:t>
            </a:r>
            <a:endParaRPr lang="en-US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6" name="Rounded Rectangle 135"/>
          <p:cNvSpPr/>
          <p:nvPr/>
        </p:nvSpPr>
        <p:spPr>
          <a:xfrm>
            <a:off x="240321" y="4974828"/>
            <a:ext cx="11711351" cy="59787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3- </a:t>
            </a:r>
            <a:r>
              <a:rPr lang="ar-BH" sz="2800" b="1" dirty="0" smtClean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أي </a:t>
            </a:r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خواص الموجات الآتية تحدد مقدار الطاقة التي تحملها الموجة؟</a:t>
            </a:r>
            <a:endParaRPr lang="en-US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7" name="Rounded Rectangle 136"/>
          <p:cNvSpPr/>
          <p:nvPr/>
        </p:nvSpPr>
        <p:spPr>
          <a:xfrm>
            <a:off x="240322" y="5654767"/>
            <a:ext cx="11711351" cy="515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أ- الطول الموجي      ب- السعة           ج- التردد                 د- سرعة الموجة</a:t>
            </a:r>
            <a:endParaRPr lang="en-US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Donut 8"/>
          <p:cNvSpPr/>
          <p:nvPr/>
        </p:nvSpPr>
        <p:spPr>
          <a:xfrm>
            <a:off x="4743901" y="2685746"/>
            <a:ext cx="1588609" cy="494988"/>
          </a:xfrm>
          <a:prstGeom prst="donut">
            <a:avLst>
              <a:gd name="adj" fmla="val 83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8" name="Donut 137"/>
          <p:cNvSpPr/>
          <p:nvPr/>
        </p:nvSpPr>
        <p:spPr>
          <a:xfrm>
            <a:off x="10746588" y="4103420"/>
            <a:ext cx="1222668" cy="538053"/>
          </a:xfrm>
          <a:prstGeom prst="donut">
            <a:avLst>
              <a:gd name="adj" fmla="val 83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9" name="Donut 138"/>
          <p:cNvSpPr/>
          <p:nvPr/>
        </p:nvSpPr>
        <p:spPr>
          <a:xfrm>
            <a:off x="8696751" y="5631669"/>
            <a:ext cx="1345511" cy="525894"/>
          </a:xfrm>
          <a:prstGeom prst="donut">
            <a:avLst>
              <a:gd name="adj" fmla="val 83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 sz="28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46840" y="6447926"/>
            <a:ext cx="11498317" cy="423042"/>
            <a:chOff x="270641" y="6264165"/>
            <a:chExt cx="11498317" cy="423042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952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8" grpId="0" animBg="1"/>
      <p:bldP spid="1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07074" y="6366102"/>
            <a:ext cx="11498317" cy="423042"/>
            <a:chOff x="270641" y="6264165"/>
            <a:chExt cx="11498317" cy="423042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F72218E-9D8C-4E52-A73F-206B10D1709E}"/>
              </a:ext>
            </a:extLst>
          </p:cNvPr>
          <p:cNvSpPr/>
          <p:nvPr/>
        </p:nvSpPr>
        <p:spPr>
          <a:xfrm>
            <a:off x="190498" y="869829"/>
            <a:ext cx="11833834" cy="15046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السؤال الثاني: </a:t>
            </a:r>
            <a:r>
              <a:rPr lang="ar-BH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طرائق نقل الإشارات بموجات الراديو </a:t>
            </a:r>
            <a:r>
              <a:rPr lang="ar-BH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إلى 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مذياع تغيير </a:t>
            </a:r>
            <a:r>
              <a:rPr lang="ar-BH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السعة، 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 هذا ما يعرف بتعديل السعة </a:t>
            </a:r>
            <a:r>
              <a:rPr lang="en-US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(AM)</a:t>
            </a:r>
            <a:r>
              <a:rPr lang="ar-BH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وهناك 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طريقة </a:t>
            </a:r>
            <a:r>
              <a:rPr lang="ar-BH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أخرى 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تغيير التردد و تسمى تعديل التردد </a:t>
            </a:r>
            <a:r>
              <a:rPr lang="en-US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(FM</a:t>
            </a:r>
            <a:r>
              <a:rPr lang="en-US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r>
              <a:rPr lang="ar-BH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أي 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الموجتين التاليتين </a:t>
            </a:r>
            <a:r>
              <a:rPr lang="ar-BH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يوضح تعديل 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السعة </a:t>
            </a:r>
            <a:r>
              <a:rPr lang="en-US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(AM)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 أيها يوضح تعديل التردد </a:t>
            </a:r>
            <a:r>
              <a:rPr lang="en-US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(FM)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؟</a:t>
            </a:r>
            <a:endParaRPr lang="en-US" sz="32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TextBox 17">
            <a:extLst>
              <a:ext uri="{FF2B5EF4-FFF2-40B4-BE49-F238E27FC236}">
                <a16:creationId xmlns="" xmlns:a16="http://schemas.microsoft.com/office/drawing/2014/main" id="{E751442D-C4CA-47A1-B769-1DAF4B234811}"/>
              </a:ext>
            </a:extLst>
          </p:cNvPr>
          <p:cNvSpPr txBox="1"/>
          <p:nvPr/>
        </p:nvSpPr>
        <p:spPr>
          <a:xfrm>
            <a:off x="5237019" y="18492"/>
            <a:ext cx="2727450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تقييمي</a:t>
            </a:r>
            <a:endParaRPr lang="ar-BH" sz="2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90498" y="2957614"/>
            <a:ext cx="3588312" cy="2333718"/>
            <a:chOff x="381583" y="2618711"/>
            <a:chExt cx="3667910" cy="298491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06" t="40719" r="60989" b="29641"/>
            <a:stretch/>
          </p:blipFill>
          <p:spPr bwMode="auto">
            <a:xfrm>
              <a:off x="381583" y="2618711"/>
              <a:ext cx="3667910" cy="298491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541933" y="2642161"/>
              <a:ext cx="468923" cy="4616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ar-BH" sz="2400" b="1" dirty="0">
                  <a:solidFill>
                    <a:prstClr val="black"/>
                  </a:solidFill>
                </a:rPr>
                <a:t>أ</a:t>
              </a:r>
              <a:endParaRPr lang="en-US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41934" y="3880338"/>
              <a:ext cx="468923" cy="4616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ar-BH" sz="2400" b="1" dirty="0">
                  <a:solidFill>
                    <a:prstClr val="black"/>
                  </a:solidFill>
                </a:rPr>
                <a:t>ب</a:t>
              </a:r>
              <a:endParaRPr lang="en-US" sz="24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3938155" y="2469241"/>
            <a:ext cx="7867236" cy="31106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الموجة(أ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) هي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(AM) 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لأن التعديل حدث في المسافة بين القمة و القاع أي تعدلت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السعة.</a:t>
            </a:r>
          </a:p>
          <a:p>
            <a:pPr algn="r" rtl="1"/>
            <a:endParaRPr lang="ar-BH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الموجة(ب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) هي  </a:t>
            </a:r>
            <a:r>
              <a:rPr lang="en-US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(FM)</a:t>
            </a:r>
            <a:r>
              <a:rPr lang="ar-BH" sz="28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لأن التعديل في عدد الاطوال الموجية أي تعديل </a:t>
            </a:r>
            <a:r>
              <a:rPr lang="ar-BH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التردد.</a:t>
            </a:r>
            <a:endParaRPr lang="en-US" sz="28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549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7">
            <a:extLst>
              <a:ext uri="{FF2B5EF4-FFF2-40B4-BE49-F238E27FC236}">
                <a16:creationId xmlns="" xmlns:a16="http://schemas.microsoft.com/office/drawing/2014/main" id="{930787C7-04BD-4214-B620-EBD0B03DF60C}"/>
              </a:ext>
            </a:extLst>
          </p:cNvPr>
          <p:cNvSpPr txBox="1"/>
          <p:nvPr/>
        </p:nvSpPr>
        <p:spPr>
          <a:xfrm>
            <a:off x="4655126" y="0"/>
            <a:ext cx="4049529" cy="769441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تقييمي</a:t>
            </a:r>
            <a:endParaRPr lang="ar-BH" sz="2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DF72218E-9D8C-4E52-A73F-206B10D1709E}"/>
              </a:ext>
            </a:extLst>
          </p:cNvPr>
          <p:cNvSpPr/>
          <p:nvPr/>
        </p:nvSpPr>
        <p:spPr>
          <a:xfrm>
            <a:off x="679201" y="1201497"/>
            <a:ext cx="11209236" cy="9806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السؤال الثالث:  يوضح الشكل المجاور موجة </a:t>
            </a:r>
            <a:r>
              <a:rPr lang="ar-BH" sz="3200" b="1" dirty="0" smtClean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ميكانيكية؛ مستعينًا </a:t>
            </a:r>
            <a:r>
              <a:rPr lang="ar-BH" sz="32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به وبما درسته، أجب عن الأسئلة التالية: </a:t>
            </a:r>
            <a:endParaRPr lang="en-US" sz="32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770166" y="2453984"/>
            <a:ext cx="7124091" cy="26724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ar-BH" sz="2800" dirty="0">
              <a:solidFill>
                <a:prstClr val="white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1- حدد ما إذا كانت هذه الموجة طولية أم مستعرضة.</a:t>
            </a:r>
          </a:p>
          <a:p>
            <a:pPr algn="r" rtl="1"/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2- كم تساوي سعة الموجة؟</a:t>
            </a:r>
          </a:p>
          <a:p>
            <a:pPr algn="r" rtl="1"/>
            <a:r>
              <a:rPr lang="ar-BH" sz="2800" b="1" dirty="0" smtClean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3- أي </a:t>
            </a:r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الرموز الموجودة تدل </a:t>
            </a:r>
            <a:r>
              <a:rPr lang="ar-BH" sz="2800" b="1" dirty="0" smtClean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على القمة</a:t>
            </a:r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؟</a:t>
            </a:r>
            <a:r>
              <a:rPr lang="ar-BH" sz="2800" b="1" dirty="0" smtClean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ar-BH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BH" sz="2800" b="1" dirty="0" smtClean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4- </a:t>
            </a:r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ماذا يحدث لسعة الموجة إذا زادت </a:t>
            </a:r>
            <a:r>
              <a:rPr lang="ar-BH" sz="2800" b="1" dirty="0" smtClean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الطاقة التي تحملها؟</a:t>
            </a:r>
            <a:endParaRPr lang="ar-BH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BH" sz="2800" b="1" dirty="0" smtClean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5- </a:t>
            </a:r>
            <a:r>
              <a:rPr lang="ar-BH" sz="2800" b="1" dirty="0">
                <a:solidFill>
                  <a:prstClr val="black"/>
                </a:solidFill>
                <a:latin typeface="Sakkal Majalla" pitchFamily="2" charset="-78"/>
                <a:cs typeface="Sakkal Majalla" pitchFamily="2" charset="-78"/>
              </a:rPr>
              <a:t>كم يساوي الزمن الدوري لهذه الموجة؟</a:t>
            </a:r>
          </a:p>
          <a:p>
            <a:pPr algn="ctr" rtl="1"/>
            <a:endParaRPr lang="ar-BH" sz="2800" b="1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3224" y="2646672"/>
            <a:ext cx="6096000" cy="2877185"/>
            <a:chOff x="-182783" y="1489699"/>
            <a:chExt cx="6096000" cy="2877185"/>
          </a:xfrm>
        </p:grpSpPr>
        <p:sp>
          <p:nvSpPr>
            <p:cNvPr id="13" name="Rectangle 12"/>
            <p:cNvSpPr/>
            <p:nvPr/>
          </p:nvSpPr>
          <p:spPr>
            <a:xfrm>
              <a:off x="-182783" y="195124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ar-BH" dirty="0">
                  <a:solidFill>
                    <a:prstClr val="black"/>
                  </a:solidFill>
                </a:rPr>
                <a:t>0.3</a:t>
              </a:r>
              <a:endParaRPr lang="en-US" dirty="0">
                <a:solidFill>
                  <a:prstClr val="black"/>
                </a:solidFill>
              </a:endParaRPr>
            </a:p>
            <a:p>
              <a:r>
                <a:rPr lang="ar-BH" dirty="0">
                  <a:solidFill>
                    <a:prstClr val="black"/>
                  </a:solidFill>
                </a:rPr>
                <a:t>0.2</a:t>
              </a:r>
              <a:endParaRPr lang="en-US" dirty="0">
                <a:solidFill>
                  <a:prstClr val="black"/>
                </a:solidFill>
              </a:endParaRPr>
            </a:p>
            <a:p>
              <a:r>
                <a:rPr lang="ar-BH" dirty="0">
                  <a:solidFill>
                    <a:prstClr val="black"/>
                  </a:solidFill>
                </a:rPr>
                <a:t>0.1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0" y="1489699"/>
              <a:ext cx="4495073" cy="2877185"/>
              <a:chOff x="0" y="1489699"/>
              <a:chExt cx="4495073" cy="2877185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8895" y="1838324"/>
                <a:ext cx="3248025" cy="2266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Rectangle 4"/>
              <p:cNvSpPr/>
              <p:nvPr/>
            </p:nvSpPr>
            <p:spPr>
              <a:xfrm>
                <a:off x="3516920" y="2787133"/>
                <a:ext cx="97815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BH" b="1" dirty="0">
                    <a:solidFill>
                      <a:prstClr val="black"/>
                    </a:solidFill>
                  </a:rPr>
                  <a:t>الزمن (ث)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85447" y="2971799"/>
                <a:ext cx="1992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BH" dirty="0">
                    <a:solidFill>
                      <a:prstClr val="black"/>
                    </a:solidFill>
                  </a:rPr>
                  <a:t>2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404936" y="2971799"/>
                <a:ext cx="1542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BH" dirty="0">
                    <a:solidFill>
                      <a:prstClr val="black"/>
                    </a:solidFill>
                  </a:rPr>
                  <a:t>4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946030" y="2971799"/>
                <a:ext cx="234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BH" dirty="0">
                    <a:solidFill>
                      <a:prstClr val="black"/>
                    </a:solidFill>
                  </a:rPr>
                  <a:t>6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516408" y="2967517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BH" dirty="0">
                    <a:solidFill>
                      <a:prstClr val="black"/>
                    </a:solidFill>
                  </a:rPr>
                  <a:t>8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024553" y="2971799"/>
                <a:ext cx="5744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BH" dirty="0">
                    <a:solidFill>
                      <a:prstClr val="black"/>
                    </a:solidFill>
                  </a:rPr>
                  <a:t>10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0" y="1489699"/>
                <a:ext cx="10486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BH" b="1" dirty="0">
                    <a:solidFill>
                      <a:prstClr val="black"/>
                    </a:solidFill>
                  </a:rPr>
                  <a:t>المسافة (م)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516407" y="1976098"/>
                <a:ext cx="4260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BH" sz="2800" b="1" dirty="0">
                    <a:solidFill>
                      <a:prstClr val="black"/>
                    </a:solidFill>
                  </a:rPr>
                  <a:t>ص</a:t>
                </a:r>
                <a:endParaRPr lang="en-US" sz="28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Left Brace 15"/>
              <p:cNvSpPr/>
              <p:nvPr/>
            </p:nvSpPr>
            <p:spPr>
              <a:xfrm rot="16200000">
                <a:off x="1261827" y="3202527"/>
                <a:ext cx="403916" cy="1198951"/>
              </a:xfrm>
              <a:prstGeom prst="leftBrac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130908" y="3843664"/>
                <a:ext cx="761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BH" sz="2800" b="1" dirty="0">
                    <a:solidFill>
                      <a:prstClr val="black"/>
                    </a:solidFill>
                    <a:latin typeface="Sakkal Majalla" pitchFamily="2" charset="-78"/>
                    <a:cs typeface="Sakkal Majalla" pitchFamily="2" charset="-78"/>
                  </a:rPr>
                  <a:t>س</a:t>
                </a:r>
                <a:endParaRPr lang="en-US" sz="2800" b="1" dirty="0">
                  <a:solidFill>
                    <a:prstClr val="black"/>
                  </a:solidFill>
                  <a:latin typeface="Sakkal Majalla" pitchFamily="2" charset="-78"/>
                  <a:cs typeface="Sakkal Majalla" pitchFamily="2" charset="-78"/>
                </a:endParaRP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>
              <a:xfrm flipH="1">
                <a:off x="524342" y="2590800"/>
                <a:ext cx="179043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>
                <a:off x="1072294" y="2579077"/>
                <a:ext cx="1928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703385" y="2263913"/>
                <a:ext cx="3453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BH" sz="2800" b="1" dirty="0">
                    <a:solidFill>
                      <a:prstClr val="black"/>
                    </a:solidFill>
                  </a:rPr>
                  <a:t>ل</a:t>
                </a:r>
                <a:endParaRPr lang="en-US" sz="2800" b="1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9" name="Rectangle 28"/>
          <p:cNvSpPr/>
          <p:nvPr/>
        </p:nvSpPr>
        <p:spPr>
          <a:xfrm>
            <a:off x="5066578" y="2678780"/>
            <a:ext cx="12426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8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مستعرضة</a:t>
            </a:r>
            <a:endParaRPr lang="en-US" sz="280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241595" y="3046664"/>
            <a:ext cx="7601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8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0.2 م</a:t>
            </a:r>
            <a:endParaRPr lang="en-US" sz="280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237505" y="3433207"/>
            <a:ext cx="5116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8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</a:t>
            </a:r>
            <a:endParaRPr lang="en-US" sz="280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246101" y="3882497"/>
            <a:ext cx="6960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8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تزداد</a:t>
            </a:r>
            <a:endParaRPr lang="en-US" sz="280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778085" y="4405717"/>
            <a:ext cx="7152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28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4 ث </a:t>
            </a:r>
            <a:endParaRPr lang="en-US" sz="280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75821" y="6392545"/>
            <a:ext cx="11498317" cy="423042"/>
            <a:chOff x="270641" y="6264165"/>
            <a:chExt cx="11498317" cy="423042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145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5" grpId="0"/>
      <p:bldP spid="53" grpId="0"/>
      <p:bldP spid="55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DCBF850-C9AA-4E11-BE46-F7AC61096ACA}"/>
              </a:ext>
            </a:extLst>
          </p:cNvPr>
          <p:cNvSpPr txBox="1"/>
          <p:nvPr/>
        </p:nvSpPr>
        <p:spPr>
          <a:xfrm>
            <a:off x="2654347" y="2391627"/>
            <a:ext cx="661035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23" y="0"/>
            <a:ext cx="1203777" cy="92727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70641" y="6405834"/>
            <a:ext cx="11498317" cy="423042"/>
            <a:chOff x="270641" y="6264165"/>
            <a:chExt cx="11498317" cy="423042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270641" y="6264165"/>
              <a:ext cx="11498317" cy="4204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>
              <a:spLocks/>
            </p:cNvSpPr>
            <p:nvPr/>
          </p:nvSpPr>
          <p:spPr>
            <a:xfrm>
              <a:off x="8349483" y="6306207"/>
              <a:ext cx="3419475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BH" sz="1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akkal Majalla" panose="02000000000000000000" pitchFamily="2" charset="-78"/>
                </a:rPr>
                <a:t>وزارة التربية والتعليم –الفصل الدراسي الثاني 2020-2021م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57ED5ED-C874-4EDB-811B-3AFD27B96AA5}"/>
              </a:ext>
            </a:extLst>
          </p:cNvPr>
          <p:cNvSpPr/>
          <p:nvPr/>
        </p:nvSpPr>
        <p:spPr>
          <a:xfrm>
            <a:off x="0" y="13326"/>
            <a:ext cx="2805546" cy="73125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الموجات</a:t>
            </a:r>
            <a:r>
              <a:rPr kumimoji="0" lang="ar-BH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ج1</a:t>
            </a:r>
            <a:endParaRPr lang="ar-BH" alt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BH" altLang="en-US" sz="2000" b="1" baseline="0" dirty="0" smtClean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علوم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kumimoji="0" lang="ar-BH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الثاني </a:t>
            </a:r>
            <a:r>
              <a:rPr kumimoji="0" lang="ar-B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الاعدادي 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947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6203913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4960</TotalTime>
  <Words>940</Words>
  <Application>Microsoft Office PowerPoint</Application>
  <PresentationFormat>Widescreen</PresentationFormat>
  <Paragraphs>179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Sakkal Majalla</vt:lpstr>
      <vt:lpstr>Simplified Arabic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عادل عبدالرزاق</dc:creator>
  <cp:lastModifiedBy>Khaled Aref Hammad Kanan</cp:lastModifiedBy>
  <cp:revision>653</cp:revision>
  <dcterms:created xsi:type="dcterms:W3CDTF">2020-05-17T12:39:50Z</dcterms:created>
  <dcterms:modified xsi:type="dcterms:W3CDTF">2021-02-01T10:52:39Z</dcterms:modified>
</cp:coreProperties>
</file>