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6"/>
  </p:notesMasterIdLst>
  <p:handoutMasterIdLst>
    <p:handoutMasterId r:id="rId7"/>
  </p:handoutMasterIdLst>
  <p:sldIdLst>
    <p:sldId id="473" r:id="rId3"/>
    <p:sldId id="474" r:id="rId4"/>
    <p:sldId id="46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FF"/>
    <a:srgbClr val="35ABBD"/>
    <a:srgbClr val="99CCFF"/>
    <a:srgbClr val="FFFFCC"/>
    <a:srgbClr val="CC9900"/>
    <a:srgbClr val="CC3300"/>
    <a:srgbClr val="FFCC99"/>
    <a:srgbClr val="CCECFF"/>
    <a:srgbClr val="FFF4E7"/>
    <a:srgbClr val="FFE8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12" autoAdjust="0"/>
    <p:restoredTop sz="93741" autoAdjust="0"/>
  </p:normalViewPr>
  <p:slideViewPr>
    <p:cSldViewPr snapToGrid="0">
      <p:cViewPr varScale="1">
        <p:scale>
          <a:sx n="72" d="100"/>
          <a:sy n="72" d="100"/>
        </p:scale>
        <p:origin x="684" y="66"/>
      </p:cViewPr>
      <p:guideLst/>
    </p:cSldViewPr>
  </p:slideViewPr>
  <p:notesTextViewPr>
    <p:cViewPr>
      <p:scale>
        <a:sx n="1" d="1"/>
        <a:sy n="1" d="1"/>
      </p:scale>
      <p:origin x="0" y="0"/>
    </p:cViewPr>
  </p:notesTextViewPr>
  <p:notesViewPr>
    <p:cSldViewPr snapToGrid="0">
      <p:cViewPr varScale="1">
        <p:scale>
          <a:sx n="59" d="100"/>
          <a:sy n="59" d="100"/>
        </p:scale>
        <p:origin x="2604"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 /><Relationship Id="rId3" Type="http://schemas.openxmlformats.org/officeDocument/2006/relationships/slide" Target="slides/slide1.xml" /><Relationship Id="rId7" Type="http://schemas.openxmlformats.org/officeDocument/2006/relationships/handoutMaster" Target="handoutMasters/handoutMaster1.xml" /><Relationship Id="rId2" Type="http://schemas.openxmlformats.org/officeDocument/2006/relationships/slideMaster" Target="slideMasters/slideMaster2.xml" /><Relationship Id="rId1" Type="http://schemas.openxmlformats.org/officeDocument/2006/relationships/slideMaster" Target="slideMasters/slideMaster1.xml" /><Relationship Id="rId6" Type="http://schemas.openxmlformats.org/officeDocument/2006/relationships/notesMaster" Target="notesMasters/notesMaster1.xml" /><Relationship Id="rId11" Type="http://schemas.openxmlformats.org/officeDocument/2006/relationships/tableStyles" Target="tableStyles.xml" /><Relationship Id="rId5" Type="http://schemas.openxmlformats.org/officeDocument/2006/relationships/slide" Target="slides/slide3.xml" /><Relationship Id="rId10" Type="http://schemas.openxmlformats.org/officeDocument/2006/relationships/theme" Target="theme/theme1.xml" /><Relationship Id="rId4" Type="http://schemas.openxmlformats.org/officeDocument/2006/relationships/slide" Target="slides/slide2.xml" /><Relationship Id="rId9" Type="http://schemas.openxmlformats.org/officeDocument/2006/relationships/viewProps" Target="viewProps.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14002A6-DF74-4EC6-B66F-B4A3618E47B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62C5188-4C96-4DF4-937F-8C4C2E3310D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25F4BEC-C8A0-492F-92A1-E3D6C9FA50B6}" type="datetimeFigureOut">
              <a:rPr lang="en-US" smtClean="0"/>
              <a:t>5/15/2023</a:t>
            </a:fld>
            <a:endParaRPr lang="en-US"/>
          </a:p>
        </p:txBody>
      </p:sp>
      <p:sp>
        <p:nvSpPr>
          <p:cNvPr id="4" name="Footer Placeholder 3">
            <a:extLst>
              <a:ext uri="{FF2B5EF4-FFF2-40B4-BE49-F238E27FC236}">
                <a16:creationId xmlns:a16="http://schemas.microsoft.com/office/drawing/2014/main" id="{383837D2-D050-4754-9D8F-2317E89997F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896443E-6FE8-408D-973D-35AAF928E1B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5BE21A4-A694-417F-A3D8-F904EA1EA30E}" type="slidenum">
              <a:rPr lang="en-US" smtClean="0"/>
              <a:t>‹#›</a:t>
            </a:fld>
            <a:endParaRPr lang="en-US"/>
          </a:p>
        </p:txBody>
      </p:sp>
    </p:spTree>
    <p:extLst>
      <p:ext uri="{BB962C8B-B14F-4D97-AF65-F5344CB8AC3E}">
        <p14:creationId xmlns:p14="http://schemas.microsoft.com/office/powerpoint/2010/main" val="3967141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E944DC-D498-42BC-AC76-5190DCDD56FA}" type="datetimeFigureOut">
              <a:rPr lang="en-US" smtClean="0"/>
              <a:t>5/15/2023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92FFC4-37D6-4BDB-A1D8-56AF04E0FFE7}" type="slidenum">
              <a:rPr lang="en-US" smtClean="0"/>
              <a:t>‹#›</a:t>
            </a:fld>
            <a:endParaRPr lang="en-US"/>
          </a:p>
        </p:txBody>
      </p:sp>
    </p:spTree>
    <p:extLst>
      <p:ext uri="{BB962C8B-B14F-4D97-AF65-F5344CB8AC3E}">
        <p14:creationId xmlns:p14="http://schemas.microsoft.com/office/powerpoint/2010/main" val="10513034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5/15/2023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28150049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dirty="0">
                <a:solidFill>
                  <a:schemeClr val="tx1"/>
                </a:solidFill>
              </a:rPr>
              <a:t>Ministry of Education 2021-2022, 1st semester                                    	</a:t>
            </a:r>
            <a:endParaRPr lang="en-GB" dirty="0">
              <a:solidFill>
                <a:schemeClr val="tx1"/>
              </a:solidFill>
            </a:endParaRPr>
          </a:p>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r>
              <a:rPr lang="en-US" dirty="0">
                <a:solidFill>
                  <a:schemeClr val="tx1"/>
                </a:solidFill>
              </a:rPr>
              <a:t>	                                               </a:t>
            </a:r>
            <a:r>
              <a:rPr lang="en-GB" dirty="0">
                <a:solidFill>
                  <a:schemeClr val="tx1"/>
                </a:solidFill>
              </a:rPr>
              <a:t>English - Grade 8 - - Unit 1 – Lesson 7 </a:t>
            </a:r>
            <a:r>
              <a:rPr lang="ar-BH" dirty="0">
                <a:solidFill>
                  <a:schemeClr val="tx1"/>
                </a:solidFill>
              </a:rPr>
              <a:t>–</a:t>
            </a:r>
            <a:r>
              <a:rPr lang="en-US" dirty="0">
                <a:solidFill>
                  <a:schemeClr val="tx1"/>
                </a:solidFill>
              </a:rPr>
              <a:t> </a:t>
            </a:r>
            <a:r>
              <a:rPr lang="en-GB" noProof="0" dirty="0">
                <a:solidFill>
                  <a:schemeClr val="tx1"/>
                </a:solidFill>
              </a:rPr>
              <a:t>Colour</a:t>
            </a:r>
            <a:r>
              <a:rPr lang="en-US" dirty="0">
                <a:solidFill>
                  <a:schemeClr val="tx1"/>
                </a:solidFill>
              </a:rPr>
              <a:t> Matters </a:t>
            </a:r>
            <a:r>
              <a:rPr lang="en-GB" dirty="0">
                <a:solidFill>
                  <a:schemeClr val="tx1"/>
                </a:solidFill>
              </a:rPr>
              <a:t>(Writing)</a:t>
            </a:r>
            <a:fld id="{86F20112-F681-4D23-BAD6-386DBC2EFDE9}" type="slidenum">
              <a:rPr lang="en-US" smtClean="0"/>
              <a:t>‹#›</a:t>
            </a:fld>
            <a:endParaRPr lang="en-US" dirty="0"/>
          </a:p>
        </p:txBody>
      </p:sp>
    </p:spTree>
    <p:extLst>
      <p:ext uri="{BB962C8B-B14F-4D97-AF65-F5344CB8AC3E}">
        <p14:creationId xmlns:p14="http://schemas.microsoft.com/office/powerpoint/2010/main" val="10629189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lgn="l" fontAlgn="base">
              <a:spcBef>
                <a:spcPct val="0"/>
              </a:spcBef>
              <a:spcAft>
                <a:spcPct val="0"/>
              </a:spcAft>
              <a:defRPr/>
            </a:pPr>
            <a:endParaRPr lang="en-GB" dirty="0">
              <a:solidFill>
                <a:schemeClr val="tx1"/>
              </a:solidFill>
            </a:endParaRP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2541751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5/15/2023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21052415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5/15/2023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34121245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5/15/2023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21393330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5/15/2023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40571563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5/15/2023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5168970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5/15/2023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16407196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5/15/2023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28181033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5/15/2023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14845007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BH"/>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BH"/>
          </a:p>
        </p:txBody>
      </p:sp>
      <p:sp>
        <p:nvSpPr>
          <p:cNvPr id="4" name="Date Placeholder 3"/>
          <p:cNvSpPr>
            <a:spLocks noGrp="1"/>
          </p:cNvSpPr>
          <p:nvPr>
            <p:ph type="dt" sz="half" idx="10"/>
          </p:nvPr>
        </p:nvSpPr>
        <p:spPr/>
        <p:txBody>
          <a:bodyPr/>
          <a:lstStyle/>
          <a:p>
            <a:fld id="{654F9C22-F46F-43DA-9979-DADB6FD78A65}"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959602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7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BH"/>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BH"/>
          </a:p>
        </p:txBody>
      </p:sp>
      <p:sp>
        <p:nvSpPr>
          <p:cNvPr id="4" name="Date Placeholder 3"/>
          <p:cNvSpPr>
            <a:spLocks noGrp="1"/>
          </p:cNvSpPr>
          <p:nvPr>
            <p:ph type="dt" sz="half" idx="10"/>
          </p:nvPr>
        </p:nvSpPr>
        <p:spPr/>
        <p:txBody>
          <a:bodyPr/>
          <a:lstStyle/>
          <a:p>
            <a:fld id="{A60C4CB5-5888-49AF-8694-29F27DAC3122}"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369857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BH"/>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BH"/>
          </a:p>
        </p:txBody>
      </p:sp>
      <p:sp>
        <p:nvSpPr>
          <p:cNvPr id="4" name="Date Placeholder 3"/>
          <p:cNvSpPr>
            <a:spLocks noGrp="1"/>
          </p:cNvSpPr>
          <p:nvPr>
            <p:ph type="dt" sz="half" idx="10"/>
          </p:nvPr>
        </p:nvSpPr>
        <p:spPr/>
        <p:txBody>
          <a:bodyPr/>
          <a:lstStyle/>
          <a:p>
            <a:fld id="{370940F4-0F7A-47CC-9E0A-BACE35F3FF0B}"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163198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5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BH"/>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BH"/>
          </a:p>
        </p:txBody>
      </p:sp>
      <p:sp>
        <p:nvSpPr>
          <p:cNvPr id="4" name="Date Placeholder 3"/>
          <p:cNvSpPr>
            <a:spLocks noGrp="1"/>
          </p:cNvSpPr>
          <p:nvPr>
            <p:ph type="dt" sz="half" idx="10"/>
          </p:nvPr>
        </p:nvSpPr>
        <p:spPr/>
        <p:txBody>
          <a:bodyPr/>
          <a:lstStyle/>
          <a:p>
            <a:fld id="{E7EC43EB-AC19-451D-A0FB-106756D23755}"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877516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BH"/>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BH"/>
          </a:p>
        </p:txBody>
      </p:sp>
      <p:sp>
        <p:nvSpPr>
          <p:cNvPr id="4" name="Date Placeholder 3"/>
          <p:cNvSpPr>
            <a:spLocks noGrp="1"/>
          </p:cNvSpPr>
          <p:nvPr>
            <p:ph type="dt" sz="half" idx="10"/>
          </p:nvPr>
        </p:nvSpPr>
        <p:spPr/>
        <p:txBody>
          <a:bodyPr/>
          <a:lstStyle/>
          <a:p>
            <a:fld id="{DDEDB742-B225-4F63-AE69-71D309EA6EDF}"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051969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BH"/>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BH"/>
          </a:p>
        </p:txBody>
      </p:sp>
      <p:sp>
        <p:nvSpPr>
          <p:cNvPr id="4" name="Date Placeholder 3"/>
          <p:cNvSpPr>
            <a:spLocks noGrp="1"/>
          </p:cNvSpPr>
          <p:nvPr>
            <p:ph type="dt" sz="half" idx="10"/>
          </p:nvPr>
        </p:nvSpPr>
        <p:spPr/>
        <p:txBody>
          <a:bodyPr/>
          <a:lstStyle/>
          <a:p>
            <a:fld id="{87A2D41A-4B6A-4728-88E7-9050B6B72AA2}"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737612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BH"/>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BH"/>
          </a:p>
        </p:txBody>
      </p:sp>
      <p:sp>
        <p:nvSpPr>
          <p:cNvPr id="4" name="Date Placeholder 3"/>
          <p:cNvSpPr>
            <a:spLocks noGrp="1"/>
          </p:cNvSpPr>
          <p:nvPr>
            <p:ph type="dt" sz="half" idx="10"/>
          </p:nvPr>
        </p:nvSpPr>
        <p:spPr/>
        <p:txBody>
          <a:bodyPr/>
          <a:lstStyle/>
          <a:p>
            <a:fld id="{FF677549-9FD8-47DA-AB3F-E0ABABEA26AD}"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377179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BH"/>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BH"/>
          </a:p>
        </p:txBody>
      </p:sp>
      <p:sp>
        <p:nvSpPr>
          <p:cNvPr id="4" name="Date Placeholder 3"/>
          <p:cNvSpPr>
            <a:spLocks noGrp="1"/>
          </p:cNvSpPr>
          <p:nvPr>
            <p:ph type="dt" sz="half" idx="10"/>
          </p:nvPr>
        </p:nvSpPr>
        <p:spPr/>
        <p:txBody>
          <a:bodyPr/>
          <a:lstStyle/>
          <a:p>
            <a:fld id="{8E240D88-EDD5-499D-95B6-CDE73691C91B}"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474431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8A09A087-27FE-4416-8D92-AE30CF99D5E0}"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384010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4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4EC5B171-35A2-4AB9-8A61-3F2C7D39934C}"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983889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4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CD40101C-D594-46B4-926B-29EA996E0979}"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268144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40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9C5A4868-FAA0-4D90-AB1C-BCCCB0551E4B}"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489826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39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D3837EDD-2849-4497-9864-33A5B7C48A24}"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215548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38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C2E842D6-8F5E-4703-9FD3-957AC86FAC11}"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654385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37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D4F63F8D-EB2A-4729-8E51-4EFD1C27CF98}"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459498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3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1F5D7439-B375-44AF-8B05-3CA4FE4973BC}"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48580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3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5FD4099D-5319-460C-9406-DCD343AD9523}"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246759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3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F247FFB9-0609-4F33-B2FC-93FABB7099D9}"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236851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3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12E03FBC-D5E4-428D-AB82-F6D437EEF847}"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2849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3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2CDDF4C8-887F-4BAF-8D5E-61D41DA28D9F}"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949711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3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41B0B0C5-7100-492E-A5D6-FA53E93D8F15}"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045462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30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0AADBB8D-9818-4CC6-8C82-E8AC1735771C}"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268295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29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59AD52C3-6BF9-47D1-AE15-27731456895D}"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270411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28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7856CACC-A130-414B-8E12-6829361D035F}"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58819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27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5498A4A9-AE87-488F-B995-32A34557FA95}"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563208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2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C4B91CA9-31EB-49C3-A1B6-14CAD5EF3A0E}"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928161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2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8E2FE7AB-4919-4012-B41E-C518A85F201E}"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393864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2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02F27EC1-0124-4D4C-911D-651FBFF28EBF}"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91354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2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6A7F177B-A9AD-417B-92C5-43B44DD85F1B}"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621757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2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2A547871-75C1-4AC6-868D-98900867BC34}"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363614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2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8D546236-6F9D-404D-97A7-53C3DC8D7F31}"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225830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20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9FD9710C-4530-4A5A-A078-E0F082CF0A9C}"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353716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19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8B93C28D-89AE-4874-8087-9AEC609C4D3D}"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233609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18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7970DF88-8686-4BFF-9409-6F051C4A6F9D}"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763675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17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AFF2273D-0A17-436B-ADB5-61DAC57DB479}"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382990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1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DB01EA97-B89B-40B1-B729-F1C9E2E7D652}"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539732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1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37CE345B-F343-439D-97E0-9F474622B355}"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557744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1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B31F902E-5FFC-4A07-949E-0811260E2386}"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915444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4E06992C-9837-4C59-99C0-2D304D501B3B}"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501540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1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FF266CD5-8914-4EBA-9F83-3D1E75D7A798}"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936048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1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70843FE3-760E-4369-8215-7291A45D3038}"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767522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10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B0D0D9F1-1A3C-43B4-9036-A581DE62F74A}"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774670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86E2BF60-55D1-4DE6-96D7-20035C2AF389}"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330136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7D5429C4-8C77-495D-9E36-D6E4F325D122}"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149869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EAD05590-177A-42E1-922B-AAE06512DA23}"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877728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633E4815-3727-48D8-ABE2-CA731303894C}"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405219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8EB04EB1-C9EB-44E6-8D71-A98436E68B2F}"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7912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B39B4662-213E-4886-8CFD-335F0B27829B}"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062729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F12D4ED6-4454-4BBA-A08A-17D0BEC9680E}"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377617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371AE43B-EE0B-4CB8-94DB-DD2401BD40EA}"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39718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31C9B5B4-8270-4C6D-90A7-9812578D8C69}"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26364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BH"/>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3CE5D8-4D98-44FB-A698-E69E9C321C67}"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205196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BH"/>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EB79F7-3F7B-40BF-AF21-F648E41E49C7}"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238087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5" name="Date Placeholder 4"/>
          <p:cNvSpPr>
            <a:spLocks noGrp="1"/>
          </p:cNvSpPr>
          <p:nvPr>
            <p:ph type="dt" sz="half" idx="10"/>
          </p:nvPr>
        </p:nvSpPr>
        <p:spPr/>
        <p:txBody>
          <a:bodyPr/>
          <a:lstStyle/>
          <a:p>
            <a:fld id="{61A4B729-5081-4986-9ED8-EF2CE3734D71}" type="datetime1">
              <a:rPr lang="en-US" smtClean="0"/>
              <a:t>5/15/2023</a:t>
            </a:fld>
            <a:endParaRPr lang="en-US" dirty="0"/>
          </a:p>
        </p:txBody>
      </p:sp>
      <p:sp>
        <p:nvSpPr>
          <p:cNvPr id="6" name="Footer Placeholder 5"/>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208658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ar-BH"/>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7" name="Date Placeholder 6"/>
          <p:cNvSpPr>
            <a:spLocks noGrp="1"/>
          </p:cNvSpPr>
          <p:nvPr>
            <p:ph type="dt" sz="half" idx="10"/>
          </p:nvPr>
        </p:nvSpPr>
        <p:spPr/>
        <p:txBody>
          <a:bodyPr/>
          <a:lstStyle/>
          <a:p>
            <a:fld id="{43F064FA-160A-491B-9BE1-684A51563AF0}" type="datetime1">
              <a:rPr lang="en-US" smtClean="0"/>
              <a:t>5/15/2023</a:t>
            </a:fld>
            <a:endParaRPr lang="en-US" dirty="0"/>
          </a:p>
        </p:txBody>
      </p:sp>
      <p:sp>
        <p:nvSpPr>
          <p:cNvPr id="8" name="Footer Placeholder 7"/>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151404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Date Placeholder 2"/>
          <p:cNvSpPr>
            <a:spLocks noGrp="1"/>
          </p:cNvSpPr>
          <p:nvPr>
            <p:ph type="dt" sz="half" idx="10"/>
          </p:nvPr>
        </p:nvSpPr>
        <p:spPr/>
        <p:txBody>
          <a:bodyPr/>
          <a:lstStyle/>
          <a:p>
            <a:fld id="{74520417-DF37-403D-8A62-54B9E19D54D7}" type="datetime1">
              <a:rPr lang="en-US" smtClean="0"/>
              <a:t>5/15/2023</a:t>
            </a:fld>
            <a:endParaRPr lang="en-US" dirty="0"/>
          </a:p>
        </p:txBody>
      </p:sp>
      <p:sp>
        <p:nvSpPr>
          <p:cNvPr id="4" name="Footer Placeholder 3"/>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549774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F0BB67-9255-423C-BB97-CACB1C810E17}" type="datetime1">
              <a:rPr lang="en-US" smtClean="0"/>
              <a:t>5/15/2023</a:t>
            </a:fld>
            <a:endParaRPr lang="en-US" dirty="0"/>
          </a:p>
        </p:txBody>
      </p:sp>
      <p:sp>
        <p:nvSpPr>
          <p:cNvPr id="3" name="Footer Placeholder 2"/>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32214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BH"/>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7F8D19-75D2-46EA-AC17-BEE0865F5711}" type="datetime1">
              <a:rPr lang="en-US" smtClean="0"/>
              <a:t>5/15/2023</a:t>
            </a:fld>
            <a:endParaRPr lang="en-US" dirty="0"/>
          </a:p>
        </p:txBody>
      </p:sp>
      <p:sp>
        <p:nvSpPr>
          <p:cNvPr id="6" name="Footer Placeholder 5"/>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215082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BH"/>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B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6CE631E-3E80-47B2-9211-8E4BD3C80267}" type="datetime1">
              <a:rPr lang="en-US" smtClean="0"/>
              <a:t>5/15/2023</a:t>
            </a:fld>
            <a:endParaRPr lang="en-US" dirty="0"/>
          </a:p>
        </p:txBody>
      </p:sp>
      <p:sp>
        <p:nvSpPr>
          <p:cNvPr id="6" name="Footer Placeholder 5"/>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856974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BH"/>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06DA0228-51A5-4E66-B163-743FE6CFF243}"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324089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ar-BH"/>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10"/>
          </p:nvPr>
        </p:nvSpPr>
        <p:spPr/>
        <p:txBody>
          <a:bodyPr/>
          <a:lstStyle/>
          <a:p>
            <a:fld id="{5D08FE2A-4352-4AB1-9ED8-4AE24D64F892}" type="datetime1">
              <a:rPr lang="en-US" smtClean="0"/>
              <a:t>5/15/2023</a:t>
            </a:fld>
            <a:endParaRPr lang="en-US" dirty="0"/>
          </a:p>
        </p:txBody>
      </p:sp>
      <p:sp>
        <p:nvSpPr>
          <p:cNvPr id="5" name="Footer Placeholder 4"/>
          <p:cNvSpPr>
            <a:spLocks noGrp="1"/>
          </p:cNvSpPr>
          <p:nvPr>
            <p:ph type="ftr" sz="quarter" idx="11"/>
          </p:nvPr>
        </p:nvSpPr>
        <p:spPr/>
        <p:txBody>
          <a:body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929917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 /><Relationship Id="rId18" Type="http://schemas.openxmlformats.org/officeDocument/2006/relationships/slideLayout" Target="../slideLayouts/slideLayout29.xml" /><Relationship Id="rId26" Type="http://schemas.openxmlformats.org/officeDocument/2006/relationships/slideLayout" Target="../slideLayouts/slideLayout37.xml" /><Relationship Id="rId39" Type="http://schemas.openxmlformats.org/officeDocument/2006/relationships/slideLayout" Target="../slideLayouts/slideLayout50.xml" /><Relationship Id="rId21" Type="http://schemas.openxmlformats.org/officeDocument/2006/relationships/slideLayout" Target="../slideLayouts/slideLayout32.xml" /><Relationship Id="rId34" Type="http://schemas.openxmlformats.org/officeDocument/2006/relationships/slideLayout" Target="../slideLayouts/slideLayout45.xml" /><Relationship Id="rId42" Type="http://schemas.openxmlformats.org/officeDocument/2006/relationships/slideLayout" Target="../slideLayouts/slideLayout53.xml" /><Relationship Id="rId47" Type="http://schemas.openxmlformats.org/officeDocument/2006/relationships/slideLayout" Target="../slideLayouts/slideLayout58.xml" /><Relationship Id="rId50" Type="http://schemas.openxmlformats.org/officeDocument/2006/relationships/slideLayout" Target="../slideLayouts/slideLayout61.xml" /><Relationship Id="rId55" Type="http://schemas.openxmlformats.org/officeDocument/2006/relationships/slideLayout" Target="../slideLayouts/slideLayout66.xml" /><Relationship Id="rId7" Type="http://schemas.openxmlformats.org/officeDocument/2006/relationships/slideLayout" Target="../slideLayouts/slideLayout18.xml" /><Relationship Id="rId2" Type="http://schemas.openxmlformats.org/officeDocument/2006/relationships/slideLayout" Target="../slideLayouts/slideLayout13.xml" /><Relationship Id="rId16" Type="http://schemas.openxmlformats.org/officeDocument/2006/relationships/slideLayout" Target="../slideLayouts/slideLayout27.xml" /><Relationship Id="rId20" Type="http://schemas.openxmlformats.org/officeDocument/2006/relationships/slideLayout" Target="../slideLayouts/slideLayout31.xml" /><Relationship Id="rId29" Type="http://schemas.openxmlformats.org/officeDocument/2006/relationships/slideLayout" Target="../slideLayouts/slideLayout40.xml" /><Relationship Id="rId41" Type="http://schemas.openxmlformats.org/officeDocument/2006/relationships/slideLayout" Target="../slideLayouts/slideLayout52.xml" /><Relationship Id="rId54" Type="http://schemas.openxmlformats.org/officeDocument/2006/relationships/slideLayout" Target="../slideLayouts/slideLayout65.xml" /><Relationship Id="rId62" Type="http://schemas.openxmlformats.org/officeDocument/2006/relationships/theme" Target="../theme/theme2.xml" /><Relationship Id="rId1" Type="http://schemas.openxmlformats.org/officeDocument/2006/relationships/slideLayout" Target="../slideLayouts/slideLayout12.xml" /><Relationship Id="rId6" Type="http://schemas.openxmlformats.org/officeDocument/2006/relationships/slideLayout" Target="../slideLayouts/slideLayout17.xml" /><Relationship Id="rId11" Type="http://schemas.openxmlformats.org/officeDocument/2006/relationships/slideLayout" Target="../slideLayouts/slideLayout22.xml" /><Relationship Id="rId24" Type="http://schemas.openxmlformats.org/officeDocument/2006/relationships/slideLayout" Target="../slideLayouts/slideLayout35.xml" /><Relationship Id="rId32" Type="http://schemas.openxmlformats.org/officeDocument/2006/relationships/slideLayout" Target="../slideLayouts/slideLayout43.xml" /><Relationship Id="rId37" Type="http://schemas.openxmlformats.org/officeDocument/2006/relationships/slideLayout" Target="../slideLayouts/slideLayout48.xml" /><Relationship Id="rId40" Type="http://schemas.openxmlformats.org/officeDocument/2006/relationships/slideLayout" Target="../slideLayouts/slideLayout51.xml" /><Relationship Id="rId45" Type="http://schemas.openxmlformats.org/officeDocument/2006/relationships/slideLayout" Target="../slideLayouts/slideLayout56.xml" /><Relationship Id="rId53" Type="http://schemas.openxmlformats.org/officeDocument/2006/relationships/slideLayout" Target="../slideLayouts/slideLayout64.xml" /><Relationship Id="rId58" Type="http://schemas.openxmlformats.org/officeDocument/2006/relationships/slideLayout" Target="../slideLayouts/slideLayout69.xml" /><Relationship Id="rId5" Type="http://schemas.openxmlformats.org/officeDocument/2006/relationships/slideLayout" Target="../slideLayouts/slideLayout16.xml" /><Relationship Id="rId15" Type="http://schemas.openxmlformats.org/officeDocument/2006/relationships/slideLayout" Target="../slideLayouts/slideLayout26.xml" /><Relationship Id="rId23" Type="http://schemas.openxmlformats.org/officeDocument/2006/relationships/slideLayout" Target="../slideLayouts/slideLayout34.xml" /><Relationship Id="rId28" Type="http://schemas.openxmlformats.org/officeDocument/2006/relationships/slideLayout" Target="../slideLayouts/slideLayout39.xml" /><Relationship Id="rId36" Type="http://schemas.openxmlformats.org/officeDocument/2006/relationships/slideLayout" Target="../slideLayouts/slideLayout47.xml" /><Relationship Id="rId49" Type="http://schemas.openxmlformats.org/officeDocument/2006/relationships/slideLayout" Target="../slideLayouts/slideLayout60.xml" /><Relationship Id="rId57" Type="http://schemas.openxmlformats.org/officeDocument/2006/relationships/slideLayout" Target="../slideLayouts/slideLayout68.xml" /><Relationship Id="rId61" Type="http://schemas.openxmlformats.org/officeDocument/2006/relationships/slideLayout" Target="../slideLayouts/slideLayout72.xml" /><Relationship Id="rId10" Type="http://schemas.openxmlformats.org/officeDocument/2006/relationships/slideLayout" Target="../slideLayouts/slideLayout21.xml" /><Relationship Id="rId19" Type="http://schemas.openxmlformats.org/officeDocument/2006/relationships/slideLayout" Target="../slideLayouts/slideLayout30.xml" /><Relationship Id="rId31" Type="http://schemas.openxmlformats.org/officeDocument/2006/relationships/slideLayout" Target="../slideLayouts/slideLayout42.xml" /><Relationship Id="rId44" Type="http://schemas.openxmlformats.org/officeDocument/2006/relationships/slideLayout" Target="../slideLayouts/slideLayout55.xml" /><Relationship Id="rId52" Type="http://schemas.openxmlformats.org/officeDocument/2006/relationships/slideLayout" Target="../slideLayouts/slideLayout63.xml" /><Relationship Id="rId60" Type="http://schemas.openxmlformats.org/officeDocument/2006/relationships/slideLayout" Target="../slideLayouts/slideLayout71.xml" /><Relationship Id="rId4" Type="http://schemas.openxmlformats.org/officeDocument/2006/relationships/slideLayout" Target="../slideLayouts/slideLayout15.xml" /><Relationship Id="rId9" Type="http://schemas.openxmlformats.org/officeDocument/2006/relationships/slideLayout" Target="../slideLayouts/slideLayout20.xml" /><Relationship Id="rId14" Type="http://schemas.openxmlformats.org/officeDocument/2006/relationships/slideLayout" Target="../slideLayouts/slideLayout25.xml" /><Relationship Id="rId22" Type="http://schemas.openxmlformats.org/officeDocument/2006/relationships/slideLayout" Target="../slideLayouts/slideLayout33.xml" /><Relationship Id="rId27" Type="http://schemas.openxmlformats.org/officeDocument/2006/relationships/slideLayout" Target="../slideLayouts/slideLayout38.xml" /><Relationship Id="rId30" Type="http://schemas.openxmlformats.org/officeDocument/2006/relationships/slideLayout" Target="../slideLayouts/slideLayout41.xml" /><Relationship Id="rId35" Type="http://schemas.openxmlformats.org/officeDocument/2006/relationships/slideLayout" Target="../slideLayouts/slideLayout46.xml" /><Relationship Id="rId43" Type="http://schemas.openxmlformats.org/officeDocument/2006/relationships/slideLayout" Target="../slideLayouts/slideLayout54.xml" /><Relationship Id="rId48" Type="http://schemas.openxmlformats.org/officeDocument/2006/relationships/slideLayout" Target="../slideLayouts/slideLayout59.xml" /><Relationship Id="rId56" Type="http://schemas.openxmlformats.org/officeDocument/2006/relationships/slideLayout" Target="../slideLayouts/slideLayout67.xml" /><Relationship Id="rId8" Type="http://schemas.openxmlformats.org/officeDocument/2006/relationships/slideLayout" Target="../slideLayouts/slideLayout19.xml" /><Relationship Id="rId51" Type="http://schemas.openxmlformats.org/officeDocument/2006/relationships/slideLayout" Target="../slideLayouts/slideLayout62.xml" /><Relationship Id="rId3" Type="http://schemas.openxmlformats.org/officeDocument/2006/relationships/slideLayout" Target="../slideLayouts/slideLayout14.xml" /><Relationship Id="rId12" Type="http://schemas.openxmlformats.org/officeDocument/2006/relationships/slideLayout" Target="../slideLayouts/slideLayout23.xml" /><Relationship Id="rId17" Type="http://schemas.openxmlformats.org/officeDocument/2006/relationships/slideLayout" Target="../slideLayouts/slideLayout28.xml" /><Relationship Id="rId25" Type="http://schemas.openxmlformats.org/officeDocument/2006/relationships/slideLayout" Target="../slideLayouts/slideLayout36.xml" /><Relationship Id="rId33" Type="http://schemas.openxmlformats.org/officeDocument/2006/relationships/slideLayout" Target="../slideLayouts/slideLayout44.xml" /><Relationship Id="rId38" Type="http://schemas.openxmlformats.org/officeDocument/2006/relationships/slideLayout" Target="../slideLayouts/slideLayout49.xml" /><Relationship Id="rId46" Type="http://schemas.openxmlformats.org/officeDocument/2006/relationships/slideLayout" Target="../slideLayouts/slideLayout57.xml" /><Relationship Id="rId59" Type="http://schemas.openxmlformats.org/officeDocument/2006/relationships/slideLayout" Target="../slideLayouts/slideLayout70.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8000">
              <a:srgbClr val="ECECEC"/>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5/15/2023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dirty="0"/>
          </a:p>
        </p:txBody>
      </p:sp>
    </p:spTree>
    <p:extLst>
      <p:ext uri="{BB962C8B-B14F-4D97-AF65-F5344CB8AC3E}">
        <p14:creationId xmlns:p14="http://schemas.microsoft.com/office/powerpoint/2010/main" val="21004775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en-US"/>
              <a:t>Click to edit Master title style</a:t>
            </a:r>
            <a:endParaRPr lang="ar-BH"/>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4" name="Date Placeholder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4D7BF5D-F97E-4D84-A2B1-A5A747C0F6A9}" type="datetime1">
              <a:rPr lang="en-US" smtClean="0"/>
              <a:t>5/15/2023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en-US" dirty="0"/>
              <a:t>Ministry of Education-2021-2022- 1st  semester                                                                                                 Second Intermediate. Impact2- Unit 4 - Writing: Blog Post</a:t>
            </a:r>
          </a:p>
        </p:txBody>
      </p:sp>
      <p:sp>
        <p:nvSpPr>
          <p:cNvPr id="6" name="Slide Number Placeholder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86888948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 id="2147483705" r:id="rId33"/>
    <p:sldLayoutId id="2147483706" r:id="rId34"/>
    <p:sldLayoutId id="2147483707" r:id="rId35"/>
    <p:sldLayoutId id="2147483708" r:id="rId36"/>
    <p:sldLayoutId id="2147483709" r:id="rId37"/>
    <p:sldLayoutId id="2147483710" r:id="rId38"/>
    <p:sldLayoutId id="2147483711" r:id="rId39"/>
    <p:sldLayoutId id="2147483712" r:id="rId40"/>
    <p:sldLayoutId id="2147483713" r:id="rId41"/>
    <p:sldLayoutId id="2147483714" r:id="rId42"/>
    <p:sldLayoutId id="2147483715" r:id="rId43"/>
    <p:sldLayoutId id="2147483716" r:id="rId44"/>
    <p:sldLayoutId id="2147483717" r:id="rId45"/>
    <p:sldLayoutId id="2147483718" r:id="rId46"/>
    <p:sldLayoutId id="2147483719" r:id="rId47"/>
    <p:sldLayoutId id="2147483720" r:id="rId48"/>
    <p:sldLayoutId id="2147483721" r:id="rId49"/>
    <p:sldLayoutId id="2147483722" r:id="rId50"/>
    <p:sldLayoutId id="2147483723" r:id="rId51"/>
    <p:sldLayoutId id="2147483724" r:id="rId52"/>
    <p:sldLayoutId id="2147483725" r:id="rId53"/>
    <p:sldLayoutId id="2147483726" r:id="rId54"/>
    <p:sldLayoutId id="2147483727" r:id="rId55"/>
    <p:sldLayoutId id="2147483728" r:id="rId56"/>
    <p:sldLayoutId id="2147483729" r:id="rId57"/>
    <p:sldLayoutId id="2147483730" r:id="rId58"/>
    <p:sldLayoutId id="2147483731" r:id="rId59"/>
    <p:sldLayoutId id="2147483732" r:id="rId60"/>
    <p:sldLayoutId id="2147483733" r:id="rId6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hf sldNum="0" hd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BH"/>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1527" y="570482"/>
            <a:ext cx="11368825" cy="5958303"/>
          </a:xfrm>
        </p:spPr>
        <p:txBody>
          <a:bodyPr>
            <a:noAutofit/>
          </a:bodyPr>
          <a:lstStyle/>
          <a:p>
            <a:pPr marL="0" indent="0" algn="l">
              <a:buNone/>
            </a:pPr>
            <a:r>
              <a:rPr lang="en-GB" sz="2000" dirty="0">
                <a:latin typeface="Century Gothic" panose="020B0502020202020204" pitchFamily="34" charset="0"/>
              </a:rPr>
              <a:t>Dear Sir/Madam,</a:t>
            </a:r>
          </a:p>
          <a:p>
            <a:pPr marL="0" indent="0" algn="just" rtl="0">
              <a:buNone/>
            </a:pPr>
            <a:r>
              <a:rPr lang="en-GB" sz="2000" dirty="0">
                <a:latin typeface="Century Gothic" panose="020B0502020202020204" pitchFamily="34" charset="0"/>
                <a:cs typeface="Arial" panose="020B0604020202020204" pitchFamily="34" charset="0"/>
              </a:rPr>
              <a:t>I am writing this letter to bring to your attention the problem of wasting water I have recently seen during my stay in the hotel. It is due to the irresponsible usage of the taps in the restrooms, swimming pools, and restaurants. It is quite disturbing to see that many families using the hotel facilities leave the taps running, thus causing huge wastage of water. Also, many of these taps are in need of repair and maintenance. </a:t>
            </a:r>
          </a:p>
          <a:p>
            <a:pPr marL="0" indent="0" algn="just" rtl="0">
              <a:buNone/>
            </a:pPr>
            <a:r>
              <a:rPr lang="en-GB" sz="2000" dirty="0">
                <a:latin typeface="Century Gothic" panose="020B0502020202020204" pitchFamily="34" charset="0"/>
                <a:cs typeface="Arial" panose="020B0604020202020204" pitchFamily="34" charset="0"/>
              </a:rPr>
              <a:t>Running taps cause shortage of water. According to a newspaper report, the amount of water wasted in this </a:t>
            </a:r>
            <a:r>
              <a:rPr lang="en-GB" sz="2000">
                <a:latin typeface="Century Gothic" panose="020B0502020202020204" pitchFamily="34" charset="0"/>
                <a:cs typeface="Arial" panose="020B0604020202020204" pitchFamily="34" charset="0"/>
              </a:rPr>
              <a:t>way could </a:t>
            </a:r>
            <a:r>
              <a:rPr lang="en-GB" sz="2000" dirty="0">
                <a:latin typeface="Century Gothic" panose="020B0502020202020204" pitchFamily="34" charset="0"/>
                <a:cs typeface="Arial" panose="020B0604020202020204" pitchFamily="34" charset="0"/>
              </a:rPr>
              <a:t>serve the needs of a large number of people. I would kindly request you to take an immediate action to stop this. </a:t>
            </a:r>
          </a:p>
          <a:p>
            <a:pPr marL="0" indent="0" algn="just" rtl="0">
              <a:buNone/>
            </a:pPr>
            <a:r>
              <a:rPr lang="en-GB" sz="2000" dirty="0">
                <a:latin typeface="Century Gothic" panose="020B0502020202020204" pitchFamily="34" charset="0"/>
                <a:cs typeface="Arial" panose="020B0604020202020204" pitchFamily="34" charset="0"/>
              </a:rPr>
              <a:t>People are not aware of the importance of water and how it can be used without wastage. Also, the hotel management is not providing regular maintenance of the taps. All of this leads to a large amount of water getting wasted.   </a:t>
            </a:r>
          </a:p>
          <a:p>
            <a:pPr marL="0" indent="0" algn="just" rtl="0">
              <a:buNone/>
            </a:pPr>
            <a:r>
              <a:rPr lang="en-GB" sz="2000" dirty="0">
                <a:latin typeface="Century Gothic" panose="020B0502020202020204" pitchFamily="34" charset="0"/>
                <a:cs typeface="Arial" panose="020B0604020202020204" pitchFamily="34" charset="0"/>
              </a:rPr>
              <a:t>For these reasons, I believe we must do everything we can to save this precious natural resource. </a:t>
            </a:r>
          </a:p>
          <a:p>
            <a:pPr marL="0" indent="0" algn="just" rtl="0">
              <a:lnSpc>
                <a:spcPct val="100000"/>
              </a:lnSpc>
              <a:buNone/>
            </a:pPr>
            <a:r>
              <a:rPr lang="en-GB" sz="2000" dirty="0">
                <a:latin typeface="Century Gothic" panose="020B0502020202020204" pitchFamily="34" charset="0"/>
                <a:cs typeface="Arial" panose="020B0604020202020204" pitchFamily="34" charset="0"/>
              </a:rPr>
              <a:t>Thank you for your attention.</a:t>
            </a:r>
          </a:p>
          <a:p>
            <a:pPr marL="0" indent="0" algn="just" rtl="0">
              <a:lnSpc>
                <a:spcPct val="100000"/>
              </a:lnSpc>
              <a:buNone/>
            </a:pPr>
            <a:r>
              <a:rPr lang="en-GB" sz="2000" dirty="0">
                <a:latin typeface="Century Gothic" panose="020B0502020202020204" pitchFamily="34" charset="0"/>
                <a:cs typeface="Arial" panose="020B0604020202020204" pitchFamily="34" charset="0"/>
              </a:rPr>
              <a:t>Best regards,</a:t>
            </a:r>
          </a:p>
          <a:p>
            <a:pPr marL="0" indent="0" algn="just" rtl="0">
              <a:lnSpc>
                <a:spcPct val="100000"/>
              </a:lnSpc>
              <a:buNone/>
            </a:pPr>
            <a:r>
              <a:rPr lang="en-GB" sz="2000" dirty="0" err="1">
                <a:latin typeface="Century Gothic" panose="020B0502020202020204" pitchFamily="34" charset="0"/>
                <a:cs typeface="Arial" panose="020B0604020202020204" pitchFamily="34" charset="0"/>
              </a:rPr>
              <a:t>Roqia</a:t>
            </a:r>
            <a:endParaRPr lang="en-GB" sz="2000" dirty="0">
              <a:latin typeface="Century Gothic" panose="020B0502020202020204" pitchFamily="34" charset="0"/>
              <a:cs typeface="Arial" panose="020B0604020202020204" pitchFamily="34" charset="0"/>
            </a:endParaRPr>
          </a:p>
        </p:txBody>
      </p:sp>
      <p:sp>
        <p:nvSpPr>
          <p:cNvPr id="5" name="Footer Placeholder 2">
            <a:extLst>
              <a:ext uri="{FF2B5EF4-FFF2-40B4-BE49-F238E27FC236}">
                <a16:creationId xmlns:a16="http://schemas.microsoft.com/office/drawing/2014/main" id="{0B97D0E1-2A0B-45B5-BB3E-69F7BD848EA9}"/>
              </a:ext>
            </a:extLst>
          </p:cNvPr>
          <p:cNvSpPr>
            <a:spLocks noGrp="1"/>
          </p:cNvSpPr>
          <p:nvPr>
            <p:ph type="ftr" sz="quarter" idx="11"/>
          </p:nvPr>
        </p:nvSpPr>
        <p:spPr bwMode="auto">
          <a:xfrm>
            <a:off x="0" y="6486862"/>
            <a:ext cx="12192000" cy="365125"/>
          </a:xfrm>
          <a:ln>
            <a:miter lim="800000"/>
            <a:headEnd/>
            <a:tailEnd/>
          </a:ln>
        </p:spPr>
        <p:txBody>
          <a:bodyPr wrap="square" numCol="1"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rPr>
              <a:t>________________________________________________________________________________________________________________________________________________________</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Ministry of Education – Second Semester- 2021-2022					</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English - Grade 8 - Unit </a:t>
            </a:r>
            <a:r>
              <a:rPr kumimoji="0" lang="ar-BH"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6</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Lesson </a:t>
            </a:r>
            <a:r>
              <a:rPr kumimoji="0" lang="ar-BH"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7</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  Writing- (A letter of complaint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DEF81ADD-DD88-4887-B5EE-35434FF7602B}"/>
              </a:ext>
            </a:extLst>
          </p:cNvPr>
          <p:cNvSpPr txBox="1">
            <a:spLocks noChangeArrowheads="1"/>
          </p:cNvSpPr>
          <p:nvPr/>
        </p:nvSpPr>
        <p:spPr bwMode="auto">
          <a:xfrm>
            <a:off x="0" y="1421"/>
            <a:ext cx="12192000" cy="527050"/>
          </a:xfrm>
          <a:prstGeom prst="rect">
            <a:avLst/>
          </a:prstGeom>
          <a:solidFill>
            <a:schemeClr val="accent1">
              <a:lumMod val="20000"/>
              <a:lumOff val="80000"/>
            </a:schemeClr>
          </a:solidFill>
          <a:ln>
            <a:noFill/>
          </a:ln>
        </p:spPr>
        <p:txBody>
          <a:bodyPr anchor="ctr"/>
          <a:lstStyle>
            <a:lvl1pPr defTabSz="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457200" rtl="1" eaLnBrk="1" fontAlgn="auto" latinLnBrk="0" hangingPunct="1">
              <a:lnSpc>
                <a:spcPct val="100000"/>
              </a:lnSpc>
              <a:spcBef>
                <a:spcPct val="0"/>
              </a:spcBef>
              <a:spcAft>
                <a:spcPts val="0"/>
              </a:spcAft>
              <a:buClrTx/>
              <a:buSzTx/>
              <a:buFont typeface="Arial" panose="020B0604020202020204" pitchFamily="34" charset="0"/>
              <a:buNone/>
              <a:tabLst/>
              <a:defRPr/>
            </a:pPr>
            <a:r>
              <a:rPr lang="en-US" altLang="ar-BH" b="1" dirty="0">
                <a:solidFill>
                  <a:srgbClr val="C00000"/>
                </a:solidFill>
                <a:latin typeface="Century Gothic" panose="020B0502020202020204" pitchFamily="34" charset="0"/>
                <a:cs typeface="Arial" panose="020B0604020202020204" pitchFamily="34" charset="0"/>
              </a:rPr>
              <a:t>Water waste</a:t>
            </a:r>
            <a:endParaRPr kumimoji="0" lang="en-US" altLang="ar-BH" sz="2800" b="1" i="0" u="none" strike="noStrike" kern="1200" cap="none" spc="0" normalizeH="0" baseline="0" noProof="0" dirty="0">
              <a:ln>
                <a:noFill/>
              </a:ln>
              <a:solidFill>
                <a:srgbClr val="C00000"/>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629381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1527" y="570482"/>
            <a:ext cx="11368825" cy="5958303"/>
          </a:xfrm>
        </p:spPr>
        <p:txBody>
          <a:bodyPr>
            <a:noAutofit/>
          </a:bodyPr>
          <a:lstStyle/>
          <a:p>
            <a:pPr marL="0" indent="0" algn="l">
              <a:buNone/>
            </a:pPr>
            <a:r>
              <a:rPr lang="en-GB" sz="2000" dirty="0">
                <a:latin typeface="Century Gothic" panose="020B0502020202020204" pitchFamily="34" charset="0"/>
              </a:rPr>
              <a:t>Dear Sir/Madam,</a:t>
            </a:r>
            <a:endParaRPr lang="ar-BH" sz="2000" dirty="0">
              <a:latin typeface="Century Gothic" panose="020B0502020202020204" pitchFamily="34" charset="0"/>
            </a:endParaRPr>
          </a:p>
          <a:p>
            <a:pPr marL="0" indent="0" algn="l">
              <a:buNone/>
            </a:pPr>
            <a:r>
              <a:rPr lang="en-US" sz="2000" dirty="0">
                <a:latin typeface="Century Gothic" panose="020B0502020202020204" pitchFamily="34" charset="0"/>
              </a:rPr>
              <a:t>Dear Manager,1am writing to bring to your attention the amount of food that your restaurant wastes every day because the portions you serve are too big. As a result, very few people can finish them, and lots of food goes in the bin. This is particularly worrying when we know that, according to some reports, we waste 1.3 billion tons of food every year.</a:t>
            </a:r>
            <a:r>
              <a:rPr lang="ar-BH" sz="2000" dirty="0">
                <a:latin typeface="Century Gothic" panose="020B0502020202020204" pitchFamily="34" charset="0"/>
              </a:rPr>
              <a:t> </a:t>
            </a:r>
            <a:r>
              <a:rPr lang="en-US" sz="2000" dirty="0">
                <a:latin typeface="Century Gothic" panose="020B0502020202020204" pitchFamily="34" charset="0"/>
              </a:rPr>
              <a:t>It might be important for you to consider that food waste isn't just bad for humans.</a:t>
            </a:r>
            <a:r>
              <a:rPr lang="ar-BH" sz="2000" dirty="0">
                <a:latin typeface="Century Gothic" panose="020B0502020202020204" pitchFamily="34" charset="0"/>
              </a:rPr>
              <a:t> </a:t>
            </a:r>
            <a:r>
              <a:rPr lang="en-US" sz="2000" dirty="0">
                <a:latin typeface="Century Gothic" panose="020B0502020202020204" pitchFamily="34" charset="0"/>
              </a:rPr>
              <a:t>It affects our environment, too. When it goes to landfill, it produces a dangerous gas that keeps heat inside of the atmosphere. Also, the chemicals that come out of the food harm our soil and bodies of water.</a:t>
            </a:r>
            <a:r>
              <a:rPr lang="ar-BH" sz="2000" dirty="0">
                <a:latin typeface="Century Gothic" panose="020B0502020202020204" pitchFamily="34" charset="0"/>
              </a:rPr>
              <a:t> </a:t>
            </a:r>
            <a:r>
              <a:rPr lang="en-US" sz="2000" dirty="0">
                <a:latin typeface="Century Gothic" panose="020B0502020202020204" pitchFamily="34" charset="0"/>
              </a:rPr>
              <a:t>In my science class, we learnt about all the natural resources that go into making food. Farmers use a lot of water to grow plants that make food. A lot of energy is used to transport food from the field to restaurants. That's why when we waste this food, we waste our planet's natural resources.</a:t>
            </a:r>
            <a:r>
              <a:rPr lang="ar-BH" sz="2000" dirty="0">
                <a:latin typeface="Century Gothic" panose="020B0502020202020204" pitchFamily="34" charset="0"/>
              </a:rPr>
              <a:t> </a:t>
            </a:r>
            <a:r>
              <a:rPr lang="en-US" sz="2000" dirty="0">
                <a:latin typeface="Century Gothic" panose="020B0502020202020204" pitchFamily="34" charset="0"/>
              </a:rPr>
              <a:t>For these reasons, I believe you will do everything possible to reduce food waste in your restaurant.</a:t>
            </a:r>
            <a:r>
              <a:rPr lang="ar-BH" sz="2000" dirty="0">
                <a:latin typeface="Century Gothic" panose="020B0502020202020204" pitchFamily="34" charset="0"/>
              </a:rPr>
              <a:t> </a:t>
            </a:r>
            <a:endParaRPr lang="en-GB" sz="2000" dirty="0">
              <a:latin typeface="Century Gothic" panose="020B0502020202020204" pitchFamily="34" charset="0"/>
            </a:endParaRPr>
          </a:p>
          <a:p>
            <a:pPr marL="0" indent="0" algn="just" rtl="0">
              <a:lnSpc>
                <a:spcPct val="100000"/>
              </a:lnSpc>
              <a:buNone/>
            </a:pPr>
            <a:r>
              <a:rPr lang="en-GB" sz="2000" dirty="0">
                <a:latin typeface="Century Gothic" panose="020B0502020202020204" pitchFamily="34" charset="0"/>
                <a:cs typeface="Arial" panose="020B0604020202020204" pitchFamily="34" charset="0"/>
              </a:rPr>
              <a:t>Thank you for your attention.</a:t>
            </a:r>
          </a:p>
          <a:p>
            <a:pPr marL="0" indent="0" algn="just" rtl="0">
              <a:lnSpc>
                <a:spcPct val="100000"/>
              </a:lnSpc>
              <a:buNone/>
            </a:pPr>
            <a:r>
              <a:rPr lang="en-GB" sz="2000" dirty="0">
                <a:latin typeface="Century Gothic" panose="020B0502020202020204" pitchFamily="34" charset="0"/>
                <a:cs typeface="Arial" panose="020B0604020202020204" pitchFamily="34" charset="0"/>
              </a:rPr>
              <a:t>Best regards,</a:t>
            </a:r>
          </a:p>
          <a:p>
            <a:pPr marL="0" indent="0" algn="just" rtl="0">
              <a:lnSpc>
                <a:spcPct val="100000"/>
              </a:lnSpc>
              <a:buNone/>
            </a:pPr>
            <a:r>
              <a:rPr lang="en-US" sz="2000" dirty="0">
                <a:latin typeface="Century Gothic" panose="020B0502020202020204" pitchFamily="34" charset="0"/>
                <a:cs typeface="Arial" panose="020B0604020202020204" pitchFamily="34" charset="0"/>
              </a:rPr>
              <a:t>Fadel.</a:t>
            </a:r>
            <a:endParaRPr lang="en-GB" sz="2000" dirty="0">
              <a:latin typeface="Century Gothic" panose="020B0502020202020204" pitchFamily="34" charset="0"/>
              <a:cs typeface="Arial" panose="020B0604020202020204" pitchFamily="34" charset="0"/>
            </a:endParaRPr>
          </a:p>
        </p:txBody>
      </p:sp>
      <p:sp>
        <p:nvSpPr>
          <p:cNvPr id="5" name="Footer Placeholder 2">
            <a:extLst>
              <a:ext uri="{FF2B5EF4-FFF2-40B4-BE49-F238E27FC236}">
                <a16:creationId xmlns:a16="http://schemas.microsoft.com/office/drawing/2014/main" id="{0B97D0E1-2A0B-45B5-BB3E-69F7BD848EA9}"/>
              </a:ext>
            </a:extLst>
          </p:cNvPr>
          <p:cNvSpPr>
            <a:spLocks noGrp="1"/>
          </p:cNvSpPr>
          <p:nvPr>
            <p:ph type="ftr" sz="quarter" idx="11"/>
          </p:nvPr>
        </p:nvSpPr>
        <p:spPr bwMode="auto">
          <a:xfrm>
            <a:off x="0" y="6486862"/>
            <a:ext cx="12192000" cy="365125"/>
          </a:xfrm>
          <a:ln>
            <a:miter lim="800000"/>
            <a:headEnd/>
            <a:tailEnd/>
          </a:ln>
        </p:spPr>
        <p:txBody>
          <a:bodyPr wrap="square" numCol="1"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rPr>
              <a:t>________________________________________________________________________________________________________________________________________________________</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Ministry of Education – Second Semester- 2021-2022					</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English - Grade 8 - Unit </a:t>
            </a:r>
            <a:r>
              <a:rPr kumimoji="0" lang="ar-BH"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6</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Lesson </a:t>
            </a:r>
            <a:r>
              <a:rPr kumimoji="0" lang="ar-BH"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7</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  Writing- (A letter of complaint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DEF81ADD-DD88-4887-B5EE-35434FF7602B}"/>
              </a:ext>
            </a:extLst>
          </p:cNvPr>
          <p:cNvSpPr txBox="1">
            <a:spLocks noChangeArrowheads="1"/>
          </p:cNvSpPr>
          <p:nvPr/>
        </p:nvSpPr>
        <p:spPr bwMode="auto">
          <a:xfrm>
            <a:off x="0" y="-16245"/>
            <a:ext cx="12192000" cy="527050"/>
          </a:xfrm>
          <a:prstGeom prst="rect">
            <a:avLst/>
          </a:prstGeom>
          <a:solidFill>
            <a:schemeClr val="accent1">
              <a:lumMod val="20000"/>
              <a:lumOff val="80000"/>
            </a:schemeClr>
          </a:solidFill>
          <a:ln>
            <a:noFill/>
          </a:ln>
        </p:spPr>
        <p:txBody>
          <a:bodyPr anchor="ctr"/>
          <a:lstStyle>
            <a:lvl1pPr defTabSz="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457200" rtl="1"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ar-BH" sz="2800" b="1" i="0" u="none" strike="noStrike" kern="1200" cap="none" spc="0" normalizeH="0" baseline="0" noProof="0" dirty="0">
                <a:ln>
                  <a:noFill/>
                </a:ln>
                <a:solidFill>
                  <a:srgbClr val="C00000"/>
                </a:solidFill>
                <a:effectLst/>
                <a:uLnTx/>
                <a:uFillTx/>
                <a:latin typeface="Century Gothic" panose="020B0502020202020204" pitchFamily="34" charset="0"/>
                <a:ea typeface="+mn-ea"/>
                <a:cs typeface="Arial" panose="020B0604020202020204" pitchFamily="34" charset="0"/>
              </a:rPr>
              <a:t>Food waste</a:t>
            </a:r>
          </a:p>
        </p:txBody>
      </p:sp>
    </p:spTree>
    <p:extLst>
      <p:ext uri="{BB962C8B-B14F-4D97-AF65-F5344CB8AC3E}">
        <p14:creationId xmlns:p14="http://schemas.microsoft.com/office/powerpoint/2010/main" val="19936305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1">
            <a:extLst>
              <a:ext uri="{FF2B5EF4-FFF2-40B4-BE49-F238E27FC236}">
                <a16:creationId xmlns:a16="http://schemas.microsoft.com/office/drawing/2014/main" id="{E8C67CA3-0F6D-472C-A311-F89EB91E6089}"/>
              </a:ext>
            </a:extLst>
          </p:cNvPr>
          <p:cNvSpPr/>
          <p:nvPr/>
        </p:nvSpPr>
        <p:spPr>
          <a:xfrm>
            <a:off x="384266" y="597329"/>
            <a:ext cx="11452134" cy="5949468"/>
          </a:xfrm>
          <a:prstGeom prst="roundRect">
            <a:avLst>
              <a:gd name="adj" fmla="val 2329"/>
            </a:avLst>
          </a:prstGeom>
          <a:solidFill>
            <a:schemeClr val="accent1">
              <a:lumMod val="20000"/>
              <a:lumOff val="8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457200" rtl="0" eaLnBrk="1" fontAlgn="t"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Dear Editor,</a:t>
            </a:r>
          </a:p>
          <a:p>
            <a:pPr marL="0" marR="0" lvl="0" indent="0" algn="l" defTabSz="457200" rtl="0" eaLnBrk="1" fontAlgn="t"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I am writing to ask for support in </a:t>
            </a:r>
            <a:r>
              <a:rPr kumimoji="0" lang="en-GB" sz="20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protecting</a:t>
            </a:r>
            <a:r>
              <a:rPr kumimoji="0" lang="en-US" sz="20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 an endangered creature, the tongue-eating louse. It lives in the oceans throughout much of the world, but scientists believe that we should try to save it. However, it isn’t as attractive as other endangered creatures, like the Arabian Oryx or Siberian tigers. As a result, it doesn’t get very much attention.</a:t>
            </a:r>
          </a:p>
          <a:p>
            <a:pPr marL="0" marR="0" lvl="0" indent="0" algn="l" defTabSz="457200" rtl="0" eaLnBrk="1" fontAlgn="t"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 In my opinion, the tongue-eating louse is a rare animal that we could learn a lot from. For example, it has a parasite that survives by living on and feeding off of another creature. Scientists are studying them because they want to save them, to keep the sea ecosystem intact.</a:t>
            </a:r>
          </a:p>
          <a:p>
            <a:pPr marL="0" marR="0" lvl="0" indent="0" algn="l" defTabSz="457200" rtl="0" eaLnBrk="1" fontAlgn="t"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Another interesting fact about the tongue-eating louse you can probably guess from its name that the tongue-eating louse eats tongues, specifically fish tongues. For this reason, we need to learn about how it can help these tongue-eating louse acts as the fish’s tongue.</a:t>
            </a:r>
          </a:p>
          <a:p>
            <a:pPr marL="0" marR="0" lvl="0" indent="0" algn="l" defTabSz="457200" rtl="0" eaLnBrk="1" fontAlgn="t"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I think there is also a medicinal reason we need to check if it can help by using its medicinal properties. Therefore, if the tongue-eating louse becomes extinct, an important part of the ecosystem of the sea.</a:t>
            </a:r>
          </a:p>
          <a:p>
            <a:pPr marL="0" marR="0" lvl="0" indent="0" algn="l" defTabSz="457200" rtl="0" eaLnBrk="1" fontAlgn="t"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For all of the above reasons, I strongly believe that we should do everything we can to save this </a:t>
            </a:r>
            <a:r>
              <a:rPr kumimoji="0" lang="en-GB" sz="20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one-of-a-kind </a:t>
            </a:r>
            <a:r>
              <a:rPr kumimoji="0" lang="en-US" sz="20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creature. Thank you for your attention,</a:t>
            </a:r>
          </a:p>
          <a:p>
            <a:pPr marL="0" marR="0" lvl="0" indent="0" algn="l" defTabSz="457200" rtl="0" eaLnBrk="1" fontAlgn="t"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Hana Ali</a:t>
            </a:r>
          </a:p>
        </p:txBody>
      </p:sp>
      <p:sp>
        <p:nvSpPr>
          <p:cNvPr id="7" name="TextBox 6">
            <a:extLst>
              <a:ext uri="{FF2B5EF4-FFF2-40B4-BE49-F238E27FC236}">
                <a16:creationId xmlns:a16="http://schemas.microsoft.com/office/drawing/2014/main" id="{3EACF78F-2341-4633-8A67-256AD38A2C19}"/>
              </a:ext>
            </a:extLst>
          </p:cNvPr>
          <p:cNvSpPr txBox="1"/>
          <p:nvPr/>
        </p:nvSpPr>
        <p:spPr>
          <a:xfrm>
            <a:off x="2543167" y="162060"/>
            <a:ext cx="752951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entury Gothic" panose="020B0502020202020204" pitchFamily="34" charset="0"/>
                <a:ea typeface="+mn-ea"/>
                <a:cs typeface="+mn-cs"/>
              </a:rPr>
              <a:t>A persuasive letter (Tongue –eating louse)</a:t>
            </a:r>
          </a:p>
        </p:txBody>
      </p:sp>
      <p:sp>
        <p:nvSpPr>
          <p:cNvPr id="11" name="Footer Placeholder 2">
            <a:extLst>
              <a:ext uri="{FF2B5EF4-FFF2-40B4-BE49-F238E27FC236}">
                <a16:creationId xmlns:a16="http://schemas.microsoft.com/office/drawing/2014/main" id="{AF5ABE2A-8011-40A1-A809-9D4D2BA8E0B5}"/>
              </a:ext>
            </a:extLst>
          </p:cNvPr>
          <p:cNvSpPr>
            <a:spLocks noGrp="1"/>
          </p:cNvSpPr>
          <p:nvPr>
            <p:ph type="ftr" sz="quarter" idx="11"/>
          </p:nvPr>
        </p:nvSpPr>
        <p:spPr bwMode="auto">
          <a:xfrm>
            <a:off x="2760" y="6352674"/>
            <a:ext cx="12189239" cy="511343"/>
          </a:xfrm>
          <a:ln>
            <a:miter lim="800000"/>
            <a:headEnd/>
            <a:tailEnd/>
          </a:ln>
        </p:spPr>
        <p:txBody>
          <a:bodyPr wrap="square" numCol="1" anchorCtr="0" compatLnSpc="1">
            <a:prstTxWarp prst="textNoShape">
              <a:avLst/>
            </a:prstTxWarp>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rPr>
              <a:t>_____________________________________________________________________________________________________________________________________________________________</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Ministry of Education – Second Semester- 2021-2022</a:t>
            </a:r>
            <a:r>
              <a:rPr kumimoji="0" lang="en-U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n-GB"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Grade 8 – Unit 5 – Lesson 7 – Life in the Extreme (Writing)</a:t>
            </a:r>
          </a:p>
        </p:txBody>
      </p:sp>
    </p:spTree>
    <p:extLst>
      <p:ext uri="{BB962C8B-B14F-4D97-AF65-F5344CB8AC3E}">
        <p14:creationId xmlns:p14="http://schemas.microsoft.com/office/powerpoint/2010/main" val="16524339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 TMPLT[8510]</Template>
  <TotalTime>8889</TotalTime>
  <Words>797</Words>
  <Application>Microsoft Office PowerPoint</Application>
  <PresentationFormat>Widescreen</PresentationFormat>
  <Paragraphs>29</Paragraphs>
  <Slides>3</Slides>
  <Notes>0</Notes>
  <HiddenSlides>0</HiddenSlides>
  <MMClips>0</MMClips>
  <ScaleCrop>false</ScaleCrop>
  <HeadingPairs>
    <vt:vector size="4" baseType="variant">
      <vt:variant>
        <vt:lpstr>Theme</vt:lpstr>
      </vt:variant>
      <vt:variant>
        <vt:i4>2</vt:i4>
      </vt:variant>
      <vt:variant>
        <vt:lpstr>Slide Titles</vt:lpstr>
      </vt:variant>
      <vt:variant>
        <vt:i4>3</vt:i4>
      </vt:variant>
    </vt:vector>
  </HeadingPairs>
  <TitlesOfParts>
    <vt:vector size="5" baseType="lpstr">
      <vt:lpstr>1_Office Theme</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Unknown User</cp:lastModifiedBy>
  <cp:revision>1203</cp:revision>
  <dcterms:created xsi:type="dcterms:W3CDTF">2020-03-04T10:17:55Z</dcterms:created>
  <dcterms:modified xsi:type="dcterms:W3CDTF">2023-05-15T19:49:12Z</dcterms:modified>
</cp:coreProperties>
</file>