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2" r:id="rId1"/>
    <p:sldMasterId id="2147483742" r:id="rId2"/>
    <p:sldMasterId id="2147483754" r:id="rId3"/>
    <p:sldMasterId id="2147483766" r:id="rId4"/>
  </p:sldMasterIdLst>
  <p:sldIdLst>
    <p:sldId id="287" r:id="rId5"/>
    <p:sldId id="295" r:id="rId6"/>
    <p:sldId id="261" r:id="rId7"/>
    <p:sldId id="301" r:id="rId8"/>
    <p:sldId id="309" r:id="rId9"/>
    <p:sldId id="303" r:id="rId10"/>
    <p:sldId id="302" r:id="rId11"/>
    <p:sldId id="304" r:id="rId12"/>
    <p:sldId id="305" r:id="rId13"/>
    <p:sldId id="308" r:id="rId14"/>
    <p:sldId id="310" r:id="rId15"/>
    <p:sldId id="288" r:id="rId16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5050"/>
    <a:srgbClr val="CCFFFF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5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2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8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3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6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4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7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8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0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9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9550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83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54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85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4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17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3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14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61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22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59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23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39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061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899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10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92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0769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012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41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101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05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851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36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708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31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637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8244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03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654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27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70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20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421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88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635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991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40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4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E8D9B2C-6053-4F28-89C5-C10576E8123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120F3-7AC8-4DD5-9A59-D5A1BDAE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009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7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7/6/2020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6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5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738423" y="1346440"/>
            <a:ext cx="8974182" cy="218521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lvl="0" algn="ctr" rtl="0"/>
            <a:r>
              <a:rPr lang="ar-BH" sz="8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الكثافة والزيادة السكانية</a:t>
            </a:r>
            <a:endParaRPr lang="ar-BH" sz="5400" b="1" dirty="0" smtClean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/>
            <a:r>
              <a:rPr lang="ar-BH" sz="4800" b="1" noProof="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الدرس (15)</a:t>
            </a:r>
            <a:r>
              <a:rPr lang="ar-BH" sz="3600" b="1" noProof="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صفحة 55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38422" y="5370330"/>
            <a:ext cx="8974183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- الصف الثاني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الإعدادي– الفصل الدراسي الأول الوحدة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الثانية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5" y="2634018"/>
            <a:ext cx="3920894" cy="260764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08464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17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2"/>
          <p:cNvSpPr>
            <a:spLocks noChangeArrowheads="1"/>
          </p:cNvSpPr>
          <p:nvPr/>
        </p:nvSpPr>
        <p:spPr bwMode="auto">
          <a:xfrm flipH="1">
            <a:off x="10098603" y="3017352"/>
            <a:ext cx="801172" cy="601257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1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5" name="AutoShape 92"/>
          <p:cNvSpPr>
            <a:spLocks noChangeArrowheads="1"/>
          </p:cNvSpPr>
          <p:nvPr/>
        </p:nvSpPr>
        <p:spPr bwMode="auto">
          <a:xfrm flipH="1">
            <a:off x="10098603" y="4066751"/>
            <a:ext cx="801172" cy="601257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prstDash val="solid"/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2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10098603" y="5116150"/>
            <a:ext cx="801172" cy="601257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3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7" name="AutoShape 92"/>
          <p:cNvSpPr>
            <a:spLocks noChangeArrowheads="1"/>
          </p:cNvSpPr>
          <p:nvPr/>
        </p:nvSpPr>
        <p:spPr bwMode="auto">
          <a:xfrm flipH="1">
            <a:off x="1228297" y="2951671"/>
            <a:ext cx="8626969" cy="732620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كر أسباب تفاوت الكثافة السكانية في الوطن العربي</a:t>
            </a:r>
            <a:r>
              <a:rPr lang="ar-SA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AutoShape 92"/>
          <p:cNvSpPr>
            <a:spLocks noChangeArrowheads="1"/>
          </p:cNvSpPr>
          <p:nvPr/>
        </p:nvSpPr>
        <p:spPr bwMode="auto">
          <a:xfrm flipH="1">
            <a:off x="1228297" y="4001070"/>
            <a:ext cx="8626967" cy="732620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توضيح أسباب ارتفاع الزيادة السكانية في الوطن العربي.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1228299" y="5050469"/>
            <a:ext cx="8626968" cy="732620"/>
          </a:xfrm>
          <a:prstGeom prst="rect">
            <a:avLst/>
          </a:prstGeom>
          <a:solidFill>
            <a:srgbClr val="EBEBEB"/>
          </a:solidFill>
          <a:ln w="25400">
            <a:solidFill>
              <a:schemeClr val="tx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إدراك أثر  انخفاض نسبة الوفيات في زيادة متوسط عمر الإنسان المتوقع عند الولادة.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21"/>
          <p:cNvSpPr/>
          <p:nvPr/>
        </p:nvSpPr>
        <p:spPr>
          <a:xfrm>
            <a:off x="4012743" y="530390"/>
            <a:ext cx="4388683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38100" dist="25400" dir="2700000" algn="br" rotWithShape="0">
              <a:srgbClr val="000000">
                <a:alpha val="60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الأهــــــــــــداف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21"/>
          <p:cNvSpPr/>
          <p:nvPr/>
        </p:nvSpPr>
        <p:spPr>
          <a:xfrm>
            <a:off x="634181" y="1615948"/>
            <a:ext cx="1042710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38100" dist="25400" dir="2700000" algn="br" rotWithShape="0">
              <a:srgbClr val="000000">
                <a:alpha val="60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يتوقع من الطالب بعد نهاية الدرس </a:t>
            </a:r>
            <a:r>
              <a:rPr kumimoji="0" lang="ar-B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أن يكون قادرًا على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9266" y="10390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84533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سكان الوطن العربي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ستطيل مستدير الزوايا 28"/>
          <p:cNvSpPr/>
          <p:nvPr/>
        </p:nvSpPr>
        <p:spPr>
          <a:xfrm>
            <a:off x="497305" y="2230034"/>
            <a:ext cx="11197390" cy="1872853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algn="justLow">
              <a:lnSpc>
                <a:spcPct val="130000"/>
              </a:lnSpc>
            </a:pPr>
            <a:r>
              <a:rPr lang="ar-BH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نما عدد سكان الوطن العربي نموًا كبيرًا فازداد من حوالي 140 مليون نسمة عام 1974م إلى حوالي 356مليون نسمة عام 2010م.</a:t>
            </a:r>
            <a:endParaRPr lang="ar-BH" sz="4000" dirty="0">
              <a:solidFill>
                <a:schemeClr val="accent1">
                  <a:lumMod val="60000"/>
                  <a:lumOff val="4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6834" y="8435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7081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9DC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build="allAtOnce" animBg="1"/>
      <p:bldP spid="29" grpI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84533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الكثافة السكانية في الوطن العربي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ستطيل مستدير الزوايا 28"/>
          <p:cNvSpPr/>
          <p:nvPr/>
        </p:nvSpPr>
        <p:spPr>
          <a:xfrm>
            <a:off x="433139" y="1544749"/>
            <a:ext cx="11345862" cy="337113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457200" indent="-457200" algn="justLow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تبلغ الكثافة السكانية حوالي25 نسمة /كلم2</a:t>
            </a: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457200" indent="-457200" algn="justLow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تعتبر من الكثافات السكانية المنخفضة في العالم.</a:t>
            </a:r>
          </a:p>
          <a:p>
            <a:pPr marL="457200" indent="-457200" algn="justLow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تختلف من منطقة عربية إلى أخرى، ومن دولة إلى أخرى، وفي داخل الدولة الواحدة.</a:t>
            </a:r>
          </a:p>
          <a:p>
            <a:pPr marL="457200" indent="-457200" algn="justLow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تتفاوت الكثافة السكانية في الوطن العربي ، ما بين أطرافه ومناطق </a:t>
            </a: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داخلية</a:t>
            </a:r>
            <a:r>
              <a:rPr lang="ar-BH" sz="32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69954" y="10390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567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36407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الكثافة السكانية في الوطن العربي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9954" y="10390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/>
          <a:srcRect l="23122" t="37774" r="26450" b="15516"/>
          <a:stretch/>
        </p:blipFill>
        <p:spPr>
          <a:xfrm>
            <a:off x="128349" y="2021306"/>
            <a:ext cx="7392925" cy="3850106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7619999" y="918234"/>
            <a:ext cx="4435553" cy="54938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marL="176213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تزيد عن 20 نسمة/كلم2 عند أطرافه الساحلية بسبب: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ارتفاع كمية الأمطار التي تزيد على 300ملم سنويًا.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المرتفعات الجبلية ذات الحرارة المعتدلة.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توافر المياه.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توافر الثروة النفطية الكبيرة.</a:t>
            </a:r>
          </a:p>
          <a:p>
            <a:pPr marL="176213" lvl="1" indent="-79375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ترتفع في أحواض النيل ودجلة والفرات حيث التربة الخصبة.</a:t>
            </a:r>
          </a:p>
          <a:p>
            <a:pPr marL="176213" lvl="1" indent="-79375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أما مناطق الوطن العربي الداخلية التي تغلب عليها البيئة الصحراوية فتنخفض الكثافة السكانية لتبلغ 2 نسمة /كلم2</a:t>
            </a:r>
            <a:r>
              <a:rPr lang="ar-BH" sz="27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27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964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مستطيل مستدير الزوايا 28"/>
          <p:cNvSpPr/>
          <p:nvPr/>
        </p:nvSpPr>
        <p:spPr>
          <a:xfrm>
            <a:off x="481264" y="1518277"/>
            <a:ext cx="11265655" cy="435183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352425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تختلف الكثافة السكانية بين دول الوطن العربي:</a:t>
            </a:r>
            <a:endParaRPr lang="ar-BH" sz="3200" dirty="0" smtClean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809625" lvl="1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تزيد الكثافة السكانية في مملكة البحرين على 1734 نسمة/كلم2.</a:t>
            </a:r>
          </a:p>
          <a:p>
            <a:pPr marL="809625" lvl="1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تبلغ الكثافة السكانية في موريتانيا وليبيا 3 نسمة/كلم2</a:t>
            </a: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352425" lvl="1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تختلف الكثافة السكانية داخل الدولة الواحدة.</a:t>
            </a:r>
            <a:endParaRPr lang="ar-BH" sz="3200" dirty="0" smtClean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801688" lvl="1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2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العاصمة والمدن الكبرى تستقطب غالبية السكان، لتوفر فرص العمل المختلفة، وهذا يفسر ارتفاع الكثافة السكانية في المدن على حساب الأرياف. 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71452" y="8435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  <p:sp>
        <p:nvSpPr>
          <p:cNvPr id="8" name="عنوان 1"/>
          <p:cNvSpPr>
            <a:spLocks noGrp="1"/>
          </p:cNvSpPr>
          <p:nvPr>
            <p:ph type="ctrTitle"/>
          </p:nvPr>
        </p:nvSpPr>
        <p:spPr>
          <a:xfrm>
            <a:off x="0" y="489331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الكثافة السكانية في الوطن العربي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35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489331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الزيادة السكانية 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ستطيل مستدير الزوايا 28"/>
          <p:cNvSpPr/>
          <p:nvPr/>
        </p:nvSpPr>
        <p:spPr>
          <a:xfrm>
            <a:off x="7956884" y="1339026"/>
            <a:ext cx="4094833" cy="502357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457200" indent="-457200" algn="justLow">
              <a:buFont typeface="Wingdings" panose="05000000000000000000" pitchFamily="2" charset="2"/>
              <a:buChar char="Ø"/>
            </a:pPr>
            <a:r>
              <a:rPr lang="ar-BH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بلغت نسبة الزيادة السكانية حوالي </a:t>
            </a:r>
            <a:r>
              <a:rPr lang="en-US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20,2</a:t>
            </a:r>
            <a:r>
              <a:rPr lang="ar-BH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بالألف عام 2009م، وهي من بين الزيادات السكانية المرتفعة في العالم.</a:t>
            </a:r>
            <a:r>
              <a:rPr lang="ar-BH" sz="27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وذلك بسبب ارتفاع نسبة الولادات التي تبلغ حوالي 26 بالألف التي ترجع إلى:</a:t>
            </a:r>
          </a:p>
          <a:p>
            <a:pPr marL="914400" lvl="1" indent="-457200" algn="justLow">
              <a:buFont typeface="Wingdings" panose="05000000000000000000" pitchFamily="2" charset="2"/>
              <a:buChar char="Ø"/>
            </a:pPr>
            <a:r>
              <a:rPr lang="ar-BH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ارتفاع مستوى المعيشة.</a:t>
            </a:r>
          </a:p>
          <a:p>
            <a:pPr marL="914400" lvl="1" indent="-457200" algn="justLow">
              <a:buFont typeface="Wingdings" panose="05000000000000000000" pitchFamily="2" charset="2"/>
              <a:buChar char="Ø"/>
            </a:pPr>
            <a:r>
              <a:rPr lang="ar-BH" sz="27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التقدم في الخدمات الصحية والاجتماعية في غالبية دول الوطن العربي.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83986" y="8435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/>
          <a:srcRect l="67754" t="26809" r="8820" b="9375"/>
          <a:stretch/>
        </p:blipFill>
        <p:spPr>
          <a:xfrm>
            <a:off x="4203028" y="1281907"/>
            <a:ext cx="3160294" cy="4878261"/>
          </a:xfrm>
          <a:prstGeom prst="rect">
            <a:avLst/>
          </a:prstGeom>
        </p:spPr>
      </p:pic>
      <p:sp>
        <p:nvSpPr>
          <p:cNvPr id="11" name="عنوان 1"/>
          <p:cNvSpPr txBox="1">
            <a:spLocks/>
          </p:cNvSpPr>
          <p:nvPr/>
        </p:nvSpPr>
        <p:spPr>
          <a:xfrm>
            <a:off x="156300" y="1377253"/>
            <a:ext cx="3898337" cy="66889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18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ما الدول التي ترتفع فيها الزيادة السكانية الطبيعية عن 25 بالألف؟</a:t>
            </a:r>
            <a:endParaRPr lang="ar-BH" sz="18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802957" y="6153403"/>
            <a:ext cx="3857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14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معدل الزيادة السكانية الطبيعية في الدول العربية (بالألف) سنة 2011م</a:t>
            </a:r>
            <a:endParaRPr lang="en-US" sz="1400" dirty="0"/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156300" y="3712252"/>
            <a:ext cx="3898337" cy="66889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18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ما الدول التي تقل فيها الزيادة السكانية الطبيعية عن 15 بالألف؟</a:t>
            </a:r>
            <a:endParaRPr lang="ar-BH" sz="18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429754" y="2225945"/>
            <a:ext cx="683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عُمان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132973" y="2562944"/>
            <a:ext cx="9798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الصومال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3429753" y="2900111"/>
            <a:ext cx="683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اليمن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429752" y="3245285"/>
            <a:ext cx="683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الأردن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967290" y="2321588"/>
            <a:ext cx="683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العراق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641445" y="2632503"/>
            <a:ext cx="1008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جزر القُمر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802106" y="2998456"/>
            <a:ext cx="848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فلسطين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3132974" y="4598379"/>
            <a:ext cx="921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البحرين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3288631" y="4967711"/>
            <a:ext cx="766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لبنان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3288630" y="5369609"/>
            <a:ext cx="766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قطر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3132974" y="5761506"/>
            <a:ext cx="921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الإمارات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884314" y="4758274"/>
            <a:ext cx="766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تونس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884313" y="5127606"/>
            <a:ext cx="766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المغرب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802107" y="5487710"/>
            <a:ext cx="8482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0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الجزائر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780547" y="1632895"/>
            <a:ext cx="2201777" cy="63378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4875028" y="2003494"/>
            <a:ext cx="2113017" cy="60853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4791805" y="2957116"/>
            <a:ext cx="2201777" cy="69716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4944205" y="3148455"/>
            <a:ext cx="2049377" cy="67088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4638579" y="3932919"/>
            <a:ext cx="2355003" cy="67088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3" name="مستطيل 32"/>
          <p:cNvSpPr/>
          <p:nvPr/>
        </p:nvSpPr>
        <p:spPr>
          <a:xfrm>
            <a:off x="4875028" y="4522984"/>
            <a:ext cx="2107296" cy="71805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5007934" y="5108242"/>
            <a:ext cx="1974389" cy="71986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5" name="مستطيل 34"/>
          <p:cNvSpPr/>
          <p:nvPr/>
        </p:nvSpPr>
        <p:spPr>
          <a:xfrm>
            <a:off x="6027088" y="1418721"/>
            <a:ext cx="972364" cy="7413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6" name="مستطيل 35"/>
          <p:cNvSpPr/>
          <p:nvPr/>
        </p:nvSpPr>
        <p:spPr>
          <a:xfrm>
            <a:off x="5860111" y="1807951"/>
            <a:ext cx="1122212" cy="7392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7" name="مستطيل 36"/>
          <p:cNvSpPr/>
          <p:nvPr/>
        </p:nvSpPr>
        <p:spPr>
          <a:xfrm>
            <a:off x="6241773" y="2382534"/>
            <a:ext cx="740549" cy="70211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8" name="مستطيل 37"/>
          <p:cNvSpPr/>
          <p:nvPr/>
        </p:nvSpPr>
        <p:spPr>
          <a:xfrm>
            <a:off x="6082748" y="3357456"/>
            <a:ext cx="899573" cy="64963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40" name="مستطيل 39"/>
          <p:cNvSpPr/>
          <p:nvPr/>
        </p:nvSpPr>
        <p:spPr>
          <a:xfrm>
            <a:off x="6094009" y="3557072"/>
            <a:ext cx="899573" cy="64963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41" name="مستطيل 40"/>
          <p:cNvSpPr/>
          <p:nvPr/>
        </p:nvSpPr>
        <p:spPr>
          <a:xfrm>
            <a:off x="6027089" y="3763301"/>
            <a:ext cx="955232" cy="57728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42" name="مستطيل 41"/>
          <p:cNvSpPr/>
          <p:nvPr/>
        </p:nvSpPr>
        <p:spPr>
          <a:xfrm>
            <a:off x="5939624" y="4719956"/>
            <a:ext cx="1042696" cy="66937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91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11" grpId="0" animBg="1"/>
      <p:bldP spid="6" grpId="0"/>
      <p:bldP spid="13" grpId="0" animBg="1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9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مستطيل مستدير الزوايا 28"/>
          <p:cNvSpPr/>
          <p:nvPr/>
        </p:nvSpPr>
        <p:spPr>
          <a:xfrm>
            <a:off x="7524750" y="2168764"/>
            <a:ext cx="4302379" cy="2485787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algn="justLow"/>
            <a:r>
              <a:rPr lang="ar-BH" sz="28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ترتفع نسبة الذين تقل أعمارهم عن 15 سنة حيث تبلغ </a:t>
            </a:r>
            <a:r>
              <a:rPr lang="en-US" sz="28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35,8</a:t>
            </a:r>
            <a:r>
              <a:rPr lang="ar-BH" sz="2800" b="1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% </a:t>
            </a:r>
            <a:r>
              <a:rPr lang="ar-BH" sz="2800" b="1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مجموع </a:t>
            </a:r>
            <a:r>
              <a:rPr lang="ar-BH" sz="28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سكانه، نتيجة لارتفاع نسبة الولادات. وهذا ما يجعل المجتمع العربي مجتمعًا فتيًا.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42876" y="8435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  <p:sp>
        <p:nvSpPr>
          <p:cNvPr id="20" name="عنوان 1"/>
          <p:cNvSpPr>
            <a:spLocks noGrp="1"/>
          </p:cNvSpPr>
          <p:nvPr>
            <p:ph type="ctrTitle"/>
          </p:nvPr>
        </p:nvSpPr>
        <p:spPr>
          <a:xfrm>
            <a:off x="218363" y="669216"/>
            <a:ext cx="11859905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 المجتمع العربي مجتمع فتي؟ </a:t>
            </a:r>
            <a:endParaRPr lang="en-US" sz="40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/>
          <a:srcRect l="12957" t="36719" r="57760" b="19531"/>
          <a:stretch/>
        </p:blipFill>
        <p:spPr>
          <a:xfrm>
            <a:off x="332663" y="1725168"/>
            <a:ext cx="5172787" cy="4345140"/>
          </a:xfrm>
          <a:prstGeom prst="rect">
            <a:avLst/>
          </a:prstGeom>
        </p:spPr>
      </p:pic>
      <p:sp>
        <p:nvSpPr>
          <p:cNvPr id="21" name="مستطيل 20"/>
          <p:cNvSpPr/>
          <p:nvPr/>
        </p:nvSpPr>
        <p:spPr>
          <a:xfrm>
            <a:off x="460479" y="6070308"/>
            <a:ext cx="5044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14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رسم بياني يبين الدول الخمس الأكثر فتوة في العالم والدول الخمس الأكثر شيخوخة  سنة 2010م</a:t>
            </a:r>
            <a:endParaRPr lang="en-US" sz="1400" dirty="0"/>
          </a:p>
        </p:txBody>
      </p:sp>
      <p:sp>
        <p:nvSpPr>
          <p:cNvPr id="22" name="مستطيل 21"/>
          <p:cNvSpPr/>
          <p:nvPr/>
        </p:nvSpPr>
        <p:spPr>
          <a:xfrm>
            <a:off x="2415654" y="5326374"/>
            <a:ext cx="1961404" cy="61480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2091193" y="4996192"/>
            <a:ext cx="2294203" cy="60853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2170706" y="4672897"/>
            <a:ext cx="2214690" cy="60852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2226364" y="4328376"/>
            <a:ext cx="2150693" cy="73631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2282024" y="4013032"/>
            <a:ext cx="2103372" cy="60852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2337683" y="3672170"/>
            <a:ext cx="2039374" cy="66938"/>
          </a:xfrm>
          <a:prstGeom prst="rect">
            <a:avLst/>
          </a:prstGeom>
          <a:solidFill>
            <a:srgbClr val="FF9999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3299790" y="3253475"/>
            <a:ext cx="1085605" cy="61638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3404694" y="2928078"/>
            <a:ext cx="980701" cy="45719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3490623" y="2602681"/>
            <a:ext cx="886434" cy="45719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3" name="مستطيل 32"/>
          <p:cNvSpPr/>
          <p:nvPr/>
        </p:nvSpPr>
        <p:spPr>
          <a:xfrm>
            <a:off x="3554233" y="2256115"/>
            <a:ext cx="831162" cy="7722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3609891" y="1946831"/>
            <a:ext cx="739529" cy="61051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287338" indent="-287338" algn="ctr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chemeClr val="bg1"/>
              </a:solidFill>
              <a:cs typeface="Sultan bold" pitchFamily="2" charset="-78"/>
            </a:endParaRPr>
          </a:p>
        </p:txBody>
      </p:sp>
      <p:sp>
        <p:nvSpPr>
          <p:cNvPr id="35" name="عنوان 1"/>
          <p:cNvSpPr txBox="1">
            <a:spLocks/>
          </p:cNvSpPr>
          <p:nvPr/>
        </p:nvSpPr>
        <p:spPr>
          <a:xfrm>
            <a:off x="5991367" y="4831308"/>
            <a:ext cx="5835762" cy="135112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23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الرسم البياني ثم أجب عما يلي:</a:t>
            </a:r>
          </a:p>
          <a:p>
            <a:pPr marL="457200" indent="-457200" algn="justLow" rtl="1">
              <a:lnSpc>
                <a:spcPct val="110000"/>
              </a:lnSpc>
              <a:buFontTx/>
              <a:buChar char="-"/>
            </a:pPr>
            <a:r>
              <a:rPr lang="ar-BH" sz="23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الدول الخمس الأكثر فتوة في العالم؟</a:t>
            </a:r>
          </a:p>
          <a:p>
            <a:pPr marL="457200" indent="-457200" algn="justLow" rtl="1">
              <a:lnSpc>
                <a:spcPct val="110000"/>
              </a:lnSpc>
              <a:buFontTx/>
              <a:buChar char="-"/>
            </a:pPr>
            <a:r>
              <a:rPr lang="ar-BH" sz="23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الدول الخمس الأكثر شيخوخة في العالم؟</a:t>
            </a:r>
            <a:endParaRPr lang="ar-BH" sz="2300" b="1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369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مستطيل مستدير الزوايا 28"/>
          <p:cNvSpPr/>
          <p:nvPr/>
        </p:nvSpPr>
        <p:spPr>
          <a:xfrm>
            <a:off x="1892968" y="621739"/>
            <a:ext cx="10158749" cy="715089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algn="justLow"/>
            <a:r>
              <a:rPr lang="ar-BH" sz="36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أثر النمو السكاني على دول الوطن العربي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83986" y="84357"/>
            <a:ext cx="3361818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ar-BH" b="1" dirty="0" smtClean="0">
                <a:latin typeface="Times New Roman" pitchFamily="18" charset="0"/>
                <a:cs typeface="Times New Roman" pitchFamily="18" charset="0"/>
              </a:rPr>
              <a:t>المواد الاجتماعية: الكثافة والزيادة السكانية</a:t>
            </a:r>
            <a:endParaRPr lang="en-US" b="1" dirty="0"/>
          </a:p>
        </p:txBody>
      </p:sp>
      <p:sp>
        <p:nvSpPr>
          <p:cNvPr id="24" name="مستطيل مستدير الزوايا 23"/>
          <p:cNvSpPr/>
          <p:nvPr/>
        </p:nvSpPr>
        <p:spPr>
          <a:xfrm>
            <a:off x="1229364" y="1927838"/>
            <a:ext cx="9547953" cy="209419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352425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0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يتوقع أن يبلغ عدد سكان الوطن العربي عام 2050م حوالي 600 مليون نسمة.</a:t>
            </a:r>
          </a:p>
          <a:p>
            <a:pPr marL="352425" indent="-352425" algn="justLow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ar-BH" sz="30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يشكل النمو المتسارع للسكان عبئًا على عدد من الدول العربية التي لا تنمو إيراداتها الاقتصادية بالسرعة  التي ينمو فيها السكان.</a:t>
            </a:r>
          </a:p>
        </p:txBody>
      </p:sp>
    </p:spTree>
    <p:extLst>
      <p:ext uri="{BB962C8B-B14F-4D97-AF65-F5344CB8AC3E}">
        <p14:creationId xmlns:p14="http://schemas.microsoft.com/office/powerpoint/2010/main" val="8268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1212579" y="1474608"/>
            <a:ext cx="10530348" cy="5627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rtl="1"/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ترتفع </a:t>
            </a:r>
            <a:r>
              <a:rPr lang="ar-BH" sz="32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الكثافة السكانية في الوطن العربي عند أطرافه الساحلية</a:t>
            </a: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  <a:r>
              <a:rPr lang="ar-BH" sz="1800" b="1" dirty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(سببين فقط)</a:t>
            </a:r>
            <a:endParaRPr lang="ar-BH" sz="1800" b="1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عنوان 1"/>
          <p:cNvSpPr>
            <a:spLocks noGrp="1"/>
          </p:cNvSpPr>
          <p:nvPr>
            <p:ph type="ctrTitle"/>
          </p:nvPr>
        </p:nvSpPr>
        <p:spPr>
          <a:xfrm>
            <a:off x="0" y="552208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علل ما يأتي:</a:t>
            </a:r>
            <a:endParaRPr lang="en-US" sz="24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8171" y="1332353"/>
            <a:ext cx="1114408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ar-BH" sz="20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خمس دقائق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1440" y="65597"/>
            <a:ext cx="3529013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الاجتماعية: الكثافة والزيادة السكانية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1212579" y="2261938"/>
            <a:ext cx="10530348" cy="1793565"/>
          </a:xfrm>
          <a:prstGeom prst="rect">
            <a:avLst/>
          </a:prstGeom>
          <a:solidFill>
            <a:schemeClr val="tx2"/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ارتفاع </a:t>
            </a: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كمية الأمطار التي تزيد على 300ملم سنويًا.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المرتفعات الجبلية ذات الحرارة المعتدلة.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توافر المياه.</a:t>
            </a:r>
          </a:p>
          <a:p>
            <a:pPr marL="633413" lvl="1" indent="-176213" algn="justLow">
              <a:buFont typeface="Arial" panose="020B0604020202020204" pitchFamily="34" charset="0"/>
              <a:buChar char="•"/>
            </a:pPr>
            <a:r>
              <a:rPr lang="ar-BH" sz="2700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توافر الثروة النفطية الكبيرة.</a:t>
            </a:r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1212579" y="4469575"/>
            <a:ext cx="10530348" cy="5627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.يشكل </a:t>
            </a:r>
            <a:r>
              <a:rPr lang="ar-BH" sz="32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النمو المتسارع للسكان عبئًا على عدد من الدول </a:t>
            </a: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العربية. </a:t>
            </a:r>
            <a:r>
              <a:rPr lang="ar-BH" sz="1800" b="1" dirty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BH" sz="18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سبب واحد </a:t>
            </a:r>
            <a:r>
              <a:rPr lang="ar-BH" sz="1800" b="1" dirty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فقط)</a:t>
            </a:r>
            <a:endParaRPr lang="ar-BH" sz="1800" b="1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1212579" y="5255318"/>
            <a:ext cx="10530348" cy="736979"/>
          </a:xfrm>
          <a:prstGeom prst="rect">
            <a:avLst/>
          </a:prstGeom>
          <a:solidFill>
            <a:schemeClr val="tx2"/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28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وذلك لأن النمو السكاني لديها أعلى من النمو الاقتصادي مما يشكل عبئًا على هذه الدول.</a:t>
            </a:r>
            <a:endParaRPr lang="ar-BH" sz="28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364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1212579" y="1474608"/>
            <a:ext cx="10530348" cy="5627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لماذا ترتفع الكثافة السكانية في المدن على حساب الأرياف. </a:t>
            </a:r>
            <a:r>
              <a:rPr lang="ar-BH" sz="1800" b="1" dirty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(سبب واحد فقط)</a:t>
            </a:r>
            <a:endParaRPr lang="ar-BH" sz="1800" b="1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عنوان 1"/>
          <p:cNvSpPr>
            <a:spLocks noGrp="1"/>
          </p:cNvSpPr>
          <p:nvPr>
            <p:ph type="ctrTitle"/>
          </p:nvPr>
        </p:nvSpPr>
        <p:spPr>
          <a:xfrm>
            <a:off x="0" y="552208"/>
            <a:ext cx="12192000" cy="70257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ar-BH" sz="40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أجب عما يلي:</a:t>
            </a:r>
            <a:endParaRPr lang="en-US" sz="2400" b="1" dirty="0">
              <a:solidFill>
                <a:schemeClr val="tx2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8171" y="1332353"/>
            <a:ext cx="1114408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ar-BH" sz="20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خمس دقائق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1440" y="65597"/>
            <a:ext cx="3529013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الاجتماعية: الكثافة والزيادة السكانية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1212579" y="2314149"/>
            <a:ext cx="10530348" cy="548028"/>
          </a:xfrm>
          <a:prstGeom prst="rect">
            <a:avLst/>
          </a:prstGeom>
          <a:solidFill>
            <a:schemeClr val="tx2"/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31813" lvl="1" indent="-531813" algn="justLow">
              <a:buFont typeface="Wingdings" panose="05000000000000000000" pitchFamily="2" charset="2"/>
              <a:buChar char="v"/>
            </a:pPr>
            <a:r>
              <a:rPr lang="ar-BH" sz="27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بسبب توفر فرص العمل فيها مما يجذب السكان من الأرياف.</a:t>
            </a:r>
            <a:endParaRPr lang="ar-BH" sz="27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1212579" y="3772346"/>
            <a:ext cx="10530348" cy="5627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Low" rtl="1">
              <a:lnSpc>
                <a:spcPct val="110000"/>
              </a:lnSpc>
            </a:pPr>
            <a:r>
              <a:rPr lang="ar-BH" sz="3200" b="1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 .لماذا انخفضت نسبة الوفيات في الوطن العربي. </a:t>
            </a:r>
            <a:r>
              <a:rPr lang="ar-BH" sz="1800" b="1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BH" sz="1800" b="1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سببان </a:t>
            </a:r>
            <a:r>
              <a:rPr lang="ar-BH" sz="1800" b="1" dirty="0" smtClean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فقط</a:t>
            </a:r>
            <a:r>
              <a:rPr lang="ar-BH" sz="1800" b="1" dirty="0">
                <a:solidFill>
                  <a:schemeClr val="tx2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ar-BH" sz="1800" b="1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1212579" y="4723056"/>
            <a:ext cx="10530348" cy="1268311"/>
          </a:xfrm>
          <a:prstGeom prst="rect">
            <a:avLst/>
          </a:prstGeom>
          <a:solidFill>
            <a:schemeClr val="tx2"/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Low" rt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ar-BH" sz="28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ارتفاع مستوى المعيشة.</a:t>
            </a:r>
          </a:p>
          <a:p>
            <a:pPr marL="457200" indent="-457200" algn="justLow" rt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ar-BH" sz="2800" dirty="0" smtClean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تقدم الخدمات الصحية والاجتماعية في غالبية الدول العربية.</a:t>
            </a:r>
            <a:endParaRPr lang="ar-BH" sz="2800" dirty="0">
              <a:solidFill>
                <a:schemeClr val="accen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27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1175" y="2338304"/>
            <a:ext cx="10515600" cy="1325563"/>
          </a:xfrm>
        </p:spPr>
        <p:txBody>
          <a:bodyPr>
            <a:normAutofit/>
          </a:bodyPr>
          <a:lstStyle/>
          <a:p>
            <a:pPr algn="ctr" rtl="1"/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نلتقي في الدرس القادم</a:t>
            </a:r>
            <a:endParaRPr lang="ar-S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86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يون">
  <a:themeElements>
    <a:clrScheme name="أيون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أيون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>
    <a:spDef>
      <a:spPr>
        <a:ln>
          <a:solidFill>
            <a:srgbClr val="0070C0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a:spPr>
      <a:bodyPr wrap="square">
        <a:spAutoFit/>
      </a:bodyPr>
      <a:lstStyle>
        <a:defPPr marL="287338" indent="-287338">
          <a:buFont typeface="Wingdings" panose="05000000000000000000" pitchFamily="2" charset="2"/>
          <a:buChar char="v"/>
          <a:defRPr sz="2400" dirty="0" smtClean="0">
            <a:solidFill>
              <a:schemeClr val="bg1"/>
            </a:solidFill>
            <a:cs typeface="Sultan bold" pitchFamily="2" charset="-78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12563</TotalTime>
  <Words>696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맑은 고딕</vt:lpstr>
      <vt:lpstr>Arial</vt:lpstr>
      <vt:lpstr>Calibri</vt:lpstr>
      <vt:lpstr>Calibri Light</vt:lpstr>
      <vt:lpstr>Century Gothic</vt:lpstr>
      <vt:lpstr>Sakkal Majalla</vt:lpstr>
      <vt:lpstr>Sultan bold</vt:lpstr>
      <vt:lpstr>Times New Roman</vt:lpstr>
      <vt:lpstr>Wingdings</vt:lpstr>
      <vt:lpstr>Wingdings 3</vt:lpstr>
      <vt:lpstr>أيون</vt:lpstr>
      <vt:lpstr>1_Office Theme</vt:lpstr>
      <vt:lpstr>2_Office Theme</vt:lpstr>
      <vt:lpstr>3_Office Theme</vt:lpstr>
      <vt:lpstr>PowerPoint Presentation</vt:lpstr>
      <vt:lpstr>PowerPoint Presentation</vt:lpstr>
      <vt:lpstr>سكان الوطن العربي</vt:lpstr>
      <vt:lpstr>الكثافة السكانية في الوطن العربي</vt:lpstr>
      <vt:lpstr>الكثافة السكانية في الوطن العربي</vt:lpstr>
      <vt:lpstr>الكثافة السكانية في الوطن العربي</vt:lpstr>
      <vt:lpstr>الزيادة السكانية </vt:lpstr>
      <vt:lpstr>هل المجتمع العربي مجتمع فتي؟ </vt:lpstr>
      <vt:lpstr>PowerPoint Presentation</vt:lpstr>
      <vt:lpstr>علل ما يأتي:</vt:lpstr>
      <vt:lpstr>أجب عما يلي:</vt:lpstr>
      <vt:lpstr>نلتقي في الدرس القادم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مملكة البحرين  وزارة التربية والتعليم  الصف الخامس الابتدائي</dc:title>
  <dc:creator>user</dc:creator>
  <cp:lastModifiedBy>USER</cp:lastModifiedBy>
  <cp:revision>563</cp:revision>
  <dcterms:created xsi:type="dcterms:W3CDTF">2020-03-03T08:32:18Z</dcterms:created>
  <dcterms:modified xsi:type="dcterms:W3CDTF">2020-07-06T10:26:57Z</dcterms:modified>
</cp:coreProperties>
</file>