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6" r:id="rId2"/>
    <p:sldId id="303" r:id="rId3"/>
    <p:sldId id="304" r:id="rId4"/>
    <p:sldId id="305" r:id="rId5"/>
    <p:sldId id="263" r:id="rId6"/>
    <p:sldId id="306" r:id="rId7"/>
    <p:sldId id="307" r:id="rId8"/>
    <p:sldId id="278" r:id="rId9"/>
    <p:sldId id="308" r:id="rId10"/>
    <p:sldId id="309" r:id="rId11"/>
    <p:sldId id="312" r:id="rId12"/>
    <p:sldId id="313" r:id="rId13"/>
    <p:sldId id="315" r:id="rId14"/>
    <p:sldId id="311" r:id="rId15"/>
    <p:sldId id="316" r:id="rId16"/>
    <p:sldId id="317" r:id="rId17"/>
    <p:sldId id="270"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EEEE"/>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5" d="100"/>
          <a:sy n="65" d="100"/>
        </p:scale>
        <p:origin x="66" y="2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A38CE9-98A4-4AD7-9627-8D7F398EFBDC}" type="datetimeFigureOut">
              <a:rPr lang="en-US" smtClean="0"/>
              <a:t>3/26/2020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368676-C999-43ED-97A7-4C1EE8851ACE}" type="slidenum">
              <a:rPr lang="en-US" smtClean="0"/>
              <a:t>‹#›</a:t>
            </a:fld>
            <a:endParaRPr lang="en-US"/>
          </a:p>
        </p:txBody>
      </p:sp>
    </p:spTree>
    <p:extLst>
      <p:ext uri="{BB962C8B-B14F-4D97-AF65-F5344CB8AC3E}">
        <p14:creationId xmlns:p14="http://schemas.microsoft.com/office/powerpoint/2010/main" val="8983710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BB54EE-DF0D-4FA1-B48F-C292469C25C4}" type="datetimeFigureOut">
              <a:rPr lang="en-US" smtClean="0"/>
              <a:t>3/26/2020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2767102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3/26/2020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587164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t>3/26/2020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526728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BB54EE-DF0D-4FA1-B48F-C292469C25C4}" type="datetimeFigureOut">
              <a:rPr lang="en-US" smtClean="0"/>
              <a:t>3/26/2020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9714202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BB54EE-DF0D-4FA1-B48F-C292469C25C4}" type="datetimeFigureOut">
              <a:rPr lang="en-US" smtClean="0"/>
              <a:t>3/26/2020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3446401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BB54EE-DF0D-4FA1-B48F-C292469C25C4}" type="datetimeFigureOut">
              <a:rPr lang="en-US" smtClean="0"/>
              <a:t>3/26/2020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4672217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3/26/2020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483739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3/26/2020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8604886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3/26/2020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77278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3/26/2020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523811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3/26/2020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343755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t>3/26/2020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t>‹#›</a:t>
            </a:fld>
            <a:endParaRPr lang="en-US"/>
          </a:p>
        </p:txBody>
      </p:sp>
    </p:spTree>
    <p:extLst>
      <p:ext uri="{BB962C8B-B14F-4D97-AF65-F5344CB8AC3E}">
        <p14:creationId xmlns:p14="http://schemas.microsoft.com/office/powerpoint/2010/main" val="194742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edunet.bh/e_content/level_2/stage_8/subject_ID_1/Part_2/e_books/Arabic-G8-P2-2017-1/Arabic%20G8%20P2%202017-1/files/assets/basic-html/page-64.html"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46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l="6723" t="25076" r="6723" b="21638"/>
          <a:stretch/>
        </p:blipFill>
        <p:spPr>
          <a:xfrm>
            <a:off x="2438400" y="381000"/>
            <a:ext cx="7162800" cy="1182210"/>
          </a:xfrm>
          <a:prstGeom prst="rect">
            <a:avLst/>
          </a:prstGeom>
        </p:spPr>
      </p:pic>
      <p:sp>
        <p:nvSpPr>
          <p:cNvPr id="2" name="Rectangle 1"/>
          <p:cNvSpPr/>
          <p:nvPr/>
        </p:nvSpPr>
        <p:spPr>
          <a:xfrm>
            <a:off x="2560843" y="2198906"/>
            <a:ext cx="7487341" cy="2800767"/>
          </a:xfrm>
          <a:prstGeom prst="rect">
            <a:avLst/>
          </a:prstGeom>
        </p:spPr>
        <p:txBody>
          <a:bodyPr wrap="square">
            <a:spAutoFit/>
          </a:bodyPr>
          <a:lstStyle/>
          <a:p>
            <a:pPr algn="ctr" rtl="1"/>
            <a:r>
              <a:rPr lang="ar-BH" sz="4400" dirty="0">
                <a:solidFill>
                  <a:srgbClr val="7030A0"/>
                </a:solidFill>
                <a:cs typeface="Sultan normal" pitchFamily="2" charset="-78"/>
              </a:rPr>
              <a:t>درس في مادة اللغة العرَبيّة</a:t>
            </a:r>
            <a:endParaRPr lang="ar-BH" sz="4400" dirty="0">
              <a:cs typeface="Sultan normal" pitchFamily="2" charset="-78"/>
            </a:endParaRPr>
          </a:p>
          <a:p>
            <a:pPr algn="ctr" rtl="1"/>
            <a:r>
              <a:rPr lang="ar-BH" sz="3600" b="1" dirty="0">
                <a:latin typeface="Sakkal Majalla" panose="02000000000000000000" pitchFamily="2" charset="-78"/>
                <a:cs typeface="Sakkal Majalla" panose="02000000000000000000" pitchFamily="2" charset="-78"/>
              </a:rPr>
              <a:t>قِراءَة</a:t>
            </a:r>
          </a:p>
          <a:p>
            <a:pPr algn="ctr" rtl="1"/>
            <a:r>
              <a:rPr lang="ar-BH" sz="4000" dirty="0">
                <a:solidFill>
                  <a:srgbClr val="FF0000"/>
                </a:solidFill>
                <a:cs typeface="Sultan normal" pitchFamily="2" charset="-78"/>
              </a:rPr>
              <a:t>المَرأَة البَحرينيّة ودورها في صُنعِ غَدٍ أفْضَل</a:t>
            </a:r>
          </a:p>
          <a:p>
            <a:pPr algn="ctr" rtl="1"/>
            <a:endParaRPr lang="ar-BH" sz="2400" b="1" dirty="0">
              <a:solidFill>
                <a:srgbClr val="FF0000"/>
              </a:solidFill>
              <a:cs typeface="Sultan normal" pitchFamily="2" charset="-78"/>
            </a:endParaRPr>
          </a:p>
          <a:p>
            <a:pPr algn="ctr" rtl="1"/>
            <a:r>
              <a:rPr lang="ar-BH" sz="2800" b="1" dirty="0">
                <a:latin typeface="Sakkal Majalla" panose="02000000000000000000" pitchFamily="2" charset="-78"/>
                <a:cs typeface="Sakkal Majalla" panose="02000000000000000000" pitchFamily="2" charset="-78"/>
              </a:rPr>
              <a:t>الصفّ الثاني الإعداديّ</a:t>
            </a:r>
          </a:p>
        </p:txBody>
      </p:sp>
    </p:spTree>
    <p:extLst>
      <p:ext uri="{BB962C8B-B14F-4D97-AF65-F5344CB8AC3E}">
        <p14:creationId xmlns:p14="http://schemas.microsoft.com/office/powerpoint/2010/main" val="3255457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4360" y="1096645"/>
            <a:ext cx="10515600" cy="1325563"/>
          </a:xfrm>
        </p:spPr>
        <p:txBody>
          <a:bodyPr>
            <a:normAutofit/>
          </a:bodyPr>
          <a:lstStyle/>
          <a:p>
            <a:pPr algn="ctr"/>
            <a:r>
              <a:rPr lang="ar-BH" sz="4000" dirty="0"/>
              <a:t>أقرأ النصّ في كتابي ص 62، أو بفتح الرابط الآتي:</a:t>
            </a:r>
            <a:endParaRPr lang="en-US" sz="4000" dirty="0"/>
          </a:p>
        </p:txBody>
      </p:sp>
      <p:sp>
        <p:nvSpPr>
          <p:cNvPr id="4" name="TextBox 3"/>
          <p:cNvSpPr txBox="1"/>
          <p:nvPr/>
        </p:nvSpPr>
        <p:spPr>
          <a:xfrm>
            <a:off x="4193177" y="3370217"/>
            <a:ext cx="3317966" cy="584775"/>
          </a:xfrm>
          <a:prstGeom prst="rect">
            <a:avLst/>
          </a:prstGeom>
          <a:noFill/>
        </p:spPr>
        <p:txBody>
          <a:bodyPr wrap="square" rtlCol="0">
            <a:spAutoFit/>
          </a:bodyPr>
          <a:lstStyle/>
          <a:p>
            <a:pPr algn="ctr"/>
            <a:r>
              <a:rPr lang="ar-BH" sz="3200" dirty="0">
                <a:hlinkClick r:id="rId2"/>
              </a:rPr>
              <a:t>اضغط هنا لفتح الرابط</a:t>
            </a:r>
            <a:endParaRPr lang="en-US" sz="3200" dirty="0"/>
          </a:p>
        </p:txBody>
      </p:sp>
    </p:spTree>
    <p:extLst>
      <p:ext uri="{BB962C8B-B14F-4D97-AF65-F5344CB8AC3E}">
        <p14:creationId xmlns:p14="http://schemas.microsoft.com/office/powerpoint/2010/main" val="944763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ar-BH" sz="4000" dirty="0"/>
              <a:t>تقديم النصّ:</a:t>
            </a:r>
            <a:endParaRPr lang="en-US" sz="4000" dirty="0"/>
          </a:p>
        </p:txBody>
      </p:sp>
      <p:graphicFrame>
        <p:nvGraphicFramePr>
          <p:cNvPr id="4" name="Table 3"/>
          <p:cNvGraphicFramePr>
            <a:graphicFrameLocks noGrp="1"/>
          </p:cNvGraphicFramePr>
          <p:nvPr>
            <p:extLst>
              <p:ext uri="{D42A27DB-BD31-4B8C-83A1-F6EECF244321}">
                <p14:modId xmlns:p14="http://schemas.microsoft.com/office/powerpoint/2010/main" val="708347568"/>
              </p:ext>
            </p:extLst>
          </p:nvPr>
        </p:nvGraphicFramePr>
        <p:xfrm>
          <a:off x="838201" y="1822607"/>
          <a:ext cx="8838472" cy="2344681"/>
        </p:xfrm>
        <a:graphic>
          <a:graphicData uri="http://schemas.openxmlformats.org/drawingml/2006/table">
            <a:tbl>
              <a:tblPr firstRow="1" bandRow="1">
                <a:tableStyleId>{5C22544A-7EE6-4342-B048-85BDC9FD1C3A}</a:tableStyleId>
              </a:tblPr>
              <a:tblGrid>
                <a:gridCol w="4878523">
                  <a:extLst>
                    <a:ext uri="{9D8B030D-6E8A-4147-A177-3AD203B41FA5}">
                      <a16:colId xmlns="" xmlns:a16="http://schemas.microsoft.com/office/drawing/2014/main" val="2550550413"/>
                    </a:ext>
                  </a:extLst>
                </a:gridCol>
                <a:gridCol w="1931838">
                  <a:extLst>
                    <a:ext uri="{9D8B030D-6E8A-4147-A177-3AD203B41FA5}">
                      <a16:colId xmlns="" xmlns:a16="http://schemas.microsoft.com/office/drawing/2014/main" val="1030938988"/>
                    </a:ext>
                  </a:extLst>
                </a:gridCol>
                <a:gridCol w="2028111">
                  <a:extLst>
                    <a:ext uri="{9D8B030D-6E8A-4147-A177-3AD203B41FA5}">
                      <a16:colId xmlns="" xmlns:a16="http://schemas.microsoft.com/office/drawing/2014/main" val="428273844"/>
                    </a:ext>
                  </a:extLst>
                </a:gridCol>
              </a:tblGrid>
              <a:tr h="722575">
                <a:tc>
                  <a:txBody>
                    <a:bodyPr/>
                    <a:lstStyle/>
                    <a:p>
                      <a:pPr marL="0" marR="0" indent="0" algn="ctr" defTabSz="914400" rtl="1" eaLnBrk="1" fontAlgn="auto" latinLnBrk="0" hangingPunct="1">
                        <a:lnSpc>
                          <a:spcPct val="200000"/>
                        </a:lnSpc>
                        <a:spcBef>
                          <a:spcPts val="0"/>
                        </a:spcBef>
                        <a:spcAft>
                          <a:spcPts val="0"/>
                        </a:spcAft>
                        <a:buClrTx/>
                        <a:buSzTx/>
                        <a:buFontTx/>
                        <a:buNone/>
                        <a:tabLst/>
                        <a:defRPr/>
                      </a:pPr>
                      <a:endParaRPr lang="ar-BH" sz="2800" b="1" dirty="0"/>
                    </a:p>
                  </a:txBody>
                  <a:tcPr/>
                </a:tc>
                <a:tc>
                  <a:txBody>
                    <a:bodyPr/>
                    <a:lstStyle/>
                    <a:p>
                      <a:pPr marL="0" marR="0" indent="0" algn="ctr" defTabSz="914400" rtl="1" eaLnBrk="1" fontAlgn="auto" latinLnBrk="0" hangingPunct="1">
                        <a:lnSpc>
                          <a:spcPct val="200000"/>
                        </a:lnSpc>
                        <a:spcBef>
                          <a:spcPts val="0"/>
                        </a:spcBef>
                        <a:spcAft>
                          <a:spcPts val="0"/>
                        </a:spcAft>
                        <a:buClrTx/>
                        <a:buSzTx/>
                        <a:buFontTx/>
                        <a:buNone/>
                        <a:tabLst/>
                        <a:defRPr/>
                      </a:pPr>
                      <a:endParaRPr lang="ar-BH" sz="2800" b="1" dirty="0"/>
                    </a:p>
                  </a:txBody>
                  <a:tcPr/>
                </a:tc>
                <a:tc>
                  <a:txBody>
                    <a:bodyPr/>
                    <a:lstStyle/>
                    <a:p>
                      <a:pPr marL="0" marR="0" indent="0" algn="ctr" defTabSz="914400" rtl="1" eaLnBrk="1" fontAlgn="auto" latinLnBrk="0" hangingPunct="1">
                        <a:lnSpc>
                          <a:spcPct val="200000"/>
                        </a:lnSpc>
                        <a:spcBef>
                          <a:spcPts val="0"/>
                        </a:spcBef>
                        <a:spcAft>
                          <a:spcPts val="0"/>
                        </a:spcAft>
                        <a:buClrTx/>
                        <a:buSzTx/>
                        <a:buFontTx/>
                        <a:buNone/>
                        <a:tabLst/>
                        <a:defRPr/>
                      </a:pPr>
                      <a:endParaRPr lang="ar-BH" sz="2800" b="1" dirty="0"/>
                    </a:p>
                  </a:txBody>
                  <a:tcPr/>
                </a:tc>
                <a:extLst>
                  <a:ext uri="{0D108BD9-81ED-4DB2-BD59-A6C34878D82A}">
                    <a16:rowId xmlns="" xmlns:a16="http://schemas.microsoft.com/office/drawing/2014/main" val="834948329"/>
                  </a:ext>
                </a:extLst>
              </a:tr>
              <a:tr h="1399801">
                <a:tc>
                  <a:txBody>
                    <a:bodyPr/>
                    <a:lstStyle/>
                    <a:p>
                      <a:pPr marL="0" marR="0" indent="0" algn="ctr" defTabSz="914400" rtl="1" eaLnBrk="1" fontAlgn="auto" latinLnBrk="0" hangingPunct="1">
                        <a:lnSpc>
                          <a:spcPct val="200000"/>
                        </a:lnSpc>
                        <a:spcBef>
                          <a:spcPts val="0"/>
                        </a:spcBef>
                        <a:spcAft>
                          <a:spcPts val="0"/>
                        </a:spcAft>
                        <a:buClrTx/>
                        <a:buSzTx/>
                        <a:buFontTx/>
                        <a:buNone/>
                        <a:tabLst/>
                        <a:defRPr/>
                      </a:pPr>
                      <a:endParaRPr lang="ar-BH" sz="2800" b="1" dirty="0"/>
                    </a:p>
                  </a:txBody>
                  <a:tcPr/>
                </a:tc>
                <a:tc>
                  <a:txBody>
                    <a:bodyPr/>
                    <a:lstStyle/>
                    <a:p>
                      <a:pPr marL="0" marR="0" lvl="1" indent="0" algn="ctr" defTabSz="914400" rtl="1" eaLnBrk="1" fontAlgn="auto" latinLnBrk="0" hangingPunct="1">
                        <a:lnSpc>
                          <a:spcPct val="200000"/>
                        </a:lnSpc>
                        <a:spcBef>
                          <a:spcPts val="0"/>
                        </a:spcBef>
                        <a:spcAft>
                          <a:spcPts val="0"/>
                        </a:spcAft>
                        <a:buClrTx/>
                        <a:buSzTx/>
                        <a:buFontTx/>
                        <a:buNone/>
                        <a:tabLst/>
                        <a:defRPr/>
                      </a:pPr>
                      <a:endParaRPr lang="ar-BH" sz="2800" b="1" dirty="0"/>
                    </a:p>
                  </a:txBody>
                  <a:tcPr/>
                </a:tc>
                <a:tc>
                  <a:txBody>
                    <a:bodyPr/>
                    <a:lstStyle/>
                    <a:p>
                      <a:pPr marL="0" marR="0" lvl="1" indent="0" algn="ctr" defTabSz="914400" rtl="1" eaLnBrk="1" fontAlgn="auto" latinLnBrk="0" hangingPunct="1">
                        <a:lnSpc>
                          <a:spcPct val="200000"/>
                        </a:lnSpc>
                        <a:spcBef>
                          <a:spcPts val="0"/>
                        </a:spcBef>
                        <a:spcAft>
                          <a:spcPts val="0"/>
                        </a:spcAft>
                        <a:buClrTx/>
                        <a:buSzTx/>
                        <a:buFontTx/>
                        <a:buNone/>
                        <a:tabLst/>
                        <a:defRPr/>
                      </a:pPr>
                      <a:endParaRPr lang="ar-BH" sz="2800" b="1" dirty="0"/>
                    </a:p>
                  </a:txBody>
                  <a:tcPr/>
                </a:tc>
                <a:extLst>
                  <a:ext uri="{0D108BD9-81ED-4DB2-BD59-A6C34878D82A}">
                    <a16:rowId xmlns="" xmlns:a16="http://schemas.microsoft.com/office/drawing/2014/main" val="1392475904"/>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784640988"/>
              </p:ext>
            </p:extLst>
          </p:nvPr>
        </p:nvGraphicFramePr>
        <p:xfrm>
          <a:off x="838200" y="4441371"/>
          <a:ext cx="8838473" cy="1403288"/>
        </p:xfrm>
        <a:graphic>
          <a:graphicData uri="http://schemas.openxmlformats.org/drawingml/2006/table">
            <a:tbl>
              <a:tblPr firstRow="1" bandRow="1">
                <a:tableStyleId>{5C22544A-7EE6-4342-B048-85BDC9FD1C3A}</a:tableStyleId>
              </a:tblPr>
              <a:tblGrid>
                <a:gridCol w="6824564">
                  <a:extLst>
                    <a:ext uri="{9D8B030D-6E8A-4147-A177-3AD203B41FA5}">
                      <a16:colId xmlns="" xmlns:a16="http://schemas.microsoft.com/office/drawing/2014/main" val="1687629171"/>
                    </a:ext>
                  </a:extLst>
                </a:gridCol>
                <a:gridCol w="2013909">
                  <a:extLst>
                    <a:ext uri="{9D8B030D-6E8A-4147-A177-3AD203B41FA5}">
                      <a16:colId xmlns="" xmlns:a16="http://schemas.microsoft.com/office/drawing/2014/main" val="853335094"/>
                    </a:ext>
                  </a:extLst>
                </a:gridCol>
              </a:tblGrid>
              <a:tr h="1403288">
                <a:tc>
                  <a:txBody>
                    <a:bodyPr/>
                    <a:lstStyle/>
                    <a:p>
                      <a:pPr marL="0" marR="0" lvl="1" indent="0" algn="justLow" defTabSz="914400" rtl="1" eaLnBrk="1" fontAlgn="auto" latinLnBrk="0" hangingPunct="1">
                        <a:lnSpc>
                          <a:spcPct val="150000"/>
                        </a:lnSpc>
                        <a:spcBef>
                          <a:spcPts val="0"/>
                        </a:spcBef>
                        <a:spcAft>
                          <a:spcPts val="0"/>
                        </a:spcAft>
                        <a:buClrTx/>
                        <a:buSzTx/>
                        <a:buFontTx/>
                        <a:buNone/>
                        <a:tabLst/>
                        <a:defRPr/>
                      </a:pPr>
                      <a:endParaRPr lang="en-US" sz="2800" kern="1200" dirty="0">
                        <a:solidFill>
                          <a:schemeClr val="dk1"/>
                        </a:solidFill>
                        <a:latin typeface="+mn-lt"/>
                        <a:ea typeface="+mn-ea"/>
                        <a:cs typeface="+mn-cs"/>
                      </a:endParaRPr>
                    </a:p>
                  </a:txBody>
                  <a:tcPr>
                    <a:solidFill>
                      <a:schemeClr val="accent1">
                        <a:lumMod val="20000"/>
                        <a:lumOff val="80000"/>
                      </a:schemeClr>
                    </a:solidFill>
                  </a:tcPr>
                </a:tc>
                <a:tc>
                  <a:txBody>
                    <a:bodyPr/>
                    <a:lstStyle/>
                    <a:p>
                      <a:pPr algn="ctr">
                        <a:lnSpc>
                          <a:spcPct val="150000"/>
                        </a:lnSpc>
                      </a:pPr>
                      <a:endParaRPr lang="en-US" sz="2800" b="1" kern="1200" dirty="0">
                        <a:solidFill>
                          <a:schemeClr val="accent1">
                            <a:lumMod val="50000"/>
                          </a:schemeClr>
                        </a:solidFill>
                        <a:latin typeface="+mn-lt"/>
                        <a:ea typeface="+mn-ea"/>
                        <a:cs typeface="+mn-cs"/>
                      </a:endParaRPr>
                    </a:p>
                  </a:txBody>
                  <a:tcPr>
                    <a:solidFill>
                      <a:schemeClr val="accent1">
                        <a:lumMod val="20000"/>
                        <a:lumOff val="80000"/>
                      </a:schemeClr>
                    </a:solidFill>
                  </a:tcPr>
                </a:tc>
                <a:extLst>
                  <a:ext uri="{0D108BD9-81ED-4DB2-BD59-A6C34878D82A}">
                    <a16:rowId xmlns="" xmlns:a16="http://schemas.microsoft.com/office/drawing/2014/main" val="932848263"/>
                  </a:ext>
                </a:extLst>
              </a:tr>
            </a:tbl>
          </a:graphicData>
        </a:graphic>
      </p:graphicFrame>
      <p:sp>
        <p:nvSpPr>
          <p:cNvPr id="6" name="TextBox 5"/>
          <p:cNvSpPr txBox="1"/>
          <p:nvPr/>
        </p:nvSpPr>
        <p:spPr>
          <a:xfrm>
            <a:off x="6096000" y="1180995"/>
            <a:ext cx="1698172" cy="470263"/>
          </a:xfrm>
          <a:prstGeom prst="rect">
            <a:avLst/>
          </a:prstGeom>
          <a:noFill/>
        </p:spPr>
        <p:txBody>
          <a:bodyPr wrap="square" rtlCol="0">
            <a:spAutoFit/>
          </a:bodyPr>
          <a:lstStyle/>
          <a:p>
            <a:endParaRPr lang="en-US" dirty="0"/>
          </a:p>
        </p:txBody>
      </p:sp>
      <p:sp>
        <p:nvSpPr>
          <p:cNvPr id="8" name="TextBox 7"/>
          <p:cNvSpPr txBox="1"/>
          <p:nvPr/>
        </p:nvSpPr>
        <p:spPr>
          <a:xfrm>
            <a:off x="838200" y="3135204"/>
            <a:ext cx="4885508" cy="800219"/>
          </a:xfrm>
          <a:prstGeom prst="rect">
            <a:avLst/>
          </a:prstGeom>
          <a:noFill/>
        </p:spPr>
        <p:txBody>
          <a:bodyPr wrap="square" rtlCol="0">
            <a:spAutoFit/>
          </a:bodyPr>
          <a:lstStyle/>
          <a:p>
            <a:r>
              <a:rPr lang="ar-BH" sz="2800" b="1" dirty="0"/>
              <a:t>مجلّة العربي عدد 340، مارس 1987</a:t>
            </a:r>
          </a:p>
          <a:p>
            <a:endParaRPr lang="en-US" dirty="0"/>
          </a:p>
        </p:txBody>
      </p:sp>
      <p:sp>
        <p:nvSpPr>
          <p:cNvPr id="11" name="TextBox 10"/>
          <p:cNvSpPr txBox="1"/>
          <p:nvPr/>
        </p:nvSpPr>
        <p:spPr>
          <a:xfrm>
            <a:off x="7994469" y="2103120"/>
            <a:ext cx="1682204" cy="523220"/>
          </a:xfrm>
          <a:prstGeom prst="rect">
            <a:avLst/>
          </a:prstGeom>
          <a:noFill/>
        </p:spPr>
        <p:txBody>
          <a:bodyPr wrap="square" rtlCol="0">
            <a:spAutoFit/>
          </a:bodyPr>
          <a:lstStyle/>
          <a:p>
            <a:r>
              <a:rPr lang="ar-BH" sz="2800" b="1" dirty="0">
                <a:solidFill>
                  <a:schemeClr val="bg1"/>
                </a:solidFill>
              </a:rPr>
              <a:t>نوع النصّ</a:t>
            </a:r>
            <a:endParaRPr lang="en-US" sz="2800" b="1" dirty="0">
              <a:solidFill>
                <a:schemeClr val="bg1"/>
              </a:solidFill>
            </a:endParaRPr>
          </a:p>
        </p:txBody>
      </p:sp>
      <p:sp>
        <p:nvSpPr>
          <p:cNvPr id="12" name="TextBox 11"/>
          <p:cNvSpPr txBox="1"/>
          <p:nvPr/>
        </p:nvSpPr>
        <p:spPr>
          <a:xfrm>
            <a:off x="5891349" y="2103120"/>
            <a:ext cx="1567542" cy="523220"/>
          </a:xfrm>
          <a:prstGeom prst="rect">
            <a:avLst/>
          </a:prstGeom>
          <a:noFill/>
        </p:spPr>
        <p:txBody>
          <a:bodyPr wrap="square" rtlCol="0">
            <a:spAutoFit/>
          </a:bodyPr>
          <a:lstStyle/>
          <a:p>
            <a:r>
              <a:rPr lang="ar-BH" sz="2800" b="1" dirty="0">
                <a:solidFill>
                  <a:schemeClr val="bg1"/>
                </a:solidFill>
              </a:rPr>
              <a:t>كاتبة النصّ</a:t>
            </a:r>
            <a:endParaRPr lang="en-US" sz="2800" b="1" dirty="0">
              <a:solidFill>
                <a:schemeClr val="bg1"/>
              </a:solidFill>
            </a:endParaRPr>
          </a:p>
        </p:txBody>
      </p:sp>
      <p:sp>
        <p:nvSpPr>
          <p:cNvPr id="13" name="TextBox 12"/>
          <p:cNvSpPr txBox="1"/>
          <p:nvPr/>
        </p:nvSpPr>
        <p:spPr>
          <a:xfrm>
            <a:off x="2181498" y="2103120"/>
            <a:ext cx="1881052" cy="523220"/>
          </a:xfrm>
          <a:prstGeom prst="rect">
            <a:avLst/>
          </a:prstGeom>
          <a:noFill/>
        </p:spPr>
        <p:txBody>
          <a:bodyPr wrap="square" rtlCol="0">
            <a:spAutoFit/>
          </a:bodyPr>
          <a:lstStyle/>
          <a:p>
            <a:r>
              <a:rPr lang="ar-BH" sz="2800" b="1" dirty="0">
                <a:solidFill>
                  <a:schemeClr val="bg1"/>
                </a:solidFill>
              </a:rPr>
              <a:t>مصدر النصّ</a:t>
            </a:r>
            <a:endParaRPr lang="en-US" sz="2800" b="1" dirty="0">
              <a:solidFill>
                <a:schemeClr val="bg1"/>
              </a:solidFill>
            </a:endParaRPr>
          </a:p>
        </p:txBody>
      </p:sp>
      <p:sp>
        <p:nvSpPr>
          <p:cNvPr id="14" name="TextBox 13"/>
          <p:cNvSpPr txBox="1"/>
          <p:nvPr/>
        </p:nvSpPr>
        <p:spPr>
          <a:xfrm>
            <a:off x="7626531" y="3135204"/>
            <a:ext cx="1882501" cy="523220"/>
          </a:xfrm>
          <a:prstGeom prst="rect">
            <a:avLst/>
          </a:prstGeom>
          <a:noFill/>
        </p:spPr>
        <p:txBody>
          <a:bodyPr wrap="square" rtlCol="0">
            <a:spAutoFit/>
          </a:bodyPr>
          <a:lstStyle/>
          <a:p>
            <a:r>
              <a:rPr lang="ar-BH" sz="2800" b="1" dirty="0"/>
              <a:t>مقال اجتماعي </a:t>
            </a:r>
            <a:endParaRPr lang="en-US" sz="2800" b="1" dirty="0"/>
          </a:p>
        </p:txBody>
      </p:sp>
      <p:sp>
        <p:nvSpPr>
          <p:cNvPr id="15" name="TextBox 14"/>
          <p:cNvSpPr txBox="1"/>
          <p:nvPr/>
        </p:nvSpPr>
        <p:spPr>
          <a:xfrm>
            <a:off x="5891349" y="3135204"/>
            <a:ext cx="1735182" cy="523220"/>
          </a:xfrm>
          <a:prstGeom prst="rect">
            <a:avLst/>
          </a:prstGeom>
          <a:noFill/>
        </p:spPr>
        <p:txBody>
          <a:bodyPr wrap="square" rtlCol="0">
            <a:spAutoFit/>
          </a:bodyPr>
          <a:lstStyle/>
          <a:p>
            <a:r>
              <a:rPr lang="ar-BH" sz="2800" b="1" dirty="0"/>
              <a:t>ريم الكيلاني </a:t>
            </a:r>
            <a:endParaRPr lang="en-US" sz="2800" b="1" dirty="0"/>
          </a:p>
        </p:txBody>
      </p:sp>
      <p:sp>
        <p:nvSpPr>
          <p:cNvPr id="16" name="TextBox 15"/>
          <p:cNvSpPr txBox="1"/>
          <p:nvPr/>
        </p:nvSpPr>
        <p:spPr>
          <a:xfrm>
            <a:off x="7826828" y="4781303"/>
            <a:ext cx="1682204" cy="954107"/>
          </a:xfrm>
          <a:prstGeom prst="rect">
            <a:avLst/>
          </a:prstGeom>
          <a:noFill/>
        </p:spPr>
        <p:txBody>
          <a:bodyPr wrap="square" rtlCol="0">
            <a:spAutoFit/>
          </a:bodyPr>
          <a:lstStyle/>
          <a:p>
            <a:r>
              <a:rPr lang="ar-BH" sz="2800" b="1" dirty="0"/>
              <a:t>الفكرة العامّة</a:t>
            </a:r>
            <a:endParaRPr lang="en-US" sz="2800" b="1" dirty="0"/>
          </a:p>
          <a:p>
            <a:endParaRPr lang="en-US" sz="2800" dirty="0"/>
          </a:p>
        </p:txBody>
      </p:sp>
      <p:sp>
        <p:nvSpPr>
          <p:cNvPr id="17" name="TextBox 16"/>
          <p:cNvSpPr txBox="1"/>
          <p:nvPr/>
        </p:nvSpPr>
        <p:spPr>
          <a:xfrm>
            <a:off x="1045029" y="4657697"/>
            <a:ext cx="6413862" cy="954107"/>
          </a:xfrm>
          <a:prstGeom prst="rect">
            <a:avLst/>
          </a:prstGeom>
          <a:noFill/>
        </p:spPr>
        <p:txBody>
          <a:bodyPr wrap="square" rtlCol="0">
            <a:spAutoFit/>
          </a:bodyPr>
          <a:lstStyle/>
          <a:p>
            <a:pPr marL="0" lvl="1" algn="r"/>
            <a:r>
              <a:rPr lang="ar-BH" sz="2800" b="1" dirty="0">
                <a:solidFill>
                  <a:schemeClr val="dk1"/>
                </a:solidFill>
              </a:rPr>
              <a:t>تعرِض الكاتبة تطوّر دور المرأة البحرينية بين الماضي والحاضر داخل البيت وخارجه.  </a:t>
            </a:r>
            <a:endParaRPr lang="en-US" sz="2800" b="1" dirty="0">
              <a:solidFill>
                <a:schemeClr val="dk1"/>
              </a:solidFill>
            </a:endParaRPr>
          </a:p>
        </p:txBody>
      </p:sp>
    </p:spTree>
    <p:extLst>
      <p:ext uri="{BB962C8B-B14F-4D97-AF65-F5344CB8AC3E}">
        <p14:creationId xmlns:p14="http://schemas.microsoft.com/office/powerpoint/2010/main" val="2934909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barn(inVertical)">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barn(inVertical)">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500" fill="hold"/>
                                        <p:tgtEl>
                                          <p:spTgt spid="14"/>
                                        </p:tgtEl>
                                        <p:attrNameLst>
                                          <p:attrName>ppt_x</p:attrName>
                                        </p:attrNameLst>
                                      </p:cBhvr>
                                      <p:tavLst>
                                        <p:tav tm="0">
                                          <p:val>
                                            <p:strVal val="#ppt_x"/>
                                          </p:val>
                                        </p:tav>
                                        <p:tav tm="100000">
                                          <p:val>
                                            <p:strVal val="#ppt_x"/>
                                          </p:val>
                                        </p:tav>
                                      </p:tavLst>
                                    </p:anim>
                                    <p:anim calcmode="lin" valueType="num">
                                      <p:cBhvr additive="base">
                                        <p:cTn id="35"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ppt_x"/>
                                          </p:val>
                                        </p:tav>
                                        <p:tav tm="100000">
                                          <p:val>
                                            <p:strVal val="#ppt_x"/>
                                          </p:val>
                                        </p:tav>
                                      </p:tavLst>
                                    </p:anim>
                                    <p:anim calcmode="lin" valueType="num">
                                      <p:cBhvr additive="base">
                                        <p:cTn id="41"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additive="base">
                                        <p:cTn id="46" dur="500" fill="hold"/>
                                        <p:tgtEl>
                                          <p:spTgt spid="8"/>
                                        </p:tgtEl>
                                        <p:attrNameLst>
                                          <p:attrName>ppt_x</p:attrName>
                                        </p:attrNameLst>
                                      </p:cBhvr>
                                      <p:tavLst>
                                        <p:tav tm="0">
                                          <p:val>
                                            <p:strVal val="#ppt_x"/>
                                          </p:val>
                                        </p:tav>
                                        <p:tav tm="100000">
                                          <p:val>
                                            <p:strVal val="#ppt_x"/>
                                          </p:val>
                                        </p:tav>
                                      </p:tavLst>
                                    </p:anim>
                                    <p:anim calcmode="lin" valueType="num">
                                      <p:cBhvr additive="base">
                                        <p:cTn id="4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fade">
                                      <p:cBhvr>
                                        <p:cTn id="52" dur="1000"/>
                                        <p:tgtEl>
                                          <p:spTgt spid="5"/>
                                        </p:tgtEl>
                                      </p:cBhvr>
                                    </p:animEffect>
                                    <p:anim calcmode="lin" valueType="num">
                                      <p:cBhvr>
                                        <p:cTn id="53" dur="1000" fill="hold"/>
                                        <p:tgtEl>
                                          <p:spTgt spid="5"/>
                                        </p:tgtEl>
                                        <p:attrNameLst>
                                          <p:attrName>ppt_x</p:attrName>
                                        </p:attrNameLst>
                                      </p:cBhvr>
                                      <p:tavLst>
                                        <p:tav tm="0">
                                          <p:val>
                                            <p:strVal val="#ppt_x"/>
                                          </p:val>
                                        </p:tav>
                                        <p:tav tm="100000">
                                          <p:val>
                                            <p:strVal val="#ppt_x"/>
                                          </p:val>
                                        </p:tav>
                                      </p:tavLst>
                                    </p:anim>
                                    <p:anim calcmode="lin" valueType="num">
                                      <p:cBhvr>
                                        <p:cTn id="5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additive="base">
                                        <p:cTn id="59" dur="500" fill="hold"/>
                                        <p:tgtEl>
                                          <p:spTgt spid="16"/>
                                        </p:tgtEl>
                                        <p:attrNameLst>
                                          <p:attrName>ppt_x</p:attrName>
                                        </p:attrNameLst>
                                      </p:cBhvr>
                                      <p:tavLst>
                                        <p:tav tm="0">
                                          <p:val>
                                            <p:strVal val="#ppt_x"/>
                                          </p:val>
                                        </p:tav>
                                        <p:tav tm="100000">
                                          <p:val>
                                            <p:strVal val="#ppt_x"/>
                                          </p:val>
                                        </p:tav>
                                      </p:tavLst>
                                    </p:anim>
                                    <p:anim calcmode="lin" valueType="num">
                                      <p:cBhvr additive="base">
                                        <p:cTn id="6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500" fill="hold"/>
                                        <p:tgtEl>
                                          <p:spTgt spid="17"/>
                                        </p:tgtEl>
                                        <p:attrNameLst>
                                          <p:attrName>ppt_x</p:attrName>
                                        </p:attrNameLst>
                                      </p:cBhvr>
                                      <p:tavLst>
                                        <p:tav tm="0">
                                          <p:val>
                                            <p:strVal val="#ppt_x"/>
                                          </p:val>
                                        </p:tav>
                                        <p:tav tm="100000">
                                          <p:val>
                                            <p:strVal val="#ppt_x"/>
                                          </p:val>
                                        </p:tav>
                                      </p:tavLst>
                                    </p:anim>
                                    <p:anim calcmode="lin" valueType="num">
                                      <p:cBhvr additive="base">
                                        <p:cTn id="6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11" grpId="0"/>
      <p:bldP spid="12" grpId="0"/>
      <p:bldP spid="13" grpId="0"/>
      <p:bldP spid="14" grpId="0"/>
      <p:bldP spid="15" grpId="0"/>
      <p:bldP spid="16"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31074"/>
            <a:ext cx="10515600" cy="770709"/>
          </a:xfrm>
        </p:spPr>
        <p:txBody>
          <a:bodyPr>
            <a:normAutofit fontScale="90000"/>
          </a:bodyPr>
          <a:lstStyle/>
          <a:p>
            <a:pPr algn="r"/>
            <a:r>
              <a:rPr lang="ar-BH" sz="4000" dirty="0"/>
              <a:t/>
            </a:r>
            <a:br>
              <a:rPr lang="ar-BH" sz="4000" dirty="0"/>
            </a:br>
            <a:r>
              <a:rPr lang="ar-BH" sz="4000" dirty="0"/>
              <a:t>مقاطع النصّ</a:t>
            </a:r>
            <a:br>
              <a:rPr lang="ar-BH" sz="4000" dirty="0"/>
            </a:br>
            <a:endParaRPr lang="en-US" sz="4000" dirty="0"/>
          </a:p>
        </p:txBody>
      </p:sp>
      <p:sp>
        <p:nvSpPr>
          <p:cNvPr id="3" name="Content Placeholder 2"/>
          <p:cNvSpPr>
            <a:spLocks noGrp="1"/>
          </p:cNvSpPr>
          <p:nvPr>
            <p:ph idx="1"/>
          </p:nvPr>
        </p:nvSpPr>
        <p:spPr>
          <a:xfrm>
            <a:off x="838200" y="1580606"/>
            <a:ext cx="10515600" cy="4596357"/>
          </a:xfrm>
        </p:spPr>
        <p:txBody>
          <a:bodyPr/>
          <a:lstStyle/>
          <a:p>
            <a:r>
              <a:rPr lang="ar-BH" sz="3200" dirty="0"/>
              <a:t>ينقسم النصّ إلى ثلاثة مقاطع كالآتي:</a:t>
            </a:r>
          </a:p>
          <a:p>
            <a:pPr marL="0" indent="0">
              <a:buNone/>
            </a:pPr>
            <a:r>
              <a:rPr lang="ar-BH" dirty="0"/>
              <a:t> </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098469788"/>
              </p:ext>
            </p:extLst>
          </p:nvPr>
        </p:nvGraphicFramePr>
        <p:xfrm>
          <a:off x="1071153" y="2415610"/>
          <a:ext cx="9310913" cy="1136461"/>
        </p:xfrm>
        <a:graphic>
          <a:graphicData uri="http://schemas.openxmlformats.org/drawingml/2006/table">
            <a:tbl>
              <a:tblPr firstRow="1" bandRow="1">
                <a:tableStyleId>{5C22544A-7EE6-4342-B048-85BDC9FD1C3A}</a:tableStyleId>
              </a:tblPr>
              <a:tblGrid>
                <a:gridCol w="2625346">
                  <a:extLst>
                    <a:ext uri="{9D8B030D-6E8A-4147-A177-3AD203B41FA5}">
                      <a16:colId xmlns="" xmlns:a16="http://schemas.microsoft.com/office/drawing/2014/main" val="3596861668"/>
                    </a:ext>
                  </a:extLst>
                </a:gridCol>
                <a:gridCol w="5604255">
                  <a:extLst>
                    <a:ext uri="{9D8B030D-6E8A-4147-A177-3AD203B41FA5}">
                      <a16:colId xmlns="" xmlns:a16="http://schemas.microsoft.com/office/drawing/2014/main" val="3001638141"/>
                    </a:ext>
                  </a:extLst>
                </a:gridCol>
                <a:gridCol w="1081312">
                  <a:extLst>
                    <a:ext uri="{9D8B030D-6E8A-4147-A177-3AD203B41FA5}">
                      <a16:colId xmlns="" xmlns:a16="http://schemas.microsoft.com/office/drawing/2014/main" val="343611146"/>
                    </a:ext>
                  </a:extLst>
                </a:gridCol>
              </a:tblGrid>
              <a:tr h="603745">
                <a:tc>
                  <a:txBody>
                    <a:bodyPr/>
                    <a:lstStyle/>
                    <a:p>
                      <a:pPr algn="ctr"/>
                      <a:r>
                        <a:rPr lang="ar-BH" sz="2800" dirty="0"/>
                        <a:t>عنوانه</a:t>
                      </a:r>
                      <a:endParaRPr lang="en-US" sz="2800" dirty="0"/>
                    </a:p>
                  </a:txBody>
                  <a:tcPr/>
                </a:tc>
                <a:tc>
                  <a:txBody>
                    <a:bodyPr/>
                    <a:lstStyle/>
                    <a:p>
                      <a:pPr algn="ctr"/>
                      <a:r>
                        <a:rPr lang="ar-BH" sz="2800" dirty="0"/>
                        <a:t>حدوده</a:t>
                      </a:r>
                      <a:endParaRPr lang="en-US" sz="2800" dirty="0"/>
                    </a:p>
                  </a:txBody>
                  <a:tcPr/>
                </a:tc>
                <a:tc>
                  <a:txBody>
                    <a:bodyPr/>
                    <a:lstStyle/>
                    <a:p>
                      <a:pPr algn="ctr"/>
                      <a:r>
                        <a:rPr lang="ar-BH" sz="2800" dirty="0"/>
                        <a:t>المقطع</a:t>
                      </a:r>
                      <a:endParaRPr lang="en-US" sz="2800" dirty="0"/>
                    </a:p>
                  </a:txBody>
                  <a:tcPr/>
                </a:tc>
                <a:extLst>
                  <a:ext uri="{0D108BD9-81ED-4DB2-BD59-A6C34878D82A}">
                    <a16:rowId xmlns="" xmlns:a16="http://schemas.microsoft.com/office/drawing/2014/main" val="3604975674"/>
                  </a:ext>
                </a:extLst>
              </a:tr>
              <a:tr h="532716">
                <a:tc>
                  <a:txBody>
                    <a:bodyPr/>
                    <a:lstStyle/>
                    <a:p>
                      <a:r>
                        <a:rPr lang="ar-BH" sz="2400" b="1" dirty="0"/>
                        <a:t>اختلاف النظر إلى المرأة</a:t>
                      </a:r>
                      <a:endParaRPr lang="en-US" sz="2400" b="1" dirty="0"/>
                    </a:p>
                  </a:txBody>
                  <a:tcPr/>
                </a:tc>
                <a:tc>
                  <a:txBody>
                    <a:bodyPr/>
                    <a:lstStyle/>
                    <a:p>
                      <a:r>
                        <a:rPr lang="ar-BH" sz="2400" b="1" dirty="0"/>
                        <a:t>من أوّل</a:t>
                      </a:r>
                      <a:r>
                        <a:rPr lang="ar-BH" sz="2400" b="1" baseline="0" dirty="0"/>
                        <a:t> النصّ إلى (تحمّل أعباء الحياة)</a:t>
                      </a:r>
                      <a:endParaRPr lang="en-US" sz="2400" b="1" dirty="0"/>
                    </a:p>
                  </a:txBody>
                  <a:tcPr/>
                </a:tc>
                <a:tc>
                  <a:txBody>
                    <a:bodyPr/>
                    <a:lstStyle/>
                    <a:p>
                      <a:r>
                        <a:rPr lang="ar-BH" sz="2400" b="1" dirty="0"/>
                        <a:t>الأوّل</a:t>
                      </a:r>
                      <a:endParaRPr lang="en-US" sz="2400" b="1" dirty="0"/>
                    </a:p>
                  </a:txBody>
                  <a:tcPr/>
                </a:tc>
                <a:extLst>
                  <a:ext uri="{0D108BD9-81ED-4DB2-BD59-A6C34878D82A}">
                    <a16:rowId xmlns="" xmlns:a16="http://schemas.microsoft.com/office/drawing/2014/main" val="4224884085"/>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611913311"/>
              </p:ext>
            </p:extLst>
          </p:nvPr>
        </p:nvGraphicFramePr>
        <p:xfrm>
          <a:off x="1071153" y="3714844"/>
          <a:ext cx="9310912" cy="822960"/>
        </p:xfrm>
        <a:graphic>
          <a:graphicData uri="http://schemas.openxmlformats.org/drawingml/2006/table">
            <a:tbl>
              <a:tblPr firstRow="1" bandRow="1">
                <a:tableStyleId>{21E4AEA4-8DFA-4A89-87EB-49C32662AFE0}</a:tableStyleId>
              </a:tblPr>
              <a:tblGrid>
                <a:gridCol w="2655275">
                  <a:extLst>
                    <a:ext uri="{9D8B030D-6E8A-4147-A177-3AD203B41FA5}">
                      <a16:colId xmlns="" xmlns:a16="http://schemas.microsoft.com/office/drawing/2014/main" val="3007070289"/>
                    </a:ext>
                  </a:extLst>
                </a:gridCol>
                <a:gridCol w="5561261">
                  <a:extLst>
                    <a:ext uri="{9D8B030D-6E8A-4147-A177-3AD203B41FA5}">
                      <a16:colId xmlns="" xmlns:a16="http://schemas.microsoft.com/office/drawing/2014/main" val="660559354"/>
                    </a:ext>
                  </a:extLst>
                </a:gridCol>
                <a:gridCol w="1094376">
                  <a:extLst>
                    <a:ext uri="{9D8B030D-6E8A-4147-A177-3AD203B41FA5}">
                      <a16:colId xmlns="" xmlns:a16="http://schemas.microsoft.com/office/drawing/2014/main" val="563725853"/>
                    </a:ext>
                  </a:extLst>
                </a:gridCol>
              </a:tblGrid>
              <a:tr h="370840">
                <a:tc>
                  <a:txBody>
                    <a:bodyPr/>
                    <a:lstStyle/>
                    <a:p>
                      <a:r>
                        <a:rPr lang="ar-BH" sz="2400" b="1" dirty="0">
                          <a:solidFill>
                            <a:schemeClr val="tx1"/>
                          </a:solidFill>
                        </a:rPr>
                        <a:t>دور المرأة البحرينية في الماضي</a:t>
                      </a:r>
                      <a:endParaRPr lang="en-US" sz="2400" b="1" dirty="0">
                        <a:solidFill>
                          <a:schemeClr val="tx1"/>
                        </a:solidFill>
                      </a:endParaRPr>
                    </a:p>
                  </a:txBody>
                  <a:tcPr>
                    <a:solidFill>
                      <a:schemeClr val="accent1">
                        <a:lumMod val="20000"/>
                        <a:lumOff val="80000"/>
                      </a:schemeClr>
                    </a:solidFill>
                  </a:tcPr>
                </a:tc>
                <a:tc>
                  <a:txBody>
                    <a:bodyPr/>
                    <a:lstStyle/>
                    <a:p>
                      <a:r>
                        <a:rPr lang="ar-BH" sz="2400" b="1" dirty="0">
                          <a:solidFill>
                            <a:schemeClr val="tx1"/>
                          </a:solidFill>
                        </a:rPr>
                        <a:t>من (والمرأة في البحرين) إلى (العصر الإسلاميّ الأوّل)</a:t>
                      </a:r>
                      <a:endParaRPr lang="en-US" sz="2400" b="1" dirty="0">
                        <a:solidFill>
                          <a:schemeClr val="tx1"/>
                        </a:solidFill>
                      </a:endParaRPr>
                    </a:p>
                  </a:txBody>
                  <a:tcPr>
                    <a:solidFill>
                      <a:schemeClr val="accent1">
                        <a:lumMod val="20000"/>
                        <a:lumOff val="80000"/>
                      </a:schemeClr>
                    </a:solidFill>
                  </a:tcPr>
                </a:tc>
                <a:tc>
                  <a:txBody>
                    <a:bodyPr/>
                    <a:lstStyle/>
                    <a:p>
                      <a:r>
                        <a:rPr lang="ar-BH" sz="2400" b="1" dirty="0">
                          <a:solidFill>
                            <a:schemeClr val="tx1"/>
                          </a:solidFill>
                        </a:rPr>
                        <a:t>الثاني</a:t>
                      </a:r>
                      <a:endParaRPr lang="en-US" sz="2400" b="1" dirty="0">
                        <a:solidFill>
                          <a:schemeClr val="tx1"/>
                        </a:solidFill>
                      </a:endParaRPr>
                    </a:p>
                  </a:txBody>
                  <a:tcPr>
                    <a:solidFill>
                      <a:schemeClr val="accent1">
                        <a:lumMod val="20000"/>
                        <a:lumOff val="80000"/>
                      </a:schemeClr>
                    </a:solidFill>
                  </a:tcPr>
                </a:tc>
                <a:extLst>
                  <a:ext uri="{0D108BD9-81ED-4DB2-BD59-A6C34878D82A}">
                    <a16:rowId xmlns="" xmlns:a16="http://schemas.microsoft.com/office/drawing/2014/main" val="1004368665"/>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4044242210"/>
              </p:ext>
            </p:extLst>
          </p:nvPr>
        </p:nvGraphicFramePr>
        <p:xfrm>
          <a:off x="1071153" y="4700577"/>
          <a:ext cx="9310913" cy="822960"/>
        </p:xfrm>
        <a:graphic>
          <a:graphicData uri="http://schemas.openxmlformats.org/drawingml/2006/table">
            <a:tbl>
              <a:tblPr firstRow="1" bandRow="1">
                <a:tableStyleId>{21E4AEA4-8DFA-4A89-87EB-49C32662AFE0}</a:tableStyleId>
              </a:tblPr>
              <a:tblGrid>
                <a:gridCol w="2655275">
                  <a:extLst>
                    <a:ext uri="{9D8B030D-6E8A-4147-A177-3AD203B41FA5}">
                      <a16:colId xmlns="" xmlns:a16="http://schemas.microsoft.com/office/drawing/2014/main" val="3007070289"/>
                    </a:ext>
                  </a:extLst>
                </a:gridCol>
                <a:gridCol w="5587389">
                  <a:extLst>
                    <a:ext uri="{9D8B030D-6E8A-4147-A177-3AD203B41FA5}">
                      <a16:colId xmlns="" xmlns:a16="http://schemas.microsoft.com/office/drawing/2014/main" val="660559354"/>
                    </a:ext>
                  </a:extLst>
                </a:gridCol>
                <a:gridCol w="1068249">
                  <a:extLst>
                    <a:ext uri="{9D8B030D-6E8A-4147-A177-3AD203B41FA5}">
                      <a16:colId xmlns="" xmlns:a16="http://schemas.microsoft.com/office/drawing/2014/main" val="563725853"/>
                    </a:ext>
                  </a:extLst>
                </a:gridCol>
              </a:tblGrid>
              <a:tr h="370840">
                <a:tc>
                  <a:txBody>
                    <a:bodyPr/>
                    <a:lstStyle/>
                    <a:p>
                      <a:r>
                        <a:rPr lang="ar-BH" sz="2400" dirty="0">
                          <a:solidFill>
                            <a:schemeClr val="tx1"/>
                          </a:solidFill>
                        </a:rPr>
                        <a:t>تحوّلات عميقة في دور المرأة البحرينيّة</a:t>
                      </a:r>
                      <a:endParaRPr lang="en-US" sz="2400" dirty="0">
                        <a:solidFill>
                          <a:schemeClr val="tx1"/>
                        </a:solidFill>
                      </a:endParaRPr>
                    </a:p>
                  </a:txBody>
                  <a:tcPr>
                    <a:solidFill>
                      <a:schemeClr val="accent1">
                        <a:lumMod val="40000"/>
                        <a:lumOff val="60000"/>
                      </a:schemeClr>
                    </a:solidFill>
                  </a:tcPr>
                </a:tc>
                <a:tc>
                  <a:txBody>
                    <a:bodyPr/>
                    <a:lstStyle/>
                    <a:p>
                      <a:r>
                        <a:rPr lang="ar-BH" sz="2400" dirty="0">
                          <a:solidFill>
                            <a:schemeClr val="tx1"/>
                          </a:solidFill>
                        </a:rPr>
                        <a:t>من (وتعدّ سنة 1928) إلى (آخر</a:t>
                      </a:r>
                      <a:r>
                        <a:rPr lang="ar-BH" sz="2400" baseline="0" dirty="0">
                          <a:solidFill>
                            <a:schemeClr val="tx1"/>
                          </a:solidFill>
                        </a:rPr>
                        <a:t> النصّ</a:t>
                      </a:r>
                      <a:r>
                        <a:rPr lang="ar-BH" sz="2400" dirty="0">
                          <a:solidFill>
                            <a:schemeClr val="tx1"/>
                          </a:solidFill>
                        </a:rPr>
                        <a:t>)</a:t>
                      </a:r>
                      <a:endParaRPr lang="en-US" sz="2400" dirty="0">
                        <a:solidFill>
                          <a:schemeClr val="tx1"/>
                        </a:solidFill>
                      </a:endParaRPr>
                    </a:p>
                  </a:txBody>
                  <a:tcPr>
                    <a:solidFill>
                      <a:schemeClr val="accent1">
                        <a:lumMod val="40000"/>
                        <a:lumOff val="60000"/>
                      </a:schemeClr>
                    </a:solidFill>
                  </a:tcPr>
                </a:tc>
                <a:tc>
                  <a:txBody>
                    <a:bodyPr/>
                    <a:lstStyle/>
                    <a:p>
                      <a:r>
                        <a:rPr lang="ar-BH" sz="2400" dirty="0">
                          <a:solidFill>
                            <a:schemeClr val="tx1"/>
                          </a:solidFill>
                        </a:rPr>
                        <a:t>الثالث</a:t>
                      </a:r>
                      <a:endParaRPr lang="en-US" sz="2400" dirty="0">
                        <a:solidFill>
                          <a:schemeClr val="tx1"/>
                        </a:solidFill>
                      </a:endParaRPr>
                    </a:p>
                  </a:txBody>
                  <a:tcPr>
                    <a:solidFill>
                      <a:schemeClr val="accent1">
                        <a:lumMod val="40000"/>
                        <a:lumOff val="60000"/>
                      </a:schemeClr>
                    </a:solidFill>
                  </a:tcPr>
                </a:tc>
                <a:extLst>
                  <a:ext uri="{0D108BD9-81ED-4DB2-BD59-A6C34878D82A}">
                    <a16:rowId xmlns="" xmlns:a16="http://schemas.microsoft.com/office/drawing/2014/main" val="1004368665"/>
                  </a:ext>
                </a:extLst>
              </a:tr>
            </a:tbl>
          </a:graphicData>
        </a:graphic>
      </p:graphicFrame>
    </p:spTree>
    <p:extLst>
      <p:ext uri="{BB962C8B-B14F-4D97-AF65-F5344CB8AC3E}">
        <p14:creationId xmlns:p14="http://schemas.microsoft.com/office/powerpoint/2010/main" val="2376567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1814622" y="1107616"/>
            <a:ext cx="8929467" cy="646986"/>
          </a:xfrm>
          <a:prstGeom prst="roundRect">
            <a:avLst/>
          </a:prstGeom>
          <a:solidFill>
            <a:schemeClr val="bg1">
              <a:lumMod val="85000"/>
            </a:schemeClr>
          </a:solidFill>
        </p:spPr>
        <p:style>
          <a:lnRef idx="1">
            <a:schemeClr val="accent1"/>
          </a:lnRef>
          <a:fillRef idx="2">
            <a:schemeClr val="accent1"/>
          </a:fillRef>
          <a:effectRef idx="1">
            <a:schemeClr val="accent1"/>
          </a:effectRef>
          <a:fontRef idx="minor">
            <a:schemeClr val="dk1"/>
          </a:fontRef>
        </p:style>
        <p:txBody>
          <a:bodyPr wrap="square" rtlCol="1" anchor="ctr">
            <a:spAutoFit/>
          </a:bodyPr>
          <a:lstStyle/>
          <a:p>
            <a:pPr algn="r" rtl="1"/>
            <a:r>
              <a:rPr lang="ar-BH" sz="2800" b="1" dirty="0">
                <a:solidFill>
                  <a:srgbClr val="FF0000"/>
                </a:solidFill>
                <a:latin typeface="Sakkal Majalla" panose="02000000000000000000" pitchFamily="2" charset="-78"/>
                <a:cs typeface="Sakkal Majalla" panose="02000000000000000000" pitchFamily="2" charset="-78"/>
              </a:rPr>
              <a:t>- </a:t>
            </a:r>
            <a:r>
              <a:rPr lang="ar-BH" sz="3200" b="1" dirty="0">
                <a:solidFill>
                  <a:srgbClr val="FF0000"/>
                </a:solidFill>
                <a:latin typeface="Sakkal Majalla" panose="02000000000000000000" pitchFamily="2" charset="-78"/>
                <a:cs typeface="Sakkal Majalla" panose="02000000000000000000" pitchFamily="2" charset="-78"/>
              </a:rPr>
              <a:t>أقرأ المَقْطَعَ الأوّل جيّدا، ثمّ أُجِيبُ عن الأسْئلة الآتية: </a:t>
            </a:r>
            <a:endParaRPr lang="ar-BH" sz="2800" b="1" dirty="0">
              <a:solidFill>
                <a:srgbClr val="FF0000"/>
              </a:solidFill>
              <a:latin typeface="Sakkal Majalla" panose="02000000000000000000" pitchFamily="2" charset="-78"/>
              <a:cs typeface="Sakkal Majalla" panose="02000000000000000000" pitchFamily="2" charset="-78"/>
            </a:endParaRPr>
          </a:p>
        </p:txBody>
      </p:sp>
      <p:sp>
        <p:nvSpPr>
          <p:cNvPr id="6" name="Rectangle 3">
            <a:extLst>
              <a:ext uri="{FF2B5EF4-FFF2-40B4-BE49-F238E27FC236}">
                <a16:creationId xmlns="" xmlns:a16="http://schemas.microsoft.com/office/drawing/2014/main" id="{2421DBA7-251B-4B78-A0CC-14AD03BB27B8}"/>
              </a:ext>
            </a:extLst>
          </p:cNvPr>
          <p:cNvSpPr/>
          <p:nvPr/>
        </p:nvSpPr>
        <p:spPr>
          <a:xfrm>
            <a:off x="1814622" y="2065325"/>
            <a:ext cx="8929464" cy="52322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rtl="1"/>
            <a:r>
              <a:rPr lang="ar-BH" sz="2800" b="1" dirty="0">
                <a:solidFill>
                  <a:schemeClr val="tx1"/>
                </a:solidFill>
                <a:latin typeface="Sakkal Majalla" panose="02000000000000000000" pitchFamily="2" charset="-78"/>
                <a:cs typeface="Sakkal Majalla" panose="02000000000000000000" pitchFamily="2" charset="-78"/>
              </a:rPr>
              <a:t>1- ما معنى: (استنقاص)؟ وما ضدّ (العَسير)؟ </a:t>
            </a:r>
          </a:p>
        </p:txBody>
      </p:sp>
      <p:sp>
        <p:nvSpPr>
          <p:cNvPr id="7" name="مستطيل: زوايا مستديرة 6">
            <a:extLst>
              <a:ext uri="{FF2B5EF4-FFF2-40B4-BE49-F238E27FC236}">
                <a16:creationId xmlns="" xmlns:a16="http://schemas.microsoft.com/office/drawing/2014/main" id="{5B165D4D-C72A-443F-A6D9-DBD2EC2FA615}"/>
              </a:ext>
            </a:extLst>
          </p:cNvPr>
          <p:cNvSpPr/>
          <p:nvPr/>
        </p:nvSpPr>
        <p:spPr>
          <a:xfrm>
            <a:off x="10744086" y="180151"/>
            <a:ext cx="1357176" cy="79591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ar-BH" sz="2800" dirty="0"/>
              <a:t>أفهمُ</a:t>
            </a:r>
            <a:endParaRPr lang="en-GB" sz="2800" dirty="0"/>
          </a:p>
        </p:txBody>
      </p:sp>
      <p:sp>
        <p:nvSpPr>
          <p:cNvPr id="14" name="مستطيل: زوايا مستديرة 4">
            <a:extLst>
              <a:ext uri="{FF2B5EF4-FFF2-40B4-BE49-F238E27FC236}">
                <a16:creationId xmlns="" xmlns:a16="http://schemas.microsoft.com/office/drawing/2014/main" id="{67F12578-3466-4AEE-B4C2-E795C154A12D}"/>
              </a:ext>
            </a:extLst>
          </p:cNvPr>
          <p:cNvSpPr/>
          <p:nvPr/>
        </p:nvSpPr>
        <p:spPr>
          <a:xfrm>
            <a:off x="1814622" y="5102838"/>
            <a:ext cx="8929464" cy="578882"/>
          </a:xfrm>
          <a:prstGeom prst="roundRect">
            <a:avLst/>
          </a:prstGeom>
        </p:spPr>
        <p:style>
          <a:lnRef idx="2">
            <a:schemeClr val="accent5"/>
          </a:lnRef>
          <a:fillRef idx="1">
            <a:schemeClr val="lt1"/>
          </a:fillRef>
          <a:effectRef idx="0">
            <a:schemeClr val="accent5"/>
          </a:effectRef>
          <a:fontRef idx="minor">
            <a:schemeClr val="dk1"/>
          </a:fontRef>
        </p:style>
        <p:txBody>
          <a:bodyPr wrap="square" rtlCol="0" anchor="ctr">
            <a:spAutoFit/>
          </a:bodyPr>
          <a:lstStyle/>
          <a:p>
            <a:pPr algn="r" rtl="1"/>
            <a:r>
              <a:rPr lang="ar-BH" sz="2800" b="1" dirty="0">
                <a:solidFill>
                  <a:schemeClr val="accent5"/>
                </a:solidFill>
                <a:latin typeface="Sakkal Majalla" panose="02000000000000000000" pitchFamily="2" charset="-78"/>
                <a:cs typeface="Sakkal Majalla" panose="02000000000000000000" pitchFamily="2" charset="-78"/>
              </a:rPr>
              <a:t>مُفْرَدُ حَاجَات: حَاجَة                 </a:t>
            </a:r>
            <a:r>
              <a:rPr lang="en-US" sz="2800" b="1" dirty="0">
                <a:solidFill>
                  <a:schemeClr val="accent5"/>
                </a:solidFill>
                <a:latin typeface="Sakkal Majalla" panose="02000000000000000000" pitchFamily="2" charset="-78"/>
                <a:cs typeface="Sakkal Majalla" panose="02000000000000000000" pitchFamily="2" charset="-78"/>
              </a:rPr>
              <a:t>    </a:t>
            </a:r>
            <a:r>
              <a:rPr lang="ar-BH" sz="2800" b="1" dirty="0">
                <a:solidFill>
                  <a:schemeClr val="accent5"/>
                </a:solidFill>
                <a:latin typeface="Sakkal Majalla" panose="02000000000000000000" pitchFamily="2" charset="-78"/>
                <a:cs typeface="Sakkal Majalla" panose="02000000000000000000" pitchFamily="2" charset="-78"/>
              </a:rPr>
              <a:t>       ومُفْرَد أَعْباء: عِبْء</a:t>
            </a:r>
          </a:p>
        </p:txBody>
      </p:sp>
      <p:sp>
        <p:nvSpPr>
          <p:cNvPr id="15" name="مستطيل: زوايا مستديرة 4">
            <a:extLst>
              <a:ext uri="{FF2B5EF4-FFF2-40B4-BE49-F238E27FC236}">
                <a16:creationId xmlns="" xmlns:a16="http://schemas.microsoft.com/office/drawing/2014/main" id="{67F12578-3466-4AEE-B4C2-E795C154A12D}"/>
              </a:ext>
            </a:extLst>
          </p:cNvPr>
          <p:cNvSpPr/>
          <p:nvPr/>
        </p:nvSpPr>
        <p:spPr>
          <a:xfrm>
            <a:off x="1814622" y="4208611"/>
            <a:ext cx="8929464" cy="578882"/>
          </a:xfrm>
          <a:prstGeom prst="roundRect">
            <a:avLst/>
          </a:prstGeom>
        </p:spPr>
        <p:style>
          <a:lnRef idx="2">
            <a:schemeClr val="accent5"/>
          </a:lnRef>
          <a:fillRef idx="1">
            <a:schemeClr val="lt1"/>
          </a:fillRef>
          <a:effectRef idx="0">
            <a:schemeClr val="accent5"/>
          </a:effectRef>
          <a:fontRef idx="minor">
            <a:schemeClr val="dk1"/>
          </a:fontRef>
        </p:style>
        <p:txBody>
          <a:bodyPr wrap="square" rtlCol="0" anchor="ctr">
            <a:spAutoFit/>
          </a:bodyPr>
          <a:lstStyle/>
          <a:p>
            <a:pPr algn="r" rtl="1"/>
            <a:r>
              <a:rPr lang="ar-BH" sz="2800" b="1" dirty="0">
                <a:solidFill>
                  <a:schemeClr val="tx1"/>
                </a:solidFill>
                <a:latin typeface="Sakkal Majalla" panose="02000000000000000000" pitchFamily="2" charset="-78"/>
                <a:cs typeface="Sakkal Majalla" panose="02000000000000000000" pitchFamily="2" charset="-78"/>
              </a:rPr>
              <a:t>2- ما مُفْرَدُ: حَاجَات، وأَعْباء؟     </a:t>
            </a:r>
          </a:p>
        </p:txBody>
      </p:sp>
      <p:sp>
        <p:nvSpPr>
          <p:cNvPr id="16" name="مستطيل: زوايا مستديرة 4">
            <a:extLst>
              <a:ext uri="{FF2B5EF4-FFF2-40B4-BE49-F238E27FC236}">
                <a16:creationId xmlns="" xmlns:a16="http://schemas.microsoft.com/office/drawing/2014/main" id="{67F12578-3466-4AEE-B4C2-E795C154A12D}"/>
              </a:ext>
            </a:extLst>
          </p:cNvPr>
          <p:cNvSpPr/>
          <p:nvPr/>
        </p:nvSpPr>
        <p:spPr>
          <a:xfrm>
            <a:off x="1814622" y="2837658"/>
            <a:ext cx="8929464" cy="1055608"/>
          </a:xfrm>
          <a:prstGeom prst="roundRect">
            <a:avLst/>
          </a:prstGeom>
        </p:spPr>
        <p:style>
          <a:lnRef idx="2">
            <a:schemeClr val="accent5"/>
          </a:lnRef>
          <a:fillRef idx="1">
            <a:schemeClr val="lt1"/>
          </a:fillRef>
          <a:effectRef idx="0">
            <a:schemeClr val="accent5"/>
          </a:effectRef>
          <a:fontRef idx="minor">
            <a:schemeClr val="dk1"/>
          </a:fontRef>
        </p:style>
        <p:txBody>
          <a:bodyPr wrap="square" rtlCol="0" anchor="ctr">
            <a:spAutoFit/>
          </a:bodyPr>
          <a:lstStyle/>
          <a:p>
            <a:pPr algn="r" rtl="1"/>
            <a:r>
              <a:rPr lang="ar-BH" sz="2800" b="1" dirty="0">
                <a:solidFill>
                  <a:schemeClr val="accent1">
                    <a:lumMod val="75000"/>
                  </a:schemeClr>
                </a:solidFill>
              </a:rPr>
              <a:t> </a:t>
            </a:r>
            <a:r>
              <a:rPr lang="ar-BH" sz="2800" b="1" dirty="0">
                <a:solidFill>
                  <a:schemeClr val="accent1">
                    <a:lumMod val="75000"/>
                  </a:schemeClr>
                </a:solidFill>
                <a:latin typeface="Sakkal Majalla" panose="02000000000000000000" pitchFamily="2" charset="-78"/>
                <a:cs typeface="Sakkal Majalla" panose="02000000000000000000" pitchFamily="2" charset="-78"/>
              </a:rPr>
              <a:t>(استنقاص): من استنقص أي عدّه </a:t>
            </a:r>
            <a:r>
              <a:rPr lang="ar-BH" sz="2800" b="1" dirty="0">
                <a:solidFill>
                  <a:schemeClr val="accent5"/>
                </a:solidFill>
                <a:latin typeface="Sakkal Majalla" panose="02000000000000000000" pitchFamily="2" charset="-78"/>
                <a:cs typeface="Sakkal Majalla" panose="02000000000000000000" pitchFamily="2" charset="-78"/>
              </a:rPr>
              <a:t>ناقصا</a:t>
            </a:r>
            <a:r>
              <a:rPr lang="ar-BH" sz="2800" b="1" dirty="0">
                <a:solidFill>
                  <a:schemeClr val="accent1">
                    <a:lumMod val="75000"/>
                  </a:schemeClr>
                </a:solidFill>
                <a:latin typeface="Sakkal Majalla" panose="02000000000000000000" pitchFamily="2" charset="-78"/>
                <a:cs typeface="Sakkal Majalla" panose="02000000000000000000" pitchFamily="2" charset="-78"/>
              </a:rPr>
              <a:t> وقليلا.</a:t>
            </a:r>
          </a:p>
          <a:p>
            <a:pPr algn="r" rtl="1"/>
            <a:r>
              <a:rPr lang="ar-BH" sz="2800" b="1" dirty="0">
                <a:solidFill>
                  <a:schemeClr val="accent1">
                    <a:lumMod val="75000"/>
                  </a:schemeClr>
                </a:solidFill>
                <a:latin typeface="Sakkal Majalla" panose="02000000000000000000" pitchFamily="2" charset="-78"/>
                <a:cs typeface="Sakkal Majalla" panose="02000000000000000000" pitchFamily="2" charset="-78"/>
              </a:rPr>
              <a:t> وضدّ (العَسير): اليسير </a:t>
            </a:r>
          </a:p>
        </p:txBody>
      </p:sp>
    </p:spTree>
    <p:extLst>
      <p:ext uri="{BB962C8B-B14F-4D97-AF65-F5344CB8AC3E}">
        <p14:creationId xmlns:p14="http://schemas.microsoft.com/office/powerpoint/2010/main" val="396132137"/>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1000"/>
                                        <p:tgtEl>
                                          <p:spTgt spid="14"/>
                                        </p:tgtEl>
                                      </p:cBhvr>
                                    </p:animEffect>
                                    <p:anim calcmode="lin" valueType="num">
                                      <p:cBhvr>
                                        <p:cTn id="36" dur="1000" fill="hold"/>
                                        <p:tgtEl>
                                          <p:spTgt spid="14"/>
                                        </p:tgtEl>
                                        <p:attrNameLst>
                                          <p:attrName>ppt_x</p:attrName>
                                        </p:attrNameLst>
                                      </p:cBhvr>
                                      <p:tavLst>
                                        <p:tav tm="0">
                                          <p:val>
                                            <p:strVal val="#ppt_x"/>
                                          </p:val>
                                        </p:tav>
                                        <p:tav tm="100000">
                                          <p:val>
                                            <p:strVal val="#ppt_x"/>
                                          </p:val>
                                        </p:tav>
                                      </p:tavLst>
                                    </p:anim>
                                    <p:anim calcmode="lin" valueType="num">
                                      <p:cBhvr>
                                        <p:cTn id="3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P spid="14" grpId="0" animBg="1"/>
      <p:bldP spid="15" grpId="0" animBg="1"/>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14613" y="1204481"/>
            <a:ext cx="8929465" cy="52322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rtl="1"/>
            <a:r>
              <a:rPr lang="ar-BH" sz="2800" b="1" dirty="0">
                <a:solidFill>
                  <a:schemeClr val="tx1"/>
                </a:solidFill>
                <a:latin typeface="Sakkal Majalla" panose="02000000000000000000" pitchFamily="2" charset="-78"/>
                <a:cs typeface="Sakkal Majalla" panose="02000000000000000000" pitchFamily="2" charset="-78"/>
              </a:rPr>
              <a:t>3- كيف كان يُنظَر إلى المرأة قديما؟</a:t>
            </a:r>
          </a:p>
        </p:txBody>
      </p:sp>
      <p:sp>
        <p:nvSpPr>
          <p:cNvPr id="4" name="Rectangle 3"/>
          <p:cNvSpPr/>
          <p:nvPr/>
        </p:nvSpPr>
        <p:spPr>
          <a:xfrm>
            <a:off x="1814612" y="2727727"/>
            <a:ext cx="8929465" cy="52322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rtl="1"/>
            <a:r>
              <a:rPr lang="ar-BH" sz="2800" b="1" dirty="0">
                <a:latin typeface="Sakkal Majalla" panose="02000000000000000000" pitchFamily="2" charset="-78"/>
                <a:cs typeface="Sakkal Majalla" panose="02000000000000000000" pitchFamily="2" charset="-78"/>
              </a:rPr>
              <a:t>4- إِلامَ يَعودُ تَغَيّرُ نَظْرةِ المُجْتَمَعات الحَديثةِ إلى المَرْأة؟</a:t>
            </a:r>
          </a:p>
        </p:txBody>
      </p:sp>
      <p:sp>
        <p:nvSpPr>
          <p:cNvPr id="7" name="مستطيل: زوايا مستديرة 6">
            <a:extLst>
              <a:ext uri="{FF2B5EF4-FFF2-40B4-BE49-F238E27FC236}">
                <a16:creationId xmlns="" xmlns:a16="http://schemas.microsoft.com/office/drawing/2014/main" id="{5B165D4D-C72A-443F-A6D9-DBD2EC2FA615}"/>
              </a:ext>
            </a:extLst>
          </p:cNvPr>
          <p:cNvSpPr/>
          <p:nvPr/>
        </p:nvSpPr>
        <p:spPr>
          <a:xfrm>
            <a:off x="10575259" y="184070"/>
            <a:ext cx="1427960" cy="714705"/>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ar-BH" sz="2800" dirty="0"/>
              <a:t>أفهمُ</a:t>
            </a:r>
            <a:endParaRPr lang="en-GB" sz="2800" dirty="0"/>
          </a:p>
        </p:txBody>
      </p:sp>
      <p:sp>
        <p:nvSpPr>
          <p:cNvPr id="13" name="مستطيل: زوايا مستديرة 2">
            <a:extLst>
              <a:ext uri="{FF2B5EF4-FFF2-40B4-BE49-F238E27FC236}">
                <a16:creationId xmlns="" xmlns:a16="http://schemas.microsoft.com/office/drawing/2014/main" id="{C4BEA770-FAB2-43CC-8886-4A3504E7EC5E}"/>
              </a:ext>
            </a:extLst>
          </p:cNvPr>
          <p:cNvSpPr/>
          <p:nvPr/>
        </p:nvSpPr>
        <p:spPr>
          <a:xfrm>
            <a:off x="1814611" y="3440112"/>
            <a:ext cx="8929465" cy="1001195"/>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r" rtl="1"/>
            <a:r>
              <a:rPr lang="ar-BH" sz="2800" b="1" dirty="0">
                <a:solidFill>
                  <a:schemeClr val="accent5"/>
                </a:solidFill>
                <a:latin typeface="Sakkal Majalla" panose="02000000000000000000" pitchFamily="2" charset="-78"/>
                <a:cs typeface="Sakkal Majalla" panose="02000000000000000000" pitchFamily="2" charset="-78"/>
              </a:rPr>
              <a:t> تَغَيّرت نَظْرَة المُجْتَمعاتِ الحديثة إلى المَرْأَةِ بسبب ازْديادِ الوَعْي، وانْتِشار التّعليم، وتعدّد حَاجات المُجْتَمعِ إلى كُلّ من الرَّجُلِ والمَرْأة.</a:t>
            </a:r>
          </a:p>
        </p:txBody>
      </p:sp>
      <p:sp>
        <p:nvSpPr>
          <p:cNvPr id="16" name="Rectangle 15"/>
          <p:cNvSpPr/>
          <p:nvPr/>
        </p:nvSpPr>
        <p:spPr>
          <a:xfrm>
            <a:off x="1814611" y="4641930"/>
            <a:ext cx="8929465" cy="52322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rtl="1"/>
            <a:r>
              <a:rPr lang="ar-BH" sz="2800" b="1" dirty="0">
                <a:solidFill>
                  <a:schemeClr val="tx1"/>
                </a:solidFill>
                <a:latin typeface="Sakkal Majalla" panose="02000000000000000000" pitchFamily="2" charset="-78"/>
                <a:cs typeface="Sakkal Majalla" panose="02000000000000000000" pitchFamily="2" charset="-78"/>
              </a:rPr>
              <a:t>5- كيف أصبحت العلاقة بين المرأة والرجل حديثا كما تفهم من المقطع الأوّل؟</a:t>
            </a:r>
          </a:p>
        </p:txBody>
      </p:sp>
      <p:sp>
        <p:nvSpPr>
          <p:cNvPr id="17" name="مستطيل: زوايا مستديرة 2">
            <a:extLst>
              <a:ext uri="{FF2B5EF4-FFF2-40B4-BE49-F238E27FC236}">
                <a16:creationId xmlns="" xmlns:a16="http://schemas.microsoft.com/office/drawing/2014/main" id="{C4BEA770-FAB2-43CC-8886-4A3504E7EC5E}"/>
              </a:ext>
            </a:extLst>
          </p:cNvPr>
          <p:cNvSpPr/>
          <p:nvPr/>
        </p:nvSpPr>
        <p:spPr>
          <a:xfrm>
            <a:off x="1814611" y="5323075"/>
            <a:ext cx="8929465" cy="1001195"/>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r" rtl="1"/>
            <a:r>
              <a:rPr lang="ar-BH" sz="2800" b="1" dirty="0">
                <a:solidFill>
                  <a:schemeClr val="accent5"/>
                </a:solidFill>
                <a:latin typeface="Sakkal Majalla" panose="02000000000000000000" pitchFamily="2" charset="-78"/>
                <a:cs typeface="Sakkal Majalla" panose="02000000000000000000" pitchFamily="2" charset="-78"/>
              </a:rPr>
              <a:t>أصبحت العلاقة بين المرأة والرجل علاقة تعاون وتآزر؛ بحيث لا يتقدّم أيّ مجتمع إلا بمؤازرة أحدهما الآخر.</a:t>
            </a:r>
          </a:p>
        </p:txBody>
      </p:sp>
      <p:sp>
        <p:nvSpPr>
          <p:cNvPr id="18" name="مستطيل: زوايا مستديرة 2">
            <a:extLst>
              <a:ext uri="{FF2B5EF4-FFF2-40B4-BE49-F238E27FC236}">
                <a16:creationId xmlns="" xmlns:a16="http://schemas.microsoft.com/office/drawing/2014/main" id="{C4BEA770-FAB2-43CC-8886-4A3504E7EC5E}"/>
              </a:ext>
            </a:extLst>
          </p:cNvPr>
          <p:cNvSpPr/>
          <p:nvPr/>
        </p:nvSpPr>
        <p:spPr>
          <a:xfrm>
            <a:off x="1814610" y="1960677"/>
            <a:ext cx="8929465" cy="567337"/>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r" rtl="1"/>
            <a:r>
              <a:rPr lang="ar-BH" sz="2800" b="1" dirty="0">
                <a:solidFill>
                  <a:schemeClr val="accent5"/>
                </a:solidFill>
                <a:latin typeface="Sakkal Majalla" panose="02000000000000000000" pitchFamily="2" charset="-78"/>
                <a:cs typeface="Sakkal Majalla" panose="02000000000000000000" pitchFamily="2" charset="-78"/>
              </a:rPr>
              <a:t> كان ينظر إليها نظرة استنقاص، إذ يقتصر دورها على إنجاب الأطفال وتنشئتهم.</a:t>
            </a:r>
          </a:p>
        </p:txBody>
      </p:sp>
    </p:spTree>
    <p:extLst>
      <p:ext uri="{BB962C8B-B14F-4D97-AF65-F5344CB8AC3E}">
        <p14:creationId xmlns:p14="http://schemas.microsoft.com/office/powerpoint/2010/main" val="1896984122"/>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ppt_x"/>
                                          </p:val>
                                        </p:tav>
                                        <p:tav tm="100000">
                                          <p:val>
                                            <p:strVal val="#ppt_x"/>
                                          </p:val>
                                        </p:tav>
                                      </p:tavLst>
                                    </p:anim>
                                    <p:anim calcmode="lin" valueType="num">
                                      <p:cBhvr additive="base">
                                        <p:cTn id="1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arn(inVertical)">
                                      <p:cBhvr>
                                        <p:cTn id="18" dur="10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down)">
                                      <p:cBhvr>
                                        <p:cTn id="29" dur="10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fill="hold"/>
                                        <p:tgtEl>
                                          <p:spTgt spid="17"/>
                                        </p:tgtEl>
                                        <p:attrNameLst>
                                          <p:attrName>ppt_x</p:attrName>
                                        </p:attrNameLst>
                                      </p:cBhvr>
                                      <p:tavLst>
                                        <p:tav tm="0">
                                          <p:val>
                                            <p:strVal val="#ppt_x"/>
                                          </p:val>
                                        </p:tav>
                                        <p:tav tm="100000">
                                          <p:val>
                                            <p:strVal val="#ppt_x"/>
                                          </p:val>
                                        </p:tav>
                                      </p:tavLst>
                                    </p:anim>
                                    <p:anim calcmode="lin" valueType="num">
                                      <p:cBhvr additive="base">
                                        <p:cTn id="35"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13" grpId="0" animBg="1"/>
      <p:bldP spid="16" grpId="0" animBg="1"/>
      <p:bldP spid="17" grpId="0" animBg="1"/>
      <p:bldP spid="1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1619794" y="1107616"/>
            <a:ext cx="9124295" cy="646986"/>
          </a:xfrm>
          <a:prstGeom prst="roundRect">
            <a:avLst/>
          </a:prstGeom>
          <a:solidFill>
            <a:schemeClr val="bg1">
              <a:lumMod val="85000"/>
            </a:schemeClr>
          </a:solidFill>
        </p:spPr>
        <p:style>
          <a:lnRef idx="1">
            <a:schemeClr val="accent1"/>
          </a:lnRef>
          <a:fillRef idx="2">
            <a:schemeClr val="accent1"/>
          </a:fillRef>
          <a:effectRef idx="1">
            <a:schemeClr val="accent1"/>
          </a:effectRef>
          <a:fontRef idx="minor">
            <a:schemeClr val="dk1"/>
          </a:fontRef>
        </p:style>
        <p:txBody>
          <a:bodyPr wrap="square" rtlCol="1" anchor="ctr">
            <a:spAutoFit/>
          </a:bodyPr>
          <a:lstStyle/>
          <a:p>
            <a:pPr algn="r" rtl="1"/>
            <a:r>
              <a:rPr lang="ar-BH" sz="2800" b="1" dirty="0">
                <a:solidFill>
                  <a:srgbClr val="FF0000"/>
                </a:solidFill>
                <a:latin typeface="Sakkal Majalla" panose="02000000000000000000" pitchFamily="2" charset="-78"/>
                <a:cs typeface="Sakkal Majalla" panose="02000000000000000000" pitchFamily="2" charset="-78"/>
              </a:rPr>
              <a:t>- </a:t>
            </a:r>
            <a:r>
              <a:rPr lang="ar-BH" sz="3200" b="1" dirty="0">
                <a:solidFill>
                  <a:srgbClr val="FF0000"/>
                </a:solidFill>
                <a:latin typeface="Sakkal Majalla" panose="02000000000000000000" pitchFamily="2" charset="-78"/>
                <a:cs typeface="Sakkal Majalla" panose="02000000000000000000" pitchFamily="2" charset="-78"/>
              </a:rPr>
              <a:t>أقرأ المَقْطَعَ الثاني جيّدا، ثمّ أُجِيبُ عن الأسْئلة الآتية: </a:t>
            </a:r>
            <a:endParaRPr lang="ar-BH" sz="2800" b="1" dirty="0">
              <a:solidFill>
                <a:srgbClr val="FF0000"/>
              </a:solidFill>
              <a:latin typeface="Sakkal Majalla" panose="02000000000000000000" pitchFamily="2" charset="-78"/>
              <a:cs typeface="Sakkal Majalla" panose="02000000000000000000" pitchFamily="2" charset="-78"/>
            </a:endParaRPr>
          </a:p>
        </p:txBody>
      </p:sp>
      <p:sp>
        <p:nvSpPr>
          <p:cNvPr id="7" name="مستطيل: زوايا مستديرة 6">
            <a:extLst>
              <a:ext uri="{FF2B5EF4-FFF2-40B4-BE49-F238E27FC236}">
                <a16:creationId xmlns="" xmlns:a16="http://schemas.microsoft.com/office/drawing/2014/main" id="{5B165D4D-C72A-443F-A6D9-DBD2EC2FA615}"/>
              </a:ext>
            </a:extLst>
          </p:cNvPr>
          <p:cNvSpPr/>
          <p:nvPr/>
        </p:nvSpPr>
        <p:spPr>
          <a:xfrm>
            <a:off x="10744086" y="180151"/>
            <a:ext cx="1357176" cy="79591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ar-BH" sz="2800" dirty="0"/>
              <a:t>أفهمُ</a:t>
            </a:r>
            <a:endParaRPr lang="en-GB" sz="2800" dirty="0"/>
          </a:p>
        </p:txBody>
      </p:sp>
      <p:sp>
        <p:nvSpPr>
          <p:cNvPr id="14" name="مستطيل: زوايا مستديرة 4">
            <a:extLst>
              <a:ext uri="{FF2B5EF4-FFF2-40B4-BE49-F238E27FC236}">
                <a16:creationId xmlns="" xmlns:a16="http://schemas.microsoft.com/office/drawing/2014/main" id="{67F12578-3466-4AEE-B4C2-E795C154A12D}"/>
              </a:ext>
            </a:extLst>
          </p:cNvPr>
          <p:cNvSpPr/>
          <p:nvPr/>
        </p:nvSpPr>
        <p:spPr>
          <a:xfrm>
            <a:off x="1619794" y="5567384"/>
            <a:ext cx="9124292" cy="578882"/>
          </a:xfrm>
          <a:prstGeom prst="roundRect">
            <a:avLst/>
          </a:prstGeom>
        </p:spPr>
        <p:style>
          <a:lnRef idx="2">
            <a:schemeClr val="accent5"/>
          </a:lnRef>
          <a:fillRef idx="1">
            <a:schemeClr val="lt1"/>
          </a:fillRef>
          <a:effectRef idx="0">
            <a:schemeClr val="accent5"/>
          </a:effectRef>
          <a:fontRef idx="minor">
            <a:schemeClr val="dk1"/>
          </a:fontRef>
        </p:style>
        <p:txBody>
          <a:bodyPr wrap="square" rtlCol="0" anchor="ctr">
            <a:spAutoFit/>
          </a:bodyPr>
          <a:lstStyle/>
          <a:p>
            <a:pPr algn="r" rtl="1"/>
            <a:r>
              <a:rPr lang="ar-BH" sz="2800" b="1" dirty="0">
                <a:solidFill>
                  <a:schemeClr val="accent5"/>
                </a:solidFill>
                <a:latin typeface="Sakkal Majalla" panose="02000000000000000000" pitchFamily="2" charset="-78"/>
                <a:cs typeface="Sakkal Majalla" panose="02000000000000000000" pitchFamily="2" charset="-78"/>
              </a:rPr>
              <a:t>           محكومة بـ: مقيّدة بـ        </a:t>
            </a:r>
            <a:r>
              <a:rPr lang="en-US" sz="2800" b="1" dirty="0">
                <a:solidFill>
                  <a:schemeClr val="accent5"/>
                </a:solidFill>
                <a:latin typeface="Sakkal Majalla" panose="02000000000000000000" pitchFamily="2" charset="-78"/>
                <a:cs typeface="Sakkal Majalla" panose="02000000000000000000" pitchFamily="2" charset="-78"/>
              </a:rPr>
              <a:t>  </a:t>
            </a:r>
            <a:r>
              <a:rPr lang="ar-BH" sz="2800" b="1" dirty="0">
                <a:solidFill>
                  <a:schemeClr val="accent5"/>
                </a:solidFill>
                <a:latin typeface="Sakkal Majalla" panose="02000000000000000000" pitchFamily="2" charset="-78"/>
                <a:cs typeface="Sakkal Majalla" panose="02000000000000000000" pitchFamily="2" charset="-78"/>
              </a:rPr>
              <a:t> -     </a:t>
            </a:r>
            <a:r>
              <a:rPr lang="en-US" sz="2800" b="1" dirty="0">
                <a:solidFill>
                  <a:schemeClr val="accent5"/>
                </a:solidFill>
                <a:latin typeface="Sakkal Majalla" panose="02000000000000000000" pitchFamily="2" charset="-78"/>
                <a:cs typeface="Sakkal Majalla" panose="02000000000000000000" pitchFamily="2" charset="-78"/>
              </a:rPr>
              <a:t>                   </a:t>
            </a:r>
            <a:r>
              <a:rPr lang="ar-BH" sz="2800" b="1" dirty="0">
                <a:solidFill>
                  <a:schemeClr val="accent5"/>
                </a:solidFill>
                <a:latin typeface="Sakkal Majalla" panose="02000000000000000000" pitchFamily="2" charset="-78"/>
                <a:cs typeface="Sakkal Majalla" panose="02000000000000000000" pitchFamily="2" charset="-78"/>
              </a:rPr>
              <a:t>     بحكم: بسبب</a:t>
            </a:r>
          </a:p>
        </p:txBody>
      </p:sp>
      <p:sp>
        <p:nvSpPr>
          <p:cNvPr id="15" name="مستطيل: زوايا مستديرة 4">
            <a:extLst>
              <a:ext uri="{FF2B5EF4-FFF2-40B4-BE49-F238E27FC236}">
                <a16:creationId xmlns="" xmlns:a16="http://schemas.microsoft.com/office/drawing/2014/main" id="{67F12578-3466-4AEE-B4C2-E795C154A12D}"/>
              </a:ext>
            </a:extLst>
          </p:cNvPr>
          <p:cNvSpPr/>
          <p:nvPr/>
        </p:nvSpPr>
        <p:spPr>
          <a:xfrm>
            <a:off x="1619794" y="3429000"/>
            <a:ext cx="9124292" cy="1055608"/>
          </a:xfrm>
          <a:prstGeom prst="roundRect">
            <a:avLst/>
          </a:prstGeom>
        </p:spPr>
        <p:style>
          <a:lnRef idx="2">
            <a:schemeClr val="accent5"/>
          </a:lnRef>
          <a:fillRef idx="1">
            <a:schemeClr val="lt1"/>
          </a:fillRef>
          <a:effectRef idx="0">
            <a:schemeClr val="accent5"/>
          </a:effectRef>
          <a:fontRef idx="minor">
            <a:schemeClr val="dk1"/>
          </a:fontRef>
        </p:style>
        <p:txBody>
          <a:bodyPr wrap="square" rtlCol="0" anchor="ctr">
            <a:spAutoFit/>
          </a:bodyPr>
          <a:lstStyle/>
          <a:p>
            <a:pPr algn="r" rtl="1"/>
            <a:r>
              <a:rPr lang="ar-BH" sz="2800" b="1" dirty="0">
                <a:solidFill>
                  <a:schemeClr val="tx1"/>
                </a:solidFill>
                <a:latin typeface="Sakkal Majalla" panose="02000000000000000000" pitchFamily="2" charset="-78"/>
                <a:cs typeface="Sakkal Majalla" panose="02000000000000000000" pitchFamily="2" charset="-78"/>
              </a:rPr>
              <a:t>3- (كانت المرأة </a:t>
            </a:r>
            <a:r>
              <a:rPr lang="ar-BH" sz="2800" b="1" u="sng" dirty="0">
                <a:solidFill>
                  <a:schemeClr val="tx1"/>
                </a:solidFill>
                <a:latin typeface="Sakkal Majalla" panose="02000000000000000000" pitchFamily="2" charset="-78"/>
                <a:cs typeface="Sakkal Majalla" panose="02000000000000000000" pitchFamily="2" charset="-78"/>
              </a:rPr>
              <a:t>مَحْكومَة ب</a:t>
            </a:r>
            <a:r>
              <a:rPr lang="ar-BH" sz="2800" b="1" dirty="0">
                <a:solidFill>
                  <a:schemeClr val="tx1"/>
                </a:solidFill>
                <a:latin typeface="Sakkal Majalla" panose="02000000000000000000" pitchFamily="2" charset="-78"/>
                <a:cs typeface="Sakkal Majalla" panose="02000000000000000000" pitchFamily="2" charset="-78"/>
              </a:rPr>
              <a:t>بعض العادات - فهي </a:t>
            </a:r>
            <a:r>
              <a:rPr lang="ar-BH" sz="2800" b="1" u="sng" dirty="0">
                <a:solidFill>
                  <a:schemeClr val="tx1"/>
                </a:solidFill>
                <a:latin typeface="Sakkal Majalla" panose="02000000000000000000" pitchFamily="2" charset="-78"/>
                <a:cs typeface="Sakkal Majalla" panose="02000000000000000000" pitchFamily="2" charset="-78"/>
              </a:rPr>
              <a:t>بحُكْمِ </a:t>
            </a:r>
            <a:r>
              <a:rPr lang="ar-BH" sz="2800" b="1" dirty="0">
                <a:solidFill>
                  <a:schemeClr val="tx1"/>
                </a:solidFill>
                <a:latin typeface="Sakkal Majalla" panose="02000000000000000000" pitchFamily="2" charset="-78"/>
                <a:cs typeface="Sakkal Majalla" panose="02000000000000000000" pitchFamily="2" charset="-78"/>
              </a:rPr>
              <a:t>انتمائها إلى بيئة بحريّة) </a:t>
            </a:r>
          </a:p>
          <a:p>
            <a:pPr algn="r" rtl="1"/>
            <a:r>
              <a:rPr lang="ar-BH" sz="2800" b="1" dirty="0">
                <a:solidFill>
                  <a:schemeClr val="tx1"/>
                </a:solidFill>
                <a:latin typeface="Sakkal Majalla" panose="02000000000000000000" pitchFamily="2" charset="-78"/>
                <a:cs typeface="Sakkal Majalla" panose="02000000000000000000" pitchFamily="2" charset="-78"/>
              </a:rPr>
              <a:t>أُوضّح الفرق بين ما تحته خطّ في كلّ جملة.    </a:t>
            </a:r>
          </a:p>
        </p:txBody>
      </p:sp>
      <p:sp>
        <p:nvSpPr>
          <p:cNvPr id="8" name="Rectangle 3">
            <a:extLst>
              <a:ext uri="{FF2B5EF4-FFF2-40B4-BE49-F238E27FC236}">
                <a16:creationId xmlns="" xmlns:a16="http://schemas.microsoft.com/office/drawing/2014/main" id="{5D1F8BD4-F420-4744-8518-58DA92EFBA91}"/>
              </a:ext>
            </a:extLst>
          </p:cNvPr>
          <p:cNvSpPr/>
          <p:nvPr/>
        </p:nvSpPr>
        <p:spPr>
          <a:xfrm>
            <a:off x="1619794" y="1987386"/>
            <a:ext cx="9124292" cy="95410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rtl="1"/>
            <a:r>
              <a:rPr lang="ar-BH" sz="2800" b="1" dirty="0">
                <a:latin typeface="Sakkal Majalla" panose="02000000000000000000" pitchFamily="2" charset="-78"/>
                <a:cs typeface="Sakkal Majalla" panose="02000000000000000000" pitchFamily="2" charset="-78"/>
              </a:rPr>
              <a:t>1- (والمَرْأة في البَحْرين كَسائرِ أَخَواتِها في المُجْتَمَعات العَربيّة...)</a:t>
            </a:r>
          </a:p>
          <a:p>
            <a:pPr algn="r" rtl="1"/>
            <a:r>
              <a:rPr lang="ar-BH" sz="2800" b="1" dirty="0">
                <a:latin typeface="Sakkal Majalla" panose="02000000000000000000" pitchFamily="2" charset="-78"/>
                <a:cs typeface="Sakkal Majalla" panose="02000000000000000000" pitchFamily="2" charset="-78"/>
              </a:rPr>
              <a:t>ماذا أَفَادَ حَرْف الكَاف:        التّوكيد           التّعليل            التّشبيه</a:t>
            </a:r>
          </a:p>
        </p:txBody>
      </p:sp>
      <p:sp>
        <p:nvSpPr>
          <p:cNvPr id="3" name="Arc 2"/>
          <p:cNvSpPr/>
          <p:nvPr/>
        </p:nvSpPr>
        <p:spPr>
          <a:xfrm>
            <a:off x="4297026" y="2410558"/>
            <a:ext cx="979715" cy="477054"/>
          </a:xfrm>
          <a:prstGeom prst="arc">
            <a:avLst>
              <a:gd name="adj1" fmla="val 16200000"/>
              <a:gd name="adj2" fmla="val 16136284"/>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288583299"/>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10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anim calcmode="lin" valueType="num">
                                      <p:cBhvr>
                                        <p:cTn id="26" dur="1000" fill="hold"/>
                                        <p:tgtEl>
                                          <p:spTgt spid="15"/>
                                        </p:tgtEl>
                                        <p:attrNameLst>
                                          <p:attrName>ppt_x</p:attrName>
                                        </p:attrNameLst>
                                      </p:cBhvr>
                                      <p:tavLst>
                                        <p:tav tm="0">
                                          <p:val>
                                            <p:strVal val="#ppt_x"/>
                                          </p:val>
                                        </p:tav>
                                        <p:tav tm="100000">
                                          <p:val>
                                            <p:strVal val="#ppt_x"/>
                                          </p:val>
                                        </p:tav>
                                      </p:tavLst>
                                    </p:anim>
                                    <p:anim calcmode="lin" valueType="num">
                                      <p:cBhvr>
                                        <p:cTn id="2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5" grpId="0" animBg="1"/>
      <p:bldP spid="8" grpId="0" animBg="1"/>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19794" y="1613514"/>
            <a:ext cx="9124295" cy="52322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rtl="1"/>
            <a:r>
              <a:rPr lang="ar-BH" sz="2800" b="1" dirty="0">
                <a:latin typeface="Sakkal Majalla" panose="02000000000000000000" pitchFamily="2" charset="-78"/>
                <a:cs typeface="Sakkal Majalla" panose="02000000000000000000" pitchFamily="2" charset="-78"/>
              </a:rPr>
              <a:t>4- ما الأَعْمالُ التي كانت تَقومُ بها المَرْأَةُ في البَحْرينِ في أثناءِ مَرْحلةِ الغَوْص؟</a:t>
            </a:r>
          </a:p>
        </p:txBody>
      </p:sp>
      <p:sp>
        <p:nvSpPr>
          <p:cNvPr id="10" name="مستطيل: زوايا مستديرة 2">
            <a:extLst>
              <a:ext uri="{FF2B5EF4-FFF2-40B4-BE49-F238E27FC236}">
                <a16:creationId xmlns="" xmlns:a16="http://schemas.microsoft.com/office/drawing/2014/main" id="{C4BEA770-FAB2-43CC-8886-4A3504E7EC5E}"/>
              </a:ext>
            </a:extLst>
          </p:cNvPr>
          <p:cNvSpPr/>
          <p:nvPr/>
        </p:nvSpPr>
        <p:spPr>
          <a:xfrm>
            <a:off x="1619794" y="2457691"/>
            <a:ext cx="9124295" cy="1304884"/>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r" rtl="1"/>
            <a:r>
              <a:rPr lang="ar-BH" sz="2800" dirty="0">
                <a:solidFill>
                  <a:schemeClr val="accent1">
                    <a:lumMod val="75000"/>
                  </a:schemeClr>
                </a:solidFill>
                <a:latin typeface="Sakkal Majalla" panose="02000000000000000000" pitchFamily="2" charset="-78"/>
                <a:cs typeface="Sakkal Majalla" panose="02000000000000000000" pitchFamily="2" charset="-78"/>
              </a:rPr>
              <a:t>إضافة إلى القيام بأعباء بالبيت، كانت تزاول بعْض الأَعمالِ اليدويّة كصِناعةِ النّسيج وصُنعِ السّلالِ، وكانت تَجْلِبُ الماءَ الصّالحَ للشّربِ مِنَ العُيونِ، وتساعد زوجَها في أعمالِ الزراعةِ وتربيةِ الدواجِن، وبَيْعِ مَحْصُولِهِ من السّمَك.</a:t>
            </a:r>
          </a:p>
        </p:txBody>
      </p:sp>
      <p:sp>
        <p:nvSpPr>
          <p:cNvPr id="12" name="مستطيل: زوايا مستديرة 6">
            <a:extLst>
              <a:ext uri="{FF2B5EF4-FFF2-40B4-BE49-F238E27FC236}">
                <a16:creationId xmlns="" xmlns:a16="http://schemas.microsoft.com/office/drawing/2014/main" id="{5B165D4D-C72A-443F-A6D9-DBD2EC2FA615}"/>
              </a:ext>
            </a:extLst>
          </p:cNvPr>
          <p:cNvSpPr/>
          <p:nvPr/>
        </p:nvSpPr>
        <p:spPr>
          <a:xfrm>
            <a:off x="10631542" y="377103"/>
            <a:ext cx="1357176" cy="79591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ar-BH" sz="2800" dirty="0"/>
              <a:t>أفهمُ</a:t>
            </a:r>
            <a:endParaRPr lang="en-GB" sz="2800" dirty="0"/>
          </a:p>
        </p:txBody>
      </p:sp>
      <p:sp>
        <p:nvSpPr>
          <p:cNvPr id="13" name="Rectangle 12"/>
          <p:cNvSpPr/>
          <p:nvPr/>
        </p:nvSpPr>
        <p:spPr>
          <a:xfrm>
            <a:off x="1619794" y="4055396"/>
            <a:ext cx="9124295" cy="52322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rtl="1"/>
            <a:r>
              <a:rPr lang="ar-BH" sz="2800" b="1" dirty="0">
                <a:latin typeface="Sakkal Majalla" panose="02000000000000000000" pitchFamily="2" charset="-78"/>
                <a:cs typeface="Sakkal Majalla" panose="02000000000000000000" pitchFamily="2" charset="-78"/>
              </a:rPr>
              <a:t>5- ما حظّ المرأة البحرينيّة من التعليم في الماضي؟</a:t>
            </a:r>
          </a:p>
        </p:txBody>
      </p:sp>
      <p:sp>
        <p:nvSpPr>
          <p:cNvPr id="14" name="مستطيل: زوايا مستديرة 2">
            <a:extLst>
              <a:ext uri="{FF2B5EF4-FFF2-40B4-BE49-F238E27FC236}">
                <a16:creationId xmlns="" xmlns:a16="http://schemas.microsoft.com/office/drawing/2014/main" id="{C4BEA770-FAB2-43CC-8886-4A3504E7EC5E}"/>
              </a:ext>
            </a:extLst>
          </p:cNvPr>
          <p:cNvSpPr/>
          <p:nvPr/>
        </p:nvSpPr>
        <p:spPr>
          <a:xfrm>
            <a:off x="1619794" y="4882027"/>
            <a:ext cx="9124295" cy="1304884"/>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r" rtl="1"/>
            <a:r>
              <a:rPr lang="ar-BH" sz="2800" dirty="0">
                <a:solidFill>
                  <a:schemeClr val="accent1">
                    <a:lumMod val="75000"/>
                  </a:schemeClr>
                </a:solidFill>
                <a:latin typeface="Sakkal Majalla" panose="02000000000000000000" pitchFamily="2" charset="-78"/>
                <a:cs typeface="Sakkal Majalla" panose="02000000000000000000" pitchFamily="2" charset="-78"/>
              </a:rPr>
              <a:t>كان حظّ المرأة البحرينيّة من التعليم بسيطا؛ إذ اقتصر تعليمها على حفظ ما تيسّر من القرآن الكريم في الكتاتيب.</a:t>
            </a:r>
          </a:p>
        </p:txBody>
      </p:sp>
    </p:spTree>
    <p:extLst>
      <p:ext uri="{BB962C8B-B14F-4D97-AF65-F5344CB8AC3E}">
        <p14:creationId xmlns:p14="http://schemas.microsoft.com/office/powerpoint/2010/main" val="1570515867"/>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barn(inVertical)">
                                      <p:cBhvr>
                                        <p:cTn id="18" dur="10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3" grpId="0" animBg="1"/>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15293" y="1798527"/>
            <a:ext cx="9228794" cy="52322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rtl="1"/>
            <a:r>
              <a:rPr lang="ar-BH" sz="2800" b="1" dirty="0">
                <a:latin typeface="Sakkal Majalla" panose="02000000000000000000" pitchFamily="2" charset="-78"/>
                <a:cs typeface="Sakkal Majalla" panose="02000000000000000000" pitchFamily="2" charset="-78"/>
              </a:rPr>
              <a:t>1- أرتّبُ الأفكار الفرعية الآتية بحسب ورودها في المقطع الثالث؟</a:t>
            </a:r>
          </a:p>
        </p:txBody>
      </p:sp>
      <p:sp>
        <p:nvSpPr>
          <p:cNvPr id="8" name="Rounded Rectangle 7"/>
          <p:cNvSpPr/>
          <p:nvPr/>
        </p:nvSpPr>
        <p:spPr>
          <a:xfrm>
            <a:off x="1619794" y="1009140"/>
            <a:ext cx="9124295" cy="646986"/>
          </a:xfrm>
          <a:prstGeom prst="roundRect">
            <a:avLst/>
          </a:prstGeom>
          <a:solidFill>
            <a:schemeClr val="bg1">
              <a:lumMod val="85000"/>
            </a:schemeClr>
          </a:solidFill>
        </p:spPr>
        <p:style>
          <a:lnRef idx="1">
            <a:schemeClr val="accent1"/>
          </a:lnRef>
          <a:fillRef idx="2">
            <a:schemeClr val="accent1"/>
          </a:fillRef>
          <a:effectRef idx="1">
            <a:schemeClr val="accent1"/>
          </a:effectRef>
          <a:fontRef idx="minor">
            <a:schemeClr val="dk1"/>
          </a:fontRef>
        </p:style>
        <p:txBody>
          <a:bodyPr wrap="square" rtlCol="1" anchor="ctr">
            <a:spAutoFit/>
          </a:bodyPr>
          <a:lstStyle/>
          <a:p>
            <a:pPr algn="r" rtl="1"/>
            <a:r>
              <a:rPr lang="ar-BH" sz="2800" b="1" dirty="0">
                <a:solidFill>
                  <a:srgbClr val="FF0000"/>
                </a:solidFill>
                <a:latin typeface="Sakkal Majalla" panose="02000000000000000000" pitchFamily="2" charset="-78"/>
                <a:cs typeface="Sakkal Majalla" panose="02000000000000000000" pitchFamily="2" charset="-78"/>
              </a:rPr>
              <a:t>- </a:t>
            </a:r>
            <a:r>
              <a:rPr lang="ar-BH" sz="3200" b="1" dirty="0">
                <a:solidFill>
                  <a:srgbClr val="FF0000"/>
                </a:solidFill>
                <a:latin typeface="Sakkal Majalla" panose="02000000000000000000" pitchFamily="2" charset="-78"/>
                <a:cs typeface="Sakkal Majalla" panose="02000000000000000000" pitchFamily="2" charset="-78"/>
              </a:rPr>
              <a:t>أقرأ المَقْطَعَ الثّالث جيّدا، ثمّ أُجِيبُ عن الأسْئلة الآتية: </a:t>
            </a:r>
            <a:endParaRPr lang="ar-BH" sz="2800" b="1" dirty="0">
              <a:solidFill>
                <a:srgbClr val="FF0000"/>
              </a:solidFill>
              <a:latin typeface="Sakkal Majalla" panose="02000000000000000000" pitchFamily="2" charset="-78"/>
              <a:cs typeface="Sakkal Majalla" panose="02000000000000000000" pitchFamily="2" charset="-78"/>
            </a:endParaRPr>
          </a:p>
        </p:txBody>
      </p:sp>
      <p:sp>
        <p:nvSpPr>
          <p:cNvPr id="10" name="مستطيل: زوايا مستديرة 2">
            <a:extLst>
              <a:ext uri="{FF2B5EF4-FFF2-40B4-BE49-F238E27FC236}">
                <a16:creationId xmlns="" xmlns:a16="http://schemas.microsoft.com/office/drawing/2014/main" id="{C4BEA770-FAB2-43CC-8886-4A3504E7EC5E}"/>
              </a:ext>
            </a:extLst>
          </p:cNvPr>
          <p:cNvSpPr/>
          <p:nvPr/>
        </p:nvSpPr>
        <p:spPr>
          <a:xfrm>
            <a:off x="1515293" y="2474152"/>
            <a:ext cx="9228794" cy="2416432"/>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justLow" rtl="1">
              <a:lnSpc>
                <a:spcPct val="150000"/>
              </a:lnSpc>
            </a:pPr>
            <a:r>
              <a:rPr lang="ar-BH" sz="2800" b="1" dirty="0">
                <a:solidFill>
                  <a:schemeClr val="tx1"/>
                </a:solidFill>
                <a:latin typeface="Sakkal Majalla" panose="02000000000000000000" pitchFamily="2" charset="-78"/>
                <a:cs typeface="Sakkal Majalla" panose="02000000000000000000" pitchFamily="2" charset="-78"/>
              </a:rPr>
              <a:t>(     )    تشريعات لفائدة المرأة البحرينية.</a:t>
            </a:r>
          </a:p>
          <a:p>
            <a:pPr algn="justLow" rtl="1">
              <a:lnSpc>
                <a:spcPct val="150000"/>
              </a:lnSpc>
            </a:pPr>
            <a:r>
              <a:rPr lang="ar-BH" sz="2800" b="1" dirty="0">
                <a:solidFill>
                  <a:schemeClr val="tx1"/>
                </a:solidFill>
                <a:latin typeface="Sakkal Majalla" panose="02000000000000000000" pitchFamily="2" charset="-78"/>
                <a:cs typeface="Sakkal Majalla" panose="02000000000000000000" pitchFamily="2" charset="-78"/>
              </a:rPr>
              <a:t>(     )   دور المرأة في مجال العمل التطوّعيّ.</a:t>
            </a:r>
          </a:p>
          <a:p>
            <a:pPr algn="justLow" rtl="1">
              <a:lnSpc>
                <a:spcPct val="150000"/>
              </a:lnSpc>
            </a:pPr>
            <a:r>
              <a:rPr lang="ar-BH" sz="2800" b="1" dirty="0">
                <a:solidFill>
                  <a:schemeClr val="tx1"/>
                </a:solidFill>
                <a:latin typeface="Sakkal Majalla" panose="02000000000000000000" pitchFamily="2" charset="-78"/>
                <a:cs typeface="Sakkal Majalla" panose="02000000000000000000" pitchFamily="2" charset="-78"/>
              </a:rPr>
              <a:t>(</a:t>
            </a:r>
            <a:r>
              <a:rPr lang="ar-BH" sz="2800" dirty="0">
                <a:latin typeface="Sakkal Majalla" panose="02000000000000000000" pitchFamily="2" charset="-78"/>
                <a:cs typeface="Sakkal Majalla" panose="02000000000000000000" pitchFamily="2" charset="-78"/>
              </a:rPr>
              <a:t>     </a:t>
            </a:r>
            <a:r>
              <a:rPr lang="ar-BH" sz="2800" b="1" dirty="0">
                <a:solidFill>
                  <a:schemeClr val="tx1"/>
                </a:solidFill>
                <a:latin typeface="Sakkal Majalla" panose="02000000000000000000" pitchFamily="2" charset="-78"/>
                <a:cs typeface="Sakkal Majalla" panose="02000000000000000000" pitchFamily="2" charset="-78"/>
              </a:rPr>
              <a:t>  )    تعليم المرأة البحرينية.</a:t>
            </a:r>
          </a:p>
          <a:p>
            <a:pPr algn="justLow" rtl="1">
              <a:lnSpc>
                <a:spcPct val="150000"/>
              </a:lnSpc>
            </a:pPr>
            <a:r>
              <a:rPr lang="ar-BH" sz="2800" b="1" dirty="0">
                <a:solidFill>
                  <a:schemeClr val="tx1"/>
                </a:solidFill>
                <a:latin typeface="Sakkal Majalla" panose="02000000000000000000" pitchFamily="2" charset="-78"/>
                <a:cs typeface="Sakkal Majalla" panose="02000000000000000000" pitchFamily="2" charset="-78"/>
              </a:rPr>
              <a:t>(     )   الـمرأة البحرينية تقتحم مجالات العمل المختلفة إلى جانب الرجل. </a:t>
            </a:r>
          </a:p>
        </p:txBody>
      </p:sp>
      <p:sp>
        <p:nvSpPr>
          <p:cNvPr id="12" name="مستطيل: زوايا مستديرة 6">
            <a:extLst>
              <a:ext uri="{FF2B5EF4-FFF2-40B4-BE49-F238E27FC236}">
                <a16:creationId xmlns="" xmlns:a16="http://schemas.microsoft.com/office/drawing/2014/main" id="{5B165D4D-C72A-443F-A6D9-DBD2EC2FA615}"/>
              </a:ext>
            </a:extLst>
          </p:cNvPr>
          <p:cNvSpPr/>
          <p:nvPr/>
        </p:nvSpPr>
        <p:spPr>
          <a:xfrm>
            <a:off x="10744086" y="180151"/>
            <a:ext cx="1357176" cy="79591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ar-BH" sz="2800" dirty="0"/>
              <a:t>أفهمُ</a:t>
            </a:r>
            <a:endParaRPr lang="en-GB" sz="2800" dirty="0"/>
          </a:p>
        </p:txBody>
      </p:sp>
      <p:sp>
        <p:nvSpPr>
          <p:cNvPr id="9" name="Rectangle 8"/>
          <p:cNvSpPr/>
          <p:nvPr/>
        </p:nvSpPr>
        <p:spPr>
          <a:xfrm>
            <a:off x="1515293" y="5042989"/>
            <a:ext cx="9228794" cy="52322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rtl="1"/>
            <a:r>
              <a:rPr lang="ar-BH" sz="2800" b="1" dirty="0">
                <a:latin typeface="Sakkal Majalla" panose="02000000000000000000" pitchFamily="2" charset="-78"/>
                <a:cs typeface="Sakkal Majalla" panose="02000000000000000000" pitchFamily="2" charset="-78"/>
              </a:rPr>
              <a:t>2- ذكر الكاتب تاريخا مهمّا في مسيرة المرأة: أحدّده، وأُبيّنُ بم ارتبط.</a:t>
            </a:r>
          </a:p>
        </p:txBody>
      </p:sp>
      <p:sp>
        <p:nvSpPr>
          <p:cNvPr id="11" name="مستطيل: زوايا مستديرة 2">
            <a:extLst>
              <a:ext uri="{FF2B5EF4-FFF2-40B4-BE49-F238E27FC236}">
                <a16:creationId xmlns="" xmlns:a16="http://schemas.microsoft.com/office/drawing/2014/main" id="{C4BEA770-FAB2-43CC-8886-4A3504E7EC5E}"/>
              </a:ext>
            </a:extLst>
          </p:cNvPr>
          <p:cNvSpPr/>
          <p:nvPr/>
        </p:nvSpPr>
        <p:spPr>
          <a:xfrm>
            <a:off x="1515292" y="5718614"/>
            <a:ext cx="9228794" cy="610845"/>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justLow" rtl="1"/>
            <a:r>
              <a:rPr lang="ar-BH" sz="2800" dirty="0">
                <a:solidFill>
                  <a:schemeClr val="accent1">
                    <a:lumMod val="75000"/>
                  </a:schemeClr>
                </a:solidFill>
                <a:latin typeface="Sakkal Majalla" panose="02000000000000000000" pitchFamily="2" charset="-78"/>
                <a:cs typeface="Sakkal Majalla" panose="02000000000000000000" pitchFamily="2" charset="-78"/>
              </a:rPr>
              <a:t>التاريخ هو العام 1928، وقد ارتبط بتاريخ </a:t>
            </a:r>
            <a:r>
              <a:rPr lang="ar-BH" sz="2800">
                <a:solidFill>
                  <a:schemeClr val="accent1">
                    <a:lumMod val="75000"/>
                  </a:schemeClr>
                </a:solidFill>
                <a:latin typeface="Sakkal Majalla" panose="02000000000000000000" pitchFamily="2" charset="-78"/>
                <a:cs typeface="Sakkal Majalla" panose="02000000000000000000" pitchFamily="2" charset="-78"/>
              </a:rPr>
              <a:t>افتتاح </a:t>
            </a:r>
            <a:r>
              <a:rPr lang="ar-BH" sz="2800" smtClean="0">
                <a:solidFill>
                  <a:schemeClr val="accent1">
                    <a:lumMod val="75000"/>
                  </a:schemeClr>
                </a:solidFill>
                <a:latin typeface="Sakkal Majalla" panose="02000000000000000000" pitchFamily="2" charset="-78"/>
                <a:cs typeface="Sakkal Majalla" panose="02000000000000000000" pitchFamily="2" charset="-78"/>
              </a:rPr>
              <a:t>أوّل </a:t>
            </a:r>
            <a:r>
              <a:rPr lang="ar-BH" sz="2800" dirty="0">
                <a:solidFill>
                  <a:schemeClr val="accent1">
                    <a:lumMod val="75000"/>
                  </a:schemeClr>
                </a:solidFill>
                <a:latin typeface="Sakkal Majalla" panose="02000000000000000000" pitchFamily="2" charset="-78"/>
                <a:cs typeface="Sakkal Majalla" panose="02000000000000000000" pitchFamily="2" charset="-78"/>
              </a:rPr>
              <a:t>فصل دراسيّ لتعليم الفتاة</a:t>
            </a:r>
            <a:r>
              <a:rPr lang="ar-BH" sz="2800" dirty="0">
                <a:solidFill>
                  <a:schemeClr val="tx1"/>
                </a:solidFill>
                <a:latin typeface="Sakkal Majalla" panose="02000000000000000000" pitchFamily="2" charset="-78"/>
                <a:cs typeface="Sakkal Majalla" panose="02000000000000000000" pitchFamily="2" charset="-78"/>
              </a:rPr>
              <a:t>.</a:t>
            </a:r>
          </a:p>
        </p:txBody>
      </p:sp>
      <p:graphicFrame>
        <p:nvGraphicFramePr>
          <p:cNvPr id="15" name="Table 14"/>
          <p:cNvGraphicFramePr>
            <a:graphicFrameLocks noGrp="1"/>
          </p:cNvGraphicFramePr>
          <p:nvPr>
            <p:extLst>
              <p:ext uri="{D42A27DB-BD31-4B8C-83A1-F6EECF244321}">
                <p14:modId xmlns:p14="http://schemas.microsoft.com/office/powerpoint/2010/main" val="2394032951"/>
              </p:ext>
            </p:extLst>
          </p:nvPr>
        </p:nvGraphicFramePr>
        <p:xfrm>
          <a:off x="10155693" y="3224140"/>
          <a:ext cx="372794" cy="457200"/>
        </p:xfrm>
        <a:graphic>
          <a:graphicData uri="http://schemas.openxmlformats.org/drawingml/2006/table">
            <a:tbl>
              <a:tblPr firstRow="1" bandRow="1"/>
              <a:tblGrid>
                <a:gridCol w="372794">
                  <a:extLst>
                    <a:ext uri="{9D8B030D-6E8A-4147-A177-3AD203B41FA5}">
                      <a16:colId xmlns="" xmlns:a16="http://schemas.microsoft.com/office/drawing/2014/main" val="2858174120"/>
                    </a:ext>
                  </a:extLst>
                </a:gridCol>
              </a:tblGrid>
              <a:tr h="337816">
                <a:tc>
                  <a:txBody>
                    <a:bodyPr/>
                    <a:lstStyle/>
                    <a:p>
                      <a:r>
                        <a:rPr lang="ar-BH" sz="2400" b="1" dirty="0">
                          <a:solidFill>
                            <a:schemeClr val="accent1">
                              <a:lumMod val="75000"/>
                            </a:schemeClr>
                          </a:solidFill>
                        </a:rPr>
                        <a:t>4</a:t>
                      </a:r>
                      <a:endParaRPr lang="en-US" sz="2400" b="1" dirty="0">
                        <a:solidFill>
                          <a:schemeClr val="accent1">
                            <a:lumMod val="75000"/>
                          </a:schemeClr>
                        </a:solidFill>
                      </a:endParaRPr>
                    </a:p>
                  </a:txBody>
                  <a:tcPr/>
                </a:tc>
                <a:extLst>
                  <a:ext uri="{0D108BD9-81ED-4DB2-BD59-A6C34878D82A}">
                    <a16:rowId xmlns="" xmlns:a16="http://schemas.microsoft.com/office/drawing/2014/main" val="3122600755"/>
                  </a:ext>
                </a:extLst>
              </a:tr>
            </a:tbl>
          </a:graphicData>
        </a:graphic>
      </p:graphicFrame>
      <p:graphicFrame>
        <p:nvGraphicFramePr>
          <p:cNvPr id="16" name="Table 15"/>
          <p:cNvGraphicFramePr>
            <a:graphicFrameLocks noGrp="1"/>
          </p:cNvGraphicFramePr>
          <p:nvPr>
            <p:extLst>
              <p:ext uri="{D42A27DB-BD31-4B8C-83A1-F6EECF244321}">
                <p14:modId xmlns:p14="http://schemas.microsoft.com/office/powerpoint/2010/main" val="656929692"/>
              </p:ext>
            </p:extLst>
          </p:nvPr>
        </p:nvGraphicFramePr>
        <p:xfrm>
          <a:off x="10155693" y="3853007"/>
          <a:ext cx="372794" cy="457200"/>
        </p:xfrm>
        <a:graphic>
          <a:graphicData uri="http://schemas.openxmlformats.org/drawingml/2006/table">
            <a:tbl>
              <a:tblPr firstRow="1" bandRow="1"/>
              <a:tblGrid>
                <a:gridCol w="372794">
                  <a:extLst>
                    <a:ext uri="{9D8B030D-6E8A-4147-A177-3AD203B41FA5}">
                      <a16:colId xmlns="" xmlns:a16="http://schemas.microsoft.com/office/drawing/2014/main" val="2858174120"/>
                    </a:ext>
                  </a:extLst>
                </a:gridCol>
              </a:tblGrid>
              <a:tr h="312019">
                <a:tc>
                  <a:txBody>
                    <a:bodyPr/>
                    <a:lstStyle/>
                    <a:p>
                      <a:r>
                        <a:rPr lang="ar-BH" sz="2400" b="1" dirty="0">
                          <a:solidFill>
                            <a:schemeClr val="accent1">
                              <a:lumMod val="75000"/>
                            </a:schemeClr>
                          </a:solidFill>
                        </a:rPr>
                        <a:t>1</a:t>
                      </a:r>
                      <a:endParaRPr lang="en-US" sz="2400" b="1" dirty="0">
                        <a:solidFill>
                          <a:schemeClr val="accent1">
                            <a:lumMod val="75000"/>
                          </a:schemeClr>
                        </a:solidFill>
                      </a:endParaRPr>
                    </a:p>
                  </a:txBody>
                  <a:tcPr/>
                </a:tc>
                <a:extLst>
                  <a:ext uri="{0D108BD9-81ED-4DB2-BD59-A6C34878D82A}">
                    <a16:rowId xmlns="" xmlns:a16="http://schemas.microsoft.com/office/drawing/2014/main" val="3122600755"/>
                  </a:ext>
                </a:extLst>
              </a:tr>
            </a:tbl>
          </a:graphicData>
        </a:graphic>
      </p:graphicFrame>
      <p:graphicFrame>
        <p:nvGraphicFramePr>
          <p:cNvPr id="17" name="Table 16"/>
          <p:cNvGraphicFramePr>
            <a:graphicFrameLocks noGrp="1"/>
          </p:cNvGraphicFramePr>
          <p:nvPr>
            <p:extLst>
              <p:ext uri="{D42A27DB-BD31-4B8C-83A1-F6EECF244321}">
                <p14:modId xmlns:p14="http://schemas.microsoft.com/office/powerpoint/2010/main" val="2424556757"/>
              </p:ext>
            </p:extLst>
          </p:nvPr>
        </p:nvGraphicFramePr>
        <p:xfrm>
          <a:off x="10155693" y="4433384"/>
          <a:ext cx="372794" cy="457200"/>
        </p:xfrm>
        <a:graphic>
          <a:graphicData uri="http://schemas.openxmlformats.org/drawingml/2006/table">
            <a:tbl>
              <a:tblPr firstRow="1" bandRow="1"/>
              <a:tblGrid>
                <a:gridCol w="372794">
                  <a:extLst>
                    <a:ext uri="{9D8B030D-6E8A-4147-A177-3AD203B41FA5}">
                      <a16:colId xmlns="" xmlns:a16="http://schemas.microsoft.com/office/drawing/2014/main" val="2858174120"/>
                    </a:ext>
                  </a:extLst>
                </a:gridCol>
              </a:tblGrid>
              <a:tr h="433758">
                <a:tc>
                  <a:txBody>
                    <a:bodyPr/>
                    <a:lstStyle/>
                    <a:p>
                      <a:r>
                        <a:rPr lang="ar-BH" sz="2400" b="1" dirty="0">
                          <a:solidFill>
                            <a:schemeClr val="accent1">
                              <a:lumMod val="75000"/>
                            </a:schemeClr>
                          </a:solidFill>
                        </a:rPr>
                        <a:t>2</a:t>
                      </a:r>
                      <a:endParaRPr lang="en-US" sz="2400" b="1" dirty="0">
                        <a:solidFill>
                          <a:schemeClr val="accent1">
                            <a:lumMod val="75000"/>
                          </a:schemeClr>
                        </a:solidFill>
                      </a:endParaRPr>
                    </a:p>
                  </a:txBody>
                  <a:tcPr/>
                </a:tc>
                <a:extLst>
                  <a:ext uri="{0D108BD9-81ED-4DB2-BD59-A6C34878D82A}">
                    <a16:rowId xmlns="" xmlns:a16="http://schemas.microsoft.com/office/drawing/2014/main" val="3122600755"/>
                  </a:ext>
                </a:extLst>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2552510468"/>
              </p:ext>
            </p:extLst>
          </p:nvPr>
        </p:nvGraphicFramePr>
        <p:xfrm>
          <a:off x="10155693" y="2530089"/>
          <a:ext cx="372794" cy="457200"/>
        </p:xfrm>
        <a:graphic>
          <a:graphicData uri="http://schemas.openxmlformats.org/drawingml/2006/table">
            <a:tbl>
              <a:tblPr firstRow="1" bandRow="1"/>
              <a:tblGrid>
                <a:gridCol w="372794">
                  <a:extLst>
                    <a:ext uri="{9D8B030D-6E8A-4147-A177-3AD203B41FA5}">
                      <a16:colId xmlns="" xmlns:a16="http://schemas.microsoft.com/office/drawing/2014/main" val="2858174120"/>
                    </a:ext>
                  </a:extLst>
                </a:gridCol>
              </a:tblGrid>
              <a:tr h="312019">
                <a:tc>
                  <a:txBody>
                    <a:bodyPr/>
                    <a:lstStyle/>
                    <a:p>
                      <a:r>
                        <a:rPr lang="ar-BH" sz="2400" b="1" dirty="0">
                          <a:solidFill>
                            <a:schemeClr val="accent1">
                              <a:lumMod val="75000"/>
                            </a:schemeClr>
                          </a:solidFill>
                        </a:rPr>
                        <a:t>3</a:t>
                      </a:r>
                      <a:endParaRPr lang="en-US" sz="2400" b="1" dirty="0">
                        <a:solidFill>
                          <a:schemeClr val="accent1">
                            <a:lumMod val="75000"/>
                          </a:schemeClr>
                        </a:solidFill>
                      </a:endParaRPr>
                    </a:p>
                  </a:txBody>
                  <a:tcPr/>
                </a:tc>
                <a:extLst>
                  <a:ext uri="{0D108BD9-81ED-4DB2-BD59-A6C34878D82A}">
                    <a16:rowId xmlns="" xmlns:a16="http://schemas.microsoft.com/office/drawing/2014/main" val="3122600755"/>
                  </a:ext>
                </a:extLst>
              </a:tr>
            </a:tbl>
          </a:graphicData>
        </a:graphic>
      </p:graphicFrame>
    </p:spTree>
    <p:extLst>
      <p:ext uri="{BB962C8B-B14F-4D97-AF65-F5344CB8AC3E}">
        <p14:creationId xmlns:p14="http://schemas.microsoft.com/office/powerpoint/2010/main" val="1452716631"/>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10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0">
                                            <p:txEl>
                                              <p:pRg st="0" end="0"/>
                                            </p:txEl>
                                          </p:spTgt>
                                        </p:tgtEl>
                                        <p:attrNameLst>
                                          <p:attrName>style.visibility</p:attrName>
                                        </p:attrNameLst>
                                      </p:cBhvr>
                                      <p:to>
                                        <p:strVal val="visible"/>
                                      </p:to>
                                    </p:set>
                                    <p:animEffect transition="in" filter="fade">
                                      <p:cBhvr>
                                        <p:cTn id="24" dur="1000"/>
                                        <p:tgtEl>
                                          <p:spTgt spid="10">
                                            <p:txEl>
                                              <p:pRg st="0" end="0"/>
                                            </p:txEl>
                                          </p:spTgt>
                                        </p:tgtEl>
                                      </p:cBhvr>
                                    </p:animEffect>
                                    <p:anim calcmode="lin" valueType="num">
                                      <p:cBhvr>
                                        <p:cTn id="25"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0">
                                            <p:txEl>
                                              <p:pRg st="1" end="1"/>
                                            </p:txEl>
                                          </p:spTgt>
                                        </p:tgtEl>
                                        <p:attrNameLst>
                                          <p:attrName>style.visibility</p:attrName>
                                        </p:attrNameLst>
                                      </p:cBhvr>
                                      <p:to>
                                        <p:strVal val="visible"/>
                                      </p:to>
                                    </p:set>
                                    <p:animEffect transition="in" filter="fade">
                                      <p:cBhvr>
                                        <p:cTn id="31" dur="1000"/>
                                        <p:tgtEl>
                                          <p:spTgt spid="10">
                                            <p:txEl>
                                              <p:pRg st="1" end="1"/>
                                            </p:txEl>
                                          </p:spTgt>
                                        </p:tgtEl>
                                      </p:cBhvr>
                                    </p:animEffect>
                                    <p:anim calcmode="lin" valueType="num">
                                      <p:cBhvr>
                                        <p:cTn id="32"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33"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10">
                                            <p:txEl>
                                              <p:pRg st="2" end="2"/>
                                            </p:txEl>
                                          </p:spTgt>
                                        </p:tgtEl>
                                        <p:attrNameLst>
                                          <p:attrName>style.visibility</p:attrName>
                                        </p:attrNameLst>
                                      </p:cBhvr>
                                      <p:to>
                                        <p:strVal val="visible"/>
                                      </p:to>
                                    </p:set>
                                    <p:animEffect transition="in" filter="fade">
                                      <p:cBhvr>
                                        <p:cTn id="38" dur="1000"/>
                                        <p:tgtEl>
                                          <p:spTgt spid="10">
                                            <p:txEl>
                                              <p:pRg st="2" end="2"/>
                                            </p:txEl>
                                          </p:spTgt>
                                        </p:tgtEl>
                                      </p:cBhvr>
                                    </p:animEffect>
                                    <p:anim calcmode="lin" valueType="num">
                                      <p:cBhvr>
                                        <p:cTn id="39"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40"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10">
                                            <p:txEl>
                                              <p:pRg st="3" end="3"/>
                                            </p:txEl>
                                          </p:spTgt>
                                        </p:tgtEl>
                                        <p:attrNameLst>
                                          <p:attrName>style.visibility</p:attrName>
                                        </p:attrNameLst>
                                      </p:cBhvr>
                                      <p:to>
                                        <p:strVal val="visible"/>
                                      </p:to>
                                    </p:set>
                                    <p:animEffect transition="in" filter="fade">
                                      <p:cBhvr>
                                        <p:cTn id="45" dur="1000"/>
                                        <p:tgtEl>
                                          <p:spTgt spid="10">
                                            <p:txEl>
                                              <p:pRg st="3" end="3"/>
                                            </p:txEl>
                                          </p:spTgt>
                                        </p:tgtEl>
                                      </p:cBhvr>
                                    </p:animEffect>
                                    <p:anim calcmode="lin" valueType="num">
                                      <p:cBhvr>
                                        <p:cTn id="46"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47" dur="1000" fill="hold"/>
                                        <p:tgtEl>
                                          <p:spTgt spid="1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1000"/>
                                        <p:tgtEl>
                                          <p:spTgt spid="16"/>
                                        </p:tgtEl>
                                      </p:cBhvr>
                                    </p:animEffect>
                                    <p:anim calcmode="lin" valueType="num">
                                      <p:cBhvr>
                                        <p:cTn id="53" dur="1000" fill="hold"/>
                                        <p:tgtEl>
                                          <p:spTgt spid="16"/>
                                        </p:tgtEl>
                                        <p:attrNameLst>
                                          <p:attrName>ppt_x</p:attrName>
                                        </p:attrNameLst>
                                      </p:cBhvr>
                                      <p:tavLst>
                                        <p:tav tm="0">
                                          <p:val>
                                            <p:strVal val="#ppt_x"/>
                                          </p:val>
                                        </p:tav>
                                        <p:tav tm="100000">
                                          <p:val>
                                            <p:strVal val="#ppt_x"/>
                                          </p:val>
                                        </p:tav>
                                      </p:tavLst>
                                    </p:anim>
                                    <p:anim calcmode="lin" valueType="num">
                                      <p:cBhvr>
                                        <p:cTn id="5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1000"/>
                                        <p:tgtEl>
                                          <p:spTgt spid="17"/>
                                        </p:tgtEl>
                                      </p:cBhvr>
                                    </p:animEffect>
                                    <p:anim calcmode="lin" valueType="num">
                                      <p:cBhvr>
                                        <p:cTn id="60" dur="1000" fill="hold"/>
                                        <p:tgtEl>
                                          <p:spTgt spid="17"/>
                                        </p:tgtEl>
                                        <p:attrNameLst>
                                          <p:attrName>ppt_x</p:attrName>
                                        </p:attrNameLst>
                                      </p:cBhvr>
                                      <p:tavLst>
                                        <p:tav tm="0">
                                          <p:val>
                                            <p:strVal val="#ppt_x"/>
                                          </p:val>
                                        </p:tav>
                                        <p:tav tm="100000">
                                          <p:val>
                                            <p:strVal val="#ppt_x"/>
                                          </p:val>
                                        </p:tav>
                                      </p:tavLst>
                                    </p:anim>
                                    <p:anim calcmode="lin" valueType="num">
                                      <p:cBhvr>
                                        <p:cTn id="6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nodeType="click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fade">
                                      <p:cBhvr>
                                        <p:cTn id="66" dur="1000"/>
                                        <p:tgtEl>
                                          <p:spTgt spid="18"/>
                                        </p:tgtEl>
                                      </p:cBhvr>
                                    </p:animEffect>
                                    <p:anim calcmode="lin" valueType="num">
                                      <p:cBhvr>
                                        <p:cTn id="67" dur="1000" fill="hold"/>
                                        <p:tgtEl>
                                          <p:spTgt spid="18"/>
                                        </p:tgtEl>
                                        <p:attrNameLst>
                                          <p:attrName>ppt_x</p:attrName>
                                        </p:attrNameLst>
                                      </p:cBhvr>
                                      <p:tavLst>
                                        <p:tav tm="0">
                                          <p:val>
                                            <p:strVal val="#ppt_x"/>
                                          </p:val>
                                        </p:tav>
                                        <p:tav tm="100000">
                                          <p:val>
                                            <p:strVal val="#ppt_x"/>
                                          </p:val>
                                        </p:tav>
                                      </p:tavLst>
                                    </p:anim>
                                    <p:anim calcmode="lin" valueType="num">
                                      <p:cBhvr>
                                        <p:cTn id="68"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nodeType="click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fade">
                                      <p:cBhvr>
                                        <p:cTn id="73" dur="1000"/>
                                        <p:tgtEl>
                                          <p:spTgt spid="15"/>
                                        </p:tgtEl>
                                      </p:cBhvr>
                                    </p:animEffect>
                                    <p:anim calcmode="lin" valueType="num">
                                      <p:cBhvr>
                                        <p:cTn id="74" dur="1000" fill="hold"/>
                                        <p:tgtEl>
                                          <p:spTgt spid="15"/>
                                        </p:tgtEl>
                                        <p:attrNameLst>
                                          <p:attrName>ppt_x</p:attrName>
                                        </p:attrNameLst>
                                      </p:cBhvr>
                                      <p:tavLst>
                                        <p:tav tm="0">
                                          <p:val>
                                            <p:strVal val="#ppt_x"/>
                                          </p:val>
                                        </p:tav>
                                        <p:tav tm="100000">
                                          <p:val>
                                            <p:strVal val="#ppt_x"/>
                                          </p:val>
                                        </p:tav>
                                      </p:tavLst>
                                    </p:anim>
                                    <p:anim calcmode="lin" valueType="num">
                                      <p:cBhvr>
                                        <p:cTn id="7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42" presetClass="entr" presetSubtype="0" fill="hold" grpId="0" nodeType="clickEffect">
                                  <p:stCondLst>
                                    <p:cond delay="0"/>
                                  </p:stCondLst>
                                  <p:childTnLst>
                                    <p:set>
                                      <p:cBhvr>
                                        <p:cTn id="79" dur="1" fill="hold">
                                          <p:stCondLst>
                                            <p:cond delay="0"/>
                                          </p:stCondLst>
                                        </p:cTn>
                                        <p:tgtEl>
                                          <p:spTgt spid="9"/>
                                        </p:tgtEl>
                                        <p:attrNameLst>
                                          <p:attrName>style.visibility</p:attrName>
                                        </p:attrNameLst>
                                      </p:cBhvr>
                                      <p:to>
                                        <p:strVal val="visible"/>
                                      </p:to>
                                    </p:set>
                                    <p:animEffect transition="in" filter="fade">
                                      <p:cBhvr>
                                        <p:cTn id="80" dur="1000"/>
                                        <p:tgtEl>
                                          <p:spTgt spid="9"/>
                                        </p:tgtEl>
                                      </p:cBhvr>
                                    </p:animEffect>
                                    <p:anim calcmode="lin" valueType="num">
                                      <p:cBhvr>
                                        <p:cTn id="81" dur="1000" fill="hold"/>
                                        <p:tgtEl>
                                          <p:spTgt spid="9"/>
                                        </p:tgtEl>
                                        <p:attrNameLst>
                                          <p:attrName>ppt_x</p:attrName>
                                        </p:attrNameLst>
                                      </p:cBhvr>
                                      <p:tavLst>
                                        <p:tav tm="0">
                                          <p:val>
                                            <p:strVal val="#ppt_x"/>
                                          </p:val>
                                        </p:tav>
                                        <p:tav tm="100000">
                                          <p:val>
                                            <p:strVal val="#ppt_x"/>
                                          </p:val>
                                        </p:tav>
                                      </p:tavLst>
                                    </p:anim>
                                    <p:anim calcmode="lin" valueType="num">
                                      <p:cBhvr>
                                        <p:cTn id="8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42" presetClass="entr" presetSubtype="0" fill="hold" grpId="0" nodeType="clickEffect">
                                  <p:stCondLst>
                                    <p:cond delay="0"/>
                                  </p:stCondLst>
                                  <p:childTnLst>
                                    <p:set>
                                      <p:cBhvr>
                                        <p:cTn id="86" dur="1" fill="hold">
                                          <p:stCondLst>
                                            <p:cond delay="0"/>
                                          </p:stCondLst>
                                        </p:cTn>
                                        <p:tgtEl>
                                          <p:spTgt spid="11"/>
                                        </p:tgtEl>
                                        <p:attrNameLst>
                                          <p:attrName>style.visibility</p:attrName>
                                        </p:attrNameLst>
                                      </p:cBhvr>
                                      <p:to>
                                        <p:strVal val="visible"/>
                                      </p:to>
                                    </p:set>
                                    <p:animEffect transition="in" filter="fade">
                                      <p:cBhvr>
                                        <p:cTn id="87" dur="1000"/>
                                        <p:tgtEl>
                                          <p:spTgt spid="11"/>
                                        </p:tgtEl>
                                      </p:cBhvr>
                                    </p:animEffect>
                                    <p:anim calcmode="lin" valueType="num">
                                      <p:cBhvr>
                                        <p:cTn id="88" dur="1000" fill="hold"/>
                                        <p:tgtEl>
                                          <p:spTgt spid="11"/>
                                        </p:tgtEl>
                                        <p:attrNameLst>
                                          <p:attrName>ppt_x</p:attrName>
                                        </p:attrNameLst>
                                      </p:cBhvr>
                                      <p:tavLst>
                                        <p:tav tm="0">
                                          <p:val>
                                            <p:strVal val="#ppt_x"/>
                                          </p:val>
                                        </p:tav>
                                        <p:tav tm="100000">
                                          <p:val>
                                            <p:strVal val="#ppt_x"/>
                                          </p:val>
                                        </p:tav>
                                      </p:tavLst>
                                    </p:anim>
                                    <p:anim calcmode="lin" valueType="num">
                                      <p:cBhvr>
                                        <p:cTn id="8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0" grpId="0" animBg="1"/>
      <p:bldP spid="9"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65042" y="3657390"/>
            <a:ext cx="9124295" cy="52322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rtl="1"/>
            <a:r>
              <a:rPr lang="ar-BH" sz="2800" b="1" dirty="0">
                <a:latin typeface="Sakkal Majalla" panose="02000000000000000000" pitchFamily="2" charset="-78"/>
                <a:cs typeface="Sakkal Majalla" panose="02000000000000000000" pitchFamily="2" charset="-78"/>
              </a:rPr>
              <a:t>4- كيف تَقَبَّلَ عامّة النّاس في بدايات القرن الماضي تعليم البنات؟ ولماذا؟</a:t>
            </a:r>
          </a:p>
        </p:txBody>
      </p:sp>
      <p:sp>
        <p:nvSpPr>
          <p:cNvPr id="10" name="مستطيل: زوايا مستديرة 2">
            <a:extLst>
              <a:ext uri="{FF2B5EF4-FFF2-40B4-BE49-F238E27FC236}">
                <a16:creationId xmlns="" xmlns:a16="http://schemas.microsoft.com/office/drawing/2014/main" id="{C4BEA770-FAB2-43CC-8886-4A3504E7EC5E}"/>
              </a:ext>
            </a:extLst>
          </p:cNvPr>
          <p:cNvSpPr/>
          <p:nvPr/>
        </p:nvSpPr>
        <p:spPr>
          <a:xfrm>
            <a:off x="1533852" y="4497470"/>
            <a:ext cx="9124295" cy="1163301"/>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justLow" rtl="1"/>
            <a:r>
              <a:rPr lang="ar-BH" sz="2800" b="1" dirty="0">
                <a:solidFill>
                  <a:schemeClr val="accent1">
                    <a:lumMod val="75000"/>
                  </a:schemeClr>
                </a:solidFill>
                <a:latin typeface="Sakkal Majalla" panose="02000000000000000000" pitchFamily="2" charset="-78"/>
                <a:cs typeface="Sakkal Majalla" panose="02000000000000000000" pitchFamily="2" charset="-78"/>
              </a:rPr>
              <a:t>عارضت بعض الفئات إقبال البنات على التعليم الحديث؛ إذْ رأت فيه خرقا للعادات وخروجا عن التقاليد والقيم التي تربّت عليها المرأة البحرينيّة.</a:t>
            </a:r>
          </a:p>
        </p:txBody>
      </p:sp>
      <p:sp>
        <p:nvSpPr>
          <p:cNvPr id="13" name="Rectangle 3">
            <a:extLst>
              <a:ext uri="{FF2B5EF4-FFF2-40B4-BE49-F238E27FC236}">
                <a16:creationId xmlns="" xmlns:a16="http://schemas.microsoft.com/office/drawing/2014/main" id="{5D1F8BD4-F420-4744-8518-58DA92EFBA91}"/>
              </a:ext>
            </a:extLst>
          </p:cNvPr>
          <p:cNvSpPr/>
          <p:nvPr/>
        </p:nvSpPr>
        <p:spPr>
          <a:xfrm>
            <a:off x="1465043" y="824773"/>
            <a:ext cx="9124295" cy="95410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rtl="1"/>
            <a:r>
              <a:rPr lang="ar-BH" sz="2800" dirty="0">
                <a:latin typeface="Sakkal Majalla" panose="02000000000000000000" pitchFamily="2" charset="-78"/>
                <a:cs typeface="Sakkal Majalla" panose="02000000000000000000" pitchFamily="2" charset="-78"/>
              </a:rPr>
              <a:t>3- (أَصْبحَ تعليمُ المَرْأةِ واقِعًا يَقْبَلهُ المُجْتمع، </a:t>
            </a:r>
            <a:r>
              <a:rPr lang="ar-BH" sz="2800" u="sng" dirty="0">
                <a:solidFill>
                  <a:schemeClr val="tx1"/>
                </a:solidFill>
                <a:latin typeface="Sakkal Majalla" panose="02000000000000000000" pitchFamily="2" charset="-78"/>
                <a:cs typeface="Sakkal Majalla" panose="02000000000000000000" pitchFamily="2" charset="-78"/>
              </a:rPr>
              <a:t>بلْ</a:t>
            </a:r>
            <a:r>
              <a:rPr lang="ar-BH" sz="2800" dirty="0">
                <a:solidFill>
                  <a:schemeClr val="tx1"/>
                </a:solidFill>
                <a:latin typeface="Sakkal Majalla" panose="02000000000000000000" pitchFamily="2" charset="-78"/>
                <a:cs typeface="Sakkal Majalla" panose="02000000000000000000" pitchFamily="2" charset="-78"/>
              </a:rPr>
              <a:t> يُرَغّبُ فيه</a:t>
            </a:r>
            <a:r>
              <a:rPr lang="ar-BH" sz="2800" dirty="0">
                <a:latin typeface="Sakkal Majalla" panose="02000000000000000000" pitchFamily="2" charset="-78"/>
                <a:cs typeface="Sakkal Majalla" panose="02000000000000000000" pitchFamily="2" charset="-78"/>
              </a:rPr>
              <a:t>).</a:t>
            </a:r>
          </a:p>
          <a:p>
            <a:pPr algn="r" rtl="1"/>
            <a:r>
              <a:rPr lang="ar-BH" sz="2800" dirty="0">
                <a:latin typeface="Sakkal Majalla" panose="02000000000000000000" pitchFamily="2" charset="-78"/>
                <a:cs typeface="Sakkal Majalla" panose="02000000000000000000" pitchFamily="2" charset="-78"/>
              </a:rPr>
              <a:t>ما المَعْنى الذي أضافته الأداة (بل) إلى العبارة السابقة:</a:t>
            </a:r>
          </a:p>
        </p:txBody>
      </p:sp>
      <p:sp>
        <p:nvSpPr>
          <p:cNvPr id="14" name="مستطيل: زوايا مستديرة 2">
            <a:extLst>
              <a:ext uri="{FF2B5EF4-FFF2-40B4-BE49-F238E27FC236}">
                <a16:creationId xmlns="" xmlns:a16="http://schemas.microsoft.com/office/drawing/2014/main" id="{C4BEA770-FAB2-43CC-8886-4A3504E7EC5E}"/>
              </a:ext>
            </a:extLst>
          </p:cNvPr>
          <p:cNvSpPr/>
          <p:nvPr/>
        </p:nvSpPr>
        <p:spPr>
          <a:xfrm>
            <a:off x="1465042" y="2037310"/>
            <a:ext cx="9124295" cy="1163301"/>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r" rtl="1"/>
            <a:r>
              <a:rPr lang="ar-BH" sz="2800" b="1" dirty="0">
                <a:solidFill>
                  <a:schemeClr val="accent1">
                    <a:lumMod val="75000"/>
                  </a:schemeClr>
                </a:solidFill>
                <a:latin typeface="Sakkal Majalla" panose="02000000000000000000" pitchFamily="2" charset="-78"/>
                <a:cs typeface="Sakkal Majalla" panose="02000000000000000000" pitchFamily="2" charset="-78"/>
              </a:rPr>
              <a:t>اسْتخدمَ الكَاتبُ أُسْلوبَ الإضْرابِ في كَلِمةِ </a:t>
            </a:r>
            <a:r>
              <a:rPr lang="ar-BH" sz="2800" dirty="0">
                <a:latin typeface="Sakkal Majalla" panose="02000000000000000000" pitchFamily="2" charset="-78"/>
                <a:cs typeface="Sakkal Majalla" panose="02000000000000000000" pitchFamily="2" charset="-78"/>
              </a:rPr>
              <a:t>(</a:t>
            </a:r>
            <a:r>
              <a:rPr lang="ar-BH" sz="2800" b="1" dirty="0">
                <a:solidFill>
                  <a:srgbClr val="FF0000"/>
                </a:solidFill>
                <a:latin typeface="Sakkal Majalla" panose="02000000000000000000" pitchFamily="2" charset="-78"/>
                <a:cs typeface="Sakkal Majalla" panose="02000000000000000000" pitchFamily="2" charset="-78"/>
              </a:rPr>
              <a:t>بلْ</a:t>
            </a:r>
            <a:r>
              <a:rPr lang="ar-BH" sz="2800" dirty="0">
                <a:latin typeface="Sakkal Majalla" panose="02000000000000000000" pitchFamily="2" charset="-78"/>
                <a:cs typeface="Sakkal Majalla" panose="02000000000000000000" pitchFamily="2" charset="-78"/>
              </a:rPr>
              <a:t>)،</a:t>
            </a:r>
            <a:r>
              <a:rPr lang="ar-BH" sz="2800" b="1" dirty="0">
                <a:solidFill>
                  <a:schemeClr val="accent1">
                    <a:lumMod val="75000"/>
                  </a:schemeClr>
                </a:solidFill>
                <a:latin typeface="Sakkal Majalla" panose="02000000000000000000" pitchFamily="2" charset="-78"/>
                <a:cs typeface="Sakkal Majalla" panose="02000000000000000000" pitchFamily="2" charset="-78"/>
              </a:rPr>
              <a:t> وأكّد من خلالها أنّ تعليم المرأة لم يعد مجرّد واقع لا اعتراض عليه، وإنّما صار  مطلبًا مرغوبا فيه.</a:t>
            </a:r>
          </a:p>
        </p:txBody>
      </p:sp>
    </p:spTree>
    <p:extLst>
      <p:ext uri="{BB962C8B-B14F-4D97-AF65-F5344CB8AC3E}">
        <p14:creationId xmlns:p14="http://schemas.microsoft.com/office/powerpoint/2010/main" val="39838970"/>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1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ppt_x"/>
                                          </p:val>
                                        </p:tav>
                                        <p:tav tm="100000">
                                          <p:val>
                                            <p:strVal val="#ppt_x"/>
                                          </p:val>
                                        </p:tav>
                                      </p:tavLst>
                                    </p:anim>
                                    <p:anim calcmode="lin" valueType="num">
                                      <p:cBhvr additive="base">
                                        <p:cTn id="1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arn(inVertical)">
                                      <p:cBhvr>
                                        <p:cTn id="18" dur="10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3" grpId="0" animBg="1"/>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19783" y="3462617"/>
            <a:ext cx="9124295" cy="95410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rtl="1"/>
            <a:r>
              <a:rPr lang="ar-BH" sz="2800" b="1" dirty="0">
                <a:latin typeface="Sakkal Majalla" panose="02000000000000000000" pitchFamily="2" charset="-78"/>
                <a:cs typeface="Sakkal Majalla" panose="02000000000000000000" pitchFamily="2" charset="-78"/>
              </a:rPr>
              <a:t>6- تمثّل المرأة قوّة إنتاج لا يمكن أن يستغني عنها المجتمع. أعلّل ذلك من خلال ما فهمتُ من النّصّ. </a:t>
            </a:r>
          </a:p>
        </p:txBody>
      </p:sp>
      <p:sp>
        <p:nvSpPr>
          <p:cNvPr id="10" name="مستطيل: زوايا مستديرة 2">
            <a:extLst>
              <a:ext uri="{FF2B5EF4-FFF2-40B4-BE49-F238E27FC236}">
                <a16:creationId xmlns="" xmlns:a16="http://schemas.microsoft.com/office/drawing/2014/main" id="{C4BEA770-FAB2-43CC-8886-4A3504E7EC5E}"/>
              </a:ext>
            </a:extLst>
          </p:cNvPr>
          <p:cNvSpPr/>
          <p:nvPr/>
        </p:nvSpPr>
        <p:spPr>
          <a:xfrm>
            <a:off x="1672791" y="4838887"/>
            <a:ext cx="9124295" cy="1163301"/>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r" rtl="1"/>
            <a:r>
              <a:rPr lang="ar-BH" sz="2800" b="1" dirty="0">
                <a:solidFill>
                  <a:schemeClr val="accent1">
                    <a:lumMod val="75000"/>
                  </a:schemeClr>
                </a:solidFill>
                <a:latin typeface="Sakkal Majalla" panose="02000000000000000000" pitchFamily="2" charset="-78"/>
                <a:cs typeface="Sakkal Majalla" panose="02000000000000000000" pitchFamily="2" charset="-78"/>
              </a:rPr>
              <a:t>أثبتت المرأة البحرينيّة جدارتها في مواطن العمل التي اقتحمتها، وتأكّدت ضرورة مشاركتها في عجلة التنمية الشاملة للاستفادة منها.</a:t>
            </a:r>
          </a:p>
        </p:txBody>
      </p:sp>
      <p:sp>
        <p:nvSpPr>
          <p:cNvPr id="13" name="Rectangle 3">
            <a:extLst>
              <a:ext uri="{FF2B5EF4-FFF2-40B4-BE49-F238E27FC236}">
                <a16:creationId xmlns="" xmlns:a16="http://schemas.microsoft.com/office/drawing/2014/main" id="{5D1F8BD4-F420-4744-8518-58DA92EFBA91}"/>
              </a:ext>
            </a:extLst>
          </p:cNvPr>
          <p:cNvSpPr/>
          <p:nvPr/>
        </p:nvSpPr>
        <p:spPr>
          <a:xfrm>
            <a:off x="1619785" y="1036423"/>
            <a:ext cx="9124295" cy="52322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rtl="1"/>
            <a:r>
              <a:rPr lang="ar-BH" sz="2800" b="1" dirty="0">
                <a:latin typeface="Sakkal Majalla" panose="02000000000000000000" pitchFamily="2" charset="-78"/>
                <a:cs typeface="Sakkal Majalla" panose="02000000000000000000" pitchFamily="2" charset="-78"/>
              </a:rPr>
              <a:t>5- اقتحمت المرأة البحرينيّة مجال العمل بقوة، أعدّد بعض المهن التي زاولتها.</a:t>
            </a:r>
          </a:p>
        </p:txBody>
      </p:sp>
      <p:sp>
        <p:nvSpPr>
          <p:cNvPr id="14" name="مستطيل: زوايا مستديرة 2">
            <a:extLst>
              <a:ext uri="{FF2B5EF4-FFF2-40B4-BE49-F238E27FC236}">
                <a16:creationId xmlns="" xmlns:a16="http://schemas.microsoft.com/office/drawing/2014/main" id="{C4BEA770-FAB2-43CC-8886-4A3504E7EC5E}"/>
              </a:ext>
            </a:extLst>
          </p:cNvPr>
          <p:cNvSpPr/>
          <p:nvPr/>
        </p:nvSpPr>
        <p:spPr>
          <a:xfrm>
            <a:off x="1672792" y="1864823"/>
            <a:ext cx="9124295" cy="1163301"/>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r" rtl="1"/>
            <a:r>
              <a:rPr lang="ar-BH" sz="2800" b="1" dirty="0">
                <a:solidFill>
                  <a:schemeClr val="accent1">
                    <a:lumMod val="75000"/>
                  </a:schemeClr>
                </a:solidFill>
                <a:latin typeface="Sakkal Majalla" panose="02000000000000000000" pitchFamily="2" charset="-78"/>
                <a:cs typeface="Sakkal Majalla" panose="02000000000000000000" pitchFamily="2" charset="-78"/>
              </a:rPr>
              <a:t>من المهن التي زاولتها المرأة في البحرين: التدريس، الطبّ، الهندسة، المحاماة، الإرشاد الاجتماعيّ، البحث العلميّ، والأمن.</a:t>
            </a:r>
          </a:p>
        </p:txBody>
      </p:sp>
    </p:spTree>
    <p:extLst>
      <p:ext uri="{BB962C8B-B14F-4D97-AF65-F5344CB8AC3E}">
        <p14:creationId xmlns:p14="http://schemas.microsoft.com/office/powerpoint/2010/main" val="3695008922"/>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1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anim calcmode="lin" valueType="num">
                                      <p:cBhvr>
                                        <p:cTn id="26" dur="1000" fill="hold"/>
                                        <p:tgtEl>
                                          <p:spTgt spid="10"/>
                                        </p:tgtEl>
                                        <p:attrNameLst>
                                          <p:attrName>ppt_x</p:attrName>
                                        </p:attrNameLst>
                                      </p:cBhvr>
                                      <p:tavLst>
                                        <p:tav tm="0">
                                          <p:val>
                                            <p:strVal val="#ppt_x"/>
                                          </p:val>
                                        </p:tav>
                                        <p:tav tm="100000">
                                          <p:val>
                                            <p:strVal val="#ppt_x"/>
                                          </p:val>
                                        </p:tav>
                                      </p:tavLst>
                                    </p:anim>
                                    <p:anim calcmode="lin" valueType="num">
                                      <p:cBhvr>
                                        <p:cTn id="2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3" grpId="0" animBg="1"/>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43143" y="695540"/>
            <a:ext cx="9124295" cy="203132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rtl="1">
              <a:lnSpc>
                <a:spcPct val="150000"/>
              </a:lnSpc>
            </a:pPr>
            <a:r>
              <a:rPr lang="ar-BH" sz="2800" b="1" dirty="0">
                <a:latin typeface="Sakkal Majalla" panose="02000000000000000000" pitchFamily="2" charset="-78"/>
                <a:cs typeface="Sakkal Majalla" panose="02000000000000000000" pitchFamily="2" charset="-78"/>
              </a:rPr>
              <a:t>7- (لم </a:t>
            </a:r>
            <a:r>
              <a:rPr lang="ar-BH" sz="2800" b="1" u="sng" dirty="0">
                <a:latin typeface="Sakkal Majalla" panose="02000000000000000000" pitchFamily="2" charset="-78"/>
                <a:cs typeface="Sakkal Majalla" panose="02000000000000000000" pitchFamily="2" charset="-78"/>
              </a:rPr>
              <a:t>تتوان</a:t>
            </a:r>
            <a:r>
              <a:rPr lang="ar-BH" sz="2800" b="1" dirty="0">
                <a:latin typeface="Sakkal Majalla" panose="02000000000000000000" pitchFamily="2" charset="-78"/>
                <a:cs typeface="Sakkal Majalla" panose="02000000000000000000" pitchFamily="2" charset="-78"/>
              </a:rPr>
              <a:t> الدولة في دعم المرأة).</a:t>
            </a:r>
          </a:p>
          <a:p>
            <a:pPr algn="r" rtl="1">
              <a:lnSpc>
                <a:spcPct val="150000"/>
              </a:lnSpc>
            </a:pPr>
            <a:r>
              <a:rPr lang="ar-BH" sz="2800" b="1" dirty="0">
                <a:latin typeface="Sakkal Majalla" panose="02000000000000000000" pitchFamily="2" charset="-78"/>
                <a:cs typeface="Sakkal Majalla" panose="02000000000000000000" pitchFamily="2" charset="-78"/>
              </a:rPr>
              <a:t>أ- أختار الجذر اللّغويّ المناسب للبحث عن معنى كلمة (تتوانى) في المعجم:</a:t>
            </a:r>
          </a:p>
          <a:p>
            <a:pPr algn="r" rtl="1">
              <a:lnSpc>
                <a:spcPct val="150000"/>
              </a:lnSpc>
            </a:pPr>
            <a:r>
              <a:rPr lang="ar-BH" sz="2800" b="1" dirty="0">
                <a:latin typeface="Sakkal Majalla" panose="02000000000000000000" pitchFamily="2" charset="-78"/>
                <a:cs typeface="Sakkal Majalla" panose="02000000000000000000" pitchFamily="2" charset="-78"/>
              </a:rPr>
              <a:t>            (</a:t>
            </a:r>
            <a:r>
              <a:rPr lang="ar-BH" sz="2800" b="1" dirty="0" err="1">
                <a:latin typeface="Sakkal Majalla" panose="02000000000000000000" pitchFamily="2" charset="-78"/>
                <a:cs typeface="Sakkal Majalla" panose="02000000000000000000" pitchFamily="2" charset="-78"/>
              </a:rPr>
              <a:t>ن،و،ي</a:t>
            </a:r>
            <a:r>
              <a:rPr lang="ar-BH" sz="2800" b="1" dirty="0">
                <a:latin typeface="Sakkal Majalla" panose="02000000000000000000" pitchFamily="2" charset="-78"/>
                <a:cs typeface="Sakkal Majalla" panose="02000000000000000000" pitchFamily="2" charset="-78"/>
              </a:rPr>
              <a:t>)                   (</a:t>
            </a:r>
            <a:r>
              <a:rPr lang="ar-BH" sz="2800" b="1" dirty="0" err="1">
                <a:latin typeface="Sakkal Majalla" panose="02000000000000000000" pitchFamily="2" charset="-78"/>
                <a:cs typeface="Sakkal Majalla" panose="02000000000000000000" pitchFamily="2" charset="-78"/>
              </a:rPr>
              <a:t>ت،ن،ي</a:t>
            </a:r>
            <a:r>
              <a:rPr lang="ar-BH" sz="2800" b="1" dirty="0">
                <a:latin typeface="Sakkal Majalla" panose="02000000000000000000" pitchFamily="2" charset="-78"/>
                <a:cs typeface="Sakkal Majalla" panose="02000000000000000000" pitchFamily="2" charset="-78"/>
              </a:rPr>
              <a:t>)              (</a:t>
            </a:r>
            <a:r>
              <a:rPr lang="ar-BH" sz="2800" b="1" dirty="0" err="1">
                <a:latin typeface="Sakkal Majalla" panose="02000000000000000000" pitchFamily="2" charset="-78"/>
                <a:cs typeface="Sakkal Majalla" panose="02000000000000000000" pitchFamily="2" charset="-78"/>
              </a:rPr>
              <a:t>و،ن،ي</a:t>
            </a:r>
            <a:r>
              <a:rPr lang="ar-BH" sz="2800" b="1" dirty="0">
                <a:latin typeface="Sakkal Majalla" panose="02000000000000000000" pitchFamily="2" charset="-78"/>
                <a:cs typeface="Sakkal Majalla" panose="02000000000000000000" pitchFamily="2" charset="-78"/>
              </a:rPr>
              <a:t>)  </a:t>
            </a:r>
          </a:p>
        </p:txBody>
      </p:sp>
      <p:sp>
        <p:nvSpPr>
          <p:cNvPr id="13" name="Rectangle 3">
            <a:extLst>
              <a:ext uri="{FF2B5EF4-FFF2-40B4-BE49-F238E27FC236}">
                <a16:creationId xmlns="" xmlns:a16="http://schemas.microsoft.com/office/drawing/2014/main" id="{5D1F8BD4-F420-4744-8518-58DA92EFBA91}"/>
              </a:ext>
            </a:extLst>
          </p:cNvPr>
          <p:cNvSpPr/>
          <p:nvPr/>
        </p:nvSpPr>
        <p:spPr>
          <a:xfrm>
            <a:off x="1256712" y="4433352"/>
            <a:ext cx="9124295" cy="52322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rtl="1"/>
            <a:r>
              <a:rPr lang="ar-BH" sz="2800" b="1" dirty="0">
                <a:latin typeface="Sakkal Majalla" panose="02000000000000000000" pitchFamily="2" charset="-78"/>
                <a:cs typeface="Sakkal Majalla" panose="02000000000000000000" pitchFamily="2" charset="-78"/>
              </a:rPr>
              <a:t>8- كيف دعمت الدولة في البحرين المرأة العاملة؟</a:t>
            </a:r>
          </a:p>
        </p:txBody>
      </p:sp>
      <p:sp>
        <p:nvSpPr>
          <p:cNvPr id="14" name="مستطيل: زوايا مستديرة 2">
            <a:extLst>
              <a:ext uri="{FF2B5EF4-FFF2-40B4-BE49-F238E27FC236}">
                <a16:creationId xmlns="" xmlns:a16="http://schemas.microsoft.com/office/drawing/2014/main" id="{C4BEA770-FAB2-43CC-8886-4A3504E7EC5E}"/>
              </a:ext>
            </a:extLst>
          </p:cNvPr>
          <p:cNvSpPr/>
          <p:nvPr/>
        </p:nvSpPr>
        <p:spPr>
          <a:xfrm>
            <a:off x="1256712" y="5117318"/>
            <a:ext cx="9124295" cy="1163301"/>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r" rtl="1"/>
            <a:r>
              <a:rPr lang="ar-BH" sz="2800" b="1" dirty="0">
                <a:solidFill>
                  <a:schemeClr val="accent1">
                    <a:lumMod val="75000"/>
                  </a:schemeClr>
                </a:solidFill>
                <a:latin typeface="Sakkal Majalla" panose="02000000000000000000" pitchFamily="2" charset="-78"/>
                <a:cs typeface="Sakkal Majalla" panose="02000000000000000000" pitchFamily="2" charset="-78"/>
              </a:rPr>
              <a:t>أصدرت الدولة تشريعات تحفظ حقوق المرأة العاملة وتحميها من مخاطر بعض المهن وتساعدها على التوفيق بين واجباتها العائلية والمهنيّة.</a:t>
            </a:r>
          </a:p>
        </p:txBody>
      </p:sp>
      <p:sp>
        <p:nvSpPr>
          <p:cNvPr id="7" name="Arc 6"/>
          <p:cNvSpPr/>
          <p:nvPr/>
        </p:nvSpPr>
        <p:spPr>
          <a:xfrm>
            <a:off x="4986330" y="2058856"/>
            <a:ext cx="1252025" cy="668009"/>
          </a:xfrm>
          <a:prstGeom prst="arc">
            <a:avLst>
              <a:gd name="adj1" fmla="val 16200000"/>
              <a:gd name="adj2" fmla="val 16136284"/>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Rectangle 8"/>
          <p:cNvSpPr/>
          <p:nvPr/>
        </p:nvSpPr>
        <p:spPr>
          <a:xfrm>
            <a:off x="1256712" y="2887611"/>
            <a:ext cx="9124295" cy="133113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rtl="1">
              <a:lnSpc>
                <a:spcPct val="150000"/>
              </a:lnSpc>
            </a:pPr>
            <a:r>
              <a:rPr lang="ar-BH" sz="2800" b="1" dirty="0">
                <a:latin typeface="Sakkal Majalla" panose="02000000000000000000" pitchFamily="2" charset="-78"/>
                <a:cs typeface="Sakkal Majalla" panose="02000000000000000000" pitchFamily="2" charset="-78"/>
              </a:rPr>
              <a:t>ب- أختار المرادف الصّحيح لكلمة (تتوانى) ممّا يأتي:</a:t>
            </a:r>
          </a:p>
          <a:p>
            <a:pPr algn="r" rtl="1">
              <a:lnSpc>
                <a:spcPct val="150000"/>
              </a:lnSpc>
            </a:pPr>
            <a:r>
              <a:rPr lang="ar-BH" sz="2800" b="1" dirty="0">
                <a:latin typeface="Sakkal Majalla" panose="02000000000000000000" pitchFamily="2" charset="-78"/>
                <a:cs typeface="Sakkal Majalla" panose="02000000000000000000" pitchFamily="2" charset="-78"/>
              </a:rPr>
              <a:t>            ( تقصّر)                   ( تقصي)                  ( تبخل)       </a:t>
            </a:r>
            <a:r>
              <a:rPr lang="ar-BH" sz="2800" b="1" dirty="0"/>
              <a:t>                                      </a:t>
            </a:r>
          </a:p>
        </p:txBody>
      </p:sp>
      <p:sp>
        <p:nvSpPr>
          <p:cNvPr id="10" name="Arc 9"/>
          <p:cNvSpPr/>
          <p:nvPr/>
        </p:nvSpPr>
        <p:spPr>
          <a:xfrm>
            <a:off x="8581762" y="3631109"/>
            <a:ext cx="1252025" cy="668009"/>
          </a:xfrm>
          <a:prstGeom prst="arc">
            <a:avLst>
              <a:gd name="adj1" fmla="val 16200000"/>
              <a:gd name="adj2" fmla="val 16136284"/>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173980084"/>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ppt_x"/>
                                          </p:val>
                                        </p:tav>
                                        <p:tav tm="100000">
                                          <p:val>
                                            <p:strVal val="#ppt_x"/>
                                          </p:val>
                                        </p:tav>
                                      </p:tavLst>
                                    </p:anim>
                                    <p:anim calcmode="lin" valueType="num">
                                      <p:cBhvr additive="base">
                                        <p:cTn id="1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anim calcmode="lin" valueType="num">
                                      <p:cBhvr>
                                        <p:cTn id="31" dur="1000" fill="hold"/>
                                        <p:tgtEl>
                                          <p:spTgt spid="13"/>
                                        </p:tgtEl>
                                        <p:attrNameLst>
                                          <p:attrName>ppt_x</p:attrName>
                                        </p:attrNameLst>
                                      </p:cBhvr>
                                      <p:tavLst>
                                        <p:tav tm="0">
                                          <p:val>
                                            <p:strVal val="#ppt_x"/>
                                          </p:val>
                                        </p:tav>
                                        <p:tav tm="100000">
                                          <p:val>
                                            <p:strVal val="#ppt_x"/>
                                          </p:val>
                                        </p:tav>
                                      </p:tavLst>
                                    </p:anim>
                                    <p:anim calcmode="lin" valueType="num">
                                      <p:cBhvr>
                                        <p:cTn id="3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anim calcmode="lin" valueType="num">
                                      <p:cBhvr>
                                        <p:cTn id="38" dur="1000" fill="hold"/>
                                        <p:tgtEl>
                                          <p:spTgt spid="14"/>
                                        </p:tgtEl>
                                        <p:attrNameLst>
                                          <p:attrName>ppt_x</p:attrName>
                                        </p:attrNameLst>
                                      </p:cBhvr>
                                      <p:tavLst>
                                        <p:tav tm="0">
                                          <p:val>
                                            <p:strVal val="#ppt_x"/>
                                          </p:val>
                                        </p:tav>
                                        <p:tav tm="100000">
                                          <p:val>
                                            <p:strVal val="#ppt_x"/>
                                          </p:val>
                                        </p:tav>
                                      </p:tavLst>
                                    </p:anim>
                                    <p:anim calcmode="lin" valueType="num">
                                      <p:cBhvr>
                                        <p:cTn id="3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animBg="1"/>
      <p:bldP spid="14" grpId="0" animBg="1"/>
      <p:bldP spid="7" grpId="0" animBg="1"/>
      <p:bldP spid="9"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زوايا مستديرة 2">
            <a:extLst>
              <a:ext uri="{FF2B5EF4-FFF2-40B4-BE49-F238E27FC236}">
                <a16:creationId xmlns="" xmlns:a16="http://schemas.microsoft.com/office/drawing/2014/main" id="{C4BEA770-FAB2-43CC-8886-4A3504E7EC5E}"/>
              </a:ext>
            </a:extLst>
          </p:cNvPr>
          <p:cNvSpPr/>
          <p:nvPr/>
        </p:nvSpPr>
        <p:spPr>
          <a:xfrm>
            <a:off x="1619783" y="4393394"/>
            <a:ext cx="9124295" cy="1163301"/>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r" rtl="1"/>
            <a:r>
              <a:rPr lang="ar-BH" sz="2800" b="1" dirty="0">
                <a:solidFill>
                  <a:schemeClr val="accent1">
                    <a:lumMod val="75000"/>
                  </a:schemeClr>
                </a:solidFill>
                <a:latin typeface="Sakkal Majalla" panose="02000000000000000000" pitchFamily="2" charset="-78"/>
                <a:cs typeface="Sakkal Majalla" panose="02000000000000000000" pitchFamily="2" charset="-78"/>
              </a:rPr>
              <a:t>من أعمالها التطوّعيّة إِعَانةُ الأُسَرِ المُعْوزَةِ، ومُكافَحَةُ الأُمِّيَّة، وبثُّ الوَعْيِ الثّقافيّ والاجْتِماعيّ بينَ نِسَاءِ  القُرَى.</a:t>
            </a:r>
          </a:p>
        </p:txBody>
      </p:sp>
      <p:sp>
        <p:nvSpPr>
          <p:cNvPr id="10" name="Rectangle 3">
            <a:extLst>
              <a:ext uri="{FF2B5EF4-FFF2-40B4-BE49-F238E27FC236}">
                <a16:creationId xmlns="" xmlns:a16="http://schemas.microsoft.com/office/drawing/2014/main" id="{09350859-DA03-4346-A4DE-3AC729AC3B3A}"/>
              </a:ext>
            </a:extLst>
          </p:cNvPr>
          <p:cNvSpPr/>
          <p:nvPr/>
        </p:nvSpPr>
        <p:spPr>
          <a:xfrm>
            <a:off x="1521999" y="1276314"/>
            <a:ext cx="9222079" cy="197746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rtl="1">
              <a:lnSpc>
                <a:spcPct val="150000"/>
              </a:lnSpc>
            </a:pPr>
            <a:r>
              <a:rPr lang="ar-BH" sz="2800" b="1" dirty="0"/>
              <a:t>9- </a:t>
            </a:r>
            <a:r>
              <a:rPr lang="ar-BH" sz="2800" b="1" dirty="0">
                <a:latin typeface="Sakkal Majalla" panose="02000000000000000000" pitchFamily="2" charset="-78"/>
                <a:cs typeface="Sakkal Majalla" panose="02000000000000000000" pitchFamily="2" charset="-78"/>
              </a:rPr>
              <a:t>أصِلُ كلّ كَلِمَة تَحْتَها خَطّ بِمَعْناها فِيما يَأتِي:</a:t>
            </a:r>
          </a:p>
          <a:p>
            <a:pPr algn="r" rtl="1">
              <a:lnSpc>
                <a:spcPct val="150000"/>
              </a:lnSpc>
            </a:pPr>
            <a:r>
              <a:rPr lang="ar-BH" sz="2800" b="1" dirty="0">
                <a:latin typeface="Sakkal Majalla" panose="02000000000000000000" pitchFamily="2" charset="-78"/>
                <a:cs typeface="Sakkal Majalla" panose="02000000000000000000" pitchFamily="2" charset="-78"/>
              </a:rPr>
              <a:t>- </a:t>
            </a:r>
            <a:r>
              <a:rPr lang="ar-BH" sz="2800" b="1" u="sng" dirty="0">
                <a:latin typeface="Sakkal Majalla" panose="02000000000000000000" pitchFamily="2" charset="-78"/>
                <a:cs typeface="Sakkal Majalla" panose="02000000000000000000" pitchFamily="2" charset="-78"/>
              </a:rPr>
              <a:t>مُزَاوَلَةُ</a:t>
            </a:r>
            <a:r>
              <a:rPr lang="ar-BH" sz="2800" b="1" dirty="0">
                <a:latin typeface="Sakkal Majalla" panose="02000000000000000000" pitchFamily="2" charset="-78"/>
                <a:cs typeface="Sakkal Majalla" panose="02000000000000000000" pitchFamily="2" charset="-78"/>
              </a:rPr>
              <a:t> العَمَلِ.                        </a:t>
            </a:r>
            <a:r>
              <a:rPr lang="en-US" sz="2800" b="1" dirty="0">
                <a:latin typeface="Sakkal Majalla" panose="02000000000000000000" pitchFamily="2" charset="-78"/>
                <a:cs typeface="Sakkal Majalla" panose="02000000000000000000" pitchFamily="2" charset="-78"/>
              </a:rPr>
              <a:t>                 </a:t>
            </a:r>
            <a:r>
              <a:rPr lang="ar-BH" sz="2800" b="1" dirty="0">
                <a:latin typeface="Sakkal Majalla" panose="02000000000000000000" pitchFamily="2" charset="-78"/>
                <a:cs typeface="Sakkal Majalla" panose="02000000000000000000" pitchFamily="2" charset="-78"/>
              </a:rPr>
              <a:t>   </a:t>
            </a:r>
            <a:r>
              <a:rPr lang="ar-BH" sz="2800" b="1" dirty="0">
                <a:solidFill>
                  <a:srgbClr val="C00000"/>
                </a:solidFill>
                <a:latin typeface="Sakkal Majalla" panose="02000000000000000000" pitchFamily="2" charset="-78"/>
                <a:cs typeface="Sakkal Majalla" panose="02000000000000000000" pitchFamily="2" charset="-78"/>
              </a:rPr>
              <a:t>مُحاربتها</a:t>
            </a:r>
            <a:r>
              <a:rPr lang="ar-BH" sz="2800" b="1" dirty="0">
                <a:latin typeface="Sakkal Majalla" panose="02000000000000000000" pitchFamily="2" charset="-78"/>
                <a:cs typeface="Sakkal Majalla" panose="02000000000000000000" pitchFamily="2" charset="-78"/>
              </a:rPr>
              <a:t>.</a:t>
            </a:r>
          </a:p>
          <a:p>
            <a:pPr algn="r" rtl="1">
              <a:lnSpc>
                <a:spcPct val="150000"/>
              </a:lnSpc>
            </a:pPr>
            <a:r>
              <a:rPr lang="ar-BH" sz="2800" b="1" dirty="0">
                <a:latin typeface="Sakkal Majalla" panose="02000000000000000000" pitchFamily="2" charset="-78"/>
                <a:cs typeface="Sakkal Majalla" panose="02000000000000000000" pitchFamily="2" charset="-78"/>
              </a:rPr>
              <a:t>- </a:t>
            </a:r>
            <a:r>
              <a:rPr lang="ar-BH" sz="2800" b="1" u="sng" dirty="0">
                <a:latin typeface="Sakkal Majalla" panose="02000000000000000000" pitchFamily="2" charset="-78"/>
                <a:cs typeface="Sakkal Majalla" panose="02000000000000000000" pitchFamily="2" charset="-78"/>
              </a:rPr>
              <a:t>مكافحة</a:t>
            </a:r>
            <a:r>
              <a:rPr lang="ar-BH" sz="2800" b="1" dirty="0">
                <a:latin typeface="Sakkal Majalla" panose="02000000000000000000" pitchFamily="2" charset="-78"/>
                <a:cs typeface="Sakkal Majalla" panose="02000000000000000000" pitchFamily="2" charset="-78"/>
              </a:rPr>
              <a:t> الأميّة.                        </a:t>
            </a:r>
            <a:r>
              <a:rPr lang="en-US" sz="2800" b="1" dirty="0">
                <a:latin typeface="Sakkal Majalla" panose="02000000000000000000" pitchFamily="2" charset="-78"/>
                <a:cs typeface="Sakkal Majalla" panose="02000000000000000000" pitchFamily="2" charset="-78"/>
              </a:rPr>
              <a:t>               </a:t>
            </a:r>
            <a:r>
              <a:rPr lang="ar-BH" sz="2800" b="1" dirty="0">
                <a:latin typeface="Sakkal Majalla" panose="02000000000000000000" pitchFamily="2" charset="-78"/>
                <a:cs typeface="Sakkal Majalla" panose="02000000000000000000" pitchFamily="2" charset="-78"/>
              </a:rPr>
              <a:t>  </a:t>
            </a:r>
            <a:r>
              <a:rPr lang="ar-BH" sz="2800" b="1" dirty="0">
                <a:solidFill>
                  <a:srgbClr val="C00000"/>
                </a:solidFill>
                <a:latin typeface="Sakkal Majalla" panose="02000000000000000000" pitchFamily="2" charset="-78"/>
                <a:cs typeface="Sakkal Majalla" panose="02000000000000000000" pitchFamily="2" charset="-78"/>
              </a:rPr>
              <a:t>ممارسته.</a:t>
            </a:r>
          </a:p>
        </p:txBody>
      </p:sp>
      <p:cxnSp>
        <p:nvCxnSpPr>
          <p:cNvPr id="11" name="رابط كسهم مستقيم 7">
            <a:extLst>
              <a:ext uri="{FF2B5EF4-FFF2-40B4-BE49-F238E27FC236}">
                <a16:creationId xmlns="" xmlns:a16="http://schemas.microsoft.com/office/drawing/2014/main" id="{9AB3B8F4-76F5-4C7B-8C80-F8C3E8F69426}"/>
              </a:ext>
            </a:extLst>
          </p:cNvPr>
          <p:cNvCxnSpPr>
            <a:cxnSpLocks/>
          </p:cNvCxnSpPr>
          <p:nvPr/>
        </p:nvCxnSpPr>
        <p:spPr>
          <a:xfrm flipH="1" flipV="1">
            <a:off x="6933335" y="2366528"/>
            <a:ext cx="2144404" cy="605118"/>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15" name="رابط كسهم مستقيم 7">
            <a:extLst>
              <a:ext uri="{FF2B5EF4-FFF2-40B4-BE49-F238E27FC236}">
                <a16:creationId xmlns="" xmlns:a16="http://schemas.microsoft.com/office/drawing/2014/main" id="{9AB3B8F4-76F5-4C7B-8C80-F8C3E8F69426}"/>
              </a:ext>
            </a:extLst>
          </p:cNvPr>
          <p:cNvCxnSpPr>
            <a:cxnSpLocks/>
          </p:cNvCxnSpPr>
          <p:nvPr/>
        </p:nvCxnSpPr>
        <p:spPr>
          <a:xfrm flipH="1">
            <a:off x="6933334" y="2415930"/>
            <a:ext cx="2144405" cy="555716"/>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
        <p:nvSpPr>
          <p:cNvPr id="16" name="Rectangle 15"/>
          <p:cNvSpPr/>
          <p:nvPr/>
        </p:nvSpPr>
        <p:spPr>
          <a:xfrm>
            <a:off x="1521999" y="3448406"/>
            <a:ext cx="9222079" cy="52322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Low" rtl="1"/>
            <a:r>
              <a:rPr lang="ar-BH" sz="2800" b="1" dirty="0">
                <a:latin typeface="Sakkal Majalla" panose="02000000000000000000" pitchFamily="2" charset="-78"/>
                <a:cs typeface="Sakkal Majalla" panose="02000000000000000000" pitchFamily="2" charset="-78"/>
              </a:rPr>
              <a:t>10- جمعيّة (نهضة فتاة البحرين) أوّل جمعيّة نسائيّة، فما أبرز أعمالها التطوّعيّة؟ </a:t>
            </a:r>
          </a:p>
        </p:txBody>
      </p:sp>
    </p:spTree>
    <p:extLst>
      <p:ext uri="{BB962C8B-B14F-4D97-AF65-F5344CB8AC3E}">
        <p14:creationId xmlns:p14="http://schemas.microsoft.com/office/powerpoint/2010/main" val="2341931340"/>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1000"/>
                                        <p:tgtEl>
                                          <p:spTgt spid="16"/>
                                        </p:tgtEl>
                                      </p:cBhvr>
                                    </p:animEffect>
                                    <p:anim calcmode="lin" valueType="num">
                                      <p:cBhvr>
                                        <p:cTn id="29" dur="1000" fill="hold"/>
                                        <p:tgtEl>
                                          <p:spTgt spid="16"/>
                                        </p:tgtEl>
                                        <p:attrNameLst>
                                          <p:attrName>ppt_x</p:attrName>
                                        </p:attrNameLst>
                                      </p:cBhvr>
                                      <p:tavLst>
                                        <p:tav tm="0">
                                          <p:val>
                                            <p:strVal val="#ppt_x"/>
                                          </p:val>
                                        </p:tav>
                                        <p:tav tm="100000">
                                          <p:val>
                                            <p:strVal val="#ppt_x"/>
                                          </p:val>
                                        </p:tav>
                                      </p:tavLst>
                                    </p:anim>
                                    <p:anim calcmode="lin" valueType="num">
                                      <p:cBhvr>
                                        <p:cTn id="3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1000"/>
                                        <p:tgtEl>
                                          <p:spTgt spid="14"/>
                                        </p:tgtEl>
                                      </p:cBhvr>
                                    </p:animEffect>
                                    <p:anim calcmode="lin" valueType="num">
                                      <p:cBhvr>
                                        <p:cTn id="36" dur="1000" fill="hold"/>
                                        <p:tgtEl>
                                          <p:spTgt spid="14"/>
                                        </p:tgtEl>
                                        <p:attrNameLst>
                                          <p:attrName>ppt_x</p:attrName>
                                        </p:attrNameLst>
                                      </p:cBhvr>
                                      <p:tavLst>
                                        <p:tav tm="0">
                                          <p:val>
                                            <p:strVal val="#ppt_x"/>
                                          </p:val>
                                        </p:tav>
                                        <p:tav tm="100000">
                                          <p:val>
                                            <p:strVal val="#ppt_x"/>
                                          </p:val>
                                        </p:tav>
                                      </p:tavLst>
                                    </p:anim>
                                    <p:anim calcmode="lin" valueType="num">
                                      <p:cBhvr>
                                        <p:cTn id="3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0" grpId="0" animBg="1"/>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1619794" y="1107616"/>
            <a:ext cx="9124295" cy="646986"/>
          </a:xfrm>
          <a:prstGeom prst="roundRect">
            <a:avLst/>
          </a:prstGeom>
          <a:solidFill>
            <a:schemeClr val="bg1">
              <a:lumMod val="85000"/>
            </a:schemeClr>
          </a:solidFill>
        </p:spPr>
        <p:style>
          <a:lnRef idx="1">
            <a:schemeClr val="accent1"/>
          </a:lnRef>
          <a:fillRef idx="2">
            <a:schemeClr val="accent1"/>
          </a:fillRef>
          <a:effectRef idx="1">
            <a:schemeClr val="accent1"/>
          </a:effectRef>
          <a:fontRef idx="minor">
            <a:schemeClr val="dk1"/>
          </a:fontRef>
        </p:style>
        <p:txBody>
          <a:bodyPr wrap="square" rtlCol="1" anchor="ctr">
            <a:spAutoFit/>
          </a:bodyPr>
          <a:lstStyle/>
          <a:p>
            <a:pPr algn="r" rtl="1"/>
            <a:r>
              <a:rPr lang="ar-BH" sz="2800" b="1" dirty="0">
                <a:solidFill>
                  <a:srgbClr val="FF0000"/>
                </a:solidFill>
                <a:latin typeface="Sakkal Majalla" panose="02000000000000000000" pitchFamily="2" charset="-78"/>
                <a:cs typeface="Sakkal Majalla" panose="02000000000000000000" pitchFamily="2" charset="-78"/>
              </a:rPr>
              <a:t>- </a:t>
            </a:r>
            <a:r>
              <a:rPr lang="ar-BH" sz="3200" b="1" dirty="0">
                <a:solidFill>
                  <a:srgbClr val="FF0000"/>
                </a:solidFill>
                <a:latin typeface="Sakkal Majalla" panose="02000000000000000000" pitchFamily="2" charset="-78"/>
                <a:cs typeface="Sakkal Majalla" panose="02000000000000000000" pitchFamily="2" charset="-78"/>
              </a:rPr>
              <a:t>بعد أن فهمتُ النصّ أُجيب عمّا يأتي:</a:t>
            </a:r>
            <a:endParaRPr lang="ar-BH" sz="2800" b="1" dirty="0">
              <a:solidFill>
                <a:srgbClr val="FF0000"/>
              </a:solidFill>
              <a:latin typeface="Sakkal Majalla" panose="02000000000000000000" pitchFamily="2" charset="-78"/>
              <a:cs typeface="Sakkal Majalla" panose="02000000000000000000" pitchFamily="2" charset="-78"/>
            </a:endParaRPr>
          </a:p>
        </p:txBody>
      </p:sp>
      <p:sp>
        <p:nvSpPr>
          <p:cNvPr id="12" name="مستطيل: زوايا مستديرة 6">
            <a:extLst>
              <a:ext uri="{FF2B5EF4-FFF2-40B4-BE49-F238E27FC236}">
                <a16:creationId xmlns="" xmlns:a16="http://schemas.microsoft.com/office/drawing/2014/main" id="{5B165D4D-C72A-443F-A6D9-DBD2EC2FA615}"/>
              </a:ext>
            </a:extLst>
          </p:cNvPr>
          <p:cNvSpPr/>
          <p:nvPr/>
        </p:nvSpPr>
        <p:spPr>
          <a:xfrm>
            <a:off x="8830491" y="170979"/>
            <a:ext cx="3270768" cy="795917"/>
          </a:xfrm>
          <a:prstGeom prst="roundRect">
            <a:avLst/>
          </a:prstGeom>
          <a:solidFill>
            <a:schemeClr val="bg1">
              <a:lumMod val="95000"/>
            </a:schemeClr>
          </a:solidFill>
          <a:ln>
            <a:solidFill>
              <a:schemeClr val="tx1"/>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ar-BH" sz="4000" dirty="0">
                <a:solidFill>
                  <a:schemeClr val="accent2"/>
                </a:solidFill>
              </a:rPr>
              <a:t>نشاط ختاميّ</a:t>
            </a:r>
            <a:endParaRPr lang="en-GB" sz="4000" dirty="0">
              <a:solidFill>
                <a:schemeClr val="accent2"/>
              </a:solidFill>
            </a:endParaRPr>
          </a:p>
        </p:txBody>
      </p:sp>
      <p:sp>
        <p:nvSpPr>
          <p:cNvPr id="13" name="Rectangle 12"/>
          <p:cNvSpPr/>
          <p:nvPr/>
        </p:nvSpPr>
        <p:spPr>
          <a:xfrm>
            <a:off x="1619790" y="2018873"/>
            <a:ext cx="9124294" cy="492443"/>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rtl="1"/>
            <a:r>
              <a:rPr lang="ar-BH" sz="2600" b="1" dirty="0">
                <a:latin typeface="Sakkal Majalla" panose="02000000000000000000" pitchFamily="2" charset="-78"/>
                <a:cs typeface="Sakkal Majalla" panose="02000000000000000000" pitchFamily="2" charset="-78"/>
              </a:rPr>
              <a:t>1- تُعَدُّ سنةَ (1928م) نُقْطةَ تَحَوّلٍ في تَارِيخِ المَرْأَةِ في البَحْرين. وضّح ذلك؟</a:t>
            </a:r>
          </a:p>
        </p:txBody>
      </p:sp>
      <p:sp>
        <p:nvSpPr>
          <p:cNvPr id="14" name="Rectangle 13"/>
          <p:cNvSpPr/>
          <p:nvPr/>
        </p:nvSpPr>
        <p:spPr>
          <a:xfrm>
            <a:off x="1619790" y="2735128"/>
            <a:ext cx="9163217" cy="169277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rtl="1"/>
            <a:r>
              <a:rPr lang="ar-BH" sz="2600" b="1" dirty="0">
                <a:latin typeface="Sakkal Majalla" panose="02000000000000000000" pitchFamily="2" charset="-78"/>
                <a:cs typeface="Sakkal Majalla" panose="02000000000000000000" pitchFamily="2" charset="-78"/>
              </a:rPr>
              <a:t>2- مثّلْ لِكُلِّ مَجَالٍ -ممّا يأْتي- بِعَمَلٍ تُشَاركُ فيهِ المَرْأَةُ الرّجُلَ:</a:t>
            </a:r>
          </a:p>
          <a:p>
            <a:pPr lvl="1" algn="r" rtl="1"/>
            <a:r>
              <a:rPr lang="ar-BH" sz="2600" b="1" dirty="0">
                <a:latin typeface="Sakkal Majalla" panose="02000000000000000000" pitchFamily="2" charset="-78"/>
                <a:cs typeface="Sakkal Majalla" panose="02000000000000000000" pitchFamily="2" charset="-78"/>
              </a:rPr>
              <a:t>- المجالُ الاجْتِماعِيّ.</a:t>
            </a:r>
          </a:p>
          <a:p>
            <a:pPr lvl="1" algn="r" rtl="1"/>
            <a:r>
              <a:rPr lang="ar-BH" sz="2600" b="1" dirty="0">
                <a:latin typeface="Sakkal Majalla" panose="02000000000000000000" pitchFamily="2" charset="-78"/>
                <a:cs typeface="Sakkal Majalla" panose="02000000000000000000" pitchFamily="2" charset="-78"/>
              </a:rPr>
              <a:t>- المَجالُ العِلْمِيّ.</a:t>
            </a:r>
          </a:p>
          <a:p>
            <a:pPr lvl="1" algn="r" rtl="1"/>
            <a:r>
              <a:rPr lang="ar-BH" sz="2600" b="1" dirty="0">
                <a:latin typeface="Sakkal Majalla" panose="02000000000000000000" pitchFamily="2" charset="-78"/>
                <a:cs typeface="Sakkal Majalla" panose="02000000000000000000" pitchFamily="2" charset="-78"/>
              </a:rPr>
              <a:t>- المَجالُ الصّحيّ.</a:t>
            </a:r>
          </a:p>
        </p:txBody>
      </p:sp>
      <p:sp>
        <p:nvSpPr>
          <p:cNvPr id="15" name="Rectangle 1">
            <a:extLst>
              <a:ext uri="{FF2B5EF4-FFF2-40B4-BE49-F238E27FC236}">
                <a16:creationId xmlns="" xmlns:a16="http://schemas.microsoft.com/office/drawing/2014/main" id="{E0A978CF-FD46-426F-BB37-547B3491AB07}"/>
              </a:ext>
            </a:extLst>
          </p:cNvPr>
          <p:cNvSpPr/>
          <p:nvPr/>
        </p:nvSpPr>
        <p:spPr>
          <a:xfrm>
            <a:off x="1619790" y="4617451"/>
            <a:ext cx="9163217" cy="172354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rtl="1"/>
            <a:r>
              <a:rPr lang="ar-BH" sz="2600" b="1" dirty="0"/>
              <a:t>3</a:t>
            </a:r>
            <a:r>
              <a:rPr lang="ar-BH" sz="2600" b="1" dirty="0">
                <a:latin typeface="Sakkal Majalla" panose="02000000000000000000" pitchFamily="2" charset="-78"/>
                <a:cs typeface="Sakkal Majalla" panose="02000000000000000000" pitchFamily="2" charset="-78"/>
              </a:rPr>
              <a:t>- مَثِّلْ بكلمة من الفقرة الأخيرة عمّا يأتي:</a:t>
            </a:r>
          </a:p>
          <a:p>
            <a:pPr marL="457200" indent="-457200" algn="r" rtl="1">
              <a:buFontTx/>
              <a:buChar char="-"/>
            </a:pPr>
            <a:r>
              <a:rPr lang="ar-BH" sz="2600" b="1" dirty="0">
                <a:latin typeface="Sakkal Majalla" panose="02000000000000000000" pitchFamily="2" charset="-78"/>
                <a:cs typeface="Sakkal Majalla" panose="02000000000000000000" pitchFamily="2" charset="-78"/>
              </a:rPr>
              <a:t>كلمة بها همزة مُتَوسّطة ما قَبْلها</a:t>
            </a:r>
            <a:r>
              <a:rPr lang="en-US" sz="2600" b="1" dirty="0">
                <a:latin typeface="Sakkal Majalla" panose="02000000000000000000" pitchFamily="2" charset="-78"/>
                <a:cs typeface="Sakkal Majalla" panose="02000000000000000000" pitchFamily="2" charset="-78"/>
              </a:rPr>
              <a:t> </a:t>
            </a:r>
            <a:r>
              <a:rPr lang="ar-BH" sz="2600" b="1" dirty="0">
                <a:latin typeface="Sakkal Majalla" panose="02000000000000000000" pitchFamily="2" charset="-78"/>
                <a:cs typeface="Sakkal Majalla" panose="02000000000000000000" pitchFamily="2" charset="-78"/>
              </a:rPr>
              <a:t>ساكن.</a:t>
            </a:r>
          </a:p>
          <a:p>
            <a:pPr marL="457200" indent="-457200" algn="r" rtl="1">
              <a:buFontTx/>
              <a:buChar char="-"/>
            </a:pPr>
            <a:r>
              <a:rPr lang="ar-BH" sz="2600" b="1" dirty="0">
                <a:latin typeface="Sakkal Majalla" panose="02000000000000000000" pitchFamily="2" charset="-78"/>
                <a:cs typeface="Sakkal Majalla" panose="02000000000000000000" pitchFamily="2" charset="-78"/>
              </a:rPr>
              <a:t>كلمة بها همزة مُتَوسّطة ما قَبْلها مضموم .</a:t>
            </a:r>
          </a:p>
          <a:p>
            <a:pPr marL="457200" indent="-457200" algn="r" rtl="1">
              <a:buFontTx/>
              <a:buChar char="-"/>
            </a:pPr>
            <a:r>
              <a:rPr lang="ar-BH" sz="2600" b="1" dirty="0">
                <a:latin typeface="Sakkal Majalla" panose="02000000000000000000" pitchFamily="2" charset="-78"/>
                <a:cs typeface="Sakkal Majalla" panose="02000000000000000000" pitchFamily="2" charset="-78"/>
              </a:rPr>
              <a:t>كلمة بها همزة مُتَوسّطة بَعْد مَدٍّ</a:t>
            </a:r>
            <a:r>
              <a:rPr lang="ar-BH" sz="2800" dirty="0">
                <a:solidFill>
                  <a:schemeClr val="tx1"/>
                </a:solidFill>
                <a:latin typeface="Sakkal Majalla" panose="02000000000000000000" pitchFamily="2" charset="-78"/>
                <a:cs typeface="Sakkal Majalla" panose="02000000000000000000" pitchFamily="2" charset="-78"/>
              </a:rPr>
              <a:t>.</a:t>
            </a:r>
          </a:p>
        </p:txBody>
      </p:sp>
    </p:spTree>
    <p:extLst>
      <p:ext uri="{BB962C8B-B14F-4D97-AF65-F5344CB8AC3E}">
        <p14:creationId xmlns:p14="http://schemas.microsoft.com/office/powerpoint/2010/main" val="674324308"/>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arn(inVertical)">
                                      <p:cBhvr>
                                        <p:cTn id="13" dur="10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fill="hold"/>
                                        <p:tgtEl>
                                          <p:spTgt spid="14"/>
                                        </p:tgtEl>
                                        <p:attrNameLst>
                                          <p:attrName>ppt_x</p:attrName>
                                        </p:attrNameLst>
                                      </p:cBhvr>
                                      <p:tavLst>
                                        <p:tav tm="0">
                                          <p:val>
                                            <p:strVal val="#ppt_x"/>
                                          </p:val>
                                        </p:tav>
                                        <p:tav tm="100000">
                                          <p:val>
                                            <p:strVal val="#ppt_x"/>
                                          </p:val>
                                        </p:tav>
                                      </p:tavLst>
                                    </p:anim>
                                    <p:anim calcmode="lin" valueType="num">
                                      <p:cBhvr additive="base">
                                        <p:cTn id="1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4">
                                            <p:txEl>
                                              <p:pRg st="0" end="0"/>
                                            </p:txEl>
                                          </p:spTgt>
                                        </p:tgtEl>
                                        <p:attrNameLst>
                                          <p:attrName>style.visibility</p:attrName>
                                        </p:attrNameLst>
                                      </p:cBhvr>
                                      <p:to>
                                        <p:strVal val="visible"/>
                                      </p:to>
                                    </p:set>
                                    <p:animEffect transition="in" filter="fade">
                                      <p:cBhvr>
                                        <p:cTn id="24" dur="1000"/>
                                        <p:tgtEl>
                                          <p:spTgt spid="14">
                                            <p:txEl>
                                              <p:pRg st="0" end="0"/>
                                            </p:txEl>
                                          </p:spTgt>
                                        </p:tgtEl>
                                      </p:cBhvr>
                                    </p:animEffect>
                                    <p:anim calcmode="lin" valueType="num">
                                      <p:cBhvr>
                                        <p:cTn id="25"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4">
                                            <p:txEl>
                                              <p:pRg st="1" end="1"/>
                                            </p:txEl>
                                          </p:spTgt>
                                        </p:tgtEl>
                                        <p:attrNameLst>
                                          <p:attrName>style.visibility</p:attrName>
                                        </p:attrNameLst>
                                      </p:cBhvr>
                                      <p:to>
                                        <p:strVal val="visible"/>
                                      </p:to>
                                    </p:set>
                                    <p:animEffect transition="in" filter="fade">
                                      <p:cBhvr>
                                        <p:cTn id="31" dur="1000"/>
                                        <p:tgtEl>
                                          <p:spTgt spid="14">
                                            <p:txEl>
                                              <p:pRg st="1" end="1"/>
                                            </p:txEl>
                                          </p:spTgt>
                                        </p:tgtEl>
                                      </p:cBhvr>
                                    </p:animEffect>
                                    <p:anim calcmode="lin" valueType="num">
                                      <p:cBhvr>
                                        <p:cTn id="32"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33" dur="1000" fill="hold"/>
                                        <p:tgtEl>
                                          <p:spTgt spid="1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14">
                                            <p:txEl>
                                              <p:pRg st="2" end="2"/>
                                            </p:txEl>
                                          </p:spTgt>
                                        </p:tgtEl>
                                        <p:attrNameLst>
                                          <p:attrName>style.visibility</p:attrName>
                                        </p:attrNameLst>
                                      </p:cBhvr>
                                      <p:to>
                                        <p:strVal val="visible"/>
                                      </p:to>
                                    </p:set>
                                    <p:animEffect transition="in" filter="fade">
                                      <p:cBhvr>
                                        <p:cTn id="38" dur="1000"/>
                                        <p:tgtEl>
                                          <p:spTgt spid="14">
                                            <p:txEl>
                                              <p:pRg st="2" end="2"/>
                                            </p:txEl>
                                          </p:spTgt>
                                        </p:tgtEl>
                                      </p:cBhvr>
                                    </p:animEffect>
                                    <p:anim calcmode="lin" valueType="num">
                                      <p:cBhvr>
                                        <p:cTn id="39" dur="1000" fill="hold"/>
                                        <p:tgtEl>
                                          <p:spTgt spid="14">
                                            <p:txEl>
                                              <p:pRg st="2" end="2"/>
                                            </p:txEl>
                                          </p:spTgt>
                                        </p:tgtEl>
                                        <p:attrNameLst>
                                          <p:attrName>ppt_x</p:attrName>
                                        </p:attrNameLst>
                                      </p:cBhvr>
                                      <p:tavLst>
                                        <p:tav tm="0">
                                          <p:val>
                                            <p:strVal val="#ppt_x"/>
                                          </p:val>
                                        </p:tav>
                                        <p:tav tm="100000">
                                          <p:val>
                                            <p:strVal val="#ppt_x"/>
                                          </p:val>
                                        </p:tav>
                                      </p:tavLst>
                                    </p:anim>
                                    <p:anim calcmode="lin" valueType="num">
                                      <p:cBhvr>
                                        <p:cTn id="40" dur="1000" fill="hold"/>
                                        <p:tgtEl>
                                          <p:spTgt spid="1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14">
                                            <p:txEl>
                                              <p:pRg st="3" end="3"/>
                                            </p:txEl>
                                          </p:spTgt>
                                        </p:tgtEl>
                                        <p:attrNameLst>
                                          <p:attrName>style.visibility</p:attrName>
                                        </p:attrNameLst>
                                      </p:cBhvr>
                                      <p:to>
                                        <p:strVal val="visible"/>
                                      </p:to>
                                    </p:set>
                                    <p:animEffect transition="in" filter="fade">
                                      <p:cBhvr>
                                        <p:cTn id="45" dur="1000"/>
                                        <p:tgtEl>
                                          <p:spTgt spid="14">
                                            <p:txEl>
                                              <p:pRg st="3" end="3"/>
                                            </p:txEl>
                                          </p:spTgt>
                                        </p:tgtEl>
                                      </p:cBhvr>
                                    </p:animEffect>
                                    <p:anim calcmode="lin" valueType="num">
                                      <p:cBhvr>
                                        <p:cTn id="46" dur="1000" fill="hold"/>
                                        <p:tgtEl>
                                          <p:spTgt spid="14">
                                            <p:txEl>
                                              <p:pRg st="3" end="3"/>
                                            </p:txEl>
                                          </p:spTgt>
                                        </p:tgtEl>
                                        <p:attrNameLst>
                                          <p:attrName>ppt_x</p:attrName>
                                        </p:attrNameLst>
                                      </p:cBhvr>
                                      <p:tavLst>
                                        <p:tav tm="0">
                                          <p:val>
                                            <p:strVal val="#ppt_x"/>
                                          </p:val>
                                        </p:tav>
                                        <p:tav tm="100000">
                                          <p:val>
                                            <p:strVal val="#ppt_x"/>
                                          </p:val>
                                        </p:tav>
                                      </p:tavLst>
                                    </p:anim>
                                    <p:anim calcmode="lin" valueType="num">
                                      <p:cBhvr>
                                        <p:cTn id="47" dur="1000" fill="hold"/>
                                        <p:tgtEl>
                                          <p:spTgt spid="1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1000"/>
                                        <p:tgtEl>
                                          <p:spTgt spid="15"/>
                                        </p:tgtEl>
                                      </p:cBhvr>
                                    </p:animEffect>
                                    <p:anim calcmode="lin" valueType="num">
                                      <p:cBhvr>
                                        <p:cTn id="53" dur="1000" fill="hold"/>
                                        <p:tgtEl>
                                          <p:spTgt spid="15"/>
                                        </p:tgtEl>
                                        <p:attrNameLst>
                                          <p:attrName>ppt_x</p:attrName>
                                        </p:attrNameLst>
                                      </p:cBhvr>
                                      <p:tavLst>
                                        <p:tav tm="0">
                                          <p:val>
                                            <p:strVal val="#ppt_x"/>
                                          </p:val>
                                        </p:tav>
                                        <p:tav tm="100000">
                                          <p:val>
                                            <p:strVal val="#ppt_x"/>
                                          </p:val>
                                        </p:tav>
                                      </p:tavLst>
                                    </p:anim>
                                    <p:anim calcmode="lin" valueType="num">
                                      <p:cBhvr>
                                        <p:cTn id="5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15">
                                            <p:txEl>
                                              <p:pRg st="0" end="0"/>
                                            </p:txEl>
                                          </p:spTgt>
                                        </p:tgtEl>
                                        <p:attrNameLst>
                                          <p:attrName>style.visibility</p:attrName>
                                        </p:attrNameLst>
                                      </p:cBhvr>
                                      <p:to>
                                        <p:strVal val="visible"/>
                                      </p:to>
                                    </p:set>
                                    <p:animEffect transition="in" filter="fade">
                                      <p:cBhvr>
                                        <p:cTn id="59" dur="1000"/>
                                        <p:tgtEl>
                                          <p:spTgt spid="15">
                                            <p:txEl>
                                              <p:pRg st="0" end="0"/>
                                            </p:txEl>
                                          </p:spTgt>
                                        </p:tgtEl>
                                      </p:cBhvr>
                                    </p:animEffect>
                                    <p:anim calcmode="lin" valueType="num">
                                      <p:cBhvr>
                                        <p:cTn id="60"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61" dur="10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nodeType="clickEffect">
                                  <p:stCondLst>
                                    <p:cond delay="0"/>
                                  </p:stCondLst>
                                  <p:childTnLst>
                                    <p:set>
                                      <p:cBhvr>
                                        <p:cTn id="65" dur="1" fill="hold">
                                          <p:stCondLst>
                                            <p:cond delay="0"/>
                                          </p:stCondLst>
                                        </p:cTn>
                                        <p:tgtEl>
                                          <p:spTgt spid="15">
                                            <p:txEl>
                                              <p:pRg st="1" end="1"/>
                                            </p:txEl>
                                          </p:spTgt>
                                        </p:tgtEl>
                                        <p:attrNameLst>
                                          <p:attrName>style.visibility</p:attrName>
                                        </p:attrNameLst>
                                      </p:cBhvr>
                                      <p:to>
                                        <p:strVal val="visible"/>
                                      </p:to>
                                    </p:set>
                                    <p:animEffect transition="in" filter="fade">
                                      <p:cBhvr>
                                        <p:cTn id="66" dur="1000"/>
                                        <p:tgtEl>
                                          <p:spTgt spid="15">
                                            <p:txEl>
                                              <p:pRg st="1" end="1"/>
                                            </p:txEl>
                                          </p:spTgt>
                                        </p:tgtEl>
                                      </p:cBhvr>
                                    </p:animEffect>
                                    <p:anim calcmode="lin" valueType="num">
                                      <p:cBhvr>
                                        <p:cTn id="67" dur="1000" fill="hold"/>
                                        <p:tgtEl>
                                          <p:spTgt spid="15">
                                            <p:txEl>
                                              <p:pRg st="1" end="1"/>
                                            </p:txEl>
                                          </p:spTgt>
                                        </p:tgtEl>
                                        <p:attrNameLst>
                                          <p:attrName>ppt_x</p:attrName>
                                        </p:attrNameLst>
                                      </p:cBhvr>
                                      <p:tavLst>
                                        <p:tav tm="0">
                                          <p:val>
                                            <p:strVal val="#ppt_x"/>
                                          </p:val>
                                        </p:tav>
                                        <p:tav tm="100000">
                                          <p:val>
                                            <p:strVal val="#ppt_x"/>
                                          </p:val>
                                        </p:tav>
                                      </p:tavLst>
                                    </p:anim>
                                    <p:anim calcmode="lin" valueType="num">
                                      <p:cBhvr>
                                        <p:cTn id="68" dur="1000" fill="hold"/>
                                        <p:tgtEl>
                                          <p:spTgt spid="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nodeType="clickEffect">
                                  <p:stCondLst>
                                    <p:cond delay="0"/>
                                  </p:stCondLst>
                                  <p:childTnLst>
                                    <p:set>
                                      <p:cBhvr>
                                        <p:cTn id="72" dur="1" fill="hold">
                                          <p:stCondLst>
                                            <p:cond delay="0"/>
                                          </p:stCondLst>
                                        </p:cTn>
                                        <p:tgtEl>
                                          <p:spTgt spid="15">
                                            <p:txEl>
                                              <p:pRg st="2" end="2"/>
                                            </p:txEl>
                                          </p:spTgt>
                                        </p:tgtEl>
                                        <p:attrNameLst>
                                          <p:attrName>style.visibility</p:attrName>
                                        </p:attrNameLst>
                                      </p:cBhvr>
                                      <p:to>
                                        <p:strVal val="visible"/>
                                      </p:to>
                                    </p:set>
                                    <p:animEffect transition="in" filter="fade">
                                      <p:cBhvr>
                                        <p:cTn id="73" dur="1000"/>
                                        <p:tgtEl>
                                          <p:spTgt spid="15">
                                            <p:txEl>
                                              <p:pRg st="2" end="2"/>
                                            </p:txEl>
                                          </p:spTgt>
                                        </p:tgtEl>
                                      </p:cBhvr>
                                    </p:animEffect>
                                    <p:anim calcmode="lin" valueType="num">
                                      <p:cBhvr>
                                        <p:cTn id="74" dur="1000" fill="hold"/>
                                        <p:tgtEl>
                                          <p:spTgt spid="15">
                                            <p:txEl>
                                              <p:pRg st="2" end="2"/>
                                            </p:txEl>
                                          </p:spTgt>
                                        </p:tgtEl>
                                        <p:attrNameLst>
                                          <p:attrName>ppt_x</p:attrName>
                                        </p:attrNameLst>
                                      </p:cBhvr>
                                      <p:tavLst>
                                        <p:tav tm="0">
                                          <p:val>
                                            <p:strVal val="#ppt_x"/>
                                          </p:val>
                                        </p:tav>
                                        <p:tav tm="100000">
                                          <p:val>
                                            <p:strVal val="#ppt_x"/>
                                          </p:val>
                                        </p:tav>
                                      </p:tavLst>
                                    </p:anim>
                                    <p:anim calcmode="lin" valueType="num">
                                      <p:cBhvr>
                                        <p:cTn id="75" dur="1000" fill="hold"/>
                                        <p:tgtEl>
                                          <p:spTgt spid="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42" presetClass="entr" presetSubtype="0" fill="hold" nodeType="clickEffect">
                                  <p:stCondLst>
                                    <p:cond delay="0"/>
                                  </p:stCondLst>
                                  <p:childTnLst>
                                    <p:set>
                                      <p:cBhvr>
                                        <p:cTn id="79" dur="1" fill="hold">
                                          <p:stCondLst>
                                            <p:cond delay="0"/>
                                          </p:stCondLst>
                                        </p:cTn>
                                        <p:tgtEl>
                                          <p:spTgt spid="15">
                                            <p:txEl>
                                              <p:pRg st="3" end="3"/>
                                            </p:txEl>
                                          </p:spTgt>
                                        </p:tgtEl>
                                        <p:attrNameLst>
                                          <p:attrName>style.visibility</p:attrName>
                                        </p:attrNameLst>
                                      </p:cBhvr>
                                      <p:to>
                                        <p:strVal val="visible"/>
                                      </p:to>
                                    </p:set>
                                    <p:animEffect transition="in" filter="fade">
                                      <p:cBhvr>
                                        <p:cTn id="80" dur="1000"/>
                                        <p:tgtEl>
                                          <p:spTgt spid="15">
                                            <p:txEl>
                                              <p:pRg st="3" end="3"/>
                                            </p:txEl>
                                          </p:spTgt>
                                        </p:tgtEl>
                                      </p:cBhvr>
                                    </p:animEffect>
                                    <p:anim calcmode="lin" valueType="num">
                                      <p:cBhvr>
                                        <p:cTn id="81" dur="1000" fill="hold"/>
                                        <p:tgtEl>
                                          <p:spTgt spid="15">
                                            <p:txEl>
                                              <p:pRg st="3" end="3"/>
                                            </p:txEl>
                                          </p:spTgt>
                                        </p:tgtEl>
                                        <p:attrNameLst>
                                          <p:attrName>ppt_x</p:attrName>
                                        </p:attrNameLst>
                                      </p:cBhvr>
                                      <p:tavLst>
                                        <p:tav tm="0">
                                          <p:val>
                                            <p:strVal val="#ppt_x"/>
                                          </p:val>
                                        </p:tav>
                                        <p:tav tm="100000">
                                          <p:val>
                                            <p:strVal val="#ppt_x"/>
                                          </p:val>
                                        </p:tav>
                                      </p:tavLst>
                                    </p:anim>
                                    <p:anim calcmode="lin" valueType="num">
                                      <p:cBhvr>
                                        <p:cTn id="82" dur="1000" fill="hold"/>
                                        <p:tgtEl>
                                          <p:spTgt spid="1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P spid="14" grpId="0" animBg="1"/>
      <p:bldP spid="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928468" y="1518480"/>
            <a:ext cx="9815616" cy="492443"/>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rtl="1"/>
            <a:r>
              <a:rPr lang="ar-BH" sz="2600" b="1" dirty="0">
                <a:latin typeface="Sakkal Majalla" panose="02000000000000000000" pitchFamily="2" charset="-78"/>
                <a:cs typeface="Sakkal Majalla" panose="02000000000000000000" pitchFamily="2" charset="-78"/>
              </a:rPr>
              <a:t>1- تُعَدُّ سنةَ (1928م) نُقْطةَ تَحَوّلٍ في تَارِيخِ المَرْأَةِ في البَحْرين. وضّح ذلك؟</a:t>
            </a:r>
          </a:p>
        </p:txBody>
      </p:sp>
      <p:sp>
        <p:nvSpPr>
          <p:cNvPr id="14" name="Rectangle 13"/>
          <p:cNvSpPr/>
          <p:nvPr/>
        </p:nvSpPr>
        <p:spPr>
          <a:xfrm>
            <a:off x="810481" y="3639131"/>
            <a:ext cx="9815616" cy="262379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rtl="1">
              <a:lnSpc>
                <a:spcPct val="150000"/>
              </a:lnSpc>
            </a:pPr>
            <a:r>
              <a:rPr lang="ar-BH" sz="2800" b="1" dirty="0">
                <a:latin typeface="Sakkal Majalla" panose="02000000000000000000" pitchFamily="2" charset="-78"/>
                <a:cs typeface="Sakkal Majalla" panose="02000000000000000000" pitchFamily="2" charset="-78"/>
              </a:rPr>
              <a:t>2- أُمثّلُ لِكُلِّ مَجَالٍ – ممّا يأْتي - بِعَمَلٍ تُشَاركُ فيهِ المَرْأَةُ الرّجُلَ:</a:t>
            </a:r>
          </a:p>
          <a:p>
            <a:pPr algn="r" rtl="1">
              <a:lnSpc>
                <a:spcPct val="150000"/>
              </a:lnSpc>
            </a:pPr>
            <a:r>
              <a:rPr lang="en-US" sz="2800" b="1" dirty="0">
                <a:latin typeface="Sakkal Majalla" panose="02000000000000000000" pitchFamily="2" charset="-78"/>
                <a:cs typeface="Sakkal Majalla" panose="02000000000000000000" pitchFamily="2" charset="-78"/>
              </a:rPr>
              <a:t>- </a:t>
            </a:r>
            <a:r>
              <a:rPr lang="ar-BH" sz="2800" b="1" dirty="0">
                <a:latin typeface="Sakkal Majalla" panose="02000000000000000000" pitchFamily="2" charset="-78"/>
                <a:cs typeface="Sakkal Majalla" panose="02000000000000000000" pitchFamily="2" charset="-78"/>
              </a:rPr>
              <a:t>المجالُ الاجْتِماعِيّ:                      </a:t>
            </a:r>
          </a:p>
          <a:p>
            <a:pPr algn="r" rtl="1">
              <a:lnSpc>
                <a:spcPct val="150000"/>
              </a:lnSpc>
            </a:pPr>
            <a:r>
              <a:rPr lang="en-US" sz="2800" b="1" dirty="0">
                <a:latin typeface="Sakkal Majalla" panose="02000000000000000000" pitchFamily="2" charset="-78"/>
                <a:cs typeface="Sakkal Majalla" panose="02000000000000000000" pitchFamily="2" charset="-78"/>
              </a:rPr>
              <a:t>- </a:t>
            </a:r>
            <a:r>
              <a:rPr lang="ar-BH" sz="2800" b="1" dirty="0">
                <a:latin typeface="Sakkal Majalla" panose="02000000000000000000" pitchFamily="2" charset="-78"/>
                <a:cs typeface="Sakkal Majalla" panose="02000000000000000000" pitchFamily="2" charset="-78"/>
              </a:rPr>
              <a:t>المَجالُ العِلْمِيّ:         </a:t>
            </a:r>
          </a:p>
          <a:p>
            <a:pPr algn="r" rtl="1">
              <a:lnSpc>
                <a:spcPct val="150000"/>
              </a:lnSpc>
            </a:pPr>
            <a:r>
              <a:rPr lang="ar-BH" sz="2800" b="1" dirty="0">
                <a:latin typeface="Sakkal Majalla" panose="02000000000000000000" pitchFamily="2" charset="-78"/>
                <a:cs typeface="Sakkal Majalla" panose="02000000000000000000" pitchFamily="2" charset="-78"/>
              </a:rPr>
              <a:t>- المَجالُ الصّحيّ:</a:t>
            </a:r>
          </a:p>
        </p:txBody>
      </p:sp>
      <p:sp>
        <p:nvSpPr>
          <p:cNvPr id="7" name="7-Point Star 6"/>
          <p:cNvSpPr/>
          <p:nvPr/>
        </p:nvSpPr>
        <p:spPr>
          <a:xfrm>
            <a:off x="10095793" y="84546"/>
            <a:ext cx="2096207" cy="1598516"/>
          </a:xfrm>
          <a:prstGeom prst="star7">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a:solidFill>
                  <a:schemeClr val="tx1"/>
                </a:solidFill>
                <a:latin typeface="Sakkal Majalla" panose="02000000000000000000" pitchFamily="2" charset="-78"/>
                <a:cs typeface="Sakkal Majalla" panose="02000000000000000000" pitchFamily="2" charset="-78"/>
              </a:rPr>
              <a:t>أتحقّقُ </a:t>
            </a:r>
          </a:p>
          <a:p>
            <a:pPr algn="ctr"/>
            <a:r>
              <a:rPr lang="ar-BH" sz="2400" b="1" dirty="0">
                <a:solidFill>
                  <a:schemeClr val="tx1"/>
                </a:solidFill>
                <a:latin typeface="Sakkal Majalla" panose="02000000000000000000" pitchFamily="2" charset="-78"/>
                <a:cs typeface="Sakkal Majalla" panose="02000000000000000000" pitchFamily="2" charset="-78"/>
              </a:rPr>
              <a:t>من إجابتي </a:t>
            </a:r>
            <a:endParaRPr lang="en-US" sz="2400" b="1" dirty="0">
              <a:solidFill>
                <a:schemeClr val="tx1"/>
              </a:solidFill>
              <a:latin typeface="Sakkal Majalla" panose="02000000000000000000" pitchFamily="2" charset="-78"/>
              <a:cs typeface="Sakkal Majalla" panose="02000000000000000000" pitchFamily="2" charset="-78"/>
            </a:endParaRPr>
          </a:p>
        </p:txBody>
      </p:sp>
      <p:sp>
        <p:nvSpPr>
          <p:cNvPr id="16" name="مستطيل 2">
            <a:extLst>
              <a:ext uri="{FF2B5EF4-FFF2-40B4-BE49-F238E27FC236}">
                <a16:creationId xmlns="" xmlns:a16="http://schemas.microsoft.com/office/drawing/2014/main" id="{C06EDC8F-0712-4069-BB74-9AD1B2E17E85}"/>
              </a:ext>
            </a:extLst>
          </p:cNvPr>
          <p:cNvSpPr/>
          <p:nvPr/>
        </p:nvSpPr>
        <p:spPr>
          <a:xfrm>
            <a:off x="6488786" y="4445514"/>
            <a:ext cx="1807185" cy="50551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ar-BH" sz="2400" b="1" dirty="0">
                <a:solidFill>
                  <a:schemeClr val="accent1">
                    <a:lumMod val="75000"/>
                  </a:schemeClr>
                </a:solidFill>
              </a:rPr>
              <a:t>مُرْشِدَة اجْتِماعيّة</a:t>
            </a:r>
            <a:endParaRPr lang="en-GB" sz="2400" b="1" dirty="0">
              <a:solidFill>
                <a:schemeClr val="accent1">
                  <a:lumMod val="75000"/>
                </a:schemeClr>
              </a:solidFill>
            </a:endParaRPr>
          </a:p>
        </p:txBody>
      </p:sp>
      <p:sp>
        <p:nvSpPr>
          <p:cNvPr id="17" name="مستطيل 12">
            <a:extLst>
              <a:ext uri="{FF2B5EF4-FFF2-40B4-BE49-F238E27FC236}">
                <a16:creationId xmlns="" xmlns:a16="http://schemas.microsoft.com/office/drawing/2014/main" id="{18F72868-C9DB-444C-A368-376821232B53}"/>
              </a:ext>
            </a:extLst>
          </p:cNvPr>
          <p:cNvSpPr/>
          <p:nvPr/>
        </p:nvSpPr>
        <p:spPr>
          <a:xfrm>
            <a:off x="7097411" y="5083357"/>
            <a:ext cx="993090" cy="41011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ar-BH" sz="2400" b="1" dirty="0">
                <a:solidFill>
                  <a:schemeClr val="accent1">
                    <a:lumMod val="75000"/>
                  </a:schemeClr>
                </a:solidFill>
              </a:rPr>
              <a:t>مُدَرِّسَة</a:t>
            </a:r>
            <a:endParaRPr lang="en-GB" sz="2400" b="1" dirty="0">
              <a:solidFill>
                <a:schemeClr val="accent1">
                  <a:lumMod val="75000"/>
                </a:schemeClr>
              </a:solidFill>
            </a:endParaRPr>
          </a:p>
        </p:txBody>
      </p:sp>
      <p:sp>
        <p:nvSpPr>
          <p:cNvPr id="18" name="مستطيل 13">
            <a:extLst>
              <a:ext uri="{FF2B5EF4-FFF2-40B4-BE49-F238E27FC236}">
                <a16:creationId xmlns="" xmlns:a16="http://schemas.microsoft.com/office/drawing/2014/main" id="{3C91C1BF-8F8A-4EBD-B85F-2F60BCFE553A}"/>
              </a:ext>
            </a:extLst>
          </p:cNvPr>
          <p:cNvSpPr/>
          <p:nvPr/>
        </p:nvSpPr>
        <p:spPr>
          <a:xfrm>
            <a:off x="6488786" y="5633541"/>
            <a:ext cx="1807185" cy="55245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r" rtl="1"/>
            <a:r>
              <a:rPr lang="ar-BH" sz="2400" b="1" dirty="0">
                <a:solidFill>
                  <a:schemeClr val="accent1">
                    <a:lumMod val="75000"/>
                  </a:schemeClr>
                </a:solidFill>
              </a:rPr>
              <a:t>مُمَرّضَةُ وطبيبَة</a:t>
            </a:r>
            <a:endParaRPr lang="en-GB" sz="2400" b="1" dirty="0">
              <a:solidFill>
                <a:schemeClr val="accent1">
                  <a:lumMod val="75000"/>
                </a:schemeClr>
              </a:solidFill>
            </a:endParaRPr>
          </a:p>
        </p:txBody>
      </p:sp>
      <p:sp>
        <p:nvSpPr>
          <p:cNvPr id="19" name="مستطيل: زوايا مستديرة 2">
            <a:extLst>
              <a:ext uri="{FF2B5EF4-FFF2-40B4-BE49-F238E27FC236}">
                <a16:creationId xmlns="" xmlns:a16="http://schemas.microsoft.com/office/drawing/2014/main" id="{C4BEA770-FAB2-43CC-8886-4A3504E7EC5E}"/>
              </a:ext>
            </a:extLst>
          </p:cNvPr>
          <p:cNvSpPr/>
          <p:nvPr/>
        </p:nvSpPr>
        <p:spPr>
          <a:xfrm>
            <a:off x="939148" y="2194905"/>
            <a:ext cx="9804936" cy="1444226"/>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justLow" rtl="1"/>
            <a:r>
              <a:rPr lang="ar-BH" sz="2800" b="1" dirty="0">
                <a:solidFill>
                  <a:schemeClr val="accent1">
                    <a:lumMod val="75000"/>
                  </a:schemeClr>
                </a:solidFill>
                <a:latin typeface="Sakkal Majalla" panose="02000000000000000000" pitchFamily="2" charset="-78"/>
                <a:cs typeface="Sakkal Majalla" panose="02000000000000000000" pitchFamily="2" charset="-78"/>
              </a:rPr>
              <a:t>تُعدّ سنة 1928 محطّة مهمّة في تاريخ المرأة البحرينية؛ إذْ فُتحت أوّل مدرسة نظاميّة لتعليم البنات وبفضل ذلك صارت المرأة مهيّأة لتشارك الرجل في مسيرة التنمية الشاملة بما تحمّلت من مسؤوليّات مهنيّة في التعليم والصحّة وغيرها. </a:t>
            </a:r>
          </a:p>
        </p:txBody>
      </p:sp>
    </p:spTree>
    <p:extLst>
      <p:ext uri="{BB962C8B-B14F-4D97-AF65-F5344CB8AC3E}">
        <p14:creationId xmlns:p14="http://schemas.microsoft.com/office/powerpoint/2010/main" val="3679963447"/>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1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500" fill="hold"/>
                                        <p:tgtEl>
                                          <p:spTgt spid="19"/>
                                        </p:tgtEl>
                                        <p:attrNameLst>
                                          <p:attrName>ppt_x</p:attrName>
                                        </p:attrNameLst>
                                      </p:cBhvr>
                                      <p:tavLst>
                                        <p:tav tm="0">
                                          <p:val>
                                            <p:strVal val="#ppt_x"/>
                                          </p:val>
                                        </p:tav>
                                        <p:tav tm="100000">
                                          <p:val>
                                            <p:strVal val="#ppt_x"/>
                                          </p:val>
                                        </p:tav>
                                      </p:tavLst>
                                    </p:anim>
                                    <p:anim calcmode="lin" valueType="num">
                                      <p:cBhvr additive="base">
                                        <p:cTn id="13"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1000"/>
                                        <p:tgtEl>
                                          <p:spTgt spid="14"/>
                                        </p:tgtEl>
                                      </p:cBhvr>
                                    </p:animEffect>
                                    <p:anim calcmode="lin" valueType="num">
                                      <p:cBhvr>
                                        <p:cTn id="19" dur="1000" fill="hold"/>
                                        <p:tgtEl>
                                          <p:spTgt spid="14"/>
                                        </p:tgtEl>
                                        <p:attrNameLst>
                                          <p:attrName>ppt_x</p:attrName>
                                        </p:attrNameLst>
                                      </p:cBhvr>
                                      <p:tavLst>
                                        <p:tav tm="0">
                                          <p:val>
                                            <p:strVal val="#ppt_x"/>
                                          </p:val>
                                        </p:tav>
                                        <p:tav tm="100000">
                                          <p:val>
                                            <p:strVal val="#ppt_x"/>
                                          </p:val>
                                        </p:tav>
                                      </p:tavLst>
                                    </p:anim>
                                    <p:anim calcmode="lin" valueType="num">
                                      <p:cBhvr>
                                        <p:cTn id="2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14">
                                            <p:txEl>
                                              <p:pRg st="0" end="0"/>
                                            </p:txEl>
                                          </p:spTgt>
                                        </p:tgtEl>
                                        <p:attrNameLst>
                                          <p:attrName>style.visibility</p:attrName>
                                        </p:attrNameLst>
                                      </p:cBhvr>
                                      <p:to>
                                        <p:strVal val="visible"/>
                                      </p:to>
                                    </p:set>
                                    <p:animEffect transition="in" filter="fade">
                                      <p:cBhvr>
                                        <p:cTn id="25" dur="1000"/>
                                        <p:tgtEl>
                                          <p:spTgt spid="14">
                                            <p:txEl>
                                              <p:pRg st="0" end="0"/>
                                            </p:txEl>
                                          </p:spTgt>
                                        </p:tgtEl>
                                      </p:cBhvr>
                                    </p:animEffect>
                                    <p:anim calcmode="lin" valueType="num">
                                      <p:cBhvr>
                                        <p:cTn id="26"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14">
                                            <p:txEl>
                                              <p:pRg st="1" end="1"/>
                                            </p:txEl>
                                          </p:spTgt>
                                        </p:tgtEl>
                                        <p:attrNameLst>
                                          <p:attrName>style.visibility</p:attrName>
                                        </p:attrNameLst>
                                      </p:cBhvr>
                                      <p:to>
                                        <p:strVal val="visible"/>
                                      </p:to>
                                    </p:set>
                                    <p:animEffect transition="in" filter="fade">
                                      <p:cBhvr>
                                        <p:cTn id="32" dur="1000"/>
                                        <p:tgtEl>
                                          <p:spTgt spid="14">
                                            <p:txEl>
                                              <p:pRg st="1" end="1"/>
                                            </p:txEl>
                                          </p:spTgt>
                                        </p:tgtEl>
                                      </p:cBhvr>
                                    </p:animEffect>
                                    <p:anim calcmode="lin" valueType="num">
                                      <p:cBhvr>
                                        <p:cTn id="33"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34" dur="1000" fill="hold"/>
                                        <p:tgtEl>
                                          <p:spTgt spid="1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1000"/>
                                        <p:tgtEl>
                                          <p:spTgt spid="16"/>
                                        </p:tgtEl>
                                      </p:cBhvr>
                                    </p:animEffect>
                                    <p:anim calcmode="lin" valueType="num">
                                      <p:cBhvr>
                                        <p:cTn id="40" dur="1000" fill="hold"/>
                                        <p:tgtEl>
                                          <p:spTgt spid="16"/>
                                        </p:tgtEl>
                                        <p:attrNameLst>
                                          <p:attrName>ppt_x</p:attrName>
                                        </p:attrNameLst>
                                      </p:cBhvr>
                                      <p:tavLst>
                                        <p:tav tm="0">
                                          <p:val>
                                            <p:strVal val="#ppt_x"/>
                                          </p:val>
                                        </p:tav>
                                        <p:tav tm="100000">
                                          <p:val>
                                            <p:strVal val="#ppt_x"/>
                                          </p:val>
                                        </p:tav>
                                      </p:tavLst>
                                    </p:anim>
                                    <p:anim calcmode="lin" valueType="num">
                                      <p:cBhvr>
                                        <p:cTn id="4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14">
                                            <p:txEl>
                                              <p:pRg st="2" end="2"/>
                                            </p:txEl>
                                          </p:spTgt>
                                        </p:tgtEl>
                                        <p:attrNameLst>
                                          <p:attrName>style.visibility</p:attrName>
                                        </p:attrNameLst>
                                      </p:cBhvr>
                                      <p:to>
                                        <p:strVal val="visible"/>
                                      </p:to>
                                    </p:set>
                                    <p:animEffect transition="in" filter="fade">
                                      <p:cBhvr>
                                        <p:cTn id="46" dur="1000"/>
                                        <p:tgtEl>
                                          <p:spTgt spid="14">
                                            <p:txEl>
                                              <p:pRg st="2" end="2"/>
                                            </p:txEl>
                                          </p:spTgt>
                                        </p:tgtEl>
                                      </p:cBhvr>
                                    </p:animEffect>
                                    <p:anim calcmode="lin" valueType="num">
                                      <p:cBhvr>
                                        <p:cTn id="47" dur="1000" fill="hold"/>
                                        <p:tgtEl>
                                          <p:spTgt spid="14">
                                            <p:txEl>
                                              <p:pRg st="2" end="2"/>
                                            </p:txEl>
                                          </p:spTgt>
                                        </p:tgtEl>
                                        <p:attrNameLst>
                                          <p:attrName>ppt_x</p:attrName>
                                        </p:attrNameLst>
                                      </p:cBhvr>
                                      <p:tavLst>
                                        <p:tav tm="0">
                                          <p:val>
                                            <p:strVal val="#ppt_x"/>
                                          </p:val>
                                        </p:tav>
                                        <p:tav tm="100000">
                                          <p:val>
                                            <p:strVal val="#ppt_x"/>
                                          </p:val>
                                        </p:tav>
                                      </p:tavLst>
                                    </p:anim>
                                    <p:anim calcmode="lin" valueType="num">
                                      <p:cBhvr>
                                        <p:cTn id="48" dur="1000" fill="hold"/>
                                        <p:tgtEl>
                                          <p:spTgt spid="1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1000"/>
                                        <p:tgtEl>
                                          <p:spTgt spid="17"/>
                                        </p:tgtEl>
                                      </p:cBhvr>
                                    </p:animEffect>
                                    <p:anim calcmode="lin" valueType="num">
                                      <p:cBhvr>
                                        <p:cTn id="54" dur="1000" fill="hold"/>
                                        <p:tgtEl>
                                          <p:spTgt spid="17"/>
                                        </p:tgtEl>
                                        <p:attrNameLst>
                                          <p:attrName>ppt_x</p:attrName>
                                        </p:attrNameLst>
                                      </p:cBhvr>
                                      <p:tavLst>
                                        <p:tav tm="0">
                                          <p:val>
                                            <p:strVal val="#ppt_x"/>
                                          </p:val>
                                        </p:tav>
                                        <p:tav tm="100000">
                                          <p:val>
                                            <p:strVal val="#ppt_x"/>
                                          </p:val>
                                        </p:tav>
                                      </p:tavLst>
                                    </p:anim>
                                    <p:anim calcmode="lin" valueType="num">
                                      <p:cBhvr>
                                        <p:cTn id="55"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nodeType="clickEffect">
                                  <p:stCondLst>
                                    <p:cond delay="0"/>
                                  </p:stCondLst>
                                  <p:childTnLst>
                                    <p:set>
                                      <p:cBhvr>
                                        <p:cTn id="59" dur="1" fill="hold">
                                          <p:stCondLst>
                                            <p:cond delay="0"/>
                                          </p:stCondLst>
                                        </p:cTn>
                                        <p:tgtEl>
                                          <p:spTgt spid="14">
                                            <p:txEl>
                                              <p:pRg st="3" end="3"/>
                                            </p:txEl>
                                          </p:spTgt>
                                        </p:tgtEl>
                                        <p:attrNameLst>
                                          <p:attrName>style.visibility</p:attrName>
                                        </p:attrNameLst>
                                      </p:cBhvr>
                                      <p:to>
                                        <p:strVal val="visible"/>
                                      </p:to>
                                    </p:set>
                                    <p:animEffect transition="in" filter="fade">
                                      <p:cBhvr>
                                        <p:cTn id="60" dur="1000"/>
                                        <p:tgtEl>
                                          <p:spTgt spid="14">
                                            <p:txEl>
                                              <p:pRg st="3" end="3"/>
                                            </p:txEl>
                                          </p:spTgt>
                                        </p:tgtEl>
                                      </p:cBhvr>
                                    </p:animEffect>
                                    <p:anim calcmode="lin" valueType="num">
                                      <p:cBhvr>
                                        <p:cTn id="61" dur="1000" fill="hold"/>
                                        <p:tgtEl>
                                          <p:spTgt spid="14">
                                            <p:txEl>
                                              <p:pRg st="3" end="3"/>
                                            </p:txEl>
                                          </p:spTgt>
                                        </p:tgtEl>
                                        <p:attrNameLst>
                                          <p:attrName>ppt_x</p:attrName>
                                        </p:attrNameLst>
                                      </p:cBhvr>
                                      <p:tavLst>
                                        <p:tav tm="0">
                                          <p:val>
                                            <p:strVal val="#ppt_x"/>
                                          </p:val>
                                        </p:tav>
                                        <p:tav tm="100000">
                                          <p:val>
                                            <p:strVal val="#ppt_x"/>
                                          </p:val>
                                        </p:tav>
                                      </p:tavLst>
                                    </p:anim>
                                    <p:anim calcmode="lin" valueType="num">
                                      <p:cBhvr>
                                        <p:cTn id="62" dur="1000" fill="hold"/>
                                        <p:tgtEl>
                                          <p:spTgt spid="1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1000"/>
                                        <p:tgtEl>
                                          <p:spTgt spid="18"/>
                                        </p:tgtEl>
                                      </p:cBhvr>
                                    </p:animEffect>
                                    <p:anim calcmode="lin" valueType="num">
                                      <p:cBhvr>
                                        <p:cTn id="68" dur="1000" fill="hold"/>
                                        <p:tgtEl>
                                          <p:spTgt spid="18"/>
                                        </p:tgtEl>
                                        <p:attrNameLst>
                                          <p:attrName>ppt_x</p:attrName>
                                        </p:attrNameLst>
                                      </p:cBhvr>
                                      <p:tavLst>
                                        <p:tav tm="0">
                                          <p:val>
                                            <p:strVal val="#ppt_x"/>
                                          </p:val>
                                        </p:tav>
                                        <p:tav tm="100000">
                                          <p:val>
                                            <p:strVal val="#ppt_x"/>
                                          </p:val>
                                        </p:tav>
                                      </p:tavLst>
                                    </p:anim>
                                    <p:anim calcmode="lin" valueType="num">
                                      <p:cBhvr>
                                        <p:cTn id="6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6" grpId="0" animBg="1"/>
      <p:bldP spid="17" grpId="0" animBg="1"/>
      <p:bldP spid="18" grpId="0" animBg="1"/>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
            <a:extLst>
              <a:ext uri="{FF2B5EF4-FFF2-40B4-BE49-F238E27FC236}">
                <a16:creationId xmlns="" xmlns:a16="http://schemas.microsoft.com/office/drawing/2014/main" id="{E0A978CF-FD46-426F-BB37-547B3491AB07}"/>
              </a:ext>
            </a:extLst>
          </p:cNvPr>
          <p:cNvSpPr/>
          <p:nvPr/>
        </p:nvSpPr>
        <p:spPr>
          <a:xfrm>
            <a:off x="1741005" y="1815937"/>
            <a:ext cx="9163217" cy="253915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rtl="1">
              <a:lnSpc>
                <a:spcPct val="150000"/>
              </a:lnSpc>
            </a:pPr>
            <a:r>
              <a:rPr lang="ar-BH" sz="2600" b="1" dirty="0">
                <a:latin typeface="Sakkal Majalla" panose="02000000000000000000" pitchFamily="2" charset="-78"/>
                <a:cs typeface="Sakkal Majalla" panose="02000000000000000000" pitchFamily="2" charset="-78"/>
              </a:rPr>
              <a:t>3- أمثّل بكلمة من الفقرة الأخيرة عمّا يأتي:</a:t>
            </a:r>
          </a:p>
          <a:p>
            <a:pPr marL="457200" indent="-457200" algn="r" rtl="1">
              <a:lnSpc>
                <a:spcPct val="150000"/>
              </a:lnSpc>
              <a:buFontTx/>
              <a:buChar char="-"/>
            </a:pPr>
            <a:r>
              <a:rPr lang="ar-BH" sz="2600" b="1" dirty="0">
                <a:latin typeface="Sakkal Majalla" panose="02000000000000000000" pitchFamily="2" charset="-78"/>
                <a:cs typeface="Sakkal Majalla" panose="02000000000000000000" pitchFamily="2" charset="-78"/>
              </a:rPr>
              <a:t>كلمة بها همزة مُتَوسّطة ما قَبْلها ساكن.  </a:t>
            </a:r>
            <a:r>
              <a:rPr lang="en-US" sz="2600" b="1" dirty="0">
                <a:latin typeface="Sakkal Majalla" panose="02000000000000000000" pitchFamily="2" charset="-78"/>
                <a:cs typeface="Sakkal Majalla" panose="02000000000000000000" pitchFamily="2" charset="-78"/>
              </a:rPr>
              <a:t> </a:t>
            </a:r>
            <a:r>
              <a:rPr lang="ar-BH" sz="2600" b="1" dirty="0">
                <a:latin typeface="Sakkal Majalla" panose="02000000000000000000" pitchFamily="2" charset="-78"/>
                <a:cs typeface="Sakkal Majalla" panose="02000000000000000000" pitchFamily="2" charset="-78"/>
              </a:rPr>
              <a:t> </a:t>
            </a:r>
          </a:p>
          <a:p>
            <a:pPr marL="457200" indent="-457200" algn="r" rtl="1">
              <a:lnSpc>
                <a:spcPct val="150000"/>
              </a:lnSpc>
              <a:buFontTx/>
              <a:buChar char="-"/>
            </a:pPr>
            <a:r>
              <a:rPr lang="ar-BH" sz="2600" b="1" dirty="0">
                <a:latin typeface="Sakkal Majalla" panose="02000000000000000000" pitchFamily="2" charset="-78"/>
                <a:cs typeface="Sakkal Majalla" panose="02000000000000000000" pitchFamily="2" charset="-78"/>
              </a:rPr>
              <a:t>كلمة بها همزة مُتَوسّطة ما قَبْلها مضموم.</a:t>
            </a:r>
          </a:p>
          <a:p>
            <a:pPr marL="457200" indent="-457200" algn="r" rtl="1">
              <a:lnSpc>
                <a:spcPct val="150000"/>
              </a:lnSpc>
              <a:buFontTx/>
              <a:buChar char="-"/>
            </a:pPr>
            <a:r>
              <a:rPr lang="ar-BH" sz="2600" b="1" dirty="0">
                <a:latin typeface="Sakkal Majalla" panose="02000000000000000000" pitchFamily="2" charset="-78"/>
                <a:cs typeface="Sakkal Majalla" panose="02000000000000000000" pitchFamily="2" charset="-78"/>
              </a:rPr>
              <a:t>كلمة بها همزة مُتَوسّطة بَعْد مَدّ</a:t>
            </a:r>
            <a:r>
              <a:rPr lang="ar-BH" sz="2800" dirty="0">
                <a:solidFill>
                  <a:schemeClr val="tx1"/>
                </a:solidFill>
                <a:latin typeface="Sakkal Majalla" panose="02000000000000000000" pitchFamily="2" charset="-78"/>
                <a:cs typeface="Sakkal Majalla" panose="02000000000000000000" pitchFamily="2" charset="-78"/>
              </a:rPr>
              <a:t>.</a:t>
            </a:r>
            <a:r>
              <a:rPr lang="en-US" sz="2800" dirty="0">
                <a:solidFill>
                  <a:schemeClr val="tx1"/>
                </a:solidFill>
                <a:latin typeface="Sakkal Majalla" panose="02000000000000000000" pitchFamily="2" charset="-78"/>
                <a:cs typeface="Sakkal Majalla" panose="02000000000000000000" pitchFamily="2" charset="-78"/>
              </a:rPr>
              <a:t>  </a:t>
            </a:r>
            <a:endParaRPr lang="ar-BH" sz="2800" dirty="0">
              <a:solidFill>
                <a:schemeClr val="tx1"/>
              </a:solidFill>
              <a:latin typeface="Sakkal Majalla" panose="02000000000000000000" pitchFamily="2" charset="-78"/>
              <a:cs typeface="Sakkal Majalla" panose="02000000000000000000" pitchFamily="2" charset="-78"/>
            </a:endParaRPr>
          </a:p>
        </p:txBody>
      </p:sp>
      <p:sp>
        <p:nvSpPr>
          <p:cNvPr id="7" name="7-Point Star 6"/>
          <p:cNvSpPr/>
          <p:nvPr/>
        </p:nvSpPr>
        <p:spPr>
          <a:xfrm>
            <a:off x="9819249" y="84546"/>
            <a:ext cx="2372751" cy="1598516"/>
          </a:xfrm>
          <a:prstGeom prst="star7">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a:solidFill>
                  <a:schemeClr val="tx1"/>
                </a:solidFill>
              </a:rPr>
              <a:t>أتحقّقُ </a:t>
            </a:r>
          </a:p>
          <a:p>
            <a:pPr algn="ctr"/>
            <a:r>
              <a:rPr lang="ar-BH" sz="2400" b="1" dirty="0">
                <a:solidFill>
                  <a:schemeClr val="tx1"/>
                </a:solidFill>
              </a:rPr>
              <a:t>من إجابتي </a:t>
            </a:r>
            <a:endParaRPr lang="en-US" sz="2400" b="1" dirty="0">
              <a:solidFill>
                <a:schemeClr val="tx1"/>
              </a:solidFill>
            </a:endParaRPr>
          </a:p>
        </p:txBody>
      </p:sp>
      <p:sp>
        <p:nvSpPr>
          <p:cNvPr id="9" name="مستطيل 2">
            <a:extLst>
              <a:ext uri="{FF2B5EF4-FFF2-40B4-BE49-F238E27FC236}">
                <a16:creationId xmlns="" xmlns:a16="http://schemas.microsoft.com/office/drawing/2014/main" id="{C06EDC8F-0712-4069-BB74-9AD1B2E17E85}"/>
              </a:ext>
            </a:extLst>
          </p:cNvPr>
          <p:cNvSpPr/>
          <p:nvPr/>
        </p:nvSpPr>
        <p:spPr>
          <a:xfrm>
            <a:off x="3540490" y="2491410"/>
            <a:ext cx="1419226" cy="526702"/>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ar-BH" sz="2800" dirty="0">
                <a:solidFill>
                  <a:srgbClr val="C00000"/>
                </a:solidFill>
                <a:latin typeface="Sakkal Majalla" panose="02000000000000000000" pitchFamily="2" charset="-78"/>
                <a:cs typeface="Sakkal Majalla" panose="02000000000000000000" pitchFamily="2" charset="-78"/>
              </a:rPr>
              <a:t>المَرْأَة</a:t>
            </a:r>
            <a:endParaRPr lang="en-GB" sz="2800" dirty="0">
              <a:solidFill>
                <a:srgbClr val="C00000"/>
              </a:solidFill>
              <a:latin typeface="Sakkal Majalla" panose="02000000000000000000" pitchFamily="2" charset="-78"/>
              <a:cs typeface="Sakkal Majalla" panose="02000000000000000000" pitchFamily="2" charset="-78"/>
            </a:endParaRPr>
          </a:p>
        </p:txBody>
      </p:sp>
      <p:sp>
        <p:nvSpPr>
          <p:cNvPr id="10" name="مستطيل 12">
            <a:extLst>
              <a:ext uri="{FF2B5EF4-FFF2-40B4-BE49-F238E27FC236}">
                <a16:creationId xmlns="" xmlns:a16="http://schemas.microsoft.com/office/drawing/2014/main" id="{18F72868-C9DB-444C-A368-376821232B53}"/>
              </a:ext>
            </a:extLst>
          </p:cNvPr>
          <p:cNvSpPr/>
          <p:nvPr/>
        </p:nvSpPr>
        <p:spPr>
          <a:xfrm>
            <a:off x="3540489" y="3127667"/>
            <a:ext cx="1419225" cy="44791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ar-BH" sz="2800" dirty="0">
                <a:solidFill>
                  <a:srgbClr val="C00000"/>
                </a:solidFill>
                <a:latin typeface="Sakkal Majalla" panose="02000000000000000000" pitchFamily="2" charset="-78"/>
                <a:cs typeface="Sakkal Majalla" panose="02000000000000000000" pitchFamily="2" charset="-78"/>
              </a:rPr>
              <a:t>تُؤَدّي</a:t>
            </a:r>
            <a:endParaRPr lang="en-GB" sz="2800" dirty="0">
              <a:solidFill>
                <a:srgbClr val="C00000"/>
              </a:solidFill>
              <a:latin typeface="Sakkal Majalla" panose="02000000000000000000" pitchFamily="2" charset="-78"/>
              <a:cs typeface="Sakkal Majalla" panose="02000000000000000000" pitchFamily="2" charset="-78"/>
            </a:endParaRPr>
          </a:p>
        </p:txBody>
      </p:sp>
      <p:sp>
        <p:nvSpPr>
          <p:cNvPr id="11" name="مستطيل 13">
            <a:extLst>
              <a:ext uri="{FF2B5EF4-FFF2-40B4-BE49-F238E27FC236}">
                <a16:creationId xmlns="" xmlns:a16="http://schemas.microsoft.com/office/drawing/2014/main" id="{3C91C1BF-8F8A-4EBD-B85F-2F60BCFE553A}"/>
              </a:ext>
            </a:extLst>
          </p:cNvPr>
          <p:cNvSpPr/>
          <p:nvPr/>
        </p:nvSpPr>
        <p:spPr>
          <a:xfrm>
            <a:off x="3540489" y="3730333"/>
            <a:ext cx="1419225" cy="49711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ar-BH" sz="2800" dirty="0">
                <a:solidFill>
                  <a:srgbClr val="C00000"/>
                </a:solidFill>
                <a:latin typeface="Sakkal Majalla" panose="02000000000000000000" pitchFamily="2" charset="-78"/>
                <a:cs typeface="Sakkal Majalla" panose="02000000000000000000" pitchFamily="2" charset="-78"/>
              </a:rPr>
              <a:t>النّسَائِيَّة</a:t>
            </a:r>
            <a:endParaRPr lang="en-GB" sz="2800" dirty="0">
              <a:solidFill>
                <a:srgbClr val="C0000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602229199"/>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1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 calcmode="lin" valueType="num">
                                      <p:cBhvr additive="base">
                                        <p:cTn id="12"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15">
                                            <p:txEl>
                                              <p:pRg st="1" end="1"/>
                                            </p:txEl>
                                          </p:spTgt>
                                        </p:tgtEl>
                                        <p:attrNameLst>
                                          <p:attrName>style.visibility</p:attrName>
                                        </p:attrNameLst>
                                      </p:cBhvr>
                                      <p:to>
                                        <p:strVal val="visible"/>
                                      </p:to>
                                    </p:set>
                                    <p:animEffect transition="in" filter="fade">
                                      <p:cBhvr>
                                        <p:cTn id="18" dur="1000"/>
                                        <p:tgtEl>
                                          <p:spTgt spid="15">
                                            <p:txEl>
                                              <p:pRg st="1" end="1"/>
                                            </p:txEl>
                                          </p:spTgt>
                                        </p:tgtEl>
                                      </p:cBhvr>
                                    </p:animEffect>
                                    <p:anim calcmode="lin" valueType="num">
                                      <p:cBhvr>
                                        <p:cTn id="19" dur="1000" fill="hold"/>
                                        <p:tgtEl>
                                          <p:spTgt spid="15">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15">
                                            <p:txEl>
                                              <p:pRg st="2" end="2"/>
                                            </p:txEl>
                                          </p:spTgt>
                                        </p:tgtEl>
                                        <p:attrNameLst>
                                          <p:attrName>style.visibility</p:attrName>
                                        </p:attrNameLst>
                                      </p:cBhvr>
                                      <p:to>
                                        <p:strVal val="visible"/>
                                      </p:to>
                                    </p:set>
                                    <p:animEffect transition="in" filter="fade">
                                      <p:cBhvr>
                                        <p:cTn id="32" dur="1000"/>
                                        <p:tgtEl>
                                          <p:spTgt spid="15">
                                            <p:txEl>
                                              <p:pRg st="2" end="2"/>
                                            </p:txEl>
                                          </p:spTgt>
                                        </p:tgtEl>
                                      </p:cBhvr>
                                    </p:animEffect>
                                    <p:anim calcmode="lin" valueType="num">
                                      <p:cBhvr>
                                        <p:cTn id="33" dur="1000" fill="hold"/>
                                        <p:tgtEl>
                                          <p:spTgt spid="15">
                                            <p:txEl>
                                              <p:pRg st="2" end="2"/>
                                            </p:txEl>
                                          </p:spTgt>
                                        </p:tgtEl>
                                        <p:attrNameLst>
                                          <p:attrName>ppt_x</p:attrName>
                                        </p:attrNameLst>
                                      </p:cBhvr>
                                      <p:tavLst>
                                        <p:tav tm="0">
                                          <p:val>
                                            <p:strVal val="#ppt_x"/>
                                          </p:val>
                                        </p:tav>
                                        <p:tav tm="100000">
                                          <p:val>
                                            <p:strVal val="#ppt_x"/>
                                          </p:val>
                                        </p:tav>
                                      </p:tavLst>
                                    </p:anim>
                                    <p:anim calcmode="lin" valueType="num">
                                      <p:cBhvr>
                                        <p:cTn id="34" dur="1000" fill="hold"/>
                                        <p:tgtEl>
                                          <p:spTgt spid="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1000"/>
                                        <p:tgtEl>
                                          <p:spTgt spid="10"/>
                                        </p:tgtEl>
                                      </p:cBhvr>
                                    </p:animEffect>
                                    <p:anim calcmode="lin" valueType="num">
                                      <p:cBhvr>
                                        <p:cTn id="40" dur="1000" fill="hold"/>
                                        <p:tgtEl>
                                          <p:spTgt spid="10"/>
                                        </p:tgtEl>
                                        <p:attrNameLst>
                                          <p:attrName>ppt_x</p:attrName>
                                        </p:attrNameLst>
                                      </p:cBhvr>
                                      <p:tavLst>
                                        <p:tav tm="0">
                                          <p:val>
                                            <p:strVal val="#ppt_x"/>
                                          </p:val>
                                        </p:tav>
                                        <p:tav tm="100000">
                                          <p:val>
                                            <p:strVal val="#ppt_x"/>
                                          </p:val>
                                        </p:tav>
                                      </p:tavLst>
                                    </p:anim>
                                    <p:anim calcmode="lin" valueType="num">
                                      <p:cBhvr>
                                        <p:cTn id="4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15">
                                            <p:txEl>
                                              <p:pRg st="3" end="3"/>
                                            </p:txEl>
                                          </p:spTgt>
                                        </p:tgtEl>
                                        <p:attrNameLst>
                                          <p:attrName>style.visibility</p:attrName>
                                        </p:attrNameLst>
                                      </p:cBhvr>
                                      <p:to>
                                        <p:strVal val="visible"/>
                                      </p:to>
                                    </p:set>
                                    <p:animEffect transition="in" filter="fade">
                                      <p:cBhvr>
                                        <p:cTn id="46" dur="1000"/>
                                        <p:tgtEl>
                                          <p:spTgt spid="15">
                                            <p:txEl>
                                              <p:pRg st="3" end="3"/>
                                            </p:txEl>
                                          </p:spTgt>
                                        </p:tgtEl>
                                      </p:cBhvr>
                                    </p:animEffect>
                                    <p:anim calcmode="lin" valueType="num">
                                      <p:cBhvr>
                                        <p:cTn id="47" dur="1000" fill="hold"/>
                                        <p:tgtEl>
                                          <p:spTgt spid="15">
                                            <p:txEl>
                                              <p:pRg st="3" end="3"/>
                                            </p:txEl>
                                          </p:spTgt>
                                        </p:tgtEl>
                                        <p:attrNameLst>
                                          <p:attrName>ppt_x</p:attrName>
                                        </p:attrNameLst>
                                      </p:cBhvr>
                                      <p:tavLst>
                                        <p:tav tm="0">
                                          <p:val>
                                            <p:strVal val="#ppt_x"/>
                                          </p:val>
                                        </p:tav>
                                        <p:tav tm="100000">
                                          <p:val>
                                            <p:strVal val="#ppt_x"/>
                                          </p:val>
                                        </p:tav>
                                      </p:tavLst>
                                    </p:anim>
                                    <p:anim calcmode="lin" valueType="num">
                                      <p:cBhvr>
                                        <p:cTn id="48" dur="1000" fill="hold"/>
                                        <p:tgtEl>
                                          <p:spTgt spid="1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fade">
                                      <p:cBhvr>
                                        <p:cTn id="53" dur="1000"/>
                                        <p:tgtEl>
                                          <p:spTgt spid="11"/>
                                        </p:tgtEl>
                                      </p:cBhvr>
                                    </p:animEffect>
                                    <p:anim calcmode="lin" valueType="num">
                                      <p:cBhvr>
                                        <p:cTn id="54" dur="1000" fill="hold"/>
                                        <p:tgtEl>
                                          <p:spTgt spid="11"/>
                                        </p:tgtEl>
                                        <p:attrNameLst>
                                          <p:attrName>ppt_x</p:attrName>
                                        </p:attrNameLst>
                                      </p:cBhvr>
                                      <p:tavLst>
                                        <p:tav tm="0">
                                          <p:val>
                                            <p:strVal val="#ppt_x"/>
                                          </p:val>
                                        </p:tav>
                                        <p:tav tm="100000">
                                          <p:val>
                                            <p:strVal val="#ppt_x"/>
                                          </p:val>
                                        </p:tav>
                                      </p:tavLst>
                                    </p:anim>
                                    <p:anim calcmode="lin" valueType="num">
                                      <p:cBhvr>
                                        <p:cTn id="5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animBg="1"/>
      <p:bldP spid="10"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 xmlns:a16="http://schemas.microsoft.com/office/drawing/2014/main" id="{7124DD11-57F0-44B0-B734-FA7CB2904023}"/>
              </a:ext>
            </a:extLst>
          </p:cNvPr>
          <p:cNvSpPr txBox="1"/>
          <p:nvPr/>
        </p:nvSpPr>
        <p:spPr>
          <a:xfrm>
            <a:off x="2790825" y="2767280"/>
            <a:ext cx="6067425" cy="1323439"/>
          </a:xfrm>
          <a:prstGeom prst="rect">
            <a:avLst/>
          </a:prstGeom>
          <a:noFill/>
        </p:spPr>
        <p:txBody>
          <a:bodyPr wrap="square" rtlCol="0">
            <a:spAutoFit/>
          </a:bodyPr>
          <a:lstStyle/>
          <a:p>
            <a:pPr algn="ctr" rtl="1"/>
            <a:r>
              <a:rPr lang="ar-BH" sz="8000" dirty="0">
                <a:solidFill>
                  <a:srgbClr val="FF0000"/>
                </a:solidFill>
              </a:rPr>
              <a:t>انْتَهَى الدّرس</a:t>
            </a:r>
            <a:endParaRPr lang="en-GB" sz="8000" dirty="0">
              <a:solidFill>
                <a:srgbClr val="FF0000"/>
              </a:solidFill>
            </a:endParaRPr>
          </a:p>
        </p:txBody>
      </p:sp>
    </p:spTree>
    <p:extLst>
      <p:ext uri="{BB962C8B-B14F-4D97-AF65-F5344CB8AC3E}">
        <p14:creationId xmlns:p14="http://schemas.microsoft.com/office/powerpoint/2010/main" val="1376403495"/>
      </p:ext>
    </p:extLst>
  </p:cSld>
  <p:clrMapOvr>
    <a:masterClrMapping/>
  </p:clrMapOvr>
  <p:timing>
    <p:tnLst>
      <p:par>
        <p:cTn id="1" dur="indefinite" restart="never" nodeType="tmRoot"/>
      </p:par>
    </p:tnLst>
  </p:timing>
</p:sld>
</file>

<file path=ppt/theme/theme1.xml><?xml version="1.0" encoding="utf-8"?>
<a:theme xmlns:a="http://schemas.openxmlformats.org/drawingml/2006/main" name="قالب الدروس">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قالب الدروس</Template>
  <TotalTime>1801</TotalTime>
  <Words>1044</Words>
  <Application>Microsoft Office PowerPoint</Application>
  <PresentationFormat>Widescreen</PresentationFormat>
  <Paragraphs>123</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Calibri Light</vt:lpstr>
      <vt:lpstr>Sakkal Majalla</vt:lpstr>
      <vt:lpstr>Sultan normal</vt:lpstr>
      <vt:lpstr>Times New Roman</vt:lpstr>
      <vt:lpstr>قالب الدروس</vt:lpstr>
      <vt:lpstr>PowerPoint Presentation</vt:lpstr>
      <vt:lpstr>أقرأ النصّ في كتابي ص 62، أو بفتح الرابط الآتي:</vt:lpstr>
      <vt:lpstr>تقديم النصّ:</vt:lpstr>
      <vt:lpstr> مقاطع النصّ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user</cp:lastModifiedBy>
  <cp:revision>174</cp:revision>
  <dcterms:created xsi:type="dcterms:W3CDTF">2020-03-03T22:54:46Z</dcterms:created>
  <dcterms:modified xsi:type="dcterms:W3CDTF">2020-03-26T16:19:36Z</dcterms:modified>
</cp:coreProperties>
</file>