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5" r:id="rId6"/>
    <p:sldId id="261" r:id="rId7"/>
    <p:sldId id="276" r:id="rId8"/>
    <p:sldId id="277" r:id="rId9"/>
    <p:sldId id="278" r:id="rId10"/>
    <p:sldId id="279" r:id="rId11"/>
    <p:sldId id="280" r:id="rId12"/>
    <p:sldId id="281" r:id="rId13"/>
    <p:sldId id="282" r:id="rId14"/>
    <p:sldId id="274" r:id="rId1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4BA"/>
    <a:srgbClr val="FFCDCD"/>
    <a:srgbClr val="FFDDDD"/>
    <a:srgbClr val="FFCCCC"/>
    <a:srgbClr val="C5D4ED"/>
    <a:srgbClr val="FDF3ED"/>
    <a:srgbClr val="D1E6C4"/>
    <a:srgbClr val="B00000"/>
    <a:srgbClr val="E5E6FB"/>
    <a:srgbClr val="D4D6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1BEEF3-20B8-414C-97FE-00EF68A2EEEA}" type="doc">
      <dgm:prSet loTypeId="urn:microsoft.com/office/officeart/2005/8/layout/hList9" loCatId="list" qsTypeId="urn:microsoft.com/office/officeart/2005/8/quickstyle/simple1" qsCatId="simple" csTypeId="urn:microsoft.com/office/officeart/2005/8/colors/colorful1" csCatId="colorful" phldr="1"/>
      <dgm:spPr/>
      <dgm:t>
        <a:bodyPr/>
        <a:lstStyle/>
        <a:p>
          <a:endParaRPr lang="en-US"/>
        </a:p>
      </dgm:t>
    </dgm:pt>
    <dgm:pt modelId="{480FEC31-5F8C-4B9A-89F9-7CC7584684B2}">
      <dgm:prSet phldrT="[Text]" custT="1"/>
      <dgm:spPr>
        <a:ln>
          <a:solidFill>
            <a:schemeClr val="accent2">
              <a:lumMod val="50000"/>
            </a:schemeClr>
          </a:solidFill>
        </a:ln>
      </dgm:spPr>
      <dgm:t>
        <a:bodyPr/>
        <a:lstStyle/>
        <a:p>
          <a:r>
            <a:rPr lang="ar-BH" sz="2400" b="1" dirty="0" smtClean="0">
              <a:solidFill>
                <a:schemeClr val="tx1"/>
              </a:solidFill>
              <a:latin typeface="Sakkal Majalla" panose="02000000000000000000" pitchFamily="2" charset="-78"/>
              <a:cs typeface="Sakkal Majalla" panose="02000000000000000000" pitchFamily="2" charset="-78"/>
            </a:rPr>
            <a:t>إجابة السؤال الثالث </a:t>
          </a:r>
          <a:endParaRPr lang="en-US" sz="2400" dirty="0">
            <a:solidFill>
              <a:schemeClr val="tx1"/>
            </a:solidFill>
          </a:endParaRPr>
        </a:p>
      </dgm:t>
    </dgm:pt>
    <dgm:pt modelId="{C0113325-A611-4460-84AB-711ED64B4F7F}" type="parTrans" cxnId="{24219521-907E-45A5-8FCD-EF6FD25E8431}">
      <dgm:prSet/>
      <dgm:spPr/>
      <dgm:t>
        <a:bodyPr/>
        <a:lstStyle/>
        <a:p>
          <a:endParaRPr lang="en-US"/>
        </a:p>
      </dgm:t>
    </dgm:pt>
    <dgm:pt modelId="{3B47E2B5-2DFE-4D35-9405-F0FF894FAC71}" type="sibTrans" cxnId="{24219521-907E-45A5-8FCD-EF6FD25E8431}">
      <dgm:prSet/>
      <dgm:spPr/>
      <dgm:t>
        <a:bodyPr/>
        <a:lstStyle/>
        <a:p>
          <a:endParaRPr lang="en-US"/>
        </a:p>
      </dgm:t>
    </dgm:pt>
    <dgm:pt modelId="{B4824814-D1F7-4D34-9DF0-C01AED9362FB}">
      <dgm:prSet phldrT="[Text]" custT="1"/>
      <dgm:spPr/>
      <dgm:t>
        <a:bodyPr/>
        <a:lstStyle/>
        <a:p>
          <a:pPr algn="just" rtl="1"/>
          <a:r>
            <a:rPr lang="ar-BH" sz="2400" dirty="0" smtClean="0">
              <a:latin typeface="Sakkal Majalla" panose="02000000000000000000" pitchFamily="2" charset="-78"/>
              <a:cs typeface="Sakkal Majalla" panose="02000000000000000000" pitchFamily="2" charset="-78"/>
            </a:rPr>
            <a:t>الإمام إبراهيم جعل أبو مسلم الخراساني رسولًا بينه وبين اتباعه في خرسان، ثم عينه كممثل له هناك.</a:t>
          </a:r>
          <a:endParaRPr lang="en-US" sz="2400" dirty="0">
            <a:latin typeface="Sakkal Majalla" panose="02000000000000000000" pitchFamily="2" charset="-78"/>
            <a:cs typeface="Sakkal Majalla" panose="02000000000000000000" pitchFamily="2" charset="-78"/>
          </a:endParaRPr>
        </a:p>
      </dgm:t>
    </dgm:pt>
    <dgm:pt modelId="{3A89C30F-9934-4FBA-B3CA-682A6EC33007}" type="parTrans" cxnId="{A3BF6367-7714-4A7E-A4A5-24C1C8B8E57F}">
      <dgm:prSet/>
      <dgm:spPr/>
      <dgm:t>
        <a:bodyPr/>
        <a:lstStyle/>
        <a:p>
          <a:endParaRPr lang="en-US"/>
        </a:p>
      </dgm:t>
    </dgm:pt>
    <dgm:pt modelId="{FB9B1273-99F8-42D8-855A-7C3F20261F28}" type="sibTrans" cxnId="{A3BF6367-7714-4A7E-A4A5-24C1C8B8E57F}">
      <dgm:prSet/>
      <dgm:spPr/>
      <dgm:t>
        <a:bodyPr/>
        <a:lstStyle/>
        <a:p>
          <a:endParaRPr lang="en-US"/>
        </a:p>
      </dgm:t>
    </dgm:pt>
    <dgm:pt modelId="{5219245D-3877-44E9-B856-2EC1372F6833}">
      <dgm:prSet phldrT="[Text]" custT="1"/>
      <dgm:spPr>
        <a:solidFill>
          <a:schemeClr val="accent6">
            <a:lumMod val="20000"/>
            <a:lumOff val="80000"/>
          </a:schemeClr>
        </a:solidFill>
        <a:ln>
          <a:solidFill>
            <a:schemeClr val="accent6">
              <a:lumMod val="50000"/>
            </a:schemeClr>
          </a:solidFill>
        </a:ln>
      </dgm:spPr>
      <dgm:t>
        <a:bodyPr/>
        <a:lstStyle/>
        <a:p>
          <a:r>
            <a:rPr lang="ar-BH" sz="2400" b="1" dirty="0" smtClean="0">
              <a:solidFill>
                <a:schemeClr val="tx1"/>
              </a:solidFill>
              <a:latin typeface="Sakkal Majalla" panose="02000000000000000000" pitchFamily="2" charset="-78"/>
              <a:cs typeface="Sakkal Majalla" panose="02000000000000000000" pitchFamily="2" charset="-78"/>
            </a:rPr>
            <a:t>إجابة السؤال الثاني</a:t>
          </a:r>
          <a:endParaRPr lang="en-US" sz="2400" dirty="0">
            <a:solidFill>
              <a:schemeClr val="tx1"/>
            </a:solidFill>
          </a:endParaRPr>
        </a:p>
      </dgm:t>
    </dgm:pt>
    <dgm:pt modelId="{0D187EB5-2251-456D-B1D1-CD756AC1299B}" type="parTrans" cxnId="{85632A9D-136D-4143-81D6-96BC66B4E4DA}">
      <dgm:prSet/>
      <dgm:spPr/>
      <dgm:t>
        <a:bodyPr/>
        <a:lstStyle/>
        <a:p>
          <a:endParaRPr lang="en-US"/>
        </a:p>
      </dgm:t>
    </dgm:pt>
    <dgm:pt modelId="{45FD9D29-4A2B-4178-BBF3-77575F410BFC}" type="sibTrans" cxnId="{85632A9D-136D-4143-81D6-96BC66B4E4DA}">
      <dgm:prSet/>
      <dgm:spPr/>
      <dgm:t>
        <a:bodyPr/>
        <a:lstStyle/>
        <a:p>
          <a:endParaRPr lang="en-US"/>
        </a:p>
      </dgm:t>
    </dgm:pt>
    <dgm:pt modelId="{E3115B7B-BC4E-4996-AB72-F07B61660A10}">
      <dgm:prSet phldrT="[Text]" custT="1"/>
      <dgm:spPr>
        <a:solidFill>
          <a:srgbClr val="CAE4BA">
            <a:alpha val="89804"/>
          </a:srgbClr>
        </a:solidFill>
      </dgm:spPr>
      <dgm:t>
        <a:bodyPr/>
        <a:lstStyle/>
        <a:p>
          <a:pPr rtl="1"/>
          <a:r>
            <a:rPr lang="ar-BH" sz="2400" dirty="0" smtClean="0">
              <a:latin typeface="Sakkal Majalla" panose="02000000000000000000" pitchFamily="2" charset="-78"/>
              <a:cs typeface="Sakkal Majalla" panose="02000000000000000000" pitchFamily="2" charset="-78"/>
            </a:rPr>
            <a:t>بسبب ذكاءه وحسن بصره وجودة ذهنه وحسن منطقه.</a:t>
          </a:r>
          <a:endParaRPr lang="en-US" sz="2400" dirty="0">
            <a:latin typeface="Sakkal Majalla" panose="02000000000000000000" pitchFamily="2" charset="-78"/>
            <a:cs typeface="Sakkal Majalla" panose="02000000000000000000" pitchFamily="2" charset="-78"/>
          </a:endParaRPr>
        </a:p>
      </dgm:t>
    </dgm:pt>
    <dgm:pt modelId="{43374705-3E48-45CE-984C-FC252B044A11}" type="parTrans" cxnId="{F4AD91C1-2902-4554-9E60-F9E43C1B6A67}">
      <dgm:prSet/>
      <dgm:spPr/>
      <dgm:t>
        <a:bodyPr/>
        <a:lstStyle/>
        <a:p>
          <a:endParaRPr lang="en-US"/>
        </a:p>
      </dgm:t>
    </dgm:pt>
    <dgm:pt modelId="{23460229-2243-4219-9A61-15F40F1A9052}" type="sibTrans" cxnId="{F4AD91C1-2902-4554-9E60-F9E43C1B6A67}">
      <dgm:prSet/>
      <dgm:spPr/>
      <dgm:t>
        <a:bodyPr/>
        <a:lstStyle/>
        <a:p>
          <a:endParaRPr lang="en-US"/>
        </a:p>
      </dgm:t>
    </dgm:pt>
    <dgm:pt modelId="{02D342A7-EE5C-4AC9-A2CE-6F2C6AD69DA3}">
      <dgm:prSet custT="1"/>
      <dgm:spPr>
        <a:ln>
          <a:solidFill>
            <a:schemeClr val="accent4">
              <a:lumMod val="75000"/>
            </a:schemeClr>
          </a:solidFill>
        </a:ln>
      </dgm:spPr>
      <dgm:t>
        <a:bodyPr/>
        <a:lstStyle/>
        <a:p>
          <a:r>
            <a:rPr lang="ar-BH" sz="2400" b="1" dirty="0" smtClean="0">
              <a:solidFill>
                <a:schemeClr val="tx1"/>
              </a:solidFill>
              <a:latin typeface="Sakkal Majalla" panose="02000000000000000000" pitchFamily="2" charset="-78"/>
              <a:cs typeface="Sakkal Majalla" panose="02000000000000000000" pitchFamily="2" charset="-78"/>
            </a:rPr>
            <a:t>إجابة السؤال الأول </a:t>
          </a:r>
          <a:endParaRPr lang="en-US" sz="2400" b="1" dirty="0">
            <a:solidFill>
              <a:schemeClr val="tx1"/>
            </a:solidFill>
            <a:latin typeface="Sakkal Majalla" panose="02000000000000000000" pitchFamily="2" charset="-78"/>
            <a:cs typeface="Sakkal Majalla" panose="02000000000000000000" pitchFamily="2" charset="-78"/>
          </a:endParaRPr>
        </a:p>
      </dgm:t>
    </dgm:pt>
    <dgm:pt modelId="{C5E5145A-F494-4012-B622-79AADD0F2A63}" type="parTrans" cxnId="{77D339C8-86D7-448A-898D-166399F2231D}">
      <dgm:prSet/>
      <dgm:spPr/>
      <dgm:t>
        <a:bodyPr/>
        <a:lstStyle/>
        <a:p>
          <a:endParaRPr lang="en-US"/>
        </a:p>
      </dgm:t>
    </dgm:pt>
    <dgm:pt modelId="{75277BB7-0602-429D-839F-C49BAC4FB59A}" type="sibTrans" cxnId="{77D339C8-86D7-448A-898D-166399F2231D}">
      <dgm:prSet/>
      <dgm:spPr/>
      <dgm:t>
        <a:bodyPr/>
        <a:lstStyle/>
        <a:p>
          <a:endParaRPr lang="en-US"/>
        </a:p>
      </dgm:t>
    </dgm:pt>
    <dgm:pt modelId="{44528607-DE95-4175-ADF3-050372E60E4C}">
      <dgm:prSet custT="1"/>
      <dgm:spPr/>
      <dgm:t>
        <a:bodyPr/>
        <a:lstStyle/>
        <a:p>
          <a:pPr rtl="1"/>
          <a:r>
            <a:rPr lang="ar-BH" sz="2400" dirty="0" smtClean="0">
              <a:latin typeface="Sakkal Majalla" panose="02000000000000000000" pitchFamily="2" charset="-78"/>
              <a:cs typeface="Sakkal Majalla" panose="02000000000000000000" pitchFamily="2" charset="-78"/>
            </a:rPr>
            <a:t>محمد بن علي، ثم إبراهيم الإمام، ثم أبو العباس.</a:t>
          </a:r>
          <a:endParaRPr lang="en-US" sz="2400" dirty="0">
            <a:latin typeface="Sakkal Majalla" panose="02000000000000000000" pitchFamily="2" charset="-78"/>
            <a:cs typeface="Sakkal Majalla" panose="02000000000000000000" pitchFamily="2" charset="-78"/>
          </a:endParaRPr>
        </a:p>
      </dgm:t>
    </dgm:pt>
    <dgm:pt modelId="{D8797018-4C5A-4C62-A672-8AD03F95ECCF}" type="parTrans" cxnId="{0F72219F-D52F-4596-8A25-F4BA1E2869B2}">
      <dgm:prSet/>
      <dgm:spPr/>
      <dgm:t>
        <a:bodyPr/>
        <a:lstStyle/>
        <a:p>
          <a:endParaRPr lang="en-US"/>
        </a:p>
      </dgm:t>
    </dgm:pt>
    <dgm:pt modelId="{5973BE66-59A4-4ED4-A9AD-B2391F138526}" type="sibTrans" cxnId="{0F72219F-D52F-4596-8A25-F4BA1E2869B2}">
      <dgm:prSet/>
      <dgm:spPr/>
      <dgm:t>
        <a:bodyPr/>
        <a:lstStyle/>
        <a:p>
          <a:endParaRPr lang="en-US"/>
        </a:p>
      </dgm:t>
    </dgm:pt>
    <dgm:pt modelId="{B36DAEAC-59D6-46FD-BF99-B8A31BA2BAFF}" type="pres">
      <dgm:prSet presAssocID="{9A1BEEF3-20B8-414C-97FE-00EF68A2EEEA}" presName="list" presStyleCnt="0">
        <dgm:presLayoutVars>
          <dgm:dir/>
          <dgm:animLvl val="lvl"/>
        </dgm:presLayoutVars>
      </dgm:prSet>
      <dgm:spPr/>
      <dgm:t>
        <a:bodyPr/>
        <a:lstStyle/>
        <a:p>
          <a:endParaRPr lang="en-US"/>
        </a:p>
      </dgm:t>
    </dgm:pt>
    <dgm:pt modelId="{B769011D-B3F9-4B8E-B61F-5159D7C5E333}" type="pres">
      <dgm:prSet presAssocID="{480FEC31-5F8C-4B9A-89F9-7CC7584684B2}" presName="posSpace" presStyleCnt="0"/>
      <dgm:spPr/>
    </dgm:pt>
    <dgm:pt modelId="{3D7C63BC-17B8-4B4F-BFAF-3351B5A7413D}" type="pres">
      <dgm:prSet presAssocID="{480FEC31-5F8C-4B9A-89F9-7CC7584684B2}" presName="vertFlow" presStyleCnt="0"/>
      <dgm:spPr/>
    </dgm:pt>
    <dgm:pt modelId="{CD50C03C-2871-4018-B8F7-766BF6C923BD}" type="pres">
      <dgm:prSet presAssocID="{480FEC31-5F8C-4B9A-89F9-7CC7584684B2}" presName="topSpace" presStyleCnt="0"/>
      <dgm:spPr/>
    </dgm:pt>
    <dgm:pt modelId="{15A0838E-FB7A-4F3D-BA17-1708269E4ADB}" type="pres">
      <dgm:prSet presAssocID="{480FEC31-5F8C-4B9A-89F9-7CC7584684B2}" presName="firstComp" presStyleCnt="0"/>
      <dgm:spPr/>
    </dgm:pt>
    <dgm:pt modelId="{DA23DBBB-CDF4-464C-8060-E78727042A92}" type="pres">
      <dgm:prSet presAssocID="{480FEC31-5F8C-4B9A-89F9-7CC7584684B2}" presName="firstChild" presStyleLbl="bgAccFollowNode1" presStyleIdx="0" presStyleCnt="3" custScaleX="129843" custScaleY="195335" custLinFactNeighborX="-32379" custLinFactNeighborY="-2312"/>
      <dgm:spPr/>
      <dgm:t>
        <a:bodyPr/>
        <a:lstStyle/>
        <a:p>
          <a:endParaRPr lang="en-US"/>
        </a:p>
      </dgm:t>
    </dgm:pt>
    <dgm:pt modelId="{34CE840C-E632-4FC0-AA50-A314387823CD}" type="pres">
      <dgm:prSet presAssocID="{480FEC31-5F8C-4B9A-89F9-7CC7584684B2}" presName="firstChildTx" presStyleLbl="bgAccFollowNode1" presStyleIdx="0" presStyleCnt="3">
        <dgm:presLayoutVars>
          <dgm:bulletEnabled val="1"/>
        </dgm:presLayoutVars>
      </dgm:prSet>
      <dgm:spPr/>
      <dgm:t>
        <a:bodyPr/>
        <a:lstStyle/>
        <a:p>
          <a:endParaRPr lang="en-US"/>
        </a:p>
      </dgm:t>
    </dgm:pt>
    <dgm:pt modelId="{E17D362E-E4D2-47F8-9A3B-EC143D753F34}" type="pres">
      <dgm:prSet presAssocID="{480FEC31-5F8C-4B9A-89F9-7CC7584684B2}" presName="negSpace" presStyleCnt="0"/>
      <dgm:spPr/>
    </dgm:pt>
    <dgm:pt modelId="{421BCE1F-FE97-45AB-8ED6-59090EE96DAF}" type="pres">
      <dgm:prSet presAssocID="{480FEC31-5F8C-4B9A-89F9-7CC7584684B2}" presName="circle" presStyleLbl="node1" presStyleIdx="0" presStyleCnt="3" custLinFactX="8968" custLinFactNeighborX="100000" custLinFactNeighborY="-40296"/>
      <dgm:spPr/>
      <dgm:t>
        <a:bodyPr/>
        <a:lstStyle/>
        <a:p>
          <a:endParaRPr lang="en-US"/>
        </a:p>
      </dgm:t>
    </dgm:pt>
    <dgm:pt modelId="{F4E24B98-5C79-44C2-814A-B6B3A596DDEF}" type="pres">
      <dgm:prSet presAssocID="{3B47E2B5-2DFE-4D35-9405-F0FF894FAC71}" presName="transSpace" presStyleCnt="0"/>
      <dgm:spPr/>
    </dgm:pt>
    <dgm:pt modelId="{A8247EDC-DA1E-4243-8DBF-2FB0B540C466}" type="pres">
      <dgm:prSet presAssocID="{5219245D-3877-44E9-B856-2EC1372F6833}" presName="posSpace" presStyleCnt="0"/>
      <dgm:spPr/>
    </dgm:pt>
    <dgm:pt modelId="{1BFD4BC2-27CA-4AFC-9D9D-1D01C908B6AD}" type="pres">
      <dgm:prSet presAssocID="{5219245D-3877-44E9-B856-2EC1372F6833}" presName="vertFlow" presStyleCnt="0"/>
      <dgm:spPr/>
    </dgm:pt>
    <dgm:pt modelId="{C2284A5E-7878-4A14-AA63-963EEB18A346}" type="pres">
      <dgm:prSet presAssocID="{5219245D-3877-44E9-B856-2EC1372F6833}" presName="topSpace" presStyleCnt="0"/>
      <dgm:spPr/>
    </dgm:pt>
    <dgm:pt modelId="{8E031E0D-3824-4772-BB78-031DA1543B66}" type="pres">
      <dgm:prSet presAssocID="{5219245D-3877-44E9-B856-2EC1372F6833}" presName="firstComp" presStyleCnt="0"/>
      <dgm:spPr/>
    </dgm:pt>
    <dgm:pt modelId="{8E445BF7-B3E7-432F-8A1D-41A63568F5F8}" type="pres">
      <dgm:prSet presAssocID="{5219245D-3877-44E9-B856-2EC1372F6833}" presName="firstChild" presStyleLbl="bgAccFollowNode1" presStyleIdx="1" presStyleCnt="3" custScaleX="118296" custScaleY="192852" custLinFactNeighborX="-35549" custLinFactNeighborY="146"/>
      <dgm:spPr/>
      <dgm:t>
        <a:bodyPr/>
        <a:lstStyle/>
        <a:p>
          <a:endParaRPr lang="en-US"/>
        </a:p>
      </dgm:t>
    </dgm:pt>
    <dgm:pt modelId="{C14637BF-5E54-463B-ADAA-262B342C5CF5}" type="pres">
      <dgm:prSet presAssocID="{5219245D-3877-44E9-B856-2EC1372F6833}" presName="firstChildTx" presStyleLbl="bgAccFollowNode1" presStyleIdx="1" presStyleCnt="3">
        <dgm:presLayoutVars>
          <dgm:bulletEnabled val="1"/>
        </dgm:presLayoutVars>
      </dgm:prSet>
      <dgm:spPr/>
      <dgm:t>
        <a:bodyPr/>
        <a:lstStyle/>
        <a:p>
          <a:endParaRPr lang="en-US"/>
        </a:p>
      </dgm:t>
    </dgm:pt>
    <dgm:pt modelId="{4448708A-B38C-4894-8E1B-B6A92B1B7077}" type="pres">
      <dgm:prSet presAssocID="{5219245D-3877-44E9-B856-2EC1372F6833}" presName="negSpace" presStyleCnt="0"/>
      <dgm:spPr/>
    </dgm:pt>
    <dgm:pt modelId="{0574BED9-CD68-432C-B68C-3200AB1A214A}" type="pres">
      <dgm:prSet presAssocID="{5219245D-3877-44E9-B856-2EC1372F6833}" presName="circle" presStyleLbl="node1" presStyleIdx="1" presStyleCnt="3" custLinFactNeighborX="81470" custLinFactNeighborY="-30079"/>
      <dgm:spPr/>
      <dgm:t>
        <a:bodyPr/>
        <a:lstStyle/>
        <a:p>
          <a:endParaRPr lang="en-US"/>
        </a:p>
      </dgm:t>
    </dgm:pt>
    <dgm:pt modelId="{CF8EB118-872F-48EC-8EB3-7B45E89E5B24}" type="pres">
      <dgm:prSet presAssocID="{45FD9D29-4A2B-4178-BBF3-77575F410BFC}" presName="transSpace" presStyleCnt="0"/>
      <dgm:spPr/>
    </dgm:pt>
    <dgm:pt modelId="{5B4D9ADD-089A-4DB6-B195-E867C8A1EEEB}" type="pres">
      <dgm:prSet presAssocID="{02D342A7-EE5C-4AC9-A2CE-6F2C6AD69DA3}" presName="posSpace" presStyleCnt="0"/>
      <dgm:spPr/>
    </dgm:pt>
    <dgm:pt modelId="{3A9DE3D2-A7FA-4D77-9F1C-229E695146B7}" type="pres">
      <dgm:prSet presAssocID="{02D342A7-EE5C-4AC9-A2CE-6F2C6AD69DA3}" presName="vertFlow" presStyleCnt="0"/>
      <dgm:spPr/>
    </dgm:pt>
    <dgm:pt modelId="{945FBEBC-2300-454F-8C9B-401C5A8AD0FA}" type="pres">
      <dgm:prSet presAssocID="{02D342A7-EE5C-4AC9-A2CE-6F2C6AD69DA3}" presName="topSpace" presStyleCnt="0"/>
      <dgm:spPr/>
    </dgm:pt>
    <dgm:pt modelId="{CFEACFB1-1873-4DDC-A843-3E6F0EA15EFC}" type="pres">
      <dgm:prSet presAssocID="{02D342A7-EE5C-4AC9-A2CE-6F2C6AD69DA3}" presName="firstComp" presStyleCnt="0"/>
      <dgm:spPr/>
    </dgm:pt>
    <dgm:pt modelId="{79C55308-C34E-4F21-8B44-A7D06C04E046}" type="pres">
      <dgm:prSet presAssocID="{02D342A7-EE5C-4AC9-A2CE-6F2C6AD69DA3}" presName="firstChild" presStyleLbl="bgAccFollowNode1" presStyleIdx="2" presStyleCnt="3" custScaleX="118487" custScaleY="188311" custLinFactNeighborX="-59073" custLinFactNeighborY="3421"/>
      <dgm:spPr/>
      <dgm:t>
        <a:bodyPr/>
        <a:lstStyle/>
        <a:p>
          <a:endParaRPr lang="en-US"/>
        </a:p>
      </dgm:t>
    </dgm:pt>
    <dgm:pt modelId="{5FF1C37A-335D-4EDB-B2C3-0D72FDE91AD6}" type="pres">
      <dgm:prSet presAssocID="{02D342A7-EE5C-4AC9-A2CE-6F2C6AD69DA3}" presName="firstChildTx" presStyleLbl="bgAccFollowNode1" presStyleIdx="2" presStyleCnt="3">
        <dgm:presLayoutVars>
          <dgm:bulletEnabled val="1"/>
        </dgm:presLayoutVars>
      </dgm:prSet>
      <dgm:spPr/>
      <dgm:t>
        <a:bodyPr/>
        <a:lstStyle/>
        <a:p>
          <a:endParaRPr lang="en-US"/>
        </a:p>
      </dgm:t>
    </dgm:pt>
    <dgm:pt modelId="{B857AC89-40E9-4515-90EB-2715D365BA77}" type="pres">
      <dgm:prSet presAssocID="{02D342A7-EE5C-4AC9-A2CE-6F2C6AD69DA3}" presName="negSpace" presStyleCnt="0"/>
      <dgm:spPr/>
    </dgm:pt>
    <dgm:pt modelId="{42462F51-F925-42B1-8B72-20E5C75E9E2D}" type="pres">
      <dgm:prSet presAssocID="{02D342A7-EE5C-4AC9-A2CE-6F2C6AD69DA3}" presName="circle" presStyleLbl="node1" presStyleIdx="2" presStyleCnt="3" custLinFactNeighborX="59857" custLinFactNeighborY="-24295"/>
      <dgm:spPr/>
      <dgm:t>
        <a:bodyPr/>
        <a:lstStyle/>
        <a:p>
          <a:endParaRPr lang="en-US"/>
        </a:p>
      </dgm:t>
    </dgm:pt>
  </dgm:ptLst>
  <dgm:cxnLst>
    <dgm:cxn modelId="{A3BF6367-7714-4A7E-A4A5-24C1C8B8E57F}" srcId="{480FEC31-5F8C-4B9A-89F9-7CC7584684B2}" destId="{B4824814-D1F7-4D34-9DF0-C01AED9362FB}" srcOrd="0" destOrd="0" parTransId="{3A89C30F-9934-4FBA-B3CA-682A6EC33007}" sibTransId="{FB9B1273-99F8-42D8-855A-7C3F20261F28}"/>
    <dgm:cxn modelId="{13D0A7D7-9474-4673-9187-104F55C6805F}" type="presOf" srcId="{E3115B7B-BC4E-4996-AB72-F07B61660A10}" destId="{C14637BF-5E54-463B-ADAA-262B342C5CF5}" srcOrd="1" destOrd="0" presId="urn:microsoft.com/office/officeart/2005/8/layout/hList9"/>
    <dgm:cxn modelId="{F4AD91C1-2902-4554-9E60-F9E43C1B6A67}" srcId="{5219245D-3877-44E9-B856-2EC1372F6833}" destId="{E3115B7B-BC4E-4996-AB72-F07B61660A10}" srcOrd="0" destOrd="0" parTransId="{43374705-3E48-45CE-984C-FC252B044A11}" sibTransId="{23460229-2243-4219-9A61-15F40F1A9052}"/>
    <dgm:cxn modelId="{0F72219F-D52F-4596-8A25-F4BA1E2869B2}" srcId="{02D342A7-EE5C-4AC9-A2CE-6F2C6AD69DA3}" destId="{44528607-DE95-4175-ADF3-050372E60E4C}" srcOrd="0" destOrd="0" parTransId="{D8797018-4C5A-4C62-A672-8AD03F95ECCF}" sibTransId="{5973BE66-59A4-4ED4-A9AD-B2391F138526}"/>
    <dgm:cxn modelId="{AA98BD15-D229-4516-BA3E-9D1907A40728}" type="presOf" srcId="{B4824814-D1F7-4D34-9DF0-C01AED9362FB}" destId="{34CE840C-E632-4FC0-AA50-A314387823CD}" srcOrd="1" destOrd="0" presId="urn:microsoft.com/office/officeart/2005/8/layout/hList9"/>
    <dgm:cxn modelId="{6E9466C2-48C2-40D8-9FD1-D9BABE837217}" type="presOf" srcId="{E3115B7B-BC4E-4996-AB72-F07B61660A10}" destId="{8E445BF7-B3E7-432F-8A1D-41A63568F5F8}" srcOrd="0" destOrd="0" presId="urn:microsoft.com/office/officeart/2005/8/layout/hList9"/>
    <dgm:cxn modelId="{8A9F72A1-AD5C-4D0E-84EC-D63560134073}" type="presOf" srcId="{44528607-DE95-4175-ADF3-050372E60E4C}" destId="{79C55308-C34E-4F21-8B44-A7D06C04E046}" srcOrd="0" destOrd="0" presId="urn:microsoft.com/office/officeart/2005/8/layout/hList9"/>
    <dgm:cxn modelId="{31B5E0D0-CF90-4324-84EE-2E3E86827985}" type="presOf" srcId="{5219245D-3877-44E9-B856-2EC1372F6833}" destId="{0574BED9-CD68-432C-B68C-3200AB1A214A}" srcOrd="0" destOrd="0" presId="urn:microsoft.com/office/officeart/2005/8/layout/hList9"/>
    <dgm:cxn modelId="{4F104832-8EEB-43FA-B386-CED101875165}" type="presOf" srcId="{02D342A7-EE5C-4AC9-A2CE-6F2C6AD69DA3}" destId="{42462F51-F925-42B1-8B72-20E5C75E9E2D}" srcOrd="0" destOrd="0" presId="urn:microsoft.com/office/officeart/2005/8/layout/hList9"/>
    <dgm:cxn modelId="{24219521-907E-45A5-8FCD-EF6FD25E8431}" srcId="{9A1BEEF3-20B8-414C-97FE-00EF68A2EEEA}" destId="{480FEC31-5F8C-4B9A-89F9-7CC7584684B2}" srcOrd="0" destOrd="0" parTransId="{C0113325-A611-4460-84AB-711ED64B4F7F}" sibTransId="{3B47E2B5-2DFE-4D35-9405-F0FF894FAC71}"/>
    <dgm:cxn modelId="{8F5493AB-2BD4-4D31-A421-86F0030E1F83}" type="presOf" srcId="{9A1BEEF3-20B8-414C-97FE-00EF68A2EEEA}" destId="{B36DAEAC-59D6-46FD-BF99-B8A31BA2BAFF}" srcOrd="0" destOrd="0" presId="urn:microsoft.com/office/officeart/2005/8/layout/hList9"/>
    <dgm:cxn modelId="{006D7B01-8C76-4A45-8015-C46E51AB14F6}" type="presOf" srcId="{480FEC31-5F8C-4B9A-89F9-7CC7584684B2}" destId="{421BCE1F-FE97-45AB-8ED6-59090EE96DAF}" srcOrd="0" destOrd="0" presId="urn:microsoft.com/office/officeart/2005/8/layout/hList9"/>
    <dgm:cxn modelId="{77D339C8-86D7-448A-898D-166399F2231D}" srcId="{9A1BEEF3-20B8-414C-97FE-00EF68A2EEEA}" destId="{02D342A7-EE5C-4AC9-A2CE-6F2C6AD69DA3}" srcOrd="2" destOrd="0" parTransId="{C5E5145A-F494-4012-B622-79AADD0F2A63}" sibTransId="{75277BB7-0602-429D-839F-C49BAC4FB59A}"/>
    <dgm:cxn modelId="{85632A9D-136D-4143-81D6-96BC66B4E4DA}" srcId="{9A1BEEF3-20B8-414C-97FE-00EF68A2EEEA}" destId="{5219245D-3877-44E9-B856-2EC1372F6833}" srcOrd="1" destOrd="0" parTransId="{0D187EB5-2251-456D-B1D1-CD756AC1299B}" sibTransId="{45FD9D29-4A2B-4178-BBF3-77575F410BFC}"/>
    <dgm:cxn modelId="{D6E24C2C-AC79-410D-8E3D-C8F3A599EE71}" type="presOf" srcId="{B4824814-D1F7-4D34-9DF0-C01AED9362FB}" destId="{DA23DBBB-CDF4-464C-8060-E78727042A92}" srcOrd="0" destOrd="0" presId="urn:microsoft.com/office/officeart/2005/8/layout/hList9"/>
    <dgm:cxn modelId="{4FE23962-F9C3-4CA5-B0F4-39A0C8319B77}" type="presOf" srcId="{44528607-DE95-4175-ADF3-050372E60E4C}" destId="{5FF1C37A-335D-4EDB-B2C3-0D72FDE91AD6}" srcOrd="1" destOrd="0" presId="urn:microsoft.com/office/officeart/2005/8/layout/hList9"/>
    <dgm:cxn modelId="{409C407F-140E-4DE4-95B9-7A2944FF91D8}" type="presParOf" srcId="{B36DAEAC-59D6-46FD-BF99-B8A31BA2BAFF}" destId="{B769011D-B3F9-4B8E-B61F-5159D7C5E333}" srcOrd="0" destOrd="0" presId="urn:microsoft.com/office/officeart/2005/8/layout/hList9"/>
    <dgm:cxn modelId="{E1C00CD6-8BE9-4880-96E6-3FAC52FBAC0F}" type="presParOf" srcId="{B36DAEAC-59D6-46FD-BF99-B8A31BA2BAFF}" destId="{3D7C63BC-17B8-4B4F-BFAF-3351B5A7413D}" srcOrd="1" destOrd="0" presId="urn:microsoft.com/office/officeart/2005/8/layout/hList9"/>
    <dgm:cxn modelId="{6DD9CB85-323D-47AC-A93B-21DA80BEAF42}" type="presParOf" srcId="{3D7C63BC-17B8-4B4F-BFAF-3351B5A7413D}" destId="{CD50C03C-2871-4018-B8F7-766BF6C923BD}" srcOrd="0" destOrd="0" presId="urn:microsoft.com/office/officeart/2005/8/layout/hList9"/>
    <dgm:cxn modelId="{ED2EA15D-D2BA-4D5C-832E-82B139464391}" type="presParOf" srcId="{3D7C63BC-17B8-4B4F-BFAF-3351B5A7413D}" destId="{15A0838E-FB7A-4F3D-BA17-1708269E4ADB}" srcOrd="1" destOrd="0" presId="urn:microsoft.com/office/officeart/2005/8/layout/hList9"/>
    <dgm:cxn modelId="{95FBD360-9B4D-4DB4-BF87-765A664D805C}" type="presParOf" srcId="{15A0838E-FB7A-4F3D-BA17-1708269E4ADB}" destId="{DA23DBBB-CDF4-464C-8060-E78727042A92}" srcOrd="0" destOrd="0" presId="urn:microsoft.com/office/officeart/2005/8/layout/hList9"/>
    <dgm:cxn modelId="{F1942A26-D035-4E4C-AA07-4B4361D1A095}" type="presParOf" srcId="{15A0838E-FB7A-4F3D-BA17-1708269E4ADB}" destId="{34CE840C-E632-4FC0-AA50-A314387823CD}" srcOrd="1" destOrd="0" presId="urn:microsoft.com/office/officeart/2005/8/layout/hList9"/>
    <dgm:cxn modelId="{B799F68A-5315-48C3-8CAF-191652E5DECA}" type="presParOf" srcId="{B36DAEAC-59D6-46FD-BF99-B8A31BA2BAFF}" destId="{E17D362E-E4D2-47F8-9A3B-EC143D753F34}" srcOrd="2" destOrd="0" presId="urn:microsoft.com/office/officeart/2005/8/layout/hList9"/>
    <dgm:cxn modelId="{2D89E5F0-24F2-48F8-9FA7-265A5CC1C8AE}" type="presParOf" srcId="{B36DAEAC-59D6-46FD-BF99-B8A31BA2BAFF}" destId="{421BCE1F-FE97-45AB-8ED6-59090EE96DAF}" srcOrd="3" destOrd="0" presId="urn:microsoft.com/office/officeart/2005/8/layout/hList9"/>
    <dgm:cxn modelId="{252FF52D-8D5B-408E-9DBF-0D89A765CCEA}" type="presParOf" srcId="{B36DAEAC-59D6-46FD-BF99-B8A31BA2BAFF}" destId="{F4E24B98-5C79-44C2-814A-B6B3A596DDEF}" srcOrd="4" destOrd="0" presId="urn:microsoft.com/office/officeart/2005/8/layout/hList9"/>
    <dgm:cxn modelId="{0FF94280-EAD3-41F8-AC79-6CE7BEA98DCD}" type="presParOf" srcId="{B36DAEAC-59D6-46FD-BF99-B8A31BA2BAFF}" destId="{A8247EDC-DA1E-4243-8DBF-2FB0B540C466}" srcOrd="5" destOrd="0" presId="urn:microsoft.com/office/officeart/2005/8/layout/hList9"/>
    <dgm:cxn modelId="{081F5F73-3DB2-4B65-AC25-D3D58D289B7B}" type="presParOf" srcId="{B36DAEAC-59D6-46FD-BF99-B8A31BA2BAFF}" destId="{1BFD4BC2-27CA-4AFC-9D9D-1D01C908B6AD}" srcOrd="6" destOrd="0" presId="urn:microsoft.com/office/officeart/2005/8/layout/hList9"/>
    <dgm:cxn modelId="{669D7FDA-B1A0-48B8-A2F9-32D88B9EDCF2}" type="presParOf" srcId="{1BFD4BC2-27CA-4AFC-9D9D-1D01C908B6AD}" destId="{C2284A5E-7878-4A14-AA63-963EEB18A346}" srcOrd="0" destOrd="0" presId="urn:microsoft.com/office/officeart/2005/8/layout/hList9"/>
    <dgm:cxn modelId="{72F650BB-F524-4915-B30E-0BD92492C2F3}" type="presParOf" srcId="{1BFD4BC2-27CA-4AFC-9D9D-1D01C908B6AD}" destId="{8E031E0D-3824-4772-BB78-031DA1543B66}" srcOrd="1" destOrd="0" presId="urn:microsoft.com/office/officeart/2005/8/layout/hList9"/>
    <dgm:cxn modelId="{565A11B0-1D0A-4997-A4BE-F82608389178}" type="presParOf" srcId="{8E031E0D-3824-4772-BB78-031DA1543B66}" destId="{8E445BF7-B3E7-432F-8A1D-41A63568F5F8}" srcOrd="0" destOrd="0" presId="urn:microsoft.com/office/officeart/2005/8/layout/hList9"/>
    <dgm:cxn modelId="{3047F623-9223-48C6-A909-A0DAA721ADC6}" type="presParOf" srcId="{8E031E0D-3824-4772-BB78-031DA1543B66}" destId="{C14637BF-5E54-463B-ADAA-262B342C5CF5}" srcOrd="1" destOrd="0" presId="urn:microsoft.com/office/officeart/2005/8/layout/hList9"/>
    <dgm:cxn modelId="{74F7A033-5AF3-4329-A521-8ABA0670169B}" type="presParOf" srcId="{B36DAEAC-59D6-46FD-BF99-B8A31BA2BAFF}" destId="{4448708A-B38C-4894-8E1B-B6A92B1B7077}" srcOrd="7" destOrd="0" presId="urn:microsoft.com/office/officeart/2005/8/layout/hList9"/>
    <dgm:cxn modelId="{0A6E7AFE-E869-418D-90F4-F6634C8906DF}" type="presParOf" srcId="{B36DAEAC-59D6-46FD-BF99-B8A31BA2BAFF}" destId="{0574BED9-CD68-432C-B68C-3200AB1A214A}" srcOrd="8" destOrd="0" presId="urn:microsoft.com/office/officeart/2005/8/layout/hList9"/>
    <dgm:cxn modelId="{04CB2A7A-299B-49D0-AF9A-2A2C319FC9D5}" type="presParOf" srcId="{B36DAEAC-59D6-46FD-BF99-B8A31BA2BAFF}" destId="{CF8EB118-872F-48EC-8EB3-7B45E89E5B24}" srcOrd="9" destOrd="0" presId="urn:microsoft.com/office/officeart/2005/8/layout/hList9"/>
    <dgm:cxn modelId="{61AC4031-3966-47A9-BADE-6FB07ADC4027}" type="presParOf" srcId="{B36DAEAC-59D6-46FD-BF99-B8A31BA2BAFF}" destId="{5B4D9ADD-089A-4DB6-B195-E867C8A1EEEB}" srcOrd="10" destOrd="0" presId="urn:microsoft.com/office/officeart/2005/8/layout/hList9"/>
    <dgm:cxn modelId="{3B7CFDF7-7C52-4901-8850-0DB85CB90F6E}" type="presParOf" srcId="{B36DAEAC-59D6-46FD-BF99-B8A31BA2BAFF}" destId="{3A9DE3D2-A7FA-4D77-9F1C-229E695146B7}" srcOrd="11" destOrd="0" presId="urn:microsoft.com/office/officeart/2005/8/layout/hList9"/>
    <dgm:cxn modelId="{071D6AE5-CB53-462F-8817-B5D186B420C1}" type="presParOf" srcId="{3A9DE3D2-A7FA-4D77-9F1C-229E695146B7}" destId="{945FBEBC-2300-454F-8C9B-401C5A8AD0FA}" srcOrd="0" destOrd="0" presId="urn:microsoft.com/office/officeart/2005/8/layout/hList9"/>
    <dgm:cxn modelId="{7A66F8A7-EC41-4886-96D3-341644207BF4}" type="presParOf" srcId="{3A9DE3D2-A7FA-4D77-9F1C-229E695146B7}" destId="{CFEACFB1-1873-4DDC-A843-3E6F0EA15EFC}" srcOrd="1" destOrd="0" presId="urn:microsoft.com/office/officeart/2005/8/layout/hList9"/>
    <dgm:cxn modelId="{597E4E99-42FC-4CE2-BF6F-30D24CDB308D}" type="presParOf" srcId="{CFEACFB1-1873-4DDC-A843-3E6F0EA15EFC}" destId="{79C55308-C34E-4F21-8B44-A7D06C04E046}" srcOrd="0" destOrd="0" presId="urn:microsoft.com/office/officeart/2005/8/layout/hList9"/>
    <dgm:cxn modelId="{B7E615E7-A83C-4566-B393-E0891F7F1B8B}" type="presParOf" srcId="{CFEACFB1-1873-4DDC-A843-3E6F0EA15EFC}" destId="{5FF1C37A-335D-4EDB-B2C3-0D72FDE91AD6}" srcOrd="1" destOrd="0" presId="urn:microsoft.com/office/officeart/2005/8/layout/hList9"/>
    <dgm:cxn modelId="{4E390AA3-8BD4-436A-A4AF-678089E12A05}" type="presParOf" srcId="{B36DAEAC-59D6-46FD-BF99-B8A31BA2BAFF}" destId="{B857AC89-40E9-4515-90EB-2715D365BA77}" srcOrd="12" destOrd="0" presId="urn:microsoft.com/office/officeart/2005/8/layout/hList9"/>
    <dgm:cxn modelId="{C28C67BE-E925-438F-9E9A-92839FD505AB}" type="presParOf" srcId="{B36DAEAC-59D6-46FD-BF99-B8A31BA2BAFF}" destId="{42462F51-F925-42B1-8B72-20E5C75E9E2D}" srcOrd="13"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2BAE71-2EA3-41FF-9E49-1889F0B5534D}"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8321E7C1-4DAA-4CF6-B07B-528221A0DB22}">
      <dgm:prSet phldrT="[Text]"/>
      <dgm:spPr/>
      <dgm:t>
        <a:bodyPr/>
        <a:lstStyle/>
        <a:p>
          <a:r>
            <a:rPr lang="ar-BH" b="1" dirty="0" smtClean="0">
              <a:solidFill>
                <a:schemeClr val="tx1"/>
              </a:solidFill>
              <a:latin typeface="Sakkal Majalla" panose="02000000000000000000" pitchFamily="2" charset="-78"/>
              <a:cs typeface="Sakkal Majalla" panose="02000000000000000000" pitchFamily="2" charset="-78"/>
            </a:rPr>
            <a:t>إجابة السؤال الأول </a:t>
          </a:r>
          <a:endParaRPr lang="en-US" dirty="0">
            <a:solidFill>
              <a:schemeClr val="tx1"/>
            </a:solidFill>
          </a:endParaRPr>
        </a:p>
      </dgm:t>
    </dgm:pt>
    <dgm:pt modelId="{891E0BC7-F970-48BD-928E-4DDD706B0369}" type="parTrans" cxnId="{9F96CC01-C96C-4BA2-84FF-7986CDF9B84D}">
      <dgm:prSet/>
      <dgm:spPr/>
      <dgm:t>
        <a:bodyPr/>
        <a:lstStyle/>
        <a:p>
          <a:endParaRPr lang="en-US"/>
        </a:p>
      </dgm:t>
    </dgm:pt>
    <dgm:pt modelId="{9A6DDA23-F9F4-40A9-B11B-C21D03571E6B}" type="sibTrans" cxnId="{9F96CC01-C96C-4BA2-84FF-7986CDF9B84D}">
      <dgm:prSet/>
      <dgm:spPr/>
      <dgm:t>
        <a:bodyPr/>
        <a:lstStyle/>
        <a:p>
          <a:endParaRPr lang="en-US"/>
        </a:p>
      </dgm:t>
    </dgm:pt>
    <dgm:pt modelId="{F74537DF-AB80-4FE1-A3E1-2742CE2235B4}">
      <dgm:prSet phldrT="[Text]" custT="1"/>
      <dgm:spPr/>
      <dgm:t>
        <a:bodyPr/>
        <a:lstStyle/>
        <a:p>
          <a:pPr rtl="1"/>
          <a:r>
            <a:rPr lang="ar-BH" sz="2400" dirty="0" smtClean="0"/>
            <a:t>                    قامت الثورات ضد الأمويين في مَرو عاصمة خراسان.</a:t>
          </a:r>
          <a:endParaRPr lang="en-US" sz="2400" dirty="0"/>
        </a:p>
      </dgm:t>
    </dgm:pt>
    <dgm:pt modelId="{354F5B1E-2087-463C-A2C1-0AA0D380FEE1}" type="parTrans" cxnId="{0D3AF227-45DD-4D38-AE6B-377F1BBD6904}">
      <dgm:prSet/>
      <dgm:spPr/>
      <dgm:t>
        <a:bodyPr/>
        <a:lstStyle/>
        <a:p>
          <a:endParaRPr lang="en-US"/>
        </a:p>
      </dgm:t>
    </dgm:pt>
    <dgm:pt modelId="{35AC21BC-FC30-45CB-8890-3E80789833A5}" type="sibTrans" cxnId="{0D3AF227-45DD-4D38-AE6B-377F1BBD6904}">
      <dgm:prSet/>
      <dgm:spPr/>
      <dgm:t>
        <a:bodyPr/>
        <a:lstStyle/>
        <a:p>
          <a:endParaRPr lang="en-US"/>
        </a:p>
      </dgm:t>
    </dgm:pt>
    <dgm:pt modelId="{147611FA-4FE2-4D44-AE3A-894236AE1627}">
      <dgm:prSet phldrT="[Text]"/>
      <dgm:spPr/>
      <dgm:t>
        <a:bodyPr/>
        <a:lstStyle/>
        <a:p>
          <a:r>
            <a:rPr lang="ar-BH" b="1" dirty="0" smtClean="0">
              <a:solidFill>
                <a:schemeClr val="tx1"/>
              </a:solidFill>
              <a:latin typeface="Sakkal Majalla" panose="02000000000000000000" pitchFamily="2" charset="-78"/>
              <a:cs typeface="Sakkal Majalla" panose="02000000000000000000" pitchFamily="2" charset="-78"/>
            </a:rPr>
            <a:t>إجابة السؤال الثاني </a:t>
          </a:r>
          <a:endParaRPr lang="en-US" dirty="0">
            <a:solidFill>
              <a:schemeClr val="tx1"/>
            </a:solidFill>
          </a:endParaRPr>
        </a:p>
      </dgm:t>
    </dgm:pt>
    <dgm:pt modelId="{EEB5FB30-DBB8-46DD-B7B4-0F5E73EA534B}" type="parTrans" cxnId="{76B95957-2E03-481A-9645-8C026651FE0A}">
      <dgm:prSet/>
      <dgm:spPr/>
      <dgm:t>
        <a:bodyPr/>
        <a:lstStyle/>
        <a:p>
          <a:endParaRPr lang="en-US"/>
        </a:p>
      </dgm:t>
    </dgm:pt>
    <dgm:pt modelId="{0EDCF47A-3611-465F-8A5E-A7AFD818B3EC}" type="sibTrans" cxnId="{76B95957-2E03-481A-9645-8C026651FE0A}">
      <dgm:prSet/>
      <dgm:spPr/>
      <dgm:t>
        <a:bodyPr/>
        <a:lstStyle/>
        <a:p>
          <a:endParaRPr lang="en-US"/>
        </a:p>
      </dgm:t>
    </dgm:pt>
    <dgm:pt modelId="{72E0BC8C-DA01-4E38-82A1-A9CAAB8E3783}">
      <dgm:prSet phldrT="[Text]" custT="1"/>
      <dgm:spPr/>
      <dgm:t>
        <a:bodyPr/>
        <a:lstStyle/>
        <a:p>
          <a:pPr rtl="1"/>
          <a:r>
            <a:rPr lang="ar-BH" sz="2400" dirty="0" smtClean="0"/>
            <a:t>                   أهم المعارك هي معركة الزاب ومعركة الفلوجة.</a:t>
          </a:r>
          <a:endParaRPr lang="en-US" sz="2400" dirty="0"/>
        </a:p>
      </dgm:t>
    </dgm:pt>
    <dgm:pt modelId="{D3A82717-3B68-43C4-AB33-786ED154EBD0}" type="parTrans" cxnId="{A4BC9EB7-A054-4B3E-A16F-697191492514}">
      <dgm:prSet/>
      <dgm:spPr/>
      <dgm:t>
        <a:bodyPr/>
        <a:lstStyle/>
        <a:p>
          <a:endParaRPr lang="en-US"/>
        </a:p>
      </dgm:t>
    </dgm:pt>
    <dgm:pt modelId="{755141EC-78D4-4BAD-9969-9A5255AAB188}" type="sibTrans" cxnId="{A4BC9EB7-A054-4B3E-A16F-697191492514}">
      <dgm:prSet/>
      <dgm:spPr/>
      <dgm:t>
        <a:bodyPr/>
        <a:lstStyle/>
        <a:p>
          <a:endParaRPr lang="en-US"/>
        </a:p>
      </dgm:t>
    </dgm:pt>
    <dgm:pt modelId="{41F3B205-155B-4A21-8CE7-55C0E7DBB9E3}">
      <dgm:prSet phldrT="[Text]"/>
      <dgm:spPr>
        <a:solidFill>
          <a:schemeClr val="accent4">
            <a:lumMod val="60000"/>
            <a:lumOff val="40000"/>
          </a:schemeClr>
        </a:solidFill>
      </dgm:spPr>
      <dgm:t>
        <a:bodyPr/>
        <a:lstStyle/>
        <a:p>
          <a:r>
            <a:rPr lang="ar-BH" b="1" dirty="0" smtClean="0">
              <a:solidFill>
                <a:schemeClr val="tx1"/>
              </a:solidFill>
              <a:latin typeface="Sakkal Majalla" panose="02000000000000000000" pitchFamily="2" charset="-78"/>
              <a:cs typeface="Sakkal Majalla" panose="02000000000000000000" pitchFamily="2" charset="-78"/>
            </a:rPr>
            <a:t>إجابة السؤال الثالث</a:t>
          </a:r>
          <a:endParaRPr lang="en-US" dirty="0">
            <a:solidFill>
              <a:schemeClr val="tx1"/>
            </a:solidFill>
          </a:endParaRPr>
        </a:p>
      </dgm:t>
    </dgm:pt>
    <dgm:pt modelId="{001A6560-D1E1-4A1B-9234-9A8E20FA4BE5}" type="parTrans" cxnId="{A9E1D780-9D08-49F2-ACEA-F1677A59BABA}">
      <dgm:prSet/>
      <dgm:spPr/>
      <dgm:t>
        <a:bodyPr/>
        <a:lstStyle/>
        <a:p>
          <a:endParaRPr lang="en-US"/>
        </a:p>
      </dgm:t>
    </dgm:pt>
    <dgm:pt modelId="{2F32455A-F38C-4945-A090-C62C3DE068E8}" type="sibTrans" cxnId="{A9E1D780-9D08-49F2-ACEA-F1677A59BABA}">
      <dgm:prSet/>
      <dgm:spPr/>
      <dgm:t>
        <a:bodyPr/>
        <a:lstStyle/>
        <a:p>
          <a:endParaRPr lang="en-US"/>
        </a:p>
      </dgm:t>
    </dgm:pt>
    <dgm:pt modelId="{B7BB7FED-9EA9-4274-B828-833C6A3B161C}">
      <dgm:prSet phldrT="[Text]" custT="1"/>
      <dgm:spPr/>
      <dgm:t>
        <a:bodyPr/>
        <a:lstStyle/>
        <a:p>
          <a:pPr rtl="1"/>
          <a:r>
            <a:rPr lang="ar-BH" sz="2400" dirty="0" smtClean="0"/>
            <a:t>                    آخر خليفة هو مروان بن محمد وقُتل في صحراء سيناء. </a:t>
          </a:r>
          <a:endParaRPr lang="en-US" sz="2400" dirty="0"/>
        </a:p>
      </dgm:t>
    </dgm:pt>
    <dgm:pt modelId="{50DA338E-4163-4AA4-B6E9-7B12C1EBC7F0}" type="parTrans" cxnId="{1E960276-E7A2-4A96-899A-2D5314904734}">
      <dgm:prSet/>
      <dgm:spPr/>
      <dgm:t>
        <a:bodyPr/>
        <a:lstStyle/>
        <a:p>
          <a:endParaRPr lang="en-US"/>
        </a:p>
      </dgm:t>
    </dgm:pt>
    <dgm:pt modelId="{A74A6FDB-71FE-41CB-AE95-1405957F2153}" type="sibTrans" cxnId="{1E960276-E7A2-4A96-899A-2D5314904734}">
      <dgm:prSet/>
      <dgm:spPr/>
      <dgm:t>
        <a:bodyPr/>
        <a:lstStyle/>
        <a:p>
          <a:endParaRPr lang="en-US"/>
        </a:p>
      </dgm:t>
    </dgm:pt>
    <dgm:pt modelId="{3067168D-4969-4C09-B707-502907EE2AD7}" type="pres">
      <dgm:prSet presAssocID="{132BAE71-2EA3-41FF-9E49-1889F0B5534D}" presName="Name0" presStyleCnt="0">
        <dgm:presLayoutVars>
          <dgm:dir/>
          <dgm:animLvl val="lvl"/>
          <dgm:resizeHandles val="exact"/>
        </dgm:presLayoutVars>
      </dgm:prSet>
      <dgm:spPr/>
      <dgm:t>
        <a:bodyPr/>
        <a:lstStyle/>
        <a:p>
          <a:endParaRPr lang="en-US"/>
        </a:p>
      </dgm:t>
    </dgm:pt>
    <dgm:pt modelId="{8E565BE7-89A4-4CBF-9E62-9D612453760D}" type="pres">
      <dgm:prSet presAssocID="{8321E7C1-4DAA-4CF6-B07B-528221A0DB22}" presName="linNode" presStyleCnt="0"/>
      <dgm:spPr/>
    </dgm:pt>
    <dgm:pt modelId="{15527E5D-F089-4BF7-9489-5CB8E67586D7}" type="pres">
      <dgm:prSet presAssocID="{8321E7C1-4DAA-4CF6-B07B-528221A0DB22}" presName="parentText" presStyleLbl="node1" presStyleIdx="0" presStyleCnt="3" custScaleX="87021" custScaleY="76217" custLinFactX="100000" custLinFactNeighborX="136012" custLinFactNeighborY="-1922">
        <dgm:presLayoutVars>
          <dgm:chMax val="1"/>
          <dgm:bulletEnabled val="1"/>
        </dgm:presLayoutVars>
      </dgm:prSet>
      <dgm:spPr/>
      <dgm:t>
        <a:bodyPr/>
        <a:lstStyle/>
        <a:p>
          <a:endParaRPr lang="en-US"/>
        </a:p>
      </dgm:t>
    </dgm:pt>
    <dgm:pt modelId="{DE42F81E-CEDF-49F4-B919-B601AA7C865F}" type="pres">
      <dgm:prSet presAssocID="{8321E7C1-4DAA-4CF6-B07B-528221A0DB22}" presName="descendantText" presStyleLbl="alignAccFollowNode1" presStyleIdx="0" presStyleCnt="3" custScaleX="191291" custLinFactNeighborX="614" custLinFactNeighborY="3732">
        <dgm:presLayoutVars>
          <dgm:bulletEnabled val="1"/>
        </dgm:presLayoutVars>
      </dgm:prSet>
      <dgm:spPr/>
      <dgm:t>
        <a:bodyPr/>
        <a:lstStyle/>
        <a:p>
          <a:endParaRPr lang="en-US"/>
        </a:p>
      </dgm:t>
    </dgm:pt>
    <dgm:pt modelId="{353FEC5A-3E7D-4D21-8007-38163A0EA89D}" type="pres">
      <dgm:prSet presAssocID="{9A6DDA23-F9F4-40A9-B11B-C21D03571E6B}" presName="sp" presStyleCnt="0"/>
      <dgm:spPr/>
    </dgm:pt>
    <dgm:pt modelId="{8EEC04A4-112B-49E4-AE5E-8443F0081B40}" type="pres">
      <dgm:prSet presAssocID="{147611FA-4FE2-4D44-AE3A-894236AE1627}" presName="linNode" presStyleCnt="0"/>
      <dgm:spPr/>
    </dgm:pt>
    <dgm:pt modelId="{B3092EC3-F17C-4CA7-85AE-9C35D5A27D73}" type="pres">
      <dgm:prSet presAssocID="{147611FA-4FE2-4D44-AE3A-894236AE1627}" presName="parentText" presStyleLbl="node1" presStyleIdx="1" presStyleCnt="3" custScaleX="87757" custScaleY="70967" custLinFactX="100000" custLinFactNeighborX="136945" custLinFactNeighborY="182">
        <dgm:presLayoutVars>
          <dgm:chMax val="1"/>
          <dgm:bulletEnabled val="1"/>
        </dgm:presLayoutVars>
      </dgm:prSet>
      <dgm:spPr/>
      <dgm:t>
        <a:bodyPr/>
        <a:lstStyle/>
        <a:p>
          <a:endParaRPr lang="en-US"/>
        </a:p>
      </dgm:t>
    </dgm:pt>
    <dgm:pt modelId="{1F5A1BF9-50C7-4763-839A-0DB4A86FDB74}" type="pres">
      <dgm:prSet presAssocID="{147611FA-4FE2-4D44-AE3A-894236AE1627}" presName="descendantText" presStyleLbl="alignAccFollowNode1" presStyleIdx="1" presStyleCnt="3" custScaleX="194101">
        <dgm:presLayoutVars>
          <dgm:bulletEnabled val="1"/>
        </dgm:presLayoutVars>
      </dgm:prSet>
      <dgm:spPr/>
      <dgm:t>
        <a:bodyPr/>
        <a:lstStyle/>
        <a:p>
          <a:endParaRPr lang="en-US"/>
        </a:p>
      </dgm:t>
    </dgm:pt>
    <dgm:pt modelId="{D108AB83-313A-4CFD-9A08-0063BE1D561F}" type="pres">
      <dgm:prSet presAssocID="{0EDCF47A-3611-465F-8A5E-A7AFD818B3EC}" presName="sp" presStyleCnt="0"/>
      <dgm:spPr/>
    </dgm:pt>
    <dgm:pt modelId="{76FDBF24-AA8F-4AD4-9BB1-2800020FE0A5}" type="pres">
      <dgm:prSet presAssocID="{41F3B205-155B-4A21-8CE7-55C0E7DBB9E3}" presName="linNode" presStyleCnt="0"/>
      <dgm:spPr/>
    </dgm:pt>
    <dgm:pt modelId="{CB63FFB3-0FE0-44FF-B372-CD29F2639893}" type="pres">
      <dgm:prSet presAssocID="{41F3B205-155B-4A21-8CE7-55C0E7DBB9E3}" presName="parentText" presStyleLbl="node1" presStyleIdx="2" presStyleCnt="3" custScaleX="84822" custScaleY="75198" custLinFactX="100000" custLinFactNeighborX="129070">
        <dgm:presLayoutVars>
          <dgm:chMax val="1"/>
          <dgm:bulletEnabled val="1"/>
        </dgm:presLayoutVars>
      </dgm:prSet>
      <dgm:spPr/>
      <dgm:t>
        <a:bodyPr/>
        <a:lstStyle/>
        <a:p>
          <a:endParaRPr lang="en-US"/>
        </a:p>
      </dgm:t>
    </dgm:pt>
    <dgm:pt modelId="{0B4979A7-260A-437B-9994-A33207CE5424}" type="pres">
      <dgm:prSet presAssocID="{41F3B205-155B-4A21-8CE7-55C0E7DBB9E3}" presName="descendantText" presStyleLbl="alignAccFollowNode1" presStyleIdx="2" presStyleCnt="3" custScaleX="186861">
        <dgm:presLayoutVars>
          <dgm:bulletEnabled val="1"/>
        </dgm:presLayoutVars>
      </dgm:prSet>
      <dgm:spPr/>
      <dgm:t>
        <a:bodyPr/>
        <a:lstStyle/>
        <a:p>
          <a:endParaRPr lang="en-US"/>
        </a:p>
      </dgm:t>
    </dgm:pt>
  </dgm:ptLst>
  <dgm:cxnLst>
    <dgm:cxn modelId="{1E960276-E7A2-4A96-899A-2D5314904734}" srcId="{41F3B205-155B-4A21-8CE7-55C0E7DBB9E3}" destId="{B7BB7FED-9EA9-4274-B828-833C6A3B161C}" srcOrd="0" destOrd="0" parTransId="{50DA338E-4163-4AA4-B6E9-7B12C1EBC7F0}" sibTransId="{A74A6FDB-71FE-41CB-AE95-1405957F2153}"/>
    <dgm:cxn modelId="{76B95957-2E03-481A-9645-8C026651FE0A}" srcId="{132BAE71-2EA3-41FF-9E49-1889F0B5534D}" destId="{147611FA-4FE2-4D44-AE3A-894236AE1627}" srcOrd="1" destOrd="0" parTransId="{EEB5FB30-DBB8-46DD-B7B4-0F5E73EA534B}" sibTransId="{0EDCF47A-3611-465F-8A5E-A7AFD818B3EC}"/>
    <dgm:cxn modelId="{60DDBEBD-587B-4323-A893-95E295D9FD5F}" type="presOf" srcId="{41F3B205-155B-4A21-8CE7-55C0E7DBB9E3}" destId="{CB63FFB3-0FE0-44FF-B372-CD29F2639893}" srcOrd="0" destOrd="0" presId="urn:microsoft.com/office/officeart/2005/8/layout/vList5"/>
    <dgm:cxn modelId="{97CB4CAD-4B8C-429A-9C7B-DE501AC46271}" type="presOf" srcId="{F74537DF-AB80-4FE1-A3E1-2742CE2235B4}" destId="{DE42F81E-CEDF-49F4-B919-B601AA7C865F}" srcOrd="0" destOrd="0" presId="urn:microsoft.com/office/officeart/2005/8/layout/vList5"/>
    <dgm:cxn modelId="{A9E1D780-9D08-49F2-ACEA-F1677A59BABA}" srcId="{132BAE71-2EA3-41FF-9E49-1889F0B5534D}" destId="{41F3B205-155B-4A21-8CE7-55C0E7DBB9E3}" srcOrd="2" destOrd="0" parTransId="{001A6560-D1E1-4A1B-9234-9A8E20FA4BE5}" sibTransId="{2F32455A-F38C-4945-A090-C62C3DE068E8}"/>
    <dgm:cxn modelId="{D9C47FF0-656B-45CF-B447-847021D5CF72}" type="presOf" srcId="{8321E7C1-4DAA-4CF6-B07B-528221A0DB22}" destId="{15527E5D-F089-4BF7-9489-5CB8E67586D7}" srcOrd="0" destOrd="0" presId="urn:microsoft.com/office/officeart/2005/8/layout/vList5"/>
    <dgm:cxn modelId="{E19CA4C2-2F9A-4764-8064-D4F56AAD8BD9}" type="presOf" srcId="{B7BB7FED-9EA9-4274-B828-833C6A3B161C}" destId="{0B4979A7-260A-437B-9994-A33207CE5424}" srcOrd="0" destOrd="0" presId="urn:microsoft.com/office/officeart/2005/8/layout/vList5"/>
    <dgm:cxn modelId="{B550F993-B621-482C-81CC-02A888E28992}" type="presOf" srcId="{147611FA-4FE2-4D44-AE3A-894236AE1627}" destId="{B3092EC3-F17C-4CA7-85AE-9C35D5A27D73}" srcOrd="0" destOrd="0" presId="urn:microsoft.com/office/officeart/2005/8/layout/vList5"/>
    <dgm:cxn modelId="{0D3AF227-45DD-4D38-AE6B-377F1BBD6904}" srcId="{8321E7C1-4DAA-4CF6-B07B-528221A0DB22}" destId="{F74537DF-AB80-4FE1-A3E1-2742CE2235B4}" srcOrd="0" destOrd="0" parTransId="{354F5B1E-2087-463C-A2C1-0AA0D380FEE1}" sibTransId="{35AC21BC-FC30-45CB-8890-3E80789833A5}"/>
    <dgm:cxn modelId="{B3E096E4-D590-4D3D-A37B-C314D86D987C}" type="presOf" srcId="{72E0BC8C-DA01-4E38-82A1-A9CAAB8E3783}" destId="{1F5A1BF9-50C7-4763-839A-0DB4A86FDB74}" srcOrd="0" destOrd="0" presId="urn:microsoft.com/office/officeart/2005/8/layout/vList5"/>
    <dgm:cxn modelId="{A4BC9EB7-A054-4B3E-A16F-697191492514}" srcId="{147611FA-4FE2-4D44-AE3A-894236AE1627}" destId="{72E0BC8C-DA01-4E38-82A1-A9CAAB8E3783}" srcOrd="0" destOrd="0" parTransId="{D3A82717-3B68-43C4-AB33-786ED154EBD0}" sibTransId="{755141EC-78D4-4BAD-9969-9A5255AAB188}"/>
    <dgm:cxn modelId="{3B89C8E9-BC63-4BBC-9E61-B6C741C934E4}" type="presOf" srcId="{132BAE71-2EA3-41FF-9E49-1889F0B5534D}" destId="{3067168D-4969-4C09-B707-502907EE2AD7}" srcOrd="0" destOrd="0" presId="urn:microsoft.com/office/officeart/2005/8/layout/vList5"/>
    <dgm:cxn modelId="{9F96CC01-C96C-4BA2-84FF-7986CDF9B84D}" srcId="{132BAE71-2EA3-41FF-9E49-1889F0B5534D}" destId="{8321E7C1-4DAA-4CF6-B07B-528221A0DB22}" srcOrd="0" destOrd="0" parTransId="{891E0BC7-F970-48BD-928E-4DDD706B0369}" sibTransId="{9A6DDA23-F9F4-40A9-B11B-C21D03571E6B}"/>
    <dgm:cxn modelId="{38351A32-47B0-4FFE-84B6-D504F412F8FA}" type="presParOf" srcId="{3067168D-4969-4C09-B707-502907EE2AD7}" destId="{8E565BE7-89A4-4CBF-9E62-9D612453760D}" srcOrd="0" destOrd="0" presId="urn:microsoft.com/office/officeart/2005/8/layout/vList5"/>
    <dgm:cxn modelId="{357C4AC1-8EEB-4C5A-9B14-C0B833BDB32A}" type="presParOf" srcId="{8E565BE7-89A4-4CBF-9E62-9D612453760D}" destId="{15527E5D-F089-4BF7-9489-5CB8E67586D7}" srcOrd="0" destOrd="0" presId="urn:microsoft.com/office/officeart/2005/8/layout/vList5"/>
    <dgm:cxn modelId="{9BA0D322-8AC0-4BF3-9906-B54710319FD3}" type="presParOf" srcId="{8E565BE7-89A4-4CBF-9E62-9D612453760D}" destId="{DE42F81E-CEDF-49F4-B919-B601AA7C865F}" srcOrd="1" destOrd="0" presId="urn:microsoft.com/office/officeart/2005/8/layout/vList5"/>
    <dgm:cxn modelId="{089DB106-1085-4A60-907A-C03ADC28E091}" type="presParOf" srcId="{3067168D-4969-4C09-B707-502907EE2AD7}" destId="{353FEC5A-3E7D-4D21-8007-38163A0EA89D}" srcOrd="1" destOrd="0" presId="urn:microsoft.com/office/officeart/2005/8/layout/vList5"/>
    <dgm:cxn modelId="{92544CA8-8BC7-47BB-8BDC-27E74F8E0881}" type="presParOf" srcId="{3067168D-4969-4C09-B707-502907EE2AD7}" destId="{8EEC04A4-112B-49E4-AE5E-8443F0081B40}" srcOrd="2" destOrd="0" presId="urn:microsoft.com/office/officeart/2005/8/layout/vList5"/>
    <dgm:cxn modelId="{4CBD2308-6F71-4E0A-9E8C-43E184B20A32}" type="presParOf" srcId="{8EEC04A4-112B-49E4-AE5E-8443F0081B40}" destId="{B3092EC3-F17C-4CA7-85AE-9C35D5A27D73}" srcOrd="0" destOrd="0" presId="urn:microsoft.com/office/officeart/2005/8/layout/vList5"/>
    <dgm:cxn modelId="{D7CC7968-79C9-4164-A237-322B2F894AF2}" type="presParOf" srcId="{8EEC04A4-112B-49E4-AE5E-8443F0081B40}" destId="{1F5A1BF9-50C7-4763-839A-0DB4A86FDB74}" srcOrd="1" destOrd="0" presId="urn:microsoft.com/office/officeart/2005/8/layout/vList5"/>
    <dgm:cxn modelId="{AC9FADCD-55C7-4274-B30A-D8A770510E21}" type="presParOf" srcId="{3067168D-4969-4C09-B707-502907EE2AD7}" destId="{D108AB83-313A-4CFD-9A08-0063BE1D561F}" srcOrd="3" destOrd="0" presId="urn:microsoft.com/office/officeart/2005/8/layout/vList5"/>
    <dgm:cxn modelId="{B6387859-EBD2-4CE7-AE68-FC106A2F105A}" type="presParOf" srcId="{3067168D-4969-4C09-B707-502907EE2AD7}" destId="{76FDBF24-AA8F-4AD4-9BB1-2800020FE0A5}" srcOrd="4" destOrd="0" presId="urn:microsoft.com/office/officeart/2005/8/layout/vList5"/>
    <dgm:cxn modelId="{70685BCB-0F78-430D-A760-13741C94C47E}" type="presParOf" srcId="{76FDBF24-AA8F-4AD4-9BB1-2800020FE0A5}" destId="{CB63FFB3-0FE0-44FF-B372-CD29F2639893}" srcOrd="0" destOrd="0" presId="urn:microsoft.com/office/officeart/2005/8/layout/vList5"/>
    <dgm:cxn modelId="{085EB092-C080-4907-9D80-1245FBE83C0B}" type="presParOf" srcId="{76FDBF24-AA8F-4AD4-9BB1-2800020FE0A5}" destId="{0B4979A7-260A-437B-9994-A33207CE5424}"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23DBBB-CDF4-464C-8060-E78727042A92}">
      <dsp:nvSpPr>
        <dsp:cNvPr id="0" name=""/>
        <dsp:cNvSpPr/>
      </dsp:nvSpPr>
      <dsp:spPr>
        <a:xfrm>
          <a:off x="0" y="1207777"/>
          <a:ext cx="2939106" cy="227135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70688" rIns="170688" bIns="170688" numCol="1" spcCol="1270" anchor="ctr" anchorCtr="0">
          <a:noAutofit/>
        </a:bodyPr>
        <a:lstStyle/>
        <a:p>
          <a:pPr lvl="0" algn="just" defTabSz="1066800" rtl="1">
            <a:lnSpc>
              <a:spcPct val="90000"/>
            </a:lnSpc>
            <a:spcBef>
              <a:spcPct val="0"/>
            </a:spcBef>
            <a:spcAft>
              <a:spcPct val="35000"/>
            </a:spcAft>
          </a:pPr>
          <a:r>
            <a:rPr lang="ar-BH" sz="2400" kern="1200" dirty="0" smtClean="0">
              <a:latin typeface="Sakkal Majalla" panose="02000000000000000000" pitchFamily="2" charset="-78"/>
              <a:cs typeface="Sakkal Majalla" panose="02000000000000000000" pitchFamily="2" charset="-78"/>
            </a:rPr>
            <a:t>الإمام إبراهيم جعل أبو مسلم الخراساني رسولًا بينه وبين اتباعه في خرسان، ثم عينه كممثل له هناك.</a:t>
          </a:r>
          <a:endParaRPr lang="en-US" sz="2400" kern="1200" dirty="0">
            <a:latin typeface="Sakkal Majalla" panose="02000000000000000000" pitchFamily="2" charset="-78"/>
            <a:cs typeface="Sakkal Majalla" panose="02000000000000000000" pitchFamily="2" charset="-78"/>
          </a:endParaRPr>
        </a:p>
      </dsp:txBody>
      <dsp:txXfrm>
        <a:off x="470256" y="1207777"/>
        <a:ext cx="2468849" cy="2271350"/>
      </dsp:txXfrm>
    </dsp:sp>
    <dsp:sp modelId="{421BCE1F-FE97-45AB-8ED6-59090EE96DAF}">
      <dsp:nvSpPr>
        <dsp:cNvPr id="0" name=""/>
        <dsp:cNvSpPr/>
      </dsp:nvSpPr>
      <dsp:spPr>
        <a:xfrm>
          <a:off x="2326276" y="301448"/>
          <a:ext cx="1162216" cy="1162216"/>
        </a:xfrm>
        <a:prstGeom prst="ellipse">
          <a:avLst/>
        </a:prstGeom>
        <a:solidFill>
          <a:schemeClr val="accent2">
            <a:hueOff val="0"/>
            <a:satOff val="0"/>
            <a:lumOff val="0"/>
            <a:alphaOff val="0"/>
          </a:schemeClr>
        </a:solidFill>
        <a:ln w="12700" cap="flat" cmpd="sng" algn="ctr">
          <a:solidFill>
            <a:schemeClr val="accent2">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ar-BH" sz="2400" b="1" kern="1200" dirty="0" smtClean="0">
              <a:solidFill>
                <a:schemeClr val="tx1"/>
              </a:solidFill>
              <a:latin typeface="Sakkal Majalla" panose="02000000000000000000" pitchFamily="2" charset="-78"/>
              <a:cs typeface="Sakkal Majalla" panose="02000000000000000000" pitchFamily="2" charset="-78"/>
            </a:rPr>
            <a:t>إجابة السؤال الثالث </a:t>
          </a:r>
          <a:endParaRPr lang="en-US" sz="2400" kern="1200" dirty="0">
            <a:solidFill>
              <a:schemeClr val="tx1"/>
            </a:solidFill>
          </a:endParaRPr>
        </a:p>
      </dsp:txBody>
      <dsp:txXfrm>
        <a:off x="2496479" y="471651"/>
        <a:ext cx="821810" cy="821810"/>
      </dsp:txXfrm>
    </dsp:sp>
    <dsp:sp modelId="{8E445BF7-B3E7-432F-8A1D-41A63568F5F8}">
      <dsp:nvSpPr>
        <dsp:cNvPr id="0" name=""/>
        <dsp:cNvSpPr/>
      </dsp:nvSpPr>
      <dsp:spPr>
        <a:xfrm>
          <a:off x="3580916" y="1236358"/>
          <a:ext cx="2439598" cy="2242477"/>
        </a:xfrm>
        <a:prstGeom prst="rect">
          <a:avLst/>
        </a:prstGeom>
        <a:solidFill>
          <a:srgbClr val="CAE4BA">
            <a:alpha val="89804"/>
          </a:srgb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70688" rIns="170688" bIns="170688" numCol="1" spcCol="1270" anchor="ctr" anchorCtr="0">
          <a:noAutofit/>
        </a:bodyPr>
        <a:lstStyle/>
        <a:p>
          <a:pPr lvl="0" algn="ctr" defTabSz="1066800" rtl="1">
            <a:lnSpc>
              <a:spcPct val="90000"/>
            </a:lnSpc>
            <a:spcBef>
              <a:spcPct val="0"/>
            </a:spcBef>
            <a:spcAft>
              <a:spcPct val="35000"/>
            </a:spcAft>
          </a:pPr>
          <a:r>
            <a:rPr lang="ar-BH" sz="2400" kern="1200" dirty="0" smtClean="0">
              <a:latin typeface="Sakkal Majalla" panose="02000000000000000000" pitchFamily="2" charset="-78"/>
              <a:cs typeface="Sakkal Majalla" panose="02000000000000000000" pitchFamily="2" charset="-78"/>
            </a:rPr>
            <a:t>بسبب ذكاءه وحسن بصره وجودة ذهنه وحسن منطقه.</a:t>
          </a:r>
          <a:endParaRPr lang="en-US" sz="2400" kern="1200" dirty="0">
            <a:latin typeface="Sakkal Majalla" panose="02000000000000000000" pitchFamily="2" charset="-78"/>
            <a:cs typeface="Sakkal Majalla" panose="02000000000000000000" pitchFamily="2" charset="-78"/>
          </a:endParaRPr>
        </a:p>
      </dsp:txBody>
      <dsp:txXfrm>
        <a:off x="3971252" y="1236358"/>
        <a:ext cx="2049262" cy="2242477"/>
      </dsp:txXfrm>
    </dsp:sp>
    <dsp:sp modelId="{0574BED9-CD68-432C-B68C-3200AB1A214A}">
      <dsp:nvSpPr>
        <dsp:cNvPr id="0" name=""/>
        <dsp:cNvSpPr/>
      </dsp:nvSpPr>
      <dsp:spPr>
        <a:xfrm>
          <a:off x="5500824" y="420191"/>
          <a:ext cx="1162216" cy="1162216"/>
        </a:xfrm>
        <a:prstGeom prst="ellipse">
          <a:avLst/>
        </a:prstGeom>
        <a:solidFill>
          <a:schemeClr val="accent6">
            <a:lumMod val="20000"/>
            <a:lumOff val="80000"/>
          </a:schemeClr>
        </a:solidFill>
        <a:ln w="1270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ar-BH" sz="2400" b="1" kern="1200" dirty="0" smtClean="0">
              <a:solidFill>
                <a:schemeClr val="tx1"/>
              </a:solidFill>
              <a:latin typeface="Sakkal Majalla" panose="02000000000000000000" pitchFamily="2" charset="-78"/>
              <a:cs typeface="Sakkal Majalla" panose="02000000000000000000" pitchFamily="2" charset="-78"/>
            </a:rPr>
            <a:t>إجابة السؤال الثاني</a:t>
          </a:r>
          <a:endParaRPr lang="en-US" sz="2400" kern="1200" dirty="0">
            <a:solidFill>
              <a:schemeClr val="tx1"/>
            </a:solidFill>
          </a:endParaRPr>
        </a:p>
      </dsp:txBody>
      <dsp:txXfrm>
        <a:off x="5671027" y="590394"/>
        <a:ext cx="821810" cy="821810"/>
      </dsp:txXfrm>
    </dsp:sp>
    <dsp:sp modelId="{79C55308-C34E-4F21-8B44-A7D06C04E046}">
      <dsp:nvSpPr>
        <dsp:cNvPr id="0" name=""/>
        <dsp:cNvSpPr/>
      </dsp:nvSpPr>
      <dsp:spPr>
        <a:xfrm>
          <a:off x="6695632" y="1274440"/>
          <a:ext cx="2447482" cy="2189675"/>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70688" rIns="170688" bIns="170688" numCol="1" spcCol="1270" anchor="ctr" anchorCtr="0">
          <a:noAutofit/>
        </a:bodyPr>
        <a:lstStyle/>
        <a:p>
          <a:pPr lvl="0" algn="ctr" defTabSz="1066800" rtl="1">
            <a:lnSpc>
              <a:spcPct val="90000"/>
            </a:lnSpc>
            <a:spcBef>
              <a:spcPct val="0"/>
            </a:spcBef>
            <a:spcAft>
              <a:spcPct val="35000"/>
            </a:spcAft>
          </a:pPr>
          <a:r>
            <a:rPr lang="ar-BH" sz="2400" kern="1200" dirty="0" smtClean="0">
              <a:latin typeface="Sakkal Majalla" panose="02000000000000000000" pitchFamily="2" charset="-78"/>
              <a:cs typeface="Sakkal Majalla" panose="02000000000000000000" pitchFamily="2" charset="-78"/>
            </a:rPr>
            <a:t>محمد بن علي، ثم إبراهيم الإمام، ثم أبو العباس.</a:t>
          </a:r>
          <a:endParaRPr lang="en-US" sz="2400" kern="1200" dirty="0">
            <a:latin typeface="Sakkal Majalla" panose="02000000000000000000" pitchFamily="2" charset="-78"/>
            <a:cs typeface="Sakkal Majalla" panose="02000000000000000000" pitchFamily="2" charset="-78"/>
          </a:endParaRPr>
        </a:p>
      </dsp:txBody>
      <dsp:txXfrm>
        <a:off x="7087229" y="1274440"/>
        <a:ext cx="2055885" cy="2189675"/>
      </dsp:txXfrm>
    </dsp:sp>
    <dsp:sp modelId="{42462F51-F925-42B1-8B72-20E5C75E9E2D}">
      <dsp:nvSpPr>
        <dsp:cNvPr id="0" name=""/>
        <dsp:cNvSpPr/>
      </dsp:nvSpPr>
      <dsp:spPr>
        <a:xfrm>
          <a:off x="8484060" y="487414"/>
          <a:ext cx="1162216" cy="1162216"/>
        </a:xfrm>
        <a:prstGeom prst="ellipse">
          <a:avLst/>
        </a:prstGeom>
        <a:solidFill>
          <a:schemeClr val="accent4">
            <a:hueOff val="0"/>
            <a:satOff val="0"/>
            <a:lumOff val="0"/>
            <a:alphaOff val="0"/>
          </a:schemeClr>
        </a:solidFill>
        <a:ln w="12700" cap="flat" cmpd="sng" algn="ctr">
          <a:solidFill>
            <a:schemeClr val="accent4">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ar-BH" sz="2400" b="1" kern="1200" dirty="0" smtClean="0">
              <a:solidFill>
                <a:schemeClr val="tx1"/>
              </a:solidFill>
              <a:latin typeface="Sakkal Majalla" panose="02000000000000000000" pitchFamily="2" charset="-78"/>
              <a:cs typeface="Sakkal Majalla" panose="02000000000000000000" pitchFamily="2" charset="-78"/>
            </a:rPr>
            <a:t>إجابة السؤال الأول </a:t>
          </a:r>
          <a:endParaRPr lang="en-US" sz="2400" b="1" kern="1200" dirty="0">
            <a:solidFill>
              <a:schemeClr val="tx1"/>
            </a:solidFill>
            <a:latin typeface="Sakkal Majalla" panose="02000000000000000000" pitchFamily="2" charset="-78"/>
            <a:cs typeface="Sakkal Majalla" panose="02000000000000000000" pitchFamily="2" charset="-78"/>
          </a:endParaRPr>
        </a:p>
      </dsp:txBody>
      <dsp:txXfrm>
        <a:off x="8654263" y="657617"/>
        <a:ext cx="821810" cy="8218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42F81E-CEDF-49F4-B919-B601AA7C865F}">
      <dsp:nvSpPr>
        <dsp:cNvPr id="0" name=""/>
        <dsp:cNvSpPr/>
      </dsp:nvSpPr>
      <dsp:spPr>
        <a:xfrm rot="5400000">
          <a:off x="5416994" y="-3290352"/>
          <a:ext cx="1366353" cy="8050085"/>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r" defTabSz="1066800" rtl="1">
            <a:lnSpc>
              <a:spcPct val="90000"/>
            </a:lnSpc>
            <a:spcBef>
              <a:spcPct val="0"/>
            </a:spcBef>
            <a:spcAft>
              <a:spcPct val="15000"/>
            </a:spcAft>
            <a:buChar char="••"/>
          </a:pPr>
          <a:r>
            <a:rPr lang="ar-BH" sz="2400" kern="1200" dirty="0" smtClean="0"/>
            <a:t>                    قامت الثورات ضد الأمويين في مَرو عاصمة خراسان.</a:t>
          </a:r>
          <a:endParaRPr lang="en-US" sz="2400" kern="1200" dirty="0"/>
        </a:p>
      </dsp:txBody>
      <dsp:txXfrm rot="-5400000">
        <a:off x="2075128" y="118214"/>
        <a:ext cx="7983385" cy="1232953"/>
      </dsp:txXfrm>
    </dsp:sp>
    <dsp:sp modelId="{15527E5D-F089-4BF7-9489-5CB8E67586D7}">
      <dsp:nvSpPr>
        <dsp:cNvPr id="0" name=""/>
        <dsp:cNvSpPr/>
      </dsp:nvSpPr>
      <dsp:spPr>
        <a:xfrm>
          <a:off x="8065285" y="0"/>
          <a:ext cx="2059930" cy="130174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ar-BH" sz="2900" b="1" kern="1200" dirty="0" smtClean="0">
              <a:solidFill>
                <a:schemeClr val="tx1"/>
              </a:solidFill>
              <a:latin typeface="Sakkal Majalla" panose="02000000000000000000" pitchFamily="2" charset="-78"/>
              <a:cs typeface="Sakkal Majalla" panose="02000000000000000000" pitchFamily="2" charset="-78"/>
            </a:rPr>
            <a:t>إجابة السؤال الأول </a:t>
          </a:r>
          <a:endParaRPr lang="en-US" sz="2900" kern="1200" dirty="0">
            <a:solidFill>
              <a:schemeClr val="tx1"/>
            </a:solidFill>
          </a:endParaRPr>
        </a:p>
      </dsp:txBody>
      <dsp:txXfrm>
        <a:off x="8128831" y="63546"/>
        <a:ext cx="1932838" cy="1174649"/>
      </dsp:txXfrm>
    </dsp:sp>
    <dsp:sp modelId="{1F5A1BF9-50C7-4763-839A-0DB4A86FDB74}">
      <dsp:nvSpPr>
        <dsp:cNvPr id="0" name=""/>
        <dsp:cNvSpPr/>
      </dsp:nvSpPr>
      <dsp:spPr>
        <a:xfrm rot="5400000">
          <a:off x="5404885" y="-1899588"/>
          <a:ext cx="1366353" cy="8070072"/>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r" defTabSz="1066800" rtl="1">
            <a:lnSpc>
              <a:spcPct val="90000"/>
            </a:lnSpc>
            <a:spcBef>
              <a:spcPct val="0"/>
            </a:spcBef>
            <a:spcAft>
              <a:spcPct val="15000"/>
            </a:spcAft>
            <a:buChar char="••"/>
          </a:pPr>
          <a:r>
            <a:rPr lang="ar-BH" sz="2400" kern="1200" dirty="0" smtClean="0"/>
            <a:t>                   أهم المعارك هي معركة الزاب ومعركة الفلوجة.</a:t>
          </a:r>
          <a:endParaRPr lang="en-US" sz="2400" kern="1200" dirty="0"/>
        </a:p>
      </dsp:txBody>
      <dsp:txXfrm rot="-5400000">
        <a:off x="2053026" y="1518971"/>
        <a:ext cx="8003372" cy="1232953"/>
      </dsp:txXfrm>
    </dsp:sp>
    <dsp:sp modelId="{B3092EC3-F17C-4CA7-85AE-9C35D5A27D73}">
      <dsp:nvSpPr>
        <dsp:cNvPr id="0" name=""/>
        <dsp:cNvSpPr/>
      </dsp:nvSpPr>
      <dsp:spPr>
        <a:xfrm>
          <a:off x="8033067" y="1532519"/>
          <a:ext cx="2052362" cy="121207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ar-BH" sz="2900" b="1" kern="1200" dirty="0" smtClean="0">
              <a:solidFill>
                <a:schemeClr val="tx1"/>
              </a:solidFill>
              <a:latin typeface="Sakkal Majalla" panose="02000000000000000000" pitchFamily="2" charset="-78"/>
              <a:cs typeface="Sakkal Majalla" panose="02000000000000000000" pitchFamily="2" charset="-78"/>
            </a:rPr>
            <a:t>إجابة السؤال الثاني </a:t>
          </a:r>
          <a:endParaRPr lang="en-US" sz="2900" kern="1200" dirty="0">
            <a:solidFill>
              <a:schemeClr val="tx1"/>
            </a:solidFill>
          </a:endParaRPr>
        </a:p>
      </dsp:txBody>
      <dsp:txXfrm>
        <a:off x="8092236" y="1591688"/>
        <a:ext cx="1934024" cy="1093736"/>
      </dsp:txXfrm>
    </dsp:sp>
    <dsp:sp modelId="{0B4979A7-260A-437B-9994-A33207CE5424}">
      <dsp:nvSpPr>
        <dsp:cNvPr id="0" name=""/>
        <dsp:cNvSpPr/>
      </dsp:nvSpPr>
      <dsp:spPr>
        <a:xfrm rot="5400000">
          <a:off x="5409034" y="-445143"/>
          <a:ext cx="1366353" cy="8064684"/>
        </a:xfrm>
        <a:prstGeom prst="round2Same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r" defTabSz="1066800" rtl="1">
            <a:lnSpc>
              <a:spcPct val="90000"/>
            </a:lnSpc>
            <a:spcBef>
              <a:spcPct val="0"/>
            </a:spcBef>
            <a:spcAft>
              <a:spcPct val="15000"/>
            </a:spcAft>
            <a:buChar char="••"/>
          </a:pPr>
          <a:r>
            <a:rPr lang="ar-BH" sz="2400" kern="1200" dirty="0" smtClean="0"/>
            <a:t>                    آخر خليفة هو مروان بن محمد وقُتل في صحراء سيناء. </a:t>
          </a:r>
          <a:endParaRPr lang="en-US" sz="2400" kern="1200" dirty="0"/>
        </a:p>
      </dsp:txBody>
      <dsp:txXfrm rot="-5400000">
        <a:off x="2059869" y="2970722"/>
        <a:ext cx="7997984" cy="1232953"/>
      </dsp:txXfrm>
    </dsp:sp>
    <dsp:sp modelId="{CB63FFB3-0FE0-44FF-B372-CD29F2639893}">
      <dsp:nvSpPr>
        <dsp:cNvPr id="0" name=""/>
        <dsp:cNvSpPr/>
      </dsp:nvSpPr>
      <dsp:spPr>
        <a:xfrm>
          <a:off x="7998839" y="2945029"/>
          <a:ext cx="2059205" cy="1284337"/>
        </a:xfrm>
        <a:prstGeom prst="round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ar-BH" sz="2900" b="1" kern="1200" dirty="0" smtClean="0">
              <a:solidFill>
                <a:schemeClr val="tx1"/>
              </a:solidFill>
              <a:latin typeface="Sakkal Majalla" panose="02000000000000000000" pitchFamily="2" charset="-78"/>
              <a:cs typeface="Sakkal Majalla" panose="02000000000000000000" pitchFamily="2" charset="-78"/>
            </a:rPr>
            <a:t>إجابة السؤال الثالث</a:t>
          </a:r>
          <a:endParaRPr lang="en-US" sz="2900" kern="1200" dirty="0">
            <a:solidFill>
              <a:schemeClr val="tx1"/>
            </a:solidFill>
          </a:endParaRPr>
        </a:p>
      </dsp:txBody>
      <dsp:txXfrm>
        <a:off x="8061535" y="3007725"/>
        <a:ext cx="1933813" cy="1158945"/>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BB54EE-DF0D-4FA1-B48F-C292469C25C4}" type="datetimeFigureOut">
              <a:rPr lang="en-US" smtClean="0"/>
              <a:t>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BB54EE-DF0D-4FA1-B48F-C292469C25C4}" type="datetimeFigureOut">
              <a:rPr lang="en-US" smtClean="0"/>
              <a:t>2/9/2021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BB54EE-DF0D-4FA1-B48F-C292469C25C4}" type="datetimeFigureOut">
              <a:rPr lang="en-US" smtClean="0"/>
              <a:t>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2/9/2021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2/9/2021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38400" y="381000"/>
            <a:ext cx="7162800" cy="1182210"/>
          </a:xfrm>
          <a:prstGeom prst="rect">
            <a:avLst/>
          </a:prstGeom>
        </p:spPr>
      </p:pic>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TextBox 6"/>
          <p:cNvSpPr txBox="1"/>
          <p:nvPr/>
        </p:nvSpPr>
        <p:spPr>
          <a:xfrm>
            <a:off x="4633962" y="1930832"/>
            <a:ext cx="6404682" cy="523220"/>
          </a:xfrm>
          <a:prstGeom prst="rect">
            <a:avLst/>
          </a:prstGeom>
          <a:solidFill>
            <a:schemeClr val="accent5">
              <a:lumMod val="20000"/>
              <a:lumOff val="80000"/>
            </a:schemeClr>
          </a:solidFill>
          <a:ln>
            <a:solidFill>
              <a:schemeClr val="accent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rtl="1"/>
            <a:r>
              <a:rPr lang="ar-BH" sz="2800" b="1" dirty="0">
                <a:solidFill>
                  <a:srgbClr val="C00000"/>
                </a:solidFill>
                <a:latin typeface="Sakkal Majalla" panose="02000000000000000000" pitchFamily="2" charset="-78"/>
                <a:cs typeface="Sakkal Majalla" panose="02000000000000000000" pitchFamily="2" charset="-78"/>
              </a:rPr>
              <a:t>المواد الاجتماعية / </a:t>
            </a:r>
            <a:r>
              <a:rPr lang="ar-SA" sz="2800" b="1" dirty="0">
                <a:solidFill>
                  <a:srgbClr val="C00000"/>
                </a:solidFill>
                <a:latin typeface="Sakkal Majalla" panose="02000000000000000000" pitchFamily="2" charset="-78"/>
                <a:cs typeface="Sakkal Majalla" panose="02000000000000000000" pitchFamily="2" charset="-78"/>
              </a:rPr>
              <a:t>الصف الثاني الإعدادي </a:t>
            </a:r>
            <a:endParaRPr lang="en-US" sz="36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8" name="Rectangle 7"/>
          <p:cNvSpPr/>
          <p:nvPr/>
        </p:nvSpPr>
        <p:spPr>
          <a:xfrm>
            <a:off x="4981682" y="3190412"/>
            <a:ext cx="6250145" cy="1446550"/>
          </a:xfrm>
          <a:prstGeom prst="rect">
            <a:avLst/>
          </a:prstGeom>
        </p:spPr>
        <p:txBody>
          <a:bodyPr wrap="square">
            <a:spAutoFit/>
          </a:bodyPr>
          <a:lstStyle/>
          <a:p>
            <a:pPr algn="ctr" rtl="1"/>
            <a:r>
              <a:rPr lang="ar-BH" sz="4400" b="1" dirty="0" smtClean="0">
                <a:solidFill>
                  <a:srgbClr val="C00000"/>
                </a:solidFill>
                <a:latin typeface="Sakkal Majalla" panose="02000000000000000000" pitchFamily="2" charset="-78"/>
                <a:ea typeface="Calibri" panose="020F0502020204030204" pitchFamily="34" charset="0"/>
                <a:cs typeface="Sakkal Majalla" panose="02000000000000000000" pitchFamily="2" charset="-78"/>
              </a:rPr>
              <a:t>الدرس 32: </a:t>
            </a:r>
            <a:r>
              <a:rPr lang="ar-SA" sz="4400" b="1" dirty="0">
                <a:solidFill>
                  <a:srgbClr val="C00000"/>
                </a:solidFill>
                <a:latin typeface="Sakkal Majalla" panose="02000000000000000000" pitchFamily="2" charset="-78"/>
                <a:cs typeface="Sakkal Majalla" panose="02000000000000000000" pitchFamily="2" charset="-78"/>
              </a:rPr>
              <a:t>الخلافة العبّاسية (1)</a:t>
            </a:r>
          </a:p>
          <a:p>
            <a:pPr algn="ctr" rtl="1"/>
            <a:r>
              <a:rPr lang="ar-SA" sz="4400" b="1" dirty="0">
                <a:latin typeface="Sakkal Majalla" panose="02000000000000000000" pitchFamily="2" charset="-78"/>
                <a:cs typeface="Sakkal Majalla" panose="02000000000000000000" pitchFamily="2" charset="-78"/>
              </a:rPr>
              <a:t>الدعوة </a:t>
            </a:r>
            <a:r>
              <a:rPr lang="ar-SA" sz="4400" b="1" dirty="0" smtClean="0">
                <a:latin typeface="Sakkal Majalla" panose="02000000000000000000" pitchFamily="2" charset="-78"/>
                <a:cs typeface="Sakkal Majalla" panose="02000000000000000000" pitchFamily="2" charset="-78"/>
              </a:rPr>
              <a:t>العبّاسية</a:t>
            </a:r>
            <a:endParaRPr lang="ar-SA" sz="4400" b="1" dirty="0">
              <a:latin typeface="Sakkal Majalla" panose="02000000000000000000" pitchFamily="2" charset="-78"/>
              <a:cs typeface="Sakkal Majalla" panose="02000000000000000000" pitchFamily="2" charset="-78"/>
            </a:endParaRPr>
          </a:p>
        </p:txBody>
      </p:sp>
      <p:pic>
        <p:nvPicPr>
          <p:cNvPr id="2" name="Picture 1"/>
          <p:cNvPicPr>
            <a:picLocks noChangeAspect="1"/>
          </p:cNvPicPr>
          <p:nvPr/>
        </p:nvPicPr>
        <p:blipFill rotWithShape="1">
          <a:blip r:embed="rId3"/>
          <a:srcRect l="36703" t="17386" r="35977" b="17298"/>
          <a:stretch/>
        </p:blipFill>
        <p:spPr>
          <a:xfrm>
            <a:off x="740534" y="1930832"/>
            <a:ext cx="3483735" cy="41645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p:cNvSpPr txBox="1"/>
          <p:nvPr/>
        </p:nvSpPr>
        <p:spPr>
          <a:xfrm>
            <a:off x="4633962" y="5238956"/>
            <a:ext cx="6404682" cy="523220"/>
          </a:xfrm>
          <a:prstGeom prst="rect">
            <a:avLst/>
          </a:prstGeom>
          <a:solidFill>
            <a:schemeClr val="accent5">
              <a:lumMod val="20000"/>
              <a:lumOff val="80000"/>
            </a:schemeClr>
          </a:solidFill>
          <a:ln>
            <a:solidFill>
              <a:schemeClr val="accent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rtl="1"/>
            <a:r>
              <a:rPr lang="ar-BH" sz="2800" b="1" dirty="0" smtClean="0">
                <a:solidFill>
                  <a:srgbClr val="C00000"/>
                </a:solidFill>
                <a:latin typeface="Sakkal Majalla" panose="02000000000000000000" pitchFamily="2" charset="-78"/>
                <a:cs typeface="Sakkal Majalla" panose="02000000000000000000" pitchFamily="2" charset="-78"/>
              </a:rPr>
              <a:t>رقم الصفحة 100-101</a:t>
            </a:r>
            <a:endParaRPr lang="en-US" sz="36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25545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12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1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1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circle(in)">
                                      <p:cBhvr>
                                        <p:cTn id="22"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Rectangle 6"/>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عنوان فرعي 2"/>
          <p:cNvSpPr txBox="1">
            <a:spLocks/>
          </p:cNvSpPr>
          <p:nvPr/>
        </p:nvSpPr>
        <p:spPr>
          <a:xfrm>
            <a:off x="403412" y="1871376"/>
            <a:ext cx="11349317" cy="3789481"/>
          </a:xfrm>
          <a:prstGeom prst="rect">
            <a:avLst/>
          </a:prstGeom>
          <a:noFill/>
          <a:ln w="82550" cmpd="dbl">
            <a:solidFill>
              <a:schemeClr val="accent1">
                <a:lumMod val="50000"/>
              </a:schemeClr>
            </a:solidFill>
            <a:prstDash val="solid"/>
          </a:ln>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endParaRPr lang="ar-BH" sz="1100" b="1" dirty="0"/>
          </a:p>
          <a:p>
            <a:pPr marL="0" indent="0" algn="r" rtl="1">
              <a:lnSpc>
                <a:spcPct val="150000"/>
              </a:lnSpc>
              <a:buNone/>
            </a:pPr>
            <a:r>
              <a:rPr lang="ar-BH" sz="2400" b="1" dirty="0" smtClean="0">
                <a:solidFill>
                  <a:schemeClr val="tx1"/>
                </a:solidFill>
                <a:latin typeface="Sakkal Majalla" panose="02000000000000000000" pitchFamily="2" charset="-78"/>
                <a:cs typeface="Sakkal Majalla" panose="02000000000000000000" pitchFamily="2" charset="-78"/>
              </a:rPr>
              <a:t>يتوقّع من الطّالب في نهاية الدّرس أن:</a:t>
            </a:r>
          </a:p>
          <a:p>
            <a:pPr lvl="0" algn="just" rtl="1">
              <a:lnSpc>
                <a:spcPct val="150000"/>
              </a:lnSpc>
              <a:buFont typeface="Calibri" panose="020F0502020204030204" pitchFamily="34" charset="0"/>
              <a:buChar char="‒"/>
            </a:pPr>
            <a:r>
              <a:rPr lang="ar-BH" altLang="ko-KR" sz="2400" b="1" dirty="0" smtClean="0">
                <a:solidFill>
                  <a:prstClr val="black"/>
                </a:solidFill>
                <a:latin typeface="Sakkal Majalla" panose="02000000000000000000" pitchFamily="2" charset="-78"/>
                <a:cs typeface="Sakkal Majalla" panose="02000000000000000000" pitchFamily="2" charset="-78"/>
              </a:rPr>
              <a:t>يعلل قيام الخلافة العباسية</a:t>
            </a:r>
            <a:r>
              <a:rPr lang="ar-BH" sz="2400" b="1" dirty="0" smtClean="0">
                <a:solidFill>
                  <a:schemeClr val="tx1"/>
                </a:solidFill>
                <a:latin typeface="Sakkal Majalla" panose="02000000000000000000" pitchFamily="2" charset="-78"/>
                <a:cs typeface="Sakkal Majalla" panose="02000000000000000000" pitchFamily="2" charset="-78"/>
              </a:rPr>
              <a:t>.</a:t>
            </a:r>
          </a:p>
          <a:p>
            <a:pPr lvl="0" algn="just" rtl="1">
              <a:lnSpc>
                <a:spcPct val="150000"/>
              </a:lnSpc>
              <a:buFont typeface="Calibri" panose="020F0502020204030204" pitchFamily="34" charset="0"/>
              <a:buChar char="‒"/>
            </a:pPr>
            <a:r>
              <a:rPr lang="ar-BH" sz="2400" b="1" dirty="0" smtClean="0">
                <a:solidFill>
                  <a:schemeClr val="tx1"/>
                </a:solidFill>
                <a:latin typeface="Sakkal Majalla" panose="02000000000000000000" pitchFamily="2" charset="-78"/>
                <a:cs typeface="Sakkal Majalla" panose="02000000000000000000" pitchFamily="2" charset="-78"/>
              </a:rPr>
              <a:t>يحدد طريقة وصول العباسيين للحكم.</a:t>
            </a:r>
            <a:endParaRPr lang="ar-BH" sz="2400" b="1" dirty="0">
              <a:solidFill>
                <a:schemeClr val="tx1"/>
              </a:solidFill>
              <a:latin typeface="Sakkal Majalla" panose="02000000000000000000" pitchFamily="2" charset="-78"/>
              <a:cs typeface="Sakkal Majalla" panose="02000000000000000000" pitchFamily="2" charset="-78"/>
            </a:endParaRPr>
          </a:p>
          <a:p>
            <a:pPr lvl="0" algn="just" rtl="1">
              <a:lnSpc>
                <a:spcPct val="150000"/>
              </a:lnSpc>
              <a:buFont typeface="Calibri" panose="020F0502020204030204" pitchFamily="34" charset="0"/>
              <a:buChar char="‒"/>
            </a:pPr>
            <a:r>
              <a:rPr lang="ar-BH" sz="2400" b="1" dirty="0" smtClean="0">
                <a:solidFill>
                  <a:schemeClr val="tx1"/>
                </a:solidFill>
                <a:latin typeface="Sakkal Majalla" panose="02000000000000000000" pitchFamily="2" charset="-78"/>
                <a:cs typeface="Sakkal Majalla" panose="02000000000000000000" pitchFamily="2" charset="-78"/>
              </a:rPr>
              <a:t>يبين كيفية سقوط  ونهاية الدولة الاموية.</a:t>
            </a:r>
          </a:p>
          <a:p>
            <a:pPr marL="0" indent="0" algn="r" rtl="1">
              <a:lnSpc>
                <a:spcPct val="150000"/>
              </a:lnSpc>
              <a:buNone/>
            </a:pPr>
            <a:endParaRPr lang="ar-BH" sz="2400" b="1" dirty="0" smtClean="0">
              <a:latin typeface="Simplified Arabic" panose="02020603050405020304" pitchFamily="18" charset="-78"/>
            </a:endParaRPr>
          </a:p>
        </p:txBody>
      </p:sp>
      <p:sp>
        <p:nvSpPr>
          <p:cNvPr id="10" name="مستطيل 3">
            <a:extLst>
              <a:ext uri="{FF2B5EF4-FFF2-40B4-BE49-F238E27FC236}">
                <a16:creationId xmlns:a16="http://schemas.microsoft.com/office/drawing/2014/main" id="{4B3C9DE7-92D6-469E-8AE9-CB0338F9207B}"/>
              </a:ext>
            </a:extLst>
          </p:cNvPr>
          <p:cNvSpPr/>
          <p:nvPr/>
        </p:nvSpPr>
        <p:spPr>
          <a:xfrm>
            <a:off x="0" y="622616"/>
            <a:ext cx="2498501" cy="400336"/>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endParaRPr lang="ar-BH" sz="500" b="1" dirty="0" smtClean="0">
              <a:latin typeface="Sakkal Majalla" panose="02000000000000000000" pitchFamily="2" charset="-78"/>
            </a:endParaRPr>
          </a:p>
          <a:p>
            <a:pPr algn="ctr" rtl="1"/>
            <a:r>
              <a:rPr lang="ar-BH" sz="1600" b="1" dirty="0" smtClean="0">
                <a:latin typeface="Sakkal Majalla" panose="02000000000000000000" pitchFamily="2" charset="-78"/>
                <a:cs typeface="Sakkal Majalla" panose="02000000000000000000" pitchFamily="2" charset="-78"/>
              </a:rPr>
              <a:t>الخلافة العباسية(1)- الدعوة العباسية</a:t>
            </a:r>
            <a:endParaRPr lang="ar-BH" sz="1600" b="1" dirty="0">
              <a:latin typeface="Sakkal Majalla" panose="02000000000000000000" pitchFamily="2" charset="-78"/>
              <a:cs typeface="Sakkal Majalla" panose="02000000000000000000" pitchFamily="2" charset="-78"/>
            </a:endParaRPr>
          </a:p>
        </p:txBody>
      </p:sp>
      <p:sp>
        <p:nvSpPr>
          <p:cNvPr id="11" name="عنوان 1"/>
          <p:cNvSpPr txBox="1">
            <a:spLocks/>
          </p:cNvSpPr>
          <p:nvPr/>
        </p:nvSpPr>
        <p:spPr>
          <a:xfrm>
            <a:off x="4907463" y="828305"/>
            <a:ext cx="3079432" cy="9070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ar-SA" sz="4000" b="1" dirty="0" smtClean="0">
                <a:solidFill>
                  <a:srgbClr val="C00000"/>
                </a:solidFill>
                <a:latin typeface="Sakkal Majalla" panose="02000000000000000000" pitchFamily="2" charset="-78"/>
                <a:cs typeface="Sakkal Majalla" panose="02000000000000000000" pitchFamily="2" charset="-78"/>
              </a:rPr>
              <a:t>أهداف الدرس </a:t>
            </a:r>
            <a:endParaRPr lang="ar-BH" sz="4000" b="1"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056518713"/>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12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bg/>
                                          </p:spTgt>
                                        </p:tgtEl>
                                        <p:attrNameLst>
                                          <p:attrName>style.visibility</p:attrName>
                                        </p:attrNameLst>
                                      </p:cBhvr>
                                      <p:to>
                                        <p:strVal val="visible"/>
                                      </p:to>
                                    </p:set>
                                    <p:animEffect transition="in" filter="fade">
                                      <p:cBhvr>
                                        <p:cTn id="12" dur="1000"/>
                                        <p:tgtEl>
                                          <p:spTgt spid="9">
                                            <p:bg/>
                                          </p:spTgt>
                                        </p:tgtEl>
                                      </p:cBhvr>
                                    </p:animEffect>
                                    <p:anim calcmode="lin" valueType="num">
                                      <p:cBhvr>
                                        <p:cTn id="13" dur="1000" fill="hold"/>
                                        <p:tgtEl>
                                          <p:spTgt spid="9">
                                            <p:bg/>
                                          </p:spTgt>
                                        </p:tgtEl>
                                        <p:attrNameLst>
                                          <p:attrName>ppt_x</p:attrName>
                                        </p:attrNameLst>
                                      </p:cBhvr>
                                      <p:tavLst>
                                        <p:tav tm="0">
                                          <p:val>
                                            <p:strVal val="#ppt_x"/>
                                          </p:val>
                                        </p:tav>
                                        <p:tav tm="100000">
                                          <p:val>
                                            <p:strVal val="#ppt_x"/>
                                          </p:val>
                                        </p:tav>
                                      </p:tavLst>
                                    </p:anim>
                                    <p:anim calcmode="lin" valueType="num">
                                      <p:cBhvr>
                                        <p:cTn id="14" dur="1000" fill="hold"/>
                                        <p:tgtEl>
                                          <p:spTgt spid="9">
                                            <p:bg/>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fade">
                                      <p:cBhvr>
                                        <p:cTn id="19" dur="1000"/>
                                        <p:tgtEl>
                                          <p:spTgt spid="9">
                                            <p:txEl>
                                              <p:pRg st="1" end="1"/>
                                            </p:txEl>
                                          </p:spTgt>
                                        </p:tgtEl>
                                      </p:cBhvr>
                                    </p:animEffect>
                                    <p:anim calcmode="lin" valueType="num">
                                      <p:cBhvr>
                                        <p:cTn id="20"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9">
                                            <p:txEl>
                                              <p:pRg st="2" end="2"/>
                                            </p:txEl>
                                          </p:spTgt>
                                        </p:tgtEl>
                                        <p:attrNameLst>
                                          <p:attrName>style.visibility</p:attrName>
                                        </p:attrNameLst>
                                      </p:cBhvr>
                                      <p:to>
                                        <p:strVal val="visible"/>
                                      </p:to>
                                    </p:set>
                                    <p:animEffect transition="in" filter="fade">
                                      <p:cBhvr>
                                        <p:cTn id="26" dur="1000"/>
                                        <p:tgtEl>
                                          <p:spTgt spid="9">
                                            <p:txEl>
                                              <p:pRg st="2" end="2"/>
                                            </p:txEl>
                                          </p:spTgt>
                                        </p:tgtEl>
                                      </p:cBhvr>
                                    </p:animEffect>
                                    <p:anim calcmode="lin" valueType="num">
                                      <p:cBhvr>
                                        <p:cTn id="27"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xEl>
                                              <p:pRg st="3" end="3"/>
                                            </p:txEl>
                                          </p:spTgt>
                                        </p:tgtEl>
                                        <p:attrNameLst>
                                          <p:attrName>style.visibility</p:attrName>
                                        </p:attrNameLst>
                                      </p:cBhvr>
                                      <p:to>
                                        <p:strVal val="visible"/>
                                      </p:to>
                                    </p:set>
                                    <p:animEffect transition="in" filter="fade">
                                      <p:cBhvr>
                                        <p:cTn id="33" dur="1000"/>
                                        <p:tgtEl>
                                          <p:spTgt spid="9">
                                            <p:txEl>
                                              <p:pRg st="3" end="3"/>
                                            </p:txEl>
                                          </p:spTgt>
                                        </p:tgtEl>
                                      </p:cBhvr>
                                    </p:animEffect>
                                    <p:anim calcmode="lin" valueType="num">
                                      <p:cBhvr>
                                        <p:cTn id="34"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9">
                                            <p:txEl>
                                              <p:pRg st="4" end="4"/>
                                            </p:txEl>
                                          </p:spTgt>
                                        </p:tgtEl>
                                        <p:attrNameLst>
                                          <p:attrName>style.visibility</p:attrName>
                                        </p:attrNameLst>
                                      </p:cBhvr>
                                      <p:to>
                                        <p:strVal val="visible"/>
                                      </p:to>
                                    </p:set>
                                    <p:animEffect transition="in" filter="fade">
                                      <p:cBhvr>
                                        <p:cTn id="40" dur="1000"/>
                                        <p:tgtEl>
                                          <p:spTgt spid="9">
                                            <p:txEl>
                                              <p:pRg st="4" end="4"/>
                                            </p:txEl>
                                          </p:spTgt>
                                        </p:tgtEl>
                                      </p:cBhvr>
                                    </p:animEffect>
                                    <p:anim calcmode="lin" valueType="num">
                                      <p:cBhvr>
                                        <p:cTn id="41"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عنوان فرعي 2"/>
          <p:cNvSpPr txBox="1">
            <a:spLocks/>
          </p:cNvSpPr>
          <p:nvPr/>
        </p:nvSpPr>
        <p:spPr>
          <a:xfrm>
            <a:off x="2434458" y="2083875"/>
            <a:ext cx="7170682" cy="2941888"/>
          </a:xfrm>
          <a:prstGeom prst="rect">
            <a:avLst/>
          </a:prstGeom>
          <a:solidFill>
            <a:schemeClr val="accent5">
              <a:lumMod val="20000"/>
              <a:lumOff val="80000"/>
            </a:schemeClr>
          </a:solidFill>
          <a:ln w="38100" cmpd="dbl">
            <a:solidFill>
              <a:schemeClr val="tx1"/>
            </a:solidFill>
            <a:prstDash val="solid"/>
          </a:ln>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endParaRPr lang="ar-BH" sz="1100" b="1" dirty="0"/>
          </a:p>
          <a:p>
            <a:pPr marL="0" indent="0" algn="r" rtl="1">
              <a:lnSpc>
                <a:spcPct val="150000"/>
              </a:lnSpc>
              <a:buNone/>
            </a:pPr>
            <a:r>
              <a:rPr lang="ar-BH" sz="2400" b="1" dirty="0" smtClean="0">
                <a:latin typeface="Sakkal Majalla" panose="02000000000000000000" pitchFamily="2" charset="-78"/>
                <a:cs typeface="Sakkal Majalla" panose="02000000000000000000" pitchFamily="2" charset="-78"/>
              </a:rPr>
              <a:t>في عام 132هـ / 750م ، اسقط العباسيون الخلافة الأموية ، وأسسوا خلافة جديدة هي الخلافة العباسية.</a:t>
            </a:r>
          </a:p>
          <a:p>
            <a:pPr marL="0" indent="0" algn="r" rtl="1">
              <a:lnSpc>
                <a:spcPct val="150000"/>
              </a:lnSpc>
              <a:buNone/>
            </a:pPr>
            <a:r>
              <a:rPr lang="ar-BH" sz="2400" b="1" dirty="0" smtClean="0">
                <a:latin typeface="Sakkal Majalla" panose="02000000000000000000" pitchFamily="2" charset="-78"/>
                <a:cs typeface="Sakkal Majalla" panose="02000000000000000000" pitchFamily="2" charset="-78"/>
              </a:rPr>
              <a:t>فما الخطوات التي اتخذها العباسيون للوصول إلى الحكم؟ وكيف كانت نهاية الدولة الأموية؟  </a:t>
            </a:r>
            <a:endParaRPr lang="ar-BH" sz="2400" b="1" dirty="0">
              <a:latin typeface="Sakkal Majalla" panose="02000000000000000000" pitchFamily="2" charset="-78"/>
              <a:cs typeface="Sakkal Majalla" panose="02000000000000000000" pitchFamily="2" charset="-78"/>
            </a:endParaRPr>
          </a:p>
        </p:txBody>
      </p:sp>
      <p:sp>
        <p:nvSpPr>
          <p:cNvPr id="14" name="عنوان 1"/>
          <p:cNvSpPr txBox="1">
            <a:spLocks/>
          </p:cNvSpPr>
          <p:nvPr/>
        </p:nvSpPr>
        <p:spPr>
          <a:xfrm>
            <a:off x="5414554" y="696944"/>
            <a:ext cx="1463039" cy="9070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BH" sz="4000" b="1" dirty="0" smtClean="0">
                <a:solidFill>
                  <a:srgbClr val="C00000"/>
                </a:solidFill>
                <a:latin typeface="Sakkal Majalla" panose="02000000000000000000" pitchFamily="2" charset="-78"/>
                <a:cs typeface="Sakkal Majalla" panose="02000000000000000000" pitchFamily="2" charset="-78"/>
              </a:rPr>
              <a:t>المقدّمة</a:t>
            </a:r>
            <a:r>
              <a:rPr lang="ar-SA" sz="4000" b="1" dirty="0" smtClean="0">
                <a:solidFill>
                  <a:srgbClr val="7030A0"/>
                </a:solidFill>
                <a:latin typeface="Sakkal Majalla" panose="02000000000000000000" pitchFamily="2" charset="-78"/>
                <a:cs typeface="Sakkal Majalla" panose="02000000000000000000" pitchFamily="2" charset="-78"/>
              </a:rPr>
              <a:t> </a:t>
            </a:r>
            <a:endParaRPr lang="ar-BH" sz="4000" b="1" dirty="0">
              <a:solidFill>
                <a:srgbClr val="7030A0"/>
              </a:solidFill>
              <a:latin typeface="Sakkal Majalla" panose="02000000000000000000" pitchFamily="2" charset="-78"/>
              <a:cs typeface="Sakkal Majalla" panose="02000000000000000000" pitchFamily="2" charset="-78"/>
            </a:endParaRPr>
          </a:p>
        </p:txBody>
      </p:sp>
      <p:sp>
        <p:nvSpPr>
          <p:cNvPr id="8" name="مستطيل 3">
            <a:extLst>
              <a:ext uri="{FF2B5EF4-FFF2-40B4-BE49-F238E27FC236}">
                <a16:creationId xmlns:a16="http://schemas.microsoft.com/office/drawing/2014/main" id="{4B3C9DE7-92D6-469E-8AE9-CB0338F9207B}"/>
              </a:ext>
            </a:extLst>
          </p:cNvPr>
          <p:cNvSpPr/>
          <p:nvPr/>
        </p:nvSpPr>
        <p:spPr>
          <a:xfrm>
            <a:off x="0" y="622616"/>
            <a:ext cx="2498501" cy="400336"/>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endParaRPr lang="ar-BH" sz="500" b="1" dirty="0" smtClean="0">
              <a:latin typeface="Sakkal Majalla" panose="02000000000000000000" pitchFamily="2" charset="-78"/>
            </a:endParaRPr>
          </a:p>
          <a:p>
            <a:pPr algn="ctr" rtl="1"/>
            <a:r>
              <a:rPr lang="ar-BH" sz="1600" b="1" dirty="0" smtClean="0">
                <a:latin typeface="Sakkal Majalla" panose="02000000000000000000" pitchFamily="2" charset="-78"/>
                <a:cs typeface="Sakkal Majalla" panose="02000000000000000000" pitchFamily="2" charset="-78"/>
              </a:rPr>
              <a:t>الخلافة العباسية(1)- الدعوة العباسية</a:t>
            </a:r>
            <a:endParaRPr lang="ar-BH" sz="16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818966086"/>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circle(in)">
                                      <p:cBhvr>
                                        <p:cTn id="7" dur="125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plus(in)">
                                      <p:cBhvr>
                                        <p:cTn id="12" dur="1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عنوان 1"/>
          <p:cNvSpPr txBox="1">
            <a:spLocks/>
          </p:cNvSpPr>
          <p:nvPr/>
        </p:nvSpPr>
        <p:spPr>
          <a:xfrm>
            <a:off x="3052293" y="495941"/>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BH" sz="4000" b="1" dirty="0" smtClean="0">
                <a:solidFill>
                  <a:srgbClr val="B00000"/>
                </a:solidFill>
                <a:latin typeface="Sakkal Majalla" panose="02000000000000000000" pitchFamily="2" charset="-78"/>
                <a:cs typeface="Sakkal Majalla" panose="02000000000000000000" pitchFamily="2" charset="-78"/>
              </a:rPr>
              <a:t>النّشاط الأوّل: الدعوة العباسية</a:t>
            </a:r>
            <a:endParaRPr lang="ar-BH" sz="4000" b="1" dirty="0">
              <a:solidFill>
                <a:srgbClr val="B00000"/>
              </a:solidFill>
              <a:latin typeface="Sakkal Majalla" panose="02000000000000000000" pitchFamily="2" charset="-78"/>
              <a:cs typeface="Sakkal Majalla" panose="02000000000000000000" pitchFamily="2" charset="-78"/>
            </a:endParaRPr>
          </a:p>
        </p:txBody>
      </p:sp>
      <p:sp>
        <p:nvSpPr>
          <p:cNvPr id="16" name="مستطيل 3">
            <a:extLst>
              <a:ext uri="{FF2B5EF4-FFF2-40B4-BE49-F238E27FC236}">
                <a16:creationId xmlns:a16="http://schemas.microsoft.com/office/drawing/2014/main" id="{4B3C9DE7-92D6-469E-8AE9-CB0338F9207B}"/>
              </a:ext>
            </a:extLst>
          </p:cNvPr>
          <p:cNvSpPr/>
          <p:nvPr/>
        </p:nvSpPr>
        <p:spPr>
          <a:xfrm>
            <a:off x="0" y="622616"/>
            <a:ext cx="2498501" cy="400336"/>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endParaRPr lang="ar-BH" sz="500" b="1" dirty="0" smtClean="0">
              <a:latin typeface="Sakkal Majalla" panose="02000000000000000000" pitchFamily="2" charset="-78"/>
            </a:endParaRPr>
          </a:p>
          <a:p>
            <a:pPr algn="ctr" rtl="1"/>
            <a:r>
              <a:rPr lang="ar-BH" sz="1600" b="1" dirty="0" smtClean="0">
                <a:latin typeface="Sakkal Majalla" panose="02000000000000000000" pitchFamily="2" charset="-78"/>
                <a:cs typeface="Sakkal Majalla" panose="02000000000000000000" pitchFamily="2" charset="-78"/>
              </a:rPr>
              <a:t>الخلافة العباسية(1)- الدعوة العباسية</a:t>
            </a:r>
            <a:endParaRPr lang="ar-BH" sz="1600" b="1" dirty="0">
              <a:latin typeface="Sakkal Majalla" panose="02000000000000000000" pitchFamily="2" charset="-78"/>
              <a:cs typeface="Sakkal Majalla" panose="02000000000000000000" pitchFamily="2" charset="-78"/>
            </a:endParaRPr>
          </a:p>
        </p:txBody>
      </p:sp>
      <p:pic>
        <p:nvPicPr>
          <p:cNvPr id="2" name="Picture 1"/>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rcRect l="43761" t="29534" r="15191" b="24341"/>
          <a:stretch/>
        </p:blipFill>
        <p:spPr>
          <a:xfrm>
            <a:off x="7559898" y="1545464"/>
            <a:ext cx="3903599" cy="4198513"/>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p:cNvPicPr>
            <a:picLocks noChangeAspect="1"/>
          </p:cNvPicPr>
          <p:nvPr/>
        </p:nvPicPr>
        <p:blipFill rotWithShape="1">
          <a:blip r:embed="rId5"/>
          <a:srcRect l="18985" t="16330" r="57952" b="17473"/>
          <a:stretch/>
        </p:blipFill>
        <p:spPr>
          <a:xfrm>
            <a:off x="3876541" y="1559227"/>
            <a:ext cx="3374263" cy="4184750"/>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sp>
        <p:nvSpPr>
          <p:cNvPr id="17" name="TextBox 16"/>
          <p:cNvSpPr txBox="1"/>
          <p:nvPr/>
        </p:nvSpPr>
        <p:spPr>
          <a:xfrm>
            <a:off x="618186" y="1566782"/>
            <a:ext cx="3065172" cy="4620496"/>
          </a:xfrm>
          <a:prstGeom prst="rect">
            <a:avLst/>
          </a:prstGeom>
          <a:solidFill>
            <a:schemeClr val="bg1"/>
          </a:solidFill>
          <a:ln w="38100">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rtl="1">
              <a:lnSpc>
                <a:spcPct val="150000"/>
              </a:lnSpc>
            </a:pPr>
            <a:r>
              <a:rPr lang="ar-BH" sz="2200" b="1" dirty="0" smtClean="0">
                <a:solidFill>
                  <a:srgbClr val="0070C0"/>
                </a:solidFill>
                <a:latin typeface="Sakkal Majalla" panose="02000000000000000000" pitchFamily="2" charset="-78"/>
                <a:cs typeface="Sakkal Majalla" panose="02000000000000000000" pitchFamily="2" charset="-78"/>
              </a:rPr>
              <a:t> </a:t>
            </a:r>
            <a:r>
              <a:rPr lang="ar-BH" sz="2200" b="1" dirty="0" smtClean="0">
                <a:solidFill>
                  <a:srgbClr val="FF0000"/>
                </a:solidFill>
                <a:latin typeface="Sakkal Majalla" panose="02000000000000000000" pitchFamily="2" charset="-78"/>
                <a:cs typeface="Sakkal Majalla" panose="02000000000000000000" pitchFamily="2" charset="-78"/>
              </a:rPr>
              <a:t>اقرأ المستندات التي امامك، ثم أجب عن الأسئلة التالية:</a:t>
            </a:r>
          </a:p>
          <a:p>
            <a:pPr marL="457200" indent="-457200" algn="just" rtl="1">
              <a:lnSpc>
                <a:spcPct val="150000"/>
              </a:lnSpc>
              <a:buFont typeface="+mj-lt"/>
              <a:buAutoNum type="arabicPeriod"/>
            </a:pPr>
            <a:r>
              <a:rPr lang="ar-BH" sz="2200" b="1" dirty="0" smtClean="0">
                <a:solidFill>
                  <a:srgbClr val="0070C0"/>
                </a:solidFill>
                <a:latin typeface="Sakkal Majalla" panose="02000000000000000000" pitchFamily="2" charset="-78"/>
                <a:cs typeface="Sakkal Majalla" panose="02000000000000000000" pitchFamily="2" charset="-78"/>
              </a:rPr>
              <a:t>أذكر أسماء الذين تولوا الدعوة العباسية.</a:t>
            </a:r>
          </a:p>
          <a:p>
            <a:pPr marL="457200" indent="-457200" algn="just" rtl="1">
              <a:lnSpc>
                <a:spcPct val="150000"/>
              </a:lnSpc>
              <a:buFont typeface="+mj-lt"/>
              <a:buAutoNum type="arabicPeriod"/>
            </a:pPr>
            <a:r>
              <a:rPr lang="ar-BH" sz="2200" b="1" dirty="0" smtClean="0">
                <a:solidFill>
                  <a:srgbClr val="0070C0"/>
                </a:solidFill>
                <a:latin typeface="Sakkal Majalla" panose="02000000000000000000" pitchFamily="2" charset="-78"/>
                <a:cs typeface="Sakkal Majalla" panose="02000000000000000000" pitchFamily="2" charset="-78"/>
              </a:rPr>
              <a:t> لماذا أعجب العباسيون بأبي مسلم الخراساني.</a:t>
            </a:r>
          </a:p>
          <a:p>
            <a:pPr marL="457200" indent="-457200" algn="just" rtl="1">
              <a:lnSpc>
                <a:spcPct val="150000"/>
              </a:lnSpc>
              <a:buFont typeface="+mj-lt"/>
              <a:buAutoNum type="arabicPeriod"/>
            </a:pPr>
            <a:r>
              <a:rPr lang="ar-BH" sz="2200" b="1" dirty="0" smtClean="0">
                <a:solidFill>
                  <a:srgbClr val="0070C0"/>
                </a:solidFill>
                <a:latin typeface="Sakkal Majalla" panose="02000000000000000000" pitchFamily="2" charset="-78"/>
                <a:cs typeface="Sakkal Majalla" panose="02000000000000000000" pitchFamily="2" charset="-78"/>
              </a:rPr>
              <a:t>ما الوظيفة التي أعطاها إبراهيم الإمام إلى أبو مسلم الخرساني؟</a:t>
            </a:r>
          </a:p>
        </p:txBody>
      </p:sp>
    </p:spTree>
    <p:extLst>
      <p:ext uri="{BB962C8B-B14F-4D97-AF65-F5344CB8AC3E}">
        <p14:creationId xmlns:p14="http://schemas.microsoft.com/office/powerpoint/2010/main" val="496847831"/>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4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outHorizontal)">
                                      <p:cBhvr>
                                        <p:cTn id="14" dur="10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42"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outHorizontal)">
                                      <p:cBhvr>
                                        <p:cTn id="19" dur="10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1000" fill="hold"/>
                                        <p:tgtEl>
                                          <p:spTgt spid="17"/>
                                        </p:tgtEl>
                                        <p:attrNameLst>
                                          <p:attrName>ppt_x</p:attrName>
                                        </p:attrNameLst>
                                      </p:cBhvr>
                                      <p:tavLst>
                                        <p:tav tm="0">
                                          <p:val>
                                            <p:strVal val="0-#ppt_w/2"/>
                                          </p:val>
                                        </p:tav>
                                        <p:tav tm="100000">
                                          <p:val>
                                            <p:strVal val="#ppt_x"/>
                                          </p:val>
                                        </p:tav>
                                      </p:tavLst>
                                    </p:anim>
                                    <p:anim calcmode="lin" valueType="num">
                                      <p:cBhvr additive="base">
                                        <p:cTn id="25" dur="10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عنوان 1"/>
          <p:cNvSpPr txBox="1">
            <a:spLocks/>
          </p:cNvSpPr>
          <p:nvPr/>
        </p:nvSpPr>
        <p:spPr>
          <a:xfrm>
            <a:off x="3052293" y="495941"/>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BH" sz="4000" b="1" dirty="0" smtClean="0">
                <a:solidFill>
                  <a:srgbClr val="B00000"/>
                </a:solidFill>
                <a:latin typeface="Sakkal Majalla" panose="02000000000000000000" pitchFamily="2" charset="-78"/>
                <a:cs typeface="Sakkal Majalla" panose="02000000000000000000" pitchFamily="2" charset="-78"/>
              </a:rPr>
              <a:t>إجابة النّشاط الأوّل</a:t>
            </a:r>
            <a:endParaRPr lang="ar-BH" sz="4000" b="1" dirty="0">
              <a:solidFill>
                <a:srgbClr val="B00000"/>
              </a:solidFill>
              <a:latin typeface="Sakkal Majalla" panose="02000000000000000000" pitchFamily="2" charset="-78"/>
              <a:cs typeface="Sakkal Majalla" panose="02000000000000000000" pitchFamily="2" charset="-78"/>
            </a:endParaRPr>
          </a:p>
        </p:txBody>
      </p:sp>
      <p:sp>
        <p:nvSpPr>
          <p:cNvPr id="16" name="مستطيل 3">
            <a:extLst>
              <a:ext uri="{FF2B5EF4-FFF2-40B4-BE49-F238E27FC236}">
                <a16:creationId xmlns:a16="http://schemas.microsoft.com/office/drawing/2014/main" id="{4B3C9DE7-92D6-469E-8AE9-CB0338F9207B}"/>
              </a:ext>
            </a:extLst>
          </p:cNvPr>
          <p:cNvSpPr/>
          <p:nvPr/>
        </p:nvSpPr>
        <p:spPr>
          <a:xfrm>
            <a:off x="0" y="622616"/>
            <a:ext cx="2498501" cy="400336"/>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endParaRPr lang="ar-BH" sz="500" b="1" dirty="0" smtClean="0">
              <a:latin typeface="Sakkal Majalla" panose="02000000000000000000" pitchFamily="2" charset="-78"/>
            </a:endParaRPr>
          </a:p>
          <a:p>
            <a:pPr algn="ctr" rtl="1"/>
            <a:r>
              <a:rPr lang="ar-BH" sz="1600" b="1" dirty="0" smtClean="0">
                <a:latin typeface="Sakkal Majalla" panose="02000000000000000000" pitchFamily="2" charset="-78"/>
                <a:cs typeface="Sakkal Majalla" panose="02000000000000000000" pitchFamily="2" charset="-78"/>
              </a:rPr>
              <a:t>الخلافة العباسية(1)- الدعوة العباسية</a:t>
            </a:r>
            <a:endParaRPr lang="ar-BH" sz="1600" b="1" dirty="0">
              <a:latin typeface="Sakkal Majalla" panose="02000000000000000000" pitchFamily="2" charset="-78"/>
              <a:cs typeface="Sakkal Majalla" panose="02000000000000000000" pitchFamily="2" charset="-78"/>
            </a:endParaRPr>
          </a:p>
        </p:txBody>
      </p:sp>
      <p:graphicFrame>
        <p:nvGraphicFramePr>
          <p:cNvPr id="9" name="Diagram 8"/>
          <p:cNvGraphicFramePr/>
          <p:nvPr>
            <p:extLst>
              <p:ext uri="{D42A27DB-BD31-4B8C-83A1-F6EECF244321}">
                <p14:modId xmlns:p14="http://schemas.microsoft.com/office/powerpoint/2010/main" val="425075922"/>
              </p:ext>
            </p:extLst>
          </p:nvPr>
        </p:nvGraphicFramePr>
        <p:xfrm>
          <a:off x="1068946" y="1596980"/>
          <a:ext cx="9646277" cy="42757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04713345"/>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8"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heel(8)">
                                      <p:cBhvr>
                                        <p:cTn id="14"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9"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TextBox 7"/>
          <p:cNvSpPr txBox="1"/>
          <p:nvPr/>
        </p:nvSpPr>
        <p:spPr>
          <a:xfrm>
            <a:off x="535736" y="1536184"/>
            <a:ext cx="11003734" cy="830997"/>
          </a:xfrm>
          <a:prstGeom prst="rect">
            <a:avLst/>
          </a:prstGeom>
          <a:solidFill>
            <a:schemeClr val="accent6">
              <a:lumMod val="20000"/>
              <a:lumOff val="80000"/>
            </a:schemeClr>
          </a:solidFill>
          <a:ln>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rtl="1"/>
            <a:r>
              <a:rPr lang="ar-SA" sz="2400" b="1" dirty="0">
                <a:latin typeface="Sakkal Majalla" panose="02000000000000000000" pitchFamily="2" charset="-78"/>
                <a:cs typeface="Sakkal Majalla" panose="02000000000000000000" pitchFamily="2" charset="-78"/>
              </a:rPr>
              <a:t>بدأت الدعوة العباسية بحركة سريّة في </a:t>
            </a:r>
            <a:r>
              <a:rPr lang="ar-SA" sz="2400" b="1" dirty="0" smtClean="0">
                <a:latin typeface="Sakkal Majalla" panose="02000000000000000000" pitchFamily="2" charset="-78"/>
                <a:cs typeface="Sakkal Majalla" panose="02000000000000000000" pitchFamily="2" charset="-78"/>
              </a:rPr>
              <a:t>عام</a:t>
            </a:r>
            <a:r>
              <a:rPr lang="ar-BH" sz="2400" b="1" dirty="0" smtClean="0">
                <a:latin typeface="Sakkal Majalla" panose="02000000000000000000" pitchFamily="2" charset="-78"/>
                <a:cs typeface="Sakkal Majalla" panose="02000000000000000000" pitchFamily="2" charset="-78"/>
              </a:rPr>
              <a:t> 100 للهجرة، حين تولى أمرها محمد بن علي الذي يعود نسبه إلى العباس عم النبي ( </a:t>
            </a:r>
            <a:r>
              <a:rPr lang="ar-BH" sz="2400" b="1" dirty="0" smtClean="0">
                <a:latin typeface="Aldhabi" panose="01000000000000000000" pitchFamily="2" charset="-78"/>
                <a:cs typeface="Aldhabi" panose="01000000000000000000" pitchFamily="2" charset="-78"/>
              </a:rPr>
              <a:t>صلى الله عليه وسلم</a:t>
            </a:r>
            <a:r>
              <a:rPr lang="ar-BH" sz="2400" b="1" dirty="0" smtClean="0">
                <a:latin typeface="Sakkal Majalla" panose="02000000000000000000" pitchFamily="2" charset="-78"/>
                <a:cs typeface="Sakkal Majalla" panose="02000000000000000000" pitchFamily="2" charset="-78"/>
              </a:rPr>
              <a:t>).  </a:t>
            </a:r>
          </a:p>
        </p:txBody>
      </p:sp>
      <p:sp>
        <p:nvSpPr>
          <p:cNvPr id="11" name="عنوان 1"/>
          <p:cNvSpPr txBox="1">
            <a:spLocks/>
          </p:cNvSpPr>
          <p:nvPr/>
        </p:nvSpPr>
        <p:spPr>
          <a:xfrm>
            <a:off x="3052293" y="542370"/>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BH" sz="4000" b="1" dirty="0" smtClean="0">
                <a:solidFill>
                  <a:srgbClr val="B00000"/>
                </a:solidFill>
                <a:latin typeface="Sakkal Majalla" panose="02000000000000000000" pitchFamily="2" charset="-78"/>
                <a:cs typeface="Sakkal Majalla" panose="02000000000000000000" pitchFamily="2" charset="-78"/>
              </a:rPr>
              <a:t>الدعوة العباسية</a:t>
            </a:r>
            <a:endParaRPr lang="ar-BH" sz="4000" b="1" dirty="0">
              <a:solidFill>
                <a:srgbClr val="B00000"/>
              </a:solidFill>
              <a:latin typeface="Sakkal Majalla" panose="02000000000000000000" pitchFamily="2" charset="-78"/>
              <a:cs typeface="Sakkal Majalla" panose="02000000000000000000" pitchFamily="2" charset="-78"/>
            </a:endParaRPr>
          </a:p>
        </p:txBody>
      </p:sp>
      <p:sp>
        <p:nvSpPr>
          <p:cNvPr id="12" name="مستطيل 3">
            <a:extLst>
              <a:ext uri="{FF2B5EF4-FFF2-40B4-BE49-F238E27FC236}">
                <a16:creationId xmlns:a16="http://schemas.microsoft.com/office/drawing/2014/main" id="{4B3C9DE7-92D6-469E-8AE9-CB0338F9207B}"/>
              </a:ext>
            </a:extLst>
          </p:cNvPr>
          <p:cNvSpPr/>
          <p:nvPr/>
        </p:nvSpPr>
        <p:spPr>
          <a:xfrm>
            <a:off x="0" y="622616"/>
            <a:ext cx="2498501" cy="400336"/>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endParaRPr lang="ar-BH" sz="500" b="1" dirty="0" smtClean="0">
              <a:latin typeface="Sakkal Majalla" panose="02000000000000000000" pitchFamily="2" charset="-78"/>
            </a:endParaRPr>
          </a:p>
          <a:p>
            <a:pPr algn="ctr" rtl="1"/>
            <a:r>
              <a:rPr lang="ar-BH" sz="1600" b="1" dirty="0" smtClean="0">
                <a:latin typeface="Sakkal Majalla" panose="02000000000000000000" pitchFamily="2" charset="-78"/>
                <a:cs typeface="Sakkal Majalla" panose="02000000000000000000" pitchFamily="2" charset="-78"/>
              </a:rPr>
              <a:t>الخلافة العباسية(1)- الدعوة العباسية</a:t>
            </a:r>
            <a:endParaRPr lang="ar-BH" sz="1600" b="1" dirty="0">
              <a:latin typeface="Sakkal Majalla" panose="02000000000000000000" pitchFamily="2" charset="-78"/>
              <a:cs typeface="Sakkal Majalla" panose="02000000000000000000" pitchFamily="2" charset="-78"/>
            </a:endParaRPr>
          </a:p>
        </p:txBody>
      </p:sp>
      <p:sp>
        <p:nvSpPr>
          <p:cNvPr id="13" name="TextBox 12"/>
          <p:cNvSpPr txBox="1"/>
          <p:nvPr/>
        </p:nvSpPr>
        <p:spPr>
          <a:xfrm>
            <a:off x="517932" y="2618560"/>
            <a:ext cx="11003734" cy="461665"/>
          </a:xfrm>
          <a:prstGeom prst="rect">
            <a:avLst/>
          </a:prstGeom>
          <a:solidFill>
            <a:schemeClr val="accent2">
              <a:lumMod val="20000"/>
              <a:lumOff val="80000"/>
            </a:schemeClr>
          </a:solidFill>
          <a:ln>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r" rtl="1"/>
            <a:r>
              <a:rPr lang="ar-BH" sz="2400" b="1" dirty="0" smtClean="0">
                <a:latin typeface="Sakkal Majalla" panose="02000000000000000000" pitchFamily="2" charset="-78"/>
                <a:cs typeface="Sakkal Majalla" panose="02000000000000000000" pitchFamily="2" charset="-78"/>
              </a:rPr>
              <a:t>أقام محمد مع أهل بيته في الحميمة، وهي قرية في أطراف الشام، ومنها بث الدعاة </a:t>
            </a:r>
            <a:r>
              <a:rPr lang="ar-BH" sz="2400" b="1" smtClean="0">
                <a:latin typeface="Sakkal Majalla" panose="02000000000000000000" pitchFamily="2" charset="-78"/>
                <a:cs typeface="Sakkal Majalla" panose="02000000000000000000" pitchFamily="2" charset="-78"/>
              </a:rPr>
              <a:t>إلى خراسان</a:t>
            </a:r>
            <a:r>
              <a:rPr lang="ar-BH" sz="2400" b="1" dirty="0" smtClean="0">
                <a:latin typeface="Sakkal Majalla" panose="02000000000000000000" pitchFamily="2" charset="-78"/>
                <a:cs typeface="Sakkal Majalla" panose="02000000000000000000" pitchFamily="2" charset="-78"/>
              </a:rPr>
              <a:t>.</a:t>
            </a:r>
            <a:endParaRPr lang="ar-SA" sz="2400" b="1" dirty="0">
              <a:latin typeface="Sakkal Majalla" panose="02000000000000000000" pitchFamily="2" charset="-78"/>
              <a:cs typeface="Sakkal Majalla" panose="02000000000000000000" pitchFamily="2" charset="-78"/>
            </a:endParaRPr>
          </a:p>
        </p:txBody>
      </p:sp>
      <p:sp>
        <p:nvSpPr>
          <p:cNvPr id="15" name="TextBox 14"/>
          <p:cNvSpPr txBox="1"/>
          <p:nvPr/>
        </p:nvSpPr>
        <p:spPr>
          <a:xfrm>
            <a:off x="517932" y="3373276"/>
            <a:ext cx="11003734" cy="1569660"/>
          </a:xfrm>
          <a:prstGeom prst="rect">
            <a:avLst/>
          </a:prstGeom>
          <a:solidFill>
            <a:schemeClr val="accent6">
              <a:lumMod val="20000"/>
              <a:lumOff val="80000"/>
            </a:schemeClr>
          </a:solidFill>
          <a:ln>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r" rtl="1"/>
            <a:r>
              <a:rPr lang="ar-BH" sz="2400" b="1" dirty="0" smtClean="0">
                <a:latin typeface="Sakkal Majalla" panose="02000000000000000000" pitchFamily="2" charset="-78"/>
                <a:cs typeface="Sakkal Majalla" panose="02000000000000000000" pitchFamily="2" charset="-78"/>
              </a:rPr>
              <a:t>اختار محمد ولاية خراسان لأسباب أهمها:</a:t>
            </a:r>
          </a:p>
          <a:p>
            <a:pPr marL="342900" indent="-342900" algn="r" rtl="1">
              <a:buFont typeface="Wingdings" panose="05000000000000000000" pitchFamily="2" charset="2"/>
              <a:buChar char="ü"/>
            </a:pPr>
            <a:r>
              <a:rPr lang="ar-BH" sz="2400" b="1" dirty="0" smtClean="0">
                <a:latin typeface="Sakkal Majalla" panose="02000000000000000000" pitchFamily="2" charset="-78"/>
                <a:cs typeface="Sakkal Majalla" panose="02000000000000000000" pitchFamily="2" charset="-78"/>
              </a:rPr>
              <a:t>بعدها عن مركز الخلافة الأموية في دمشق.</a:t>
            </a:r>
          </a:p>
          <a:p>
            <a:pPr marL="342900" indent="-342900" algn="r" rtl="1">
              <a:buFont typeface="Wingdings" panose="05000000000000000000" pitchFamily="2" charset="2"/>
              <a:buChar char="ü"/>
            </a:pPr>
            <a:r>
              <a:rPr lang="ar-BH" sz="2400" b="1" dirty="0" smtClean="0">
                <a:latin typeface="Sakkal Majalla" panose="02000000000000000000" pitchFamily="2" charset="-78"/>
                <a:cs typeface="Sakkal Majalla" panose="02000000000000000000" pitchFamily="2" charset="-78"/>
              </a:rPr>
              <a:t>وجود عدد كبير من الموالي خصوم الأمويين فيها.</a:t>
            </a:r>
          </a:p>
          <a:p>
            <a:pPr marL="342900" indent="-342900" algn="r" rtl="1">
              <a:buFont typeface="Wingdings" panose="05000000000000000000" pitchFamily="2" charset="2"/>
              <a:buChar char="ü"/>
            </a:pPr>
            <a:r>
              <a:rPr lang="ar-BH" sz="2400" b="1" dirty="0" smtClean="0">
                <a:latin typeface="Sakkal Majalla" panose="02000000000000000000" pitchFamily="2" charset="-78"/>
                <a:cs typeface="Sakkal Majalla" panose="02000000000000000000" pitchFamily="2" charset="-78"/>
              </a:rPr>
              <a:t>استفحال الصراع فيها بين القبائل اليمينة والقيسية.</a:t>
            </a:r>
            <a:endParaRPr lang="ar-SA" sz="2400" b="1" dirty="0">
              <a:latin typeface="Sakkal Majalla" panose="02000000000000000000" pitchFamily="2" charset="-78"/>
              <a:cs typeface="Sakkal Majalla" panose="02000000000000000000" pitchFamily="2" charset="-78"/>
            </a:endParaRPr>
          </a:p>
        </p:txBody>
      </p:sp>
      <p:sp>
        <p:nvSpPr>
          <p:cNvPr id="16" name="TextBox 15"/>
          <p:cNvSpPr txBox="1"/>
          <p:nvPr/>
        </p:nvSpPr>
        <p:spPr>
          <a:xfrm>
            <a:off x="540913" y="5226689"/>
            <a:ext cx="10998557" cy="830997"/>
          </a:xfrm>
          <a:prstGeom prst="rect">
            <a:avLst/>
          </a:prstGeom>
          <a:solidFill>
            <a:schemeClr val="accent2">
              <a:lumMod val="20000"/>
              <a:lumOff val="80000"/>
            </a:schemeClr>
          </a:solidFill>
          <a:ln>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r" rtl="1"/>
            <a:r>
              <a:rPr lang="ar-BH" sz="2400" b="1" dirty="0" smtClean="0">
                <a:latin typeface="Sakkal Majalla" panose="02000000000000000000" pitchFamily="2" charset="-78"/>
                <a:cs typeface="Sakkal Majalla" panose="02000000000000000000" pitchFamily="2" charset="-78"/>
              </a:rPr>
              <a:t>بعد وفاه محمد انتقلت الدعوة العباسية سنة 125هـم 742م  إلى ابنه إبراهيم الذي عرف بالإمام. فعهد إلى إبراهيم بقيادة الحركة في خراسان إلى أبو مسلم </a:t>
            </a:r>
            <a:r>
              <a:rPr lang="ar-BH" sz="2400" b="1" dirty="0" smtClean="0">
                <a:latin typeface="Sakkal Majalla" panose="02000000000000000000" pitchFamily="2" charset="-78"/>
                <a:cs typeface="Sakkal Majalla" panose="02000000000000000000" pitchFamily="2" charset="-78"/>
              </a:rPr>
              <a:t>الخراساني</a:t>
            </a:r>
            <a:r>
              <a:rPr lang="ar-BH" sz="2400" b="1" dirty="0" smtClean="0">
                <a:latin typeface="Sakkal Majalla" panose="02000000000000000000" pitchFamily="2" charset="-78"/>
                <a:cs typeface="Sakkal Majalla" panose="02000000000000000000" pitchFamily="2" charset="-78"/>
              </a:rPr>
              <a:t>.</a:t>
            </a:r>
            <a:endParaRPr lang="ar-SA" sz="24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721917393"/>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3" grpId="0" animBg="1"/>
      <p:bldP spid="15"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عنوان 1"/>
          <p:cNvSpPr txBox="1">
            <a:spLocks/>
          </p:cNvSpPr>
          <p:nvPr/>
        </p:nvSpPr>
        <p:spPr>
          <a:xfrm>
            <a:off x="3052293" y="495941"/>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BH" sz="4000" b="1" dirty="0" smtClean="0">
                <a:solidFill>
                  <a:srgbClr val="B00000"/>
                </a:solidFill>
                <a:latin typeface="Sakkal Majalla" panose="02000000000000000000" pitchFamily="2" charset="-78"/>
                <a:cs typeface="Sakkal Majalla" panose="02000000000000000000" pitchFamily="2" charset="-78"/>
              </a:rPr>
              <a:t>النّشاط الثاني: نهاية الدولة الأموية</a:t>
            </a:r>
            <a:endParaRPr lang="ar-BH" sz="4000" b="1" dirty="0">
              <a:solidFill>
                <a:srgbClr val="B00000"/>
              </a:solidFill>
              <a:latin typeface="Sakkal Majalla" panose="02000000000000000000" pitchFamily="2" charset="-78"/>
              <a:cs typeface="Sakkal Majalla" panose="02000000000000000000" pitchFamily="2" charset="-78"/>
            </a:endParaRPr>
          </a:p>
        </p:txBody>
      </p:sp>
      <p:sp>
        <p:nvSpPr>
          <p:cNvPr id="16" name="مستطيل 3">
            <a:extLst>
              <a:ext uri="{FF2B5EF4-FFF2-40B4-BE49-F238E27FC236}">
                <a16:creationId xmlns:a16="http://schemas.microsoft.com/office/drawing/2014/main" id="{4B3C9DE7-92D6-469E-8AE9-CB0338F9207B}"/>
              </a:ext>
            </a:extLst>
          </p:cNvPr>
          <p:cNvSpPr/>
          <p:nvPr/>
        </p:nvSpPr>
        <p:spPr>
          <a:xfrm>
            <a:off x="0" y="622616"/>
            <a:ext cx="2498501" cy="400336"/>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endParaRPr lang="ar-BH" sz="500" b="1" dirty="0" smtClean="0">
              <a:latin typeface="Sakkal Majalla" panose="02000000000000000000" pitchFamily="2" charset="-78"/>
            </a:endParaRPr>
          </a:p>
          <a:p>
            <a:pPr algn="ctr" rtl="1"/>
            <a:r>
              <a:rPr lang="ar-BH" sz="1600" b="1" dirty="0" smtClean="0">
                <a:latin typeface="Sakkal Majalla" panose="02000000000000000000" pitchFamily="2" charset="-78"/>
                <a:cs typeface="Sakkal Majalla" panose="02000000000000000000" pitchFamily="2" charset="-78"/>
              </a:rPr>
              <a:t>الخلافة العباسية(1)- الدعوة العباسية</a:t>
            </a:r>
            <a:endParaRPr lang="ar-BH" sz="1600" b="1" dirty="0">
              <a:latin typeface="Sakkal Majalla" panose="02000000000000000000" pitchFamily="2" charset="-78"/>
              <a:cs typeface="Sakkal Majalla" panose="02000000000000000000" pitchFamily="2" charset="-78"/>
            </a:endParaRPr>
          </a:p>
        </p:txBody>
      </p:sp>
      <p:sp>
        <p:nvSpPr>
          <p:cNvPr id="17" name="TextBox 16"/>
          <p:cNvSpPr txBox="1"/>
          <p:nvPr/>
        </p:nvSpPr>
        <p:spPr>
          <a:xfrm>
            <a:off x="618186" y="1566782"/>
            <a:ext cx="3065172" cy="4154984"/>
          </a:xfrm>
          <a:prstGeom prst="rect">
            <a:avLst/>
          </a:prstGeom>
          <a:solidFill>
            <a:schemeClr val="bg1"/>
          </a:solidFill>
          <a:ln w="38100">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rtl="1">
              <a:lnSpc>
                <a:spcPct val="150000"/>
              </a:lnSpc>
            </a:pPr>
            <a:r>
              <a:rPr lang="ar-BH" sz="2200" b="1" dirty="0" smtClean="0">
                <a:solidFill>
                  <a:srgbClr val="0070C0"/>
                </a:solidFill>
                <a:latin typeface="Sakkal Majalla" panose="02000000000000000000" pitchFamily="2" charset="-78"/>
                <a:cs typeface="Sakkal Majalla" panose="02000000000000000000" pitchFamily="2" charset="-78"/>
              </a:rPr>
              <a:t> </a:t>
            </a:r>
            <a:r>
              <a:rPr lang="ar-BH" sz="2200" b="1" dirty="0" smtClean="0">
                <a:solidFill>
                  <a:srgbClr val="FF0000"/>
                </a:solidFill>
                <a:latin typeface="Sakkal Majalla" panose="02000000000000000000" pitchFamily="2" charset="-78"/>
                <a:cs typeface="Sakkal Majalla" panose="02000000000000000000" pitchFamily="2" charset="-78"/>
              </a:rPr>
              <a:t>اقرأ المستندات، ثم أجب عن الأسئلة التالية:</a:t>
            </a:r>
          </a:p>
          <a:p>
            <a:pPr marL="457200" indent="-457200" algn="just" rtl="1">
              <a:lnSpc>
                <a:spcPct val="150000"/>
              </a:lnSpc>
              <a:buFont typeface="+mj-lt"/>
              <a:buAutoNum type="arabicPeriod"/>
            </a:pPr>
            <a:r>
              <a:rPr lang="ar-BH" sz="2200" b="1" dirty="0" smtClean="0">
                <a:solidFill>
                  <a:srgbClr val="0070C0"/>
                </a:solidFill>
                <a:latin typeface="Sakkal Majalla" panose="02000000000000000000" pitchFamily="2" charset="-78"/>
                <a:cs typeface="Sakkal Majalla" panose="02000000000000000000" pitchFamily="2" charset="-78"/>
              </a:rPr>
              <a:t>أين قامت الثورات ضد الدولة الأموية؟</a:t>
            </a:r>
          </a:p>
          <a:p>
            <a:pPr marL="457200" indent="-457200" algn="just" rtl="1">
              <a:lnSpc>
                <a:spcPct val="150000"/>
              </a:lnSpc>
              <a:buFont typeface="+mj-lt"/>
              <a:buAutoNum type="arabicPeriod"/>
            </a:pPr>
            <a:r>
              <a:rPr lang="ar-BH" sz="2200" b="1" dirty="0" smtClean="0">
                <a:solidFill>
                  <a:srgbClr val="0070C0"/>
                </a:solidFill>
                <a:latin typeface="Sakkal Majalla" panose="02000000000000000000" pitchFamily="2" charset="-78"/>
                <a:cs typeface="Sakkal Majalla" panose="02000000000000000000" pitchFamily="2" charset="-78"/>
              </a:rPr>
              <a:t> ما أهم المعارك التي دارت بين الأمويين والعباسيين؟</a:t>
            </a:r>
          </a:p>
          <a:p>
            <a:pPr marL="457200" indent="-457200" algn="just" rtl="1">
              <a:lnSpc>
                <a:spcPct val="150000"/>
              </a:lnSpc>
              <a:buFont typeface="+mj-lt"/>
              <a:buAutoNum type="arabicPeriod"/>
            </a:pPr>
            <a:r>
              <a:rPr lang="ar-BH" sz="2200" b="1" dirty="0" smtClean="0">
                <a:solidFill>
                  <a:srgbClr val="0070C0"/>
                </a:solidFill>
                <a:latin typeface="Sakkal Majalla" panose="02000000000000000000" pitchFamily="2" charset="-78"/>
                <a:cs typeface="Sakkal Majalla" panose="02000000000000000000" pitchFamily="2" charset="-78"/>
              </a:rPr>
              <a:t>أذكر أسم آخر خليفة أموي، وأين قتل؟ </a:t>
            </a:r>
          </a:p>
        </p:txBody>
      </p:sp>
      <p:pic>
        <p:nvPicPr>
          <p:cNvPr id="6" name="Picture 5"/>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45414" t="22315" r="25980" b="25749"/>
          <a:stretch/>
        </p:blipFill>
        <p:spPr>
          <a:xfrm>
            <a:off x="7765961" y="1566783"/>
            <a:ext cx="3786388" cy="4022648"/>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rotWithShape="1">
          <a:blip r:embed="rId5"/>
          <a:srcRect l="18985" t="17209" r="58050" b="20467"/>
          <a:stretch/>
        </p:blipFill>
        <p:spPr>
          <a:xfrm>
            <a:off x="3966694" y="1566782"/>
            <a:ext cx="3533926" cy="4022649"/>
          </a:xfrm>
          <a:prstGeom prst="rect">
            <a:avLst/>
          </a:prstGeom>
          <a:ln w="28575">
            <a:solidFill>
              <a:schemeClr val="tx1"/>
            </a:solidFill>
          </a:ln>
        </p:spPr>
      </p:pic>
    </p:spTree>
    <p:extLst>
      <p:ext uri="{BB962C8B-B14F-4D97-AF65-F5344CB8AC3E}">
        <p14:creationId xmlns:p14="http://schemas.microsoft.com/office/powerpoint/2010/main" val="2762994763"/>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1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10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1000" fill="hold"/>
                                        <p:tgtEl>
                                          <p:spTgt spid="17"/>
                                        </p:tgtEl>
                                        <p:attrNameLst>
                                          <p:attrName>ppt_x</p:attrName>
                                        </p:attrNameLst>
                                      </p:cBhvr>
                                      <p:tavLst>
                                        <p:tav tm="0">
                                          <p:val>
                                            <p:strVal val="0-#ppt_w/2"/>
                                          </p:val>
                                        </p:tav>
                                        <p:tav tm="100000">
                                          <p:val>
                                            <p:strVal val="#ppt_x"/>
                                          </p:val>
                                        </p:tav>
                                      </p:tavLst>
                                    </p:anim>
                                    <p:anim calcmode="lin" valueType="num">
                                      <p:cBhvr additive="base">
                                        <p:cTn id="25" dur="10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عنوان 1"/>
          <p:cNvSpPr txBox="1">
            <a:spLocks/>
          </p:cNvSpPr>
          <p:nvPr/>
        </p:nvSpPr>
        <p:spPr>
          <a:xfrm>
            <a:off x="3052293" y="495941"/>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BH" sz="4000" b="1" dirty="0" smtClean="0">
                <a:solidFill>
                  <a:srgbClr val="B00000"/>
                </a:solidFill>
                <a:latin typeface="Sakkal Majalla" panose="02000000000000000000" pitchFamily="2" charset="-78"/>
                <a:cs typeface="Sakkal Majalla" panose="02000000000000000000" pitchFamily="2" charset="-78"/>
              </a:rPr>
              <a:t>إجابة النّشاط الثاني</a:t>
            </a:r>
            <a:endParaRPr lang="ar-BH" sz="4000" b="1" dirty="0">
              <a:solidFill>
                <a:srgbClr val="B00000"/>
              </a:solidFill>
              <a:latin typeface="Sakkal Majalla" panose="02000000000000000000" pitchFamily="2" charset="-78"/>
              <a:cs typeface="Sakkal Majalla" panose="02000000000000000000" pitchFamily="2" charset="-78"/>
            </a:endParaRPr>
          </a:p>
        </p:txBody>
      </p:sp>
      <p:sp>
        <p:nvSpPr>
          <p:cNvPr id="16" name="مستطيل 3">
            <a:extLst>
              <a:ext uri="{FF2B5EF4-FFF2-40B4-BE49-F238E27FC236}">
                <a16:creationId xmlns:a16="http://schemas.microsoft.com/office/drawing/2014/main" id="{4B3C9DE7-92D6-469E-8AE9-CB0338F9207B}"/>
              </a:ext>
            </a:extLst>
          </p:cNvPr>
          <p:cNvSpPr/>
          <p:nvPr/>
        </p:nvSpPr>
        <p:spPr>
          <a:xfrm>
            <a:off x="0" y="622616"/>
            <a:ext cx="2498501" cy="400336"/>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endParaRPr lang="ar-BH" sz="500" b="1" dirty="0" smtClean="0">
              <a:latin typeface="Sakkal Majalla" panose="02000000000000000000" pitchFamily="2" charset="-78"/>
            </a:endParaRPr>
          </a:p>
          <a:p>
            <a:pPr algn="ctr" rtl="1"/>
            <a:r>
              <a:rPr lang="ar-BH" sz="1600" b="1" dirty="0" smtClean="0">
                <a:latin typeface="Sakkal Majalla" panose="02000000000000000000" pitchFamily="2" charset="-78"/>
                <a:cs typeface="Sakkal Majalla" panose="02000000000000000000" pitchFamily="2" charset="-78"/>
              </a:rPr>
              <a:t>الخلافة العباسية(1)- الدعوة العباسية</a:t>
            </a:r>
            <a:endParaRPr lang="ar-BH" sz="1600" b="1" dirty="0">
              <a:latin typeface="Sakkal Majalla" panose="02000000000000000000" pitchFamily="2" charset="-78"/>
              <a:cs typeface="Sakkal Majalla" panose="02000000000000000000" pitchFamily="2" charset="-78"/>
            </a:endParaRPr>
          </a:p>
        </p:txBody>
      </p:sp>
      <p:graphicFrame>
        <p:nvGraphicFramePr>
          <p:cNvPr id="2" name="Diagram 1"/>
          <p:cNvGraphicFramePr/>
          <p:nvPr>
            <p:extLst>
              <p:ext uri="{D42A27DB-BD31-4B8C-83A1-F6EECF244321}">
                <p14:modId xmlns:p14="http://schemas.microsoft.com/office/powerpoint/2010/main" val="3386899005"/>
              </p:ext>
            </p:extLst>
          </p:nvPr>
        </p:nvGraphicFramePr>
        <p:xfrm>
          <a:off x="270641" y="1622738"/>
          <a:ext cx="10125216" cy="42708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82312976"/>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fltVal val="0"/>
                                          </p:val>
                                        </p:tav>
                                        <p:tav tm="100000">
                                          <p:val>
                                            <p:strVal val="#ppt_w"/>
                                          </p:val>
                                        </p:tav>
                                      </p:tavLst>
                                    </p:anim>
                                    <p:anim calcmode="lin" valueType="num">
                                      <p:cBhvr>
                                        <p:cTn id="15" dur="1000" fill="hold"/>
                                        <p:tgtEl>
                                          <p:spTgt spid="2"/>
                                        </p:tgtEl>
                                        <p:attrNameLst>
                                          <p:attrName>ppt_h</p:attrName>
                                        </p:attrNameLst>
                                      </p:cBhvr>
                                      <p:tavLst>
                                        <p:tav tm="0">
                                          <p:val>
                                            <p:fltVal val="0"/>
                                          </p:val>
                                        </p:tav>
                                        <p:tav tm="100000">
                                          <p:val>
                                            <p:strVal val="#ppt_h"/>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2"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TextBox 7"/>
          <p:cNvSpPr txBox="1"/>
          <p:nvPr/>
        </p:nvSpPr>
        <p:spPr>
          <a:xfrm>
            <a:off x="535736" y="1536184"/>
            <a:ext cx="11003734" cy="1477328"/>
          </a:xfrm>
          <a:prstGeom prst="rect">
            <a:avLst/>
          </a:prstGeom>
          <a:solidFill>
            <a:schemeClr val="accent6">
              <a:lumMod val="20000"/>
              <a:lumOff val="80000"/>
            </a:schemeClr>
          </a:solidFill>
          <a:ln>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rtl="1">
              <a:lnSpc>
                <a:spcPct val="200000"/>
              </a:lnSpc>
            </a:pPr>
            <a:r>
              <a:rPr lang="ar-SA" sz="2400" b="1" dirty="0">
                <a:latin typeface="Sakkal Majalla" panose="02000000000000000000" pitchFamily="2" charset="-78"/>
                <a:cs typeface="Sakkal Majalla" panose="02000000000000000000" pitchFamily="2" charset="-78"/>
              </a:rPr>
              <a:t>بعد انصراف الخليفة الأموي مروان بن محمد إلى محاربة الخارجين عن  سلطته في الشام والجزيرة، انتهز أبو مسلم الخُراساني الفرصة فسيطر على مدينة </a:t>
            </a:r>
            <a:r>
              <a:rPr lang="ar-SA" sz="2400" b="1" dirty="0" smtClean="0">
                <a:latin typeface="Sakkal Majalla" panose="02000000000000000000" pitchFamily="2" charset="-78"/>
                <a:cs typeface="Sakkal Majalla" panose="02000000000000000000" pitchFamily="2" charset="-78"/>
              </a:rPr>
              <a:t>م</a:t>
            </a:r>
            <a:r>
              <a:rPr lang="ar-BH" sz="2400" b="1" dirty="0">
                <a:latin typeface="Sakkal Majalla" panose="02000000000000000000" pitchFamily="2" charset="-78"/>
                <a:cs typeface="Sakkal Majalla" panose="02000000000000000000" pitchFamily="2" charset="-78"/>
              </a:rPr>
              <a:t>َ</a:t>
            </a:r>
            <a:r>
              <a:rPr lang="ar-SA" sz="2400" b="1" dirty="0" smtClean="0">
                <a:latin typeface="Sakkal Majalla" panose="02000000000000000000" pitchFamily="2" charset="-78"/>
                <a:cs typeface="Sakkal Majalla" panose="02000000000000000000" pitchFamily="2" charset="-78"/>
              </a:rPr>
              <a:t>رو </a:t>
            </a:r>
            <a:r>
              <a:rPr lang="ar-SA" sz="2400" b="1" dirty="0">
                <a:latin typeface="Sakkal Majalla" panose="02000000000000000000" pitchFamily="2" charset="-78"/>
                <a:cs typeface="Sakkal Majalla" panose="02000000000000000000" pitchFamily="2" charset="-78"/>
              </a:rPr>
              <a:t>(عاصمة خراسان).</a:t>
            </a:r>
            <a:endParaRPr lang="ar-BH" sz="2400" b="1" dirty="0" smtClean="0">
              <a:latin typeface="Sakkal Majalla" panose="02000000000000000000" pitchFamily="2" charset="-78"/>
              <a:cs typeface="Sakkal Majalla" panose="02000000000000000000" pitchFamily="2" charset="-78"/>
            </a:endParaRPr>
          </a:p>
        </p:txBody>
      </p:sp>
      <p:sp>
        <p:nvSpPr>
          <p:cNvPr id="11" name="عنوان 1"/>
          <p:cNvSpPr txBox="1">
            <a:spLocks/>
          </p:cNvSpPr>
          <p:nvPr/>
        </p:nvSpPr>
        <p:spPr>
          <a:xfrm>
            <a:off x="3052293" y="542370"/>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BH" sz="4000" b="1" dirty="0" smtClean="0">
                <a:solidFill>
                  <a:srgbClr val="B00000"/>
                </a:solidFill>
                <a:latin typeface="Sakkal Majalla" panose="02000000000000000000" pitchFamily="2" charset="-78"/>
                <a:cs typeface="Sakkal Majalla" panose="02000000000000000000" pitchFamily="2" charset="-78"/>
              </a:rPr>
              <a:t>نهاية الدولة الأموية </a:t>
            </a:r>
            <a:endParaRPr lang="ar-BH" sz="4000" b="1" dirty="0">
              <a:solidFill>
                <a:srgbClr val="B00000"/>
              </a:solidFill>
              <a:latin typeface="Sakkal Majalla" panose="02000000000000000000" pitchFamily="2" charset="-78"/>
              <a:cs typeface="Sakkal Majalla" panose="02000000000000000000" pitchFamily="2" charset="-78"/>
            </a:endParaRPr>
          </a:p>
        </p:txBody>
      </p:sp>
      <p:sp>
        <p:nvSpPr>
          <p:cNvPr id="12" name="مستطيل 3">
            <a:extLst>
              <a:ext uri="{FF2B5EF4-FFF2-40B4-BE49-F238E27FC236}">
                <a16:creationId xmlns:a16="http://schemas.microsoft.com/office/drawing/2014/main" id="{4B3C9DE7-92D6-469E-8AE9-CB0338F9207B}"/>
              </a:ext>
            </a:extLst>
          </p:cNvPr>
          <p:cNvSpPr/>
          <p:nvPr/>
        </p:nvSpPr>
        <p:spPr>
          <a:xfrm>
            <a:off x="0" y="622616"/>
            <a:ext cx="2498501" cy="400336"/>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endParaRPr lang="ar-BH" sz="500" b="1" dirty="0" smtClean="0">
              <a:latin typeface="Sakkal Majalla" panose="02000000000000000000" pitchFamily="2" charset="-78"/>
            </a:endParaRPr>
          </a:p>
          <a:p>
            <a:pPr algn="ctr" rtl="1"/>
            <a:r>
              <a:rPr lang="ar-BH" sz="1600" b="1" dirty="0" smtClean="0">
                <a:latin typeface="Sakkal Majalla" panose="02000000000000000000" pitchFamily="2" charset="-78"/>
                <a:cs typeface="Sakkal Majalla" panose="02000000000000000000" pitchFamily="2" charset="-78"/>
              </a:rPr>
              <a:t>الخلافة العباسية(1)- الدعوة العباسية</a:t>
            </a:r>
            <a:endParaRPr lang="ar-BH" sz="1600" b="1" dirty="0">
              <a:latin typeface="Sakkal Majalla" panose="02000000000000000000" pitchFamily="2" charset="-78"/>
              <a:cs typeface="Sakkal Majalla" panose="02000000000000000000" pitchFamily="2" charset="-78"/>
            </a:endParaRPr>
          </a:p>
        </p:txBody>
      </p:sp>
      <p:sp>
        <p:nvSpPr>
          <p:cNvPr id="13" name="TextBox 12"/>
          <p:cNvSpPr txBox="1"/>
          <p:nvPr/>
        </p:nvSpPr>
        <p:spPr>
          <a:xfrm>
            <a:off x="517932" y="3615711"/>
            <a:ext cx="11003734" cy="2215991"/>
          </a:xfrm>
          <a:prstGeom prst="rect">
            <a:avLst/>
          </a:prstGeom>
          <a:solidFill>
            <a:schemeClr val="accent2">
              <a:lumMod val="20000"/>
              <a:lumOff val="80000"/>
            </a:schemeClr>
          </a:solidFill>
          <a:ln>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r" rtl="1">
              <a:lnSpc>
                <a:spcPct val="200000"/>
              </a:lnSpc>
            </a:pPr>
            <a:r>
              <a:rPr lang="ar-BH" sz="2400" b="1" dirty="0">
                <a:latin typeface="Sakkal Majalla" panose="02000000000000000000" pitchFamily="2" charset="-78"/>
                <a:cs typeface="Sakkal Majalla" panose="02000000000000000000" pitchFamily="2" charset="-78"/>
              </a:rPr>
              <a:t>وجه أبو مسلم الخراساني </a:t>
            </a:r>
            <a:r>
              <a:rPr lang="ar-BH" sz="2400" b="1" dirty="0" smtClean="0">
                <a:latin typeface="Sakkal Majalla" panose="02000000000000000000" pitchFamily="2" charset="-78"/>
                <a:cs typeface="Sakkal Majalla" panose="02000000000000000000" pitchFamily="2" charset="-78"/>
              </a:rPr>
              <a:t>جيشًا </a:t>
            </a:r>
            <a:r>
              <a:rPr lang="ar-BH" sz="2400" b="1" dirty="0">
                <a:latin typeface="Sakkal Majalla" panose="02000000000000000000" pitchFamily="2" charset="-78"/>
                <a:cs typeface="Sakkal Majalla" panose="02000000000000000000" pitchFamily="2" charset="-78"/>
              </a:rPr>
              <a:t>إلى العراق حيث انتصر على الوالي الأموي في معركة الفلوجة سنة 132هـ/749م</a:t>
            </a:r>
            <a:r>
              <a:rPr lang="ar-BH" sz="2400" b="1" dirty="0" smtClean="0">
                <a:latin typeface="Sakkal Majalla" panose="02000000000000000000" pitchFamily="2" charset="-78"/>
                <a:cs typeface="Sakkal Majalla" panose="02000000000000000000" pitchFamily="2" charset="-78"/>
              </a:rPr>
              <a:t>. وفي تلك الأثناء اكتشف الخليفة مروان بن محمد سر الدعوة العباسية، فقبض على إبراهيم بن محمد وأمر بقتله. فانتقل أخوه أبو العباس إلى الكوفة ومعه أهله حيث بويع بالخلافة عام 132هـ/750م.</a:t>
            </a:r>
            <a:endParaRPr lang="ar-SA" sz="24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472044607"/>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1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randombar(horizontal)">
                                      <p:cBhvr>
                                        <p:cTn id="1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TextBox 7"/>
          <p:cNvSpPr txBox="1"/>
          <p:nvPr/>
        </p:nvSpPr>
        <p:spPr>
          <a:xfrm>
            <a:off x="535736" y="1536184"/>
            <a:ext cx="11003734" cy="2308324"/>
          </a:xfrm>
          <a:prstGeom prst="rect">
            <a:avLst/>
          </a:prstGeom>
          <a:solidFill>
            <a:schemeClr val="accent6">
              <a:lumMod val="20000"/>
              <a:lumOff val="80000"/>
            </a:schemeClr>
          </a:solidFill>
          <a:ln>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rtl="1">
              <a:lnSpc>
                <a:spcPct val="200000"/>
              </a:lnSpc>
            </a:pPr>
            <a:r>
              <a:rPr lang="ar-BH" sz="2400" b="1" dirty="0" smtClean="0">
                <a:latin typeface="Sakkal Majalla" panose="02000000000000000000" pitchFamily="2" charset="-78"/>
                <a:cs typeface="Sakkal Majalla" panose="02000000000000000000" pitchFamily="2" charset="-78"/>
              </a:rPr>
              <a:t>أول ما قام به أبو العباس الملقب بالسفاح، إرسال جيش إلى الشام بقيادة عمه عبدالله بن علي. فلقيه مروان بن محمد بجيش غالبيته من القيسيين. وجرت معركة طاحنة بين الطرفين على نهر الزاب سنة 132هـ/ 750م. هزم فيها الخليفة الأموي الذي تراجع إلى الشام ثم إلى مصر حيث قتل.</a:t>
            </a:r>
          </a:p>
        </p:txBody>
      </p:sp>
      <p:sp>
        <p:nvSpPr>
          <p:cNvPr id="11" name="عنوان 1"/>
          <p:cNvSpPr txBox="1">
            <a:spLocks/>
          </p:cNvSpPr>
          <p:nvPr/>
        </p:nvSpPr>
        <p:spPr>
          <a:xfrm>
            <a:off x="3052293" y="542370"/>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BH" sz="4000" b="1" dirty="0" smtClean="0">
                <a:solidFill>
                  <a:srgbClr val="B00000"/>
                </a:solidFill>
                <a:latin typeface="Sakkal Majalla" panose="02000000000000000000" pitchFamily="2" charset="-78"/>
                <a:cs typeface="Sakkal Majalla" panose="02000000000000000000" pitchFamily="2" charset="-78"/>
              </a:rPr>
              <a:t>نهاية الدولة الأموية </a:t>
            </a:r>
            <a:endParaRPr lang="ar-BH" sz="4000" b="1" dirty="0">
              <a:solidFill>
                <a:srgbClr val="B00000"/>
              </a:solidFill>
              <a:latin typeface="Sakkal Majalla" panose="02000000000000000000" pitchFamily="2" charset="-78"/>
              <a:cs typeface="Sakkal Majalla" panose="02000000000000000000" pitchFamily="2" charset="-78"/>
            </a:endParaRPr>
          </a:p>
        </p:txBody>
      </p:sp>
      <p:sp>
        <p:nvSpPr>
          <p:cNvPr id="12" name="مستطيل 3">
            <a:extLst>
              <a:ext uri="{FF2B5EF4-FFF2-40B4-BE49-F238E27FC236}">
                <a16:creationId xmlns:a16="http://schemas.microsoft.com/office/drawing/2014/main" id="{4B3C9DE7-92D6-469E-8AE9-CB0338F9207B}"/>
              </a:ext>
            </a:extLst>
          </p:cNvPr>
          <p:cNvSpPr/>
          <p:nvPr/>
        </p:nvSpPr>
        <p:spPr>
          <a:xfrm>
            <a:off x="0" y="622616"/>
            <a:ext cx="2498501" cy="400336"/>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endParaRPr lang="ar-BH" sz="500" b="1" dirty="0" smtClean="0">
              <a:latin typeface="Sakkal Majalla" panose="02000000000000000000" pitchFamily="2" charset="-78"/>
            </a:endParaRPr>
          </a:p>
          <a:p>
            <a:pPr algn="ctr" rtl="1"/>
            <a:r>
              <a:rPr lang="ar-BH" sz="1600" b="1" dirty="0" smtClean="0">
                <a:latin typeface="Sakkal Majalla" panose="02000000000000000000" pitchFamily="2" charset="-78"/>
                <a:cs typeface="Sakkal Majalla" panose="02000000000000000000" pitchFamily="2" charset="-78"/>
              </a:rPr>
              <a:t>الخلافة العباسية(1)- الدعوة العباسية</a:t>
            </a:r>
            <a:endParaRPr lang="ar-BH" sz="1600" b="1" dirty="0">
              <a:latin typeface="Sakkal Majalla" panose="02000000000000000000" pitchFamily="2" charset="-78"/>
              <a:cs typeface="Sakkal Majalla" panose="02000000000000000000" pitchFamily="2" charset="-78"/>
            </a:endParaRPr>
          </a:p>
        </p:txBody>
      </p:sp>
      <p:sp>
        <p:nvSpPr>
          <p:cNvPr id="13" name="TextBox 12"/>
          <p:cNvSpPr txBox="1"/>
          <p:nvPr/>
        </p:nvSpPr>
        <p:spPr>
          <a:xfrm>
            <a:off x="517932" y="4112624"/>
            <a:ext cx="11003734" cy="1569660"/>
          </a:xfrm>
          <a:prstGeom prst="rect">
            <a:avLst/>
          </a:prstGeom>
          <a:solidFill>
            <a:schemeClr val="accent2">
              <a:lumMod val="20000"/>
              <a:lumOff val="80000"/>
            </a:schemeClr>
          </a:solidFill>
          <a:ln>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r" rtl="1">
              <a:lnSpc>
                <a:spcPct val="200000"/>
              </a:lnSpc>
            </a:pPr>
            <a:r>
              <a:rPr lang="ar-BH" sz="2400" b="1" dirty="0" smtClean="0">
                <a:latin typeface="Sakkal Majalla" panose="02000000000000000000" pitchFamily="2" charset="-78"/>
                <a:cs typeface="Sakkal Majalla" panose="02000000000000000000" pitchFamily="2" charset="-78"/>
              </a:rPr>
              <a:t>كانت معركة الزاب حاسمة بالنسبة للخلافة الأموية فقد انهارت هذه الخلافة بعد مضي حوالي تسعين عامًا على قيامها. وانتقل مركز الحكم من الشام إلى العراق، حيث بدأ عهد جديد هو عهد الخلافة العباسية، وكان أبو العباس (( السفاح )) أول خلفائها.</a:t>
            </a:r>
            <a:endParaRPr lang="ar-SA" sz="24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701592550"/>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 presetClass="entr" presetSubtype="32"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ox(out)">
                                      <p:cBhvr>
                                        <p:cTn id="14" dur="125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32"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ox(out)">
                                      <p:cBhvr>
                                        <p:cTn id="19" dur="1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عنوان 1"/>
          <p:cNvSpPr txBox="1">
            <a:spLocks/>
          </p:cNvSpPr>
          <p:nvPr/>
        </p:nvSpPr>
        <p:spPr>
          <a:xfrm>
            <a:off x="3052293" y="542370"/>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BH" sz="4000" b="1" dirty="0" smtClean="0">
                <a:solidFill>
                  <a:srgbClr val="B00000"/>
                </a:solidFill>
                <a:latin typeface="Sakkal Majalla" panose="02000000000000000000" pitchFamily="2" charset="-78"/>
                <a:cs typeface="Sakkal Majalla" panose="02000000000000000000" pitchFamily="2" charset="-78"/>
              </a:rPr>
              <a:t>أسئلة التقويم </a:t>
            </a:r>
            <a:endParaRPr lang="ar-BH" sz="4000" b="1" dirty="0">
              <a:solidFill>
                <a:srgbClr val="B00000"/>
              </a:solidFill>
              <a:latin typeface="Sakkal Majalla" panose="02000000000000000000" pitchFamily="2" charset="-78"/>
              <a:cs typeface="Sakkal Majalla" panose="02000000000000000000" pitchFamily="2" charset="-78"/>
            </a:endParaRPr>
          </a:p>
        </p:txBody>
      </p:sp>
      <p:sp>
        <p:nvSpPr>
          <p:cNvPr id="12" name="مستطيل 3">
            <a:extLst>
              <a:ext uri="{FF2B5EF4-FFF2-40B4-BE49-F238E27FC236}">
                <a16:creationId xmlns:a16="http://schemas.microsoft.com/office/drawing/2014/main" id="{4B3C9DE7-92D6-469E-8AE9-CB0338F9207B}"/>
              </a:ext>
            </a:extLst>
          </p:cNvPr>
          <p:cNvSpPr/>
          <p:nvPr/>
        </p:nvSpPr>
        <p:spPr>
          <a:xfrm>
            <a:off x="0" y="622616"/>
            <a:ext cx="2498501" cy="400336"/>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endParaRPr lang="ar-BH" sz="500" b="1" dirty="0" smtClean="0">
              <a:latin typeface="Sakkal Majalla" panose="02000000000000000000" pitchFamily="2" charset="-78"/>
            </a:endParaRPr>
          </a:p>
          <a:p>
            <a:pPr algn="ctr" rtl="1"/>
            <a:r>
              <a:rPr lang="ar-BH" sz="1600" b="1" dirty="0" smtClean="0">
                <a:latin typeface="Sakkal Majalla" panose="02000000000000000000" pitchFamily="2" charset="-78"/>
                <a:cs typeface="Sakkal Majalla" panose="02000000000000000000" pitchFamily="2" charset="-78"/>
              </a:rPr>
              <a:t>الخلافة العباسية(1)- الدعوة العباسية</a:t>
            </a:r>
            <a:endParaRPr lang="ar-BH" sz="1600" b="1" dirty="0">
              <a:latin typeface="Sakkal Majalla" panose="02000000000000000000" pitchFamily="2" charset="-78"/>
              <a:cs typeface="Sakkal Majalla" panose="02000000000000000000" pitchFamily="2" charset="-78"/>
            </a:endParaRPr>
          </a:p>
        </p:txBody>
      </p:sp>
      <p:sp>
        <p:nvSpPr>
          <p:cNvPr id="9" name="AutoShape 92"/>
          <p:cNvSpPr>
            <a:spLocks noChangeArrowheads="1"/>
          </p:cNvSpPr>
          <p:nvPr/>
        </p:nvSpPr>
        <p:spPr bwMode="auto">
          <a:xfrm flipH="1">
            <a:off x="9800822" y="1491034"/>
            <a:ext cx="1407654" cy="530949"/>
          </a:xfrm>
          <a:prstGeom prst="rect">
            <a:avLst/>
          </a:prstGeom>
          <a:solidFill>
            <a:schemeClr val="bg1">
              <a:lumMod val="95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ar-BH" altLang="ko-KR" sz="2400" b="0" i="0" u="none" strike="noStrike" kern="1200" cap="none" spc="0" normalizeH="0" baseline="0" noProof="0" dirty="0" smtClean="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السؤال</a:t>
            </a:r>
            <a:r>
              <a:rPr kumimoji="0" lang="ar-BH" altLang="ko-KR" sz="2400" b="0" i="0" u="none" strike="noStrike" kern="1200" cap="none" spc="0" normalizeH="0" noProof="0" dirty="0" smtClean="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 الأول </a:t>
            </a:r>
            <a:endParaRPr kumimoji="0" lang="ko-KR" altLang="en-US" sz="2400" b="0" i="0" u="none" strike="noStrike" kern="1200" cap="none" spc="0" normalizeH="0" baseline="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14" name="AutoShape 92"/>
          <p:cNvSpPr>
            <a:spLocks noChangeArrowheads="1"/>
          </p:cNvSpPr>
          <p:nvPr/>
        </p:nvSpPr>
        <p:spPr bwMode="auto">
          <a:xfrm flipH="1">
            <a:off x="9692030" y="5438237"/>
            <a:ext cx="1407654" cy="530949"/>
          </a:xfrm>
          <a:prstGeom prst="rect">
            <a:avLst/>
          </a:prstGeom>
          <a:solidFill>
            <a:schemeClr val="bg1">
              <a:lumMod val="95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ar-BH" altLang="ko-KR" sz="2400" b="0" i="0" u="none" strike="noStrike" kern="1200" cap="none" spc="0" normalizeH="0" baseline="0" noProof="0" dirty="0" smtClean="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السؤال</a:t>
            </a:r>
            <a:r>
              <a:rPr kumimoji="0" lang="ar-BH" altLang="ko-KR" sz="2400" b="0" i="0" u="none" strike="noStrike" kern="1200" cap="none" spc="0" normalizeH="0" noProof="0" dirty="0" smtClean="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 الثاني </a:t>
            </a:r>
            <a:endParaRPr kumimoji="0" lang="ko-KR" altLang="en-US" sz="2400" b="0" i="0" u="none" strike="noStrike" kern="1200" cap="none" spc="0" normalizeH="0" baseline="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15" name="AutoShape 92"/>
          <p:cNvSpPr>
            <a:spLocks noChangeArrowheads="1"/>
          </p:cNvSpPr>
          <p:nvPr/>
        </p:nvSpPr>
        <p:spPr bwMode="auto">
          <a:xfrm flipH="1">
            <a:off x="1094703" y="1366458"/>
            <a:ext cx="8519441" cy="732620"/>
          </a:xfrm>
          <a:prstGeom prst="rect">
            <a:avLst/>
          </a:prstGeom>
          <a:solidFill>
            <a:schemeClr val="accent6">
              <a:lumMod val="20000"/>
              <a:lumOff val="80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lvl="0" algn="just" rtl="1">
              <a:defRPr/>
            </a:pPr>
            <a:r>
              <a:rPr kumimoji="0" lang="ar-BH" altLang="ko-KR" sz="2400" b="1" i="0" u="none" strike="noStrike" kern="1200" cap="none" spc="0" normalizeH="0" baseline="0" noProof="0" dirty="0" smtClean="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ضع علامة (</a:t>
            </a:r>
            <a:r>
              <a:rPr kumimoji="0" lang="ar-BH" altLang="ko-KR" sz="2400" b="1" i="0" u="none" strike="noStrike" kern="1200" cap="none" spc="0" normalizeH="0" baseline="0" noProof="0" dirty="0" smtClean="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sym typeface="Bookshelf Symbol 7" panose="05010101010101010101" pitchFamily="2" charset="2"/>
              </a:rPr>
              <a:t></a:t>
            </a:r>
            <a:r>
              <a:rPr kumimoji="0" lang="ar-BH" altLang="ko-KR" sz="2400" b="1" i="0" u="none" strike="noStrike" kern="1200" cap="none" spc="0" normalizeH="0" baseline="0" noProof="0" dirty="0" smtClean="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 بعد</a:t>
            </a:r>
            <a:r>
              <a:rPr kumimoji="0" lang="ar-BH" altLang="ko-KR" sz="2400" b="1" i="0" u="none" strike="noStrike" kern="1200" cap="none" spc="0" normalizeH="0" noProof="0" dirty="0" smtClean="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 العبارة الصحيحة، وعلامة (</a:t>
            </a:r>
            <a:r>
              <a:rPr lang="ar-BH" altLang="ko-KR" sz="2400" b="1" dirty="0">
                <a:solidFill>
                  <a:srgbClr val="FF0000"/>
                </a:solidFill>
                <a:latin typeface="Sakkal Majalla" panose="02000000000000000000" pitchFamily="2" charset="-78"/>
                <a:cs typeface="Sakkal Majalla" panose="02000000000000000000" pitchFamily="2" charset="-78"/>
                <a:sym typeface="Bookshelf Symbol 7" panose="05010101010101010101" pitchFamily="2" charset="2"/>
              </a:rPr>
              <a:t>×</a:t>
            </a:r>
            <a:r>
              <a:rPr kumimoji="0" lang="ar-BH" altLang="ko-KR" sz="2400" b="1" i="0" u="none" strike="noStrike" kern="1200" cap="none" spc="0" normalizeH="0" noProof="0" dirty="0" smtClean="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 بعد العبارة الخطأ فيما يأتي:</a:t>
            </a:r>
            <a:endParaRPr kumimoji="0" lang="ko-KR" altLang="en-US" sz="2400" b="1" i="0" u="none" strike="noStrike" kern="1200" cap="none" spc="0" normalizeH="0" baseline="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16" name="عنوان 1"/>
          <p:cNvSpPr txBox="1">
            <a:spLocks/>
          </p:cNvSpPr>
          <p:nvPr/>
        </p:nvSpPr>
        <p:spPr>
          <a:xfrm>
            <a:off x="1094704" y="2230844"/>
            <a:ext cx="8515284" cy="623455"/>
          </a:xfrm>
          <a:prstGeom prst="rect">
            <a:avLst/>
          </a:prstGeom>
          <a:solidFill>
            <a:schemeClr val="accent3">
              <a:lumMod val="20000"/>
              <a:lumOff val="80000"/>
            </a:schemeClr>
          </a:solidFill>
          <a:ln>
            <a:solidFill>
              <a:schemeClr val="tx1">
                <a:lumMod val="85000"/>
                <a:lumOff val="1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rtl="1"/>
            <a:r>
              <a:rPr lang="ar-BH" sz="2400" b="1" dirty="0" smtClean="0">
                <a:latin typeface="Sakkal Majalla" panose="02000000000000000000" pitchFamily="2" charset="-78"/>
                <a:cs typeface="Sakkal Majalla" panose="02000000000000000000" pitchFamily="2" charset="-78"/>
              </a:rPr>
              <a:t>قامت الدولة العباسية في سنة 132ه.                                                                                          (                ) </a:t>
            </a:r>
            <a:endParaRPr lang="ar-SA" sz="2000" b="1" dirty="0">
              <a:latin typeface="Sakkal Majalla" panose="02000000000000000000" pitchFamily="2" charset="-78"/>
              <a:cs typeface="Sakkal Majalla" panose="02000000000000000000" pitchFamily="2" charset="-78"/>
            </a:endParaRPr>
          </a:p>
        </p:txBody>
      </p:sp>
      <p:sp>
        <p:nvSpPr>
          <p:cNvPr id="17" name="عنوان 1"/>
          <p:cNvSpPr txBox="1">
            <a:spLocks/>
          </p:cNvSpPr>
          <p:nvPr/>
        </p:nvSpPr>
        <p:spPr>
          <a:xfrm>
            <a:off x="1094704" y="2941096"/>
            <a:ext cx="8515284" cy="685800"/>
          </a:xfrm>
          <a:prstGeom prst="rect">
            <a:avLst/>
          </a:prstGeom>
          <a:solidFill>
            <a:schemeClr val="accent3">
              <a:lumMod val="20000"/>
              <a:lumOff val="80000"/>
            </a:schemeClr>
          </a:solidFill>
          <a:ln>
            <a:solidFill>
              <a:schemeClr val="tx1">
                <a:lumMod val="85000"/>
                <a:lumOff val="1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rtl="1"/>
            <a:r>
              <a:rPr lang="ar-BH" sz="2400" b="1" dirty="0" smtClean="0">
                <a:latin typeface="Sakkal Majalla" panose="02000000000000000000" pitchFamily="2" charset="-78"/>
                <a:cs typeface="Sakkal Majalla" panose="02000000000000000000" pitchFamily="2" charset="-78"/>
              </a:rPr>
              <a:t>بدأت الدعوة السرية للعباسيين في بلدة </a:t>
            </a:r>
            <a:r>
              <a:rPr lang="ar-BH" sz="2400" b="1" dirty="0">
                <a:latin typeface="Sakkal Majalla" panose="02000000000000000000" pitchFamily="2" charset="-78"/>
                <a:cs typeface="Sakkal Majalla" panose="02000000000000000000" pitchFamily="2" charset="-78"/>
              </a:rPr>
              <a:t>الحميمة. </a:t>
            </a:r>
            <a:r>
              <a:rPr lang="ar-BH" sz="2400" b="1" dirty="0" smtClean="0">
                <a:latin typeface="Sakkal Majalla" panose="02000000000000000000" pitchFamily="2" charset="-78"/>
                <a:cs typeface="Sakkal Majalla" panose="02000000000000000000" pitchFamily="2" charset="-78"/>
              </a:rPr>
              <a:t>                                                                    (                </a:t>
            </a:r>
            <a:r>
              <a:rPr lang="ar-BH" sz="2400" b="1" dirty="0">
                <a:latin typeface="Sakkal Majalla" panose="02000000000000000000" pitchFamily="2" charset="-78"/>
                <a:cs typeface="Sakkal Majalla" panose="02000000000000000000" pitchFamily="2" charset="-78"/>
              </a:rPr>
              <a:t>) </a:t>
            </a:r>
            <a:endParaRPr lang="ar-SA" sz="2000" b="1" dirty="0">
              <a:latin typeface="Sakkal Majalla" panose="02000000000000000000" pitchFamily="2" charset="-78"/>
              <a:cs typeface="Sakkal Majalla" panose="02000000000000000000" pitchFamily="2" charset="-78"/>
            </a:endParaRPr>
          </a:p>
        </p:txBody>
      </p:sp>
      <p:sp>
        <p:nvSpPr>
          <p:cNvPr id="18" name="عنوان 1"/>
          <p:cNvSpPr txBox="1">
            <a:spLocks/>
          </p:cNvSpPr>
          <p:nvPr/>
        </p:nvSpPr>
        <p:spPr>
          <a:xfrm>
            <a:off x="1094704" y="3707575"/>
            <a:ext cx="8515284" cy="685800"/>
          </a:xfrm>
          <a:prstGeom prst="rect">
            <a:avLst/>
          </a:prstGeom>
          <a:solidFill>
            <a:schemeClr val="accent3">
              <a:lumMod val="20000"/>
              <a:lumOff val="80000"/>
            </a:schemeClr>
          </a:solidFill>
          <a:ln>
            <a:solidFill>
              <a:schemeClr val="tx1">
                <a:lumMod val="85000"/>
                <a:lumOff val="1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rtl="1"/>
            <a:r>
              <a:rPr lang="ar-BH" sz="2400" b="1" dirty="0" smtClean="0">
                <a:latin typeface="Sakkal Majalla" panose="02000000000000000000" pitchFamily="2" charset="-78"/>
                <a:cs typeface="Sakkal Majalla" panose="02000000000000000000" pitchFamily="2" charset="-78"/>
              </a:rPr>
              <a:t>أول خلفاء بني العباس هو محمد بن علي الذي يعود نسبه إلى العباس بن عبد المطلب.    </a:t>
            </a:r>
            <a:r>
              <a:rPr lang="ar-BH" sz="2000" b="1" dirty="0" smtClean="0">
                <a:latin typeface="Sakkal Majalla" panose="02000000000000000000" pitchFamily="2" charset="-78"/>
                <a:cs typeface="Sakkal Majalla" panose="02000000000000000000" pitchFamily="2" charset="-78"/>
              </a:rPr>
              <a:t>(                  </a:t>
            </a:r>
            <a:r>
              <a:rPr lang="ar-BH" sz="2000" b="1" dirty="0">
                <a:latin typeface="Sakkal Majalla" panose="02000000000000000000" pitchFamily="2" charset="-78"/>
                <a:cs typeface="Sakkal Majalla" panose="02000000000000000000" pitchFamily="2" charset="-78"/>
              </a:rPr>
              <a:t>) </a:t>
            </a:r>
            <a:endParaRPr lang="ar-SA" sz="2000" b="1" dirty="0">
              <a:latin typeface="Sakkal Majalla" panose="02000000000000000000" pitchFamily="2" charset="-78"/>
              <a:cs typeface="Sakkal Majalla" panose="02000000000000000000" pitchFamily="2" charset="-78"/>
            </a:endParaRPr>
          </a:p>
        </p:txBody>
      </p:sp>
      <p:sp>
        <p:nvSpPr>
          <p:cNvPr id="19" name="عنوان 1"/>
          <p:cNvSpPr txBox="1">
            <a:spLocks/>
          </p:cNvSpPr>
          <p:nvPr/>
        </p:nvSpPr>
        <p:spPr>
          <a:xfrm>
            <a:off x="1094704" y="4470649"/>
            <a:ext cx="8515284" cy="685800"/>
          </a:xfrm>
          <a:prstGeom prst="rect">
            <a:avLst/>
          </a:prstGeom>
          <a:solidFill>
            <a:schemeClr val="accent3">
              <a:lumMod val="20000"/>
              <a:lumOff val="80000"/>
            </a:schemeClr>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rtl="1"/>
            <a:r>
              <a:rPr lang="ar-BH" sz="2400" b="1" dirty="0" smtClean="0">
                <a:latin typeface="Sakkal Majalla" panose="02000000000000000000" pitchFamily="2" charset="-78"/>
                <a:cs typeface="Sakkal Majalla" panose="02000000000000000000" pitchFamily="2" charset="-78"/>
              </a:rPr>
              <a:t>المعركة الفاصلة بين العباسيين والأمويين هي معركة </a:t>
            </a:r>
            <a:r>
              <a:rPr lang="ar-BH" sz="2400" b="1" dirty="0">
                <a:latin typeface="Sakkal Majalla" panose="02000000000000000000" pitchFamily="2" charset="-78"/>
                <a:cs typeface="Sakkal Majalla" panose="02000000000000000000" pitchFamily="2" charset="-78"/>
              </a:rPr>
              <a:t>الزاب. </a:t>
            </a:r>
            <a:r>
              <a:rPr lang="ar-BH" sz="2400" b="1" dirty="0" smtClean="0">
                <a:latin typeface="Sakkal Majalla" panose="02000000000000000000" pitchFamily="2" charset="-78"/>
                <a:cs typeface="Sakkal Majalla" panose="02000000000000000000" pitchFamily="2" charset="-78"/>
              </a:rPr>
              <a:t>                                                   (                </a:t>
            </a:r>
            <a:r>
              <a:rPr lang="ar-BH" sz="2400" b="1" dirty="0">
                <a:latin typeface="Sakkal Majalla" panose="02000000000000000000" pitchFamily="2" charset="-78"/>
                <a:cs typeface="Sakkal Majalla" panose="02000000000000000000" pitchFamily="2" charset="-78"/>
              </a:rPr>
              <a:t>) </a:t>
            </a:r>
            <a:endParaRPr lang="ar-SA" sz="2000" b="1" dirty="0">
              <a:latin typeface="Sakkal Majalla" panose="02000000000000000000" pitchFamily="2" charset="-78"/>
              <a:cs typeface="Sakkal Majalla" panose="02000000000000000000" pitchFamily="2" charset="-78"/>
            </a:endParaRPr>
          </a:p>
        </p:txBody>
      </p:sp>
      <p:sp>
        <p:nvSpPr>
          <p:cNvPr id="20" name="AutoShape 92"/>
          <p:cNvSpPr>
            <a:spLocks noChangeArrowheads="1"/>
          </p:cNvSpPr>
          <p:nvPr/>
        </p:nvSpPr>
        <p:spPr bwMode="auto">
          <a:xfrm flipH="1">
            <a:off x="1094704" y="5337401"/>
            <a:ext cx="8515284" cy="732620"/>
          </a:xfrm>
          <a:prstGeom prst="rect">
            <a:avLst/>
          </a:prstGeom>
          <a:solidFill>
            <a:schemeClr val="accent6">
              <a:lumMod val="20000"/>
              <a:lumOff val="80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just" rtl="1"/>
            <a:r>
              <a:rPr lang="ar-BH" sz="2400" b="1" dirty="0">
                <a:solidFill>
                  <a:srgbClr val="FF0000"/>
                </a:solidFill>
                <a:latin typeface="Sakkal Majalla" panose="02000000000000000000" pitchFamily="2" charset="-78"/>
                <a:cs typeface="Sakkal Majalla" panose="02000000000000000000" pitchFamily="2" charset="-78"/>
              </a:rPr>
              <a:t>علّل: كانت ولاية خراسان مركزاً للدعوة العباسية.</a:t>
            </a:r>
            <a:endParaRPr lang="ar-SA" sz="2000" b="1" dirty="0">
              <a:solidFill>
                <a:srgbClr val="FF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060014071"/>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1000" fill="hold"/>
                                        <p:tgtEl>
                                          <p:spTgt spid="9"/>
                                        </p:tgtEl>
                                        <p:attrNameLst>
                                          <p:attrName>ppt_x</p:attrName>
                                        </p:attrNameLst>
                                      </p:cBhvr>
                                      <p:tavLst>
                                        <p:tav tm="0">
                                          <p:val>
                                            <p:strVal val="#ppt_x"/>
                                          </p:val>
                                        </p:tav>
                                        <p:tav tm="100000">
                                          <p:val>
                                            <p:strVal val="#ppt_x"/>
                                          </p:val>
                                        </p:tav>
                                      </p:tavLst>
                                    </p:anim>
                                    <p:anim calcmode="lin" valueType="num">
                                      <p:cBhvr additive="base">
                                        <p:cTn id="15"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1000" fill="hold"/>
                                        <p:tgtEl>
                                          <p:spTgt spid="14"/>
                                        </p:tgtEl>
                                        <p:attrNameLst>
                                          <p:attrName>ppt_x</p:attrName>
                                        </p:attrNameLst>
                                      </p:cBhvr>
                                      <p:tavLst>
                                        <p:tav tm="0">
                                          <p:val>
                                            <p:strVal val="#ppt_x"/>
                                          </p:val>
                                        </p:tav>
                                        <p:tav tm="100000">
                                          <p:val>
                                            <p:strVal val="#ppt_x"/>
                                          </p:val>
                                        </p:tav>
                                      </p:tavLst>
                                    </p:anim>
                                    <p:anim calcmode="lin" valueType="num">
                                      <p:cBhvr additive="base">
                                        <p:cTn id="21"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1000" fill="hold"/>
                                        <p:tgtEl>
                                          <p:spTgt spid="15"/>
                                        </p:tgtEl>
                                        <p:attrNameLst>
                                          <p:attrName>ppt_x</p:attrName>
                                        </p:attrNameLst>
                                      </p:cBhvr>
                                      <p:tavLst>
                                        <p:tav tm="0">
                                          <p:val>
                                            <p:strVal val="#ppt_x"/>
                                          </p:val>
                                        </p:tav>
                                        <p:tav tm="100000">
                                          <p:val>
                                            <p:strVal val="#ppt_x"/>
                                          </p:val>
                                        </p:tav>
                                      </p:tavLst>
                                    </p:anim>
                                    <p:anim calcmode="lin" valueType="num">
                                      <p:cBhvr additive="base">
                                        <p:cTn id="27"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circle(in)">
                                      <p:cBhvr>
                                        <p:cTn id="32" dur="20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16">
                                            <p:txEl>
                                              <p:pRg st="0" end="0"/>
                                            </p:txEl>
                                          </p:spTgt>
                                        </p:tgtEl>
                                        <p:attrNameLst>
                                          <p:attrName>style.visibility</p:attrName>
                                        </p:attrNameLst>
                                      </p:cBhvr>
                                      <p:to>
                                        <p:strVal val="visible"/>
                                      </p:to>
                                    </p:set>
                                    <p:animEffect transition="in" filter="wipe(right)">
                                      <p:cBhvr>
                                        <p:cTn id="37" dur="1000"/>
                                        <p:tgtEl>
                                          <p:spTgt spid="16">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circle(in)">
                                      <p:cBhvr>
                                        <p:cTn id="42" dur="20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nodeType="clickEffect">
                                  <p:stCondLst>
                                    <p:cond delay="0"/>
                                  </p:stCondLst>
                                  <p:childTnLst>
                                    <p:set>
                                      <p:cBhvr>
                                        <p:cTn id="46" dur="1" fill="hold">
                                          <p:stCondLst>
                                            <p:cond delay="0"/>
                                          </p:stCondLst>
                                        </p:cTn>
                                        <p:tgtEl>
                                          <p:spTgt spid="17">
                                            <p:txEl>
                                              <p:pRg st="0" end="0"/>
                                            </p:txEl>
                                          </p:spTgt>
                                        </p:tgtEl>
                                        <p:attrNameLst>
                                          <p:attrName>style.visibility</p:attrName>
                                        </p:attrNameLst>
                                      </p:cBhvr>
                                      <p:to>
                                        <p:strVal val="visible"/>
                                      </p:to>
                                    </p:set>
                                    <p:animEffect transition="in" filter="wipe(right)">
                                      <p:cBhvr>
                                        <p:cTn id="47" dur="1000"/>
                                        <p:tgtEl>
                                          <p:spTgt spid="17">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circle(in)">
                                      <p:cBhvr>
                                        <p:cTn id="52" dur="20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2" fill="hold" nodeType="clickEffect">
                                  <p:stCondLst>
                                    <p:cond delay="0"/>
                                  </p:stCondLst>
                                  <p:childTnLst>
                                    <p:set>
                                      <p:cBhvr>
                                        <p:cTn id="56" dur="1" fill="hold">
                                          <p:stCondLst>
                                            <p:cond delay="0"/>
                                          </p:stCondLst>
                                        </p:cTn>
                                        <p:tgtEl>
                                          <p:spTgt spid="18">
                                            <p:txEl>
                                              <p:pRg st="0" end="0"/>
                                            </p:txEl>
                                          </p:spTgt>
                                        </p:tgtEl>
                                        <p:attrNameLst>
                                          <p:attrName>style.visibility</p:attrName>
                                        </p:attrNameLst>
                                      </p:cBhvr>
                                      <p:to>
                                        <p:strVal val="visible"/>
                                      </p:to>
                                    </p:set>
                                    <p:animEffect transition="in" filter="wipe(right)">
                                      <p:cBhvr>
                                        <p:cTn id="57" dur="1000"/>
                                        <p:tgtEl>
                                          <p:spTgt spid="18">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6" presetClass="entr" presetSubtype="16" fill="hold" grpId="0"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circle(in)">
                                      <p:cBhvr>
                                        <p:cTn id="62" dur="2000"/>
                                        <p:tgtEl>
                                          <p:spTgt spid="19"/>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2" fill="hold" nodeType="clickEffect">
                                  <p:stCondLst>
                                    <p:cond delay="0"/>
                                  </p:stCondLst>
                                  <p:childTnLst>
                                    <p:set>
                                      <p:cBhvr>
                                        <p:cTn id="66" dur="1" fill="hold">
                                          <p:stCondLst>
                                            <p:cond delay="0"/>
                                          </p:stCondLst>
                                        </p:cTn>
                                        <p:tgtEl>
                                          <p:spTgt spid="19">
                                            <p:txEl>
                                              <p:pRg st="0" end="0"/>
                                            </p:txEl>
                                          </p:spTgt>
                                        </p:tgtEl>
                                        <p:attrNameLst>
                                          <p:attrName>style.visibility</p:attrName>
                                        </p:attrNameLst>
                                      </p:cBhvr>
                                      <p:to>
                                        <p:strVal val="visible"/>
                                      </p:to>
                                    </p:set>
                                    <p:animEffect transition="in" filter="wipe(right)">
                                      <p:cBhvr>
                                        <p:cTn id="67" dur="1000"/>
                                        <p:tgtEl>
                                          <p:spTgt spid="19">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1000" fill="hold"/>
                                        <p:tgtEl>
                                          <p:spTgt spid="20"/>
                                        </p:tgtEl>
                                        <p:attrNameLst>
                                          <p:attrName>ppt_x</p:attrName>
                                        </p:attrNameLst>
                                      </p:cBhvr>
                                      <p:tavLst>
                                        <p:tav tm="0">
                                          <p:val>
                                            <p:strVal val="#ppt_x"/>
                                          </p:val>
                                        </p:tav>
                                        <p:tav tm="100000">
                                          <p:val>
                                            <p:strVal val="#ppt_x"/>
                                          </p:val>
                                        </p:tav>
                                      </p:tavLst>
                                    </p:anim>
                                    <p:anim calcmode="lin" valueType="num">
                                      <p:cBhvr additive="base">
                                        <p:cTn id="73" dur="10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P spid="14" grpId="0" animBg="1"/>
      <p:bldP spid="15" grpId="0" animBg="1"/>
      <p:bldP spid="16" grpId="0" animBg="1"/>
      <p:bldP spid="17" grpId="0" animBg="1"/>
      <p:bldP spid="18" grpId="0" animBg="1"/>
      <p:bldP spid="19" grpId="0" animBg="1"/>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عنوان 1"/>
          <p:cNvSpPr txBox="1">
            <a:spLocks/>
          </p:cNvSpPr>
          <p:nvPr/>
        </p:nvSpPr>
        <p:spPr>
          <a:xfrm>
            <a:off x="3052293" y="542370"/>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BH" sz="4000" b="1" dirty="0" smtClean="0">
                <a:solidFill>
                  <a:srgbClr val="B00000"/>
                </a:solidFill>
                <a:latin typeface="Sakkal Majalla" panose="02000000000000000000" pitchFamily="2" charset="-78"/>
                <a:cs typeface="Sakkal Majalla" panose="02000000000000000000" pitchFamily="2" charset="-78"/>
              </a:rPr>
              <a:t>الإجابة </a:t>
            </a:r>
            <a:endParaRPr lang="ar-BH" sz="4000" b="1" dirty="0">
              <a:solidFill>
                <a:srgbClr val="B00000"/>
              </a:solidFill>
              <a:latin typeface="Sakkal Majalla" panose="02000000000000000000" pitchFamily="2" charset="-78"/>
              <a:cs typeface="Sakkal Majalla" panose="02000000000000000000" pitchFamily="2" charset="-78"/>
            </a:endParaRPr>
          </a:p>
        </p:txBody>
      </p:sp>
      <p:sp>
        <p:nvSpPr>
          <p:cNvPr id="12" name="مستطيل 3">
            <a:extLst>
              <a:ext uri="{FF2B5EF4-FFF2-40B4-BE49-F238E27FC236}">
                <a16:creationId xmlns:a16="http://schemas.microsoft.com/office/drawing/2014/main" id="{4B3C9DE7-92D6-469E-8AE9-CB0338F9207B}"/>
              </a:ext>
            </a:extLst>
          </p:cNvPr>
          <p:cNvSpPr/>
          <p:nvPr/>
        </p:nvSpPr>
        <p:spPr>
          <a:xfrm>
            <a:off x="0" y="622616"/>
            <a:ext cx="2498501" cy="400336"/>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endParaRPr lang="ar-BH" sz="500" b="1" dirty="0" smtClean="0">
              <a:latin typeface="Sakkal Majalla" panose="02000000000000000000" pitchFamily="2" charset="-78"/>
            </a:endParaRPr>
          </a:p>
          <a:p>
            <a:pPr algn="ctr" rtl="1"/>
            <a:r>
              <a:rPr lang="ar-BH" sz="1600" b="1" dirty="0" smtClean="0">
                <a:latin typeface="Sakkal Majalla" panose="02000000000000000000" pitchFamily="2" charset="-78"/>
                <a:cs typeface="Sakkal Majalla" panose="02000000000000000000" pitchFamily="2" charset="-78"/>
              </a:rPr>
              <a:t>الخلافة العباسية(1)- الدعوة العباسية</a:t>
            </a:r>
            <a:endParaRPr lang="ar-BH" sz="1600" b="1" dirty="0">
              <a:latin typeface="Sakkal Majalla" panose="02000000000000000000" pitchFamily="2" charset="-78"/>
              <a:cs typeface="Sakkal Majalla" panose="02000000000000000000" pitchFamily="2" charset="-78"/>
            </a:endParaRPr>
          </a:p>
        </p:txBody>
      </p:sp>
      <p:sp>
        <p:nvSpPr>
          <p:cNvPr id="9" name="AutoShape 92"/>
          <p:cNvSpPr>
            <a:spLocks noChangeArrowheads="1"/>
          </p:cNvSpPr>
          <p:nvPr/>
        </p:nvSpPr>
        <p:spPr bwMode="auto">
          <a:xfrm flipH="1">
            <a:off x="9800822" y="1491034"/>
            <a:ext cx="1648496" cy="530949"/>
          </a:xfrm>
          <a:prstGeom prst="rect">
            <a:avLst/>
          </a:prstGeom>
          <a:solidFill>
            <a:schemeClr val="bg1">
              <a:lumMod val="95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1" eaLnBrk="1" fontAlgn="auto" latinLnBrk="1" hangingPunct="1">
              <a:lnSpc>
                <a:spcPct val="100000"/>
              </a:lnSpc>
              <a:spcBef>
                <a:spcPts val="0"/>
              </a:spcBef>
              <a:spcAft>
                <a:spcPts val="0"/>
              </a:spcAft>
              <a:buClrTx/>
              <a:buSzTx/>
              <a:buFontTx/>
              <a:buNone/>
              <a:tabLst/>
              <a:defRPr/>
            </a:pPr>
            <a:r>
              <a:rPr lang="ar-BH" altLang="ko-KR" sz="2400" dirty="0" smtClean="0">
                <a:solidFill>
                  <a:srgbClr val="FF0000"/>
                </a:solidFill>
                <a:latin typeface="Sakkal Majalla" panose="02000000000000000000" pitchFamily="2" charset="-78"/>
                <a:ea typeface="맑은 고딕" panose="020B0503020000020004" pitchFamily="34" charset="-127"/>
                <a:cs typeface="Sakkal Majalla" panose="02000000000000000000" pitchFamily="2" charset="-78"/>
              </a:rPr>
              <a:t>إجابة</a:t>
            </a:r>
            <a:r>
              <a:rPr kumimoji="0" lang="ar-BH" altLang="ko-KR" sz="2400" b="0" i="0" u="none" strike="noStrike" kern="1200" cap="none" spc="0" normalizeH="0" baseline="0" noProof="0" dirty="0" smtClean="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السؤال</a:t>
            </a:r>
            <a:r>
              <a:rPr kumimoji="0" lang="ar-BH" altLang="ko-KR" sz="2400" b="0" i="0" u="none" strike="noStrike" kern="1200" cap="none" spc="0" normalizeH="0" noProof="0" dirty="0" smtClean="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 الأول </a:t>
            </a:r>
            <a:endParaRPr kumimoji="0" lang="ko-KR" altLang="en-US" sz="2400" b="0" i="0" u="none" strike="noStrike" kern="1200" cap="none" spc="0" normalizeH="0" baseline="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15" name="AutoShape 92"/>
          <p:cNvSpPr>
            <a:spLocks noChangeArrowheads="1"/>
          </p:cNvSpPr>
          <p:nvPr/>
        </p:nvSpPr>
        <p:spPr bwMode="auto">
          <a:xfrm flipH="1">
            <a:off x="1094703" y="1366458"/>
            <a:ext cx="8519441" cy="732620"/>
          </a:xfrm>
          <a:prstGeom prst="rect">
            <a:avLst/>
          </a:prstGeom>
          <a:solidFill>
            <a:schemeClr val="accent6">
              <a:lumMod val="20000"/>
              <a:lumOff val="80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lvl="0" algn="just" rtl="1">
              <a:defRPr/>
            </a:pPr>
            <a:r>
              <a:rPr kumimoji="0" lang="ar-BH" altLang="ko-KR" sz="2400" b="1" i="0" u="none" strike="noStrike" kern="1200" cap="none" spc="0" normalizeH="0" baseline="0" noProof="0" dirty="0" smtClean="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ضع علامة (</a:t>
            </a:r>
            <a:r>
              <a:rPr kumimoji="0" lang="ar-BH" altLang="ko-KR" sz="2400" b="1" i="0" u="none" strike="noStrike" kern="1200" cap="none" spc="0" normalizeH="0" baseline="0" noProof="0" dirty="0" smtClean="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sym typeface="Bookshelf Symbol 7" panose="05010101010101010101" pitchFamily="2" charset="2"/>
              </a:rPr>
              <a:t></a:t>
            </a:r>
            <a:r>
              <a:rPr kumimoji="0" lang="ar-BH" altLang="ko-KR" sz="2400" b="1" i="0" u="none" strike="noStrike" kern="1200" cap="none" spc="0" normalizeH="0" baseline="0" noProof="0" dirty="0" smtClean="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 بعد</a:t>
            </a:r>
            <a:r>
              <a:rPr kumimoji="0" lang="ar-BH" altLang="ko-KR" sz="2400" b="1" i="0" u="none" strike="noStrike" kern="1200" cap="none" spc="0" normalizeH="0" noProof="0" dirty="0" smtClean="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 العبارة الصحيحة، وعلامة (</a:t>
            </a:r>
            <a:r>
              <a:rPr lang="ar-BH" altLang="ko-KR" sz="2400" b="1" dirty="0">
                <a:solidFill>
                  <a:srgbClr val="FF0000"/>
                </a:solidFill>
                <a:latin typeface="Sakkal Majalla" panose="02000000000000000000" pitchFamily="2" charset="-78"/>
                <a:cs typeface="Sakkal Majalla" panose="02000000000000000000" pitchFamily="2" charset="-78"/>
                <a:sym typeface="Bookshelf Symbol 7" panose="05010101010101010101" pitchFamily="2" charset="2"/>
              </a:rPr>
              <a:t>×</a:t>
            </a:r>
            <a:r>
              <a:rPr kumimoji="0" lang="ar-BH" altLang="ko-KR" sz="2400" b="1" i="0" u="none" strike="noStrike" kern="1200" cap="none" spc="0" normalizeH="0" noProof="0" dirty="0" smtClean="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 بعد العبارة الخطأ فيما يأتي:</a:t>
            </a:r>
            <a:endParaRPr kumimoji="0" lang="ko-KR" altLang="en-US" sz="2400" b="1" i="0" u="none" strike="noStrike" kern="1200" cap="none" spc="0" normalizeH="0" baseline="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16" name="عنوان 1"/>
          <p:cNvSpPr txBox="1">
            <a:spLocks/>
          </p:cNvSpPr>
          <p:nvPr/>
        </p:nvSpPr>
        <p:spPr>
          <a:xfrm>
            <a:off x="1094704" y="2230844"/>
            <a:ext cx="8515284" cy="623455"/>
          </a:xfrm>
          <a:prstGeom prst="rect">
            <a:avLst/>
          </a:prstGeom>
          <a:solidFill>
            <a:schemeClr val="accent3">
              <a:lumMod val="20000"/>
              <a:lumOff val="80000"/>
            </a:schemeClr>
          </a:solidFill>
          <a:ln>
            <a:solidFill>
              <a:schemeClr val="tx1">
                <a:lumMod val="85000"/>
                <a:lumOff val="1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rtl="1"/>
            <a:r>
              <a:rPr lang="ar-BH" sz="2400" b="1" dirty="0" smtClean="0">
                <a:latin typeface="Sakkal Majalla" panose="02000000000000000000" pitchFamily="2" charset="-78"/>
                <a:cs typeface="Sakkal Majalla" panose="02000000000000000000" pitchFamily="2" charset="-78"/>
              </a:rPr>
              <a:t>قامت الدولة العباسية في سنة 132ه.                                                                                           (  </a:t>
            </a:r>
            <a:r>
              <a:rPr lang="ar-BH" altLang="ko-KR" sz="2400" b="1" dirty="0" smtClean="0">
                <a:solidFill>
                  <a:srgbClr val="FF0000"/>
                </a:solidFill>
                <a:latin typeface="Sakkal Majalla" panose="02000000000000000000" pitchFamily="2" charset="-78"/>
                <a:cs typeface="Sakkal Majalla" panose="02000000000000000000" pitchFamily="2" charset="-78"/>
                <a:sym typeface="Bookshelf Symbol 7" panose="05010101010101010101" pitchFamily="2" charset="2"/>
              </a:rPr>
              <a:t></a:t>
            </a:r>
            <a:r>
              <a:rPr lang="ar-BH" sz="2400" b="1" dirty="0" smtClean="0">
                <a:latin typeface="Sakkal Majalla" panose="02000000000000000000" pitchFamily="2" charset="-78"/>
                <a:cs typeface="Sakkal Majalla" panose="02000000000000000000" pitchFamily="2" charset="-78"/>
              </a:rPr>
              <a:t>  ) </a:t>
            </a:r>
            <a:endParaRPr lang="ar-SA" sz="2000" b="1" dirty="0">
              <a:latin typeface="Sakkal Majalla" panose="02000000000000000000" pitchFamily="2" charset="-78"/>
              <a:cs typeface="Sakkal Majalla" panose="02000000000000000000" pitchFamily="2" charset="-78"/>
            </a:endParaRPr>
          </a:p>
        </p:txBody>
      </p:sp>
      <p:sp>
        <p:nvSpPr>
          <p:cNvPr id="17" name="عنوان 1"/>
          <p:cNvSpPr txBox="1">
            <a:spLocks/>
          </p:cNvSpPr>
          <p:nvPr/>
        </p:nvSpPr>
        <p:spPr>
          <a:xfrm>
            <a:off x="1094704" y="2941096"/>
            <a:ext cx="8515284" cy="685800"/>
          </a:xfrm>
          <a:prstGeom prst="rect">
            <a:avLst/>
          </a:prstGeom>
          <a:solidFill>
            <a:schemeClr val="accent3">
              <a:lumMod val="20000"/>
              <a:lumOff val="80000"/>
            </a:schemeClr>
          </a:solidFill>
          <a:ln>
            <a:solidFill>
              <a:schemeClr val="tx1">
                <a:lumMod val="85000"/>
                <a:lumOff val="1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rtl="1"/>
            <a:r>
              <a:rPr lang="ar-BH" sz="2400" b="1" dirty="0" smtClean="0">
                <a:latin typeface="Sakkal Majalla" panose="02000000000000000000" pitchFamily="2" charset="-78"/>
                <a:cs typeface="Sakkal Majalla" panose="02000000000000000000" pitchFamily="2" charset="-78"/>
              </a:rPr>
              <a:t>بدأت الدعوة السرية للعباسيين في بلدة </a:t>
            </a:r>
            <a:r>
              <a:rPr lang="ar-BH" sz="2400" b="1" dirty="0">
                <a:latin typeface="Sakkal Majalla" panose="02000000000000000000" pitchFamily="2" charset="-78"/>
                <a:cs typeface="Sakkal Majalla" panose="02000000000000000000" pitchFamily="2" charset="-78"/>
              </a:rPr>
              <a:t>الحميمة. </a:t>
            </a:r>
            <a:r>
              <a:rPr lang="ar-BH" sz="2400" b="1" dirty="0" smtClean="0">
                <a:latin typeface="Sakkal Majalla" panose="02000000000000000000" pitchFamily="2" charset="-78"/>
                <a:cs typeface="Sakkal Majalla" panose="02000000000000000000" pitchFamily="2" charset="-78"/>
              </a:rPr>
              <a:t>                                                                    (   </a:t>
            </a:r>
            <a:r>
              <a:rPr lang="ar-BH" altLang="ko-KR" sz="2400" b="1" dirty="0" smtClean="0">
                <a:solidFill>
                  <a:srgbClr val="FF0000"/>
                </a:solidFill>
                <a:latin typeface="Sakkal Majalla" panose="02000000000000000000" pitchFamily="2" charset="-78"/>
                <a:cs typeface="Sakkal Majalla" panose="02000000000000000000" pitchFamily="2" charset="-78"/>
                <a:sym typeface="Bookshelf Symbol 7" panose="05010101010101010101" pitchFamily="2" charset="2"/>
              </a:rPr>
              <a:t></a:t>
            </a:r>
            <a:r>
              <a:rPr lang="ar-BH" sz="2400" b="1" dirty="0" smtClean="0">
                <a:latin typeface="Sakkal Majalla" panose="02000000000000000000" pitchFamily="2" charset="-78"/>
                <a:cs typeface="Sakkal Majalla" panose="02000000000000000000" pitchFamily="2" charset="-78"/>
              </a:rPr>
              <a:t>  ) </a:t>
            </a:r>
            <a:endParaRPr lang="ar-SA" sz="2000" b="1" dirty="0">
              <a:latin typeface="Sakkal Majalla" panose="02000000000000000000" pitchFamily="2" charset="-78"/>
              <a:cs typeface="Sakkal Majalla" panose="02000000000000000000" pitchFamily="2" charset="-78"/>
            </a:endParaRPr>
          </a:p>
        </p:txBody>
      </p:sp>
      <p:sp>
        <p:nvSpPr>
          <p:cNvPr id="18" name="عنوان 1"/>
          <p:cNvSpPr txBox="1">
            <a:spLocks/>
          </p:cNvSpPr>
          <p:nvPr/>
        </p:nvSpPr>
        <p:spPr>
          <a:xfrm>
            <a:off x="1094704" y="3707575"/>
            <a:ext cx="8515284" cy="685800"/>
          </a:xfrm>
          <a:prstGeom prst="rect">
            <a:avLst/>
          </a:prstGeom>
          <a:solidFill>
            <a:schemeClr val="accent3">
              <a:lumMod val="20000"/>
              <a:lumOff val="80000"/>
            </a:schemeClr>
          </a:solidFill>
          <a:ln>
            <a:solidFill>
              <a:schemeClr val="tx1">
                <a:lumMod val="85000"/>
                <a:lumOff val="1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rtl="1"/>
            <a:r>
              <a:rPr lang="ar-BH" sz="2400" b="1" dirty="0" smtClean="0">
                <a:latin typeface="Sakkal Majalla" panose="02000000000000000000" pitchFamily="2" charset="-78"/>
                <a:cs typeface="Sakkal Majalla" panose="02000000000000000000" pitchFamily="2" charset="-78"/>
              </a:rPr>
              <a:t>أول خلفاء بني العباس هو المنصور بن عبدالله الذي يعود نسبه إلى العباس.                    </a:t>
            </a:r>
            <a:r>
              <a:rPr lang="ar-BH" sz="2000" b="1" dirty="0" smtClean="0">
                <a:latin typeface="Sakkal Majalla" panose="02000000000000000000" pitchFamily="2" charset="-78"/>
                <a:cs typeface="Sakkal Majalla" panose="02000000000000000000" pitchFamily="2" charset="-78"/>
              </a:rPr>
              <a:t>(     </a:t>
            </a:r>
            <a:r>
              <a:rPr lang="ar-BH" altLang="ko-KR" sz="4000" b="1" dirty="0" smtClean="0">
                <a:solidFill>
                  <a:srgbClr val="FF0000"/>
                </a:solidFill>
                <a:latin typeface="Sakkal Majalla" panose="02000000000000000000" pitchFamily="2" charset="-78"/>
                <a:cs typeface="Sakkal Majalla" panose="02000000000000000000" pitchFamily="2" charset="-78"/>
                <a:sym typeface="Bookshelf Symbol 7" panose="05010101010101010101" pitchFamily="2" charset="2"/>
              </a:rPr>
              <a:t>×</a:t>
            </a:r>
            <a:r>
              <a:rPr lang="ar-BH" sz="2000" b="1" dirty="0" smtClean="0">
                <a:latin typeface="Sakkal Majalla" panose="02000000000000000000" pitchFamily="2" charset="-78"/>
                <a:cs typeface="Sakkal Majalla" panose="02000000000000000000" pitchFamily="2" charset="-78"/>
              </a:rPr>
              <a:t>     ) </a:t>
            </a:r>
            <a:endParaRPr lang="ar-SA" sz="2000" b="1" dirty="0">
              <a:latin typeface="Sakkal Majalla" panose="02000000000000000000" pitchFamily="2" charset="-78"/>
              <a:cs typeface="Sakkal Majalla" panose="02000000000000000000" pitchFamily="2" charset="-78"/>
            </a:endParaRPr>
          </a:p>
        </p:txBody>
      </p:sp>
      <p:sp>
        <p:nvSpPr>
          <p:cNvPr id="19" name="عنوان 1"/>
          <p:cNvSpPr txBox="1">
            <a:spLocks/>
          </p:cNvSpPr>
          <p:nvPr/>
        </p:nvSpPr>
        <p:spPr>
          <a:xfrm>
            <a:off x="1094704" y="4470649"/>
            <a:ext cx="8515284" cy="685800"/>
          </a:xfrm>
          <a:prstGeom prst="rect">
            <a:avLst/>
          </a:prstGeom>
          <a:solidFill>
            <a:schemeClr val="accent3">
              <a:lumMod val="20000"/>
              <a:lumOff val="80000"/>
            </a:schemeClr>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rtl="1"/>
            <a:r>
              <a:rPr lang="ar-BH" sz="2400" b="1" dirty="0" smtClean="0">
                <a:latin typeface="Sakkal Majalla" panose="02000000000000000000" pitchFamily="2" charset="-78"/>
                <a:cs typeface="Sakkal Majalla" panose="02000000000000000000" pitchFamily="2" charset="-78"/>
              </a:rPr>
              <a:t>المعركة الفاصلة بين العباسيين والأمويين هي معركة الفلوجة.                                              (    </a:t>
            </a:r>
            <a:r>
              <a:rPr lang="ar-BH" altLang="ko-KR" sz="4400" b="1" dirty="0" smtClean="0">
                <a:solidFill>
                  <a:srgbClr val="FF0000"/>
                </a:solidFill>
                <a:latin typeface="Sakkal Majalla" panose="02000000000000000000" pitchFamily="2" charset="-78"/>
                <a:cs typeface="Sakkal Majalla" panose="02000000000000000000" pitchFamily="2" charset="-78"/>
                <a:sym typeface="Bookshelf Symbol 7" panose="05010101010101010101" pitchFamily="2" charset="2"/>
              </a:rPr>
              <a:t>×</a:t>
            </a:r>
            <a:r>
              <a:rPr lang="ar-BH" sz="2400" b="1" dirty="0" smtClean="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 </a:t>
            </a:r>
            <a:endParaRPr lang="ar-SA" sz="20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333549033"/>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1000" fill="hold"/>
                                        <p:tgtEl>
                                          <p:spTgt spid="9"/>
                                        </p:tgtEl>
                                        <p:attrNameLst>
                                          <p:attrName>ppt_x</p:attrName>
                                        </p:attrNameLst>
                                      </p:cBhvr>
                                      <p:tavLst>
                                        <p:tav tm="0">
                                          <p:val>
                                            <p:strVal val="#ppt_x"/>
                                          </p:val>
                                        </p:tav>
                                        <p:tav tm="100000">
                                          <p:val>
                                            <p:strVal val="#ppt_x"/>
                                          </p:val>
                                        </p:tav>
                                      </p:tavLst>
                                    </p:anim>
                                    <p:anim calcmode="lin" valueType="num">
                                      <p:cBhvr additive="base">
                                        <p:cTn id="15"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1000" fill="hold"/>
                                        <p:tgtEl>
                                          <p:spTgt spid="15"/>
                                        </p:tgtEl>
                                        <p:attrNameLst>
                                          <p:attrName>ppt_x</p:attrName>
                                        </p:attrNameLst>
                                      </p:cBhvr>
                                      <p:tavLst>
                                        <p:tav tm="0">
                                          <p:val>
                                            <p:strVal val="#ppt_x"/>
                                          </p:val>
                                        </p:tav>
                                        <p:tav tm="100000">
                                          <p:val>
                                            <p:strVal val="#ppt_x"/>
                                          </p:val>
                                        </p:tav>
                                      </p:tavLst>
                                    </p:anim>
                                    <p:anim calcmode="lin" valueType="num">
                                      <p:cBhvr additive="base">
                                        <p:cTn id="21"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circle(in)">
                                      <p:cBhvr>
                                        <p:cTn id="26" dur="20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nodeType="clickEffect">
                                  <p:stCondLst>
                                    <p:cond delay="0"/>
                                  </p:stCondLst>
                                  <p:childTnLst>
                                    <p:set>
                                      <p:cBhvr>
                                        <p:cTn id="30" dur="1" fill="hold">
                                          <p:stCondLst>
                                            <p:cond delay="0"/>
                                          </p:stCondLst>
                                        </p:cTn>
                                        <p:tgtEl>
                                          <p:spTgt spid="16">
                                            <p:txEl>
                                              <p:pRg st="0" end="0"/>
                                            </p:txEl>
                                          </p:spTgt>
                                        </p:tgtEl>
                                        <p:attrNameLst>
                                          <p:attrName>style.visibility</p:attrName>
                                        </p:attrNameLst>
                                      </p:cBhvr>
                                      <p:to>
                                        <p:strVal val="visible"/>
                                      </p:to>
                                    </p:set>
                                    <p:animEffect transition="in" filter="wipe(right)">
                                      <p:cBhvr>
                                        <p:cTn id="31" dur="1000"/>
                                        <p:tgtEl>
                                          <p:spTgt spid="16">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circle(in)">
                                      <p:cBhvr>
                                        <p:cTn id="36" dur="20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2" fill="hold" nodeType="clickEffect">
                                  <p:stCondLst>
                                    <p:cond delay="0"/>
                                  </p:stCondLst>
                                  <p:childTnLst>
                                    <p:set>
                                      <p:cBhvr>
                                        <p:cTn id="40" dur="1" fill="hold">
                                          <p:stCondLst>
                                            <p:cond delay="0"/>
                                          </p:stCondLst>
                                        </p:cTn>
                                        <p:tgtEl>
                                          <p:spTgt spid="17">
                                            <p:txEl>
                                              <p:pRg st="0" end="0"/>
                                            </p:txEl>
                                          </p:spTgt>
                                        </p:tgtEl>
                                        <p:attrNameLst>
                                          <p:attrName>style.visibility</p:attrName>
                                        </p:attrNameLst>
                                      </p:cBhvr>
                                      <p:to>
                                        <p:strVal val="visible"/>
                                      </p:to>
                                    </p:set>
                                    <p:animEffect transition="in" filter="wipe(right)">
                                      <p:cBhvr>
                                        <p:cTn id="41" dur="1000"/>
                                        <p:tgtEl>
                                          <p:spTgt spid="17">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grpId="0"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circle(in)">
                                      <p:cBhvr>
                                        <p:cTn id="46" dur="20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2" fill="hold" nodeType="clickEffect">
                                  <p:stCondLst>
                                    <p:cond delay="0"/>
                                  </p:stCondLst>
                                  <p:childTnLst>
                                    <p:set>
                                      <p:cBhvr>
                                        <p:cTn id="50" dur="1" fill="hold">
                                          <p:stCondLst>
                                            <p:cond delay="0"/>
                                          </p:stCondLst>
                                        </p:cTn>
                                        <p:tgtEl>
                                          <p:spTgt spid="18">
                                            <p:txEl>
                                              <p:pRg st="0" end="0"/>
                                            </p:txEl>
                                          </p:spTgt>
                                        </p:tgtEl>
                                        <p:attrNameLst>
                                          <p:attrName>style.visibility</p:attrName>
                                        </p:attrNameLst>
                                      </p:cBhvr>
                                      <p:to>
                                        <p:strVal val="visible"/>
                                      </p:to>
                                    </p:set>
                                    <p:animEffect transition="in" filter="wipe(right)">
                                      <p:cBhvr>
                                        <p:cTn id="51" dur="1000"/>
                                        <p:tgtEl>
                                          <p:spTgt spid="18">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6" presetClass="entr" presetSubtype="16" fill="hold" grpId="0" nodeType="click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circle(in)">
                                      <p:cBhvr>
                                        <p:cTn id="56" dur="2000"/>
                                        <p:tgtEl>
                                          <p:spTgt spid="19"/>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2" fill="hold" nodeType="clickEffect">
                                  <p:stCondLst>
                                    <p:cond delay="0"/>
                                  </p:stCondLst>
                                  <p:childTnLst>
                                    <p:set>
                                      <p:cBhvr>
                                        <p:cTn id="60" dur="1" fill="hold">
                                          <p:stCondLst>
                                            <p:cond delay="0"/>
                                          </p:stCondLst>
                                        </p:cTn>
                                        <p:tgtEl>
                                          <p:spTgt spid="19">
                                            <p:txEl>
                                              <p:pRg st="0" end="0"/>
                                            </p:txEl>
                                          </p:spTgt>
                                        </p:tgtEl>
                                        <p:attrNameLst>
                                          <p:attrName>style.visibility</p:attrName>
                                        </p:attrNameLst>
                                      </p:cBhvr>
                                      <p:to>
                                        <p:strVal val="visible"/>
                                      </p:to>
                                    </p:set>
                                    <p:animEffect transition="in" filter="wipe(right)">
                                      <p:cBhvr>
                                        <p:cTn id="61" dur="10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P spid="15" grpId="0" animBg="1"/>
      <p:bldP spid="16" grpId="0" animBg="1"/>
      <p:bldP spid="17" grpId="0" animBg="1"/>
      <p:bldP spid="18" grpId="0" animBg="1"/>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عنوان 1"/>
          <p:cNvSpPr txBox="1">
            <a:spLocks/>
          </p:cNvSpPr>
          <p:nvPr/>
        </p:nvSpPr>
        <p:spPr>
          <a:xfrm>
            <a:off x="3052293" y="542370"/>
            <a:ext cx="7446595" cy="653685"/>
          </a:xfrm>
          <a:prstGeom prst="rect">
            <a:avLst/>
          </a:prstGeom>
          <a:solidFill>
            <a:schemeClr val="accent5">
              <a:lumMod val="20000"/>
              <a:lumOff val="80000"/>
            </a:schemeClr>
          </a:solidFill>
          <a:ln>
            <a:solidFill>
              <a:schemeClr val="accent1">
                <a:lumMod val="5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BH" sz="4000" b="1" dirty="0" smtClean="0">
                <a:solidFill>
                  <a:srgbClr val="B00000"/>
                </a:solidFill>
                <a:latin typeface="Sakkal Majalla" panose="02000000000000000000" pitchFamily="2" charset="-78"/>
                <a:cs typeface="Sakkal Majalla" panose="02000000000000000000" pitchFamily="2" charset="-78"/>
              </a:rPr>
              <a:t>الإجابة </a:t>
            </a:r>
            <a:endParaRPr lang="ar-BH" sz="4000" b="1" dirty="0">
              <a:solidFill>
                <a:srgbClr val="B00000"/>
              </a:solidFill>
              <a:latin typeface="Sakkal Majalla" panose="02000000000000000000" pitchFamily="2" charset="-78"/>
              <a:cs typeface="Sakkal Majalla" panose="02000000000000000000" pitchFamily="2" charset="-78"/>
            </a:endParaRPr>
          </a:p>
        </p:txBody>
      </p:sp>
      <p:sp>
        <p:nvSpPr>
          <p:cNvPr id="12" name="مستطيل 3">
            <a:extLst>
              <a:ext uri="{FF2B5EF4-FFF2-40B4-BE49-F238E27FC236}">
                <a16:creationId xmlns:a16="http://schemas.microsoft.com/office/drawing/2014/main" id="{4B3C9DE7-92D6-469E-8AE9-CB0338F9207B}"/>
              </a:ext>
            </a:extLst>
          </p:cNvPr>
          <p:cNvSpPr/>
          <p:nvPr/>
        </p:nvSpPr>
        <p:spPr>
          <a:xfrm>
            <a:off x="0" y="622616"/>
            <a:ext cx="2498501" cy="400336"/>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endParaRPr lang="ar-BH" sz="500" b="1" dirty="0" smtClean="0">
              <a:latin typeface="Sakkal Majalla" panose="02000000000000000000" pitchFamily="2" charset="-78"/>
            </a:endParaRPr>
          </a:p>
          <a:p>
            <a:pPr algn="ctr" rtl="1"/>
            <a:r>
              <a:rPr lang="ar-BH" sz="1600" b="1" dirty="0" smtClean="0">
                <a:latin typeface="Sakkal Majalla" panose="02000000000000000000" pitchFamily="2" charset="-78"/>
                <a:cs typeface="Sakkal Majalla" panose="02000000000000000000" pitchFamily="2" charset="-78"/>
              </a:rPr>
              <a:t>الخلافة العباسية(1)- الدعوة العباسية</a:t>
            </a:r>
            <a:endParaRPr lang="ar-BH" sz="1600" b="1" dirty="0">
              <a:latin typeface="Sakkal Majalla" panose="02000000000000000000" pitchFamily="2" charset="-78"/>
              <a:cs typeface="Sakkal Majalla" panose="02000000000000000000" pitchFamily="2" charset="-78"/>
            </a:endParaRPr>
          </a:p>
        </p:txBody>
      </p:sp>
      <p:sp>
        <p:nvSpPr>
          <p:cNvPr id="9" name="AutoShape 92"/>
          <p:cNvSpPr>
            <a:spLocks noChangeArrowheads="1"/>
          </p:cNvSpPr>
          <p:nvPr/>
        </p:nvSpPr>
        <p:spPr bwMode="auto">
          <a:xfrm flipH="1">
            <a:off x="9800822" y="1491034"/>
            <a:ext cx="1700012" cy="530949"/>
          </a:xfrm>
          <a:prstGeom prst="rect">
            <a:avLst/>
          </a:prstGeom>
          <a:solidFill>
            <a:schemeClr val="bg1">
              <a:lumMod val="95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1" eaLnBrk="1" fontAlgn="auto" latinLnBrk="1" hangingPunct="1">
              <a:lnSpc>
                <a:spcPct val="100000"/>
              </a:lnSpc>
              <a:spcBef>
                <a:spcPts val="0"/>
              </a:spcBef>
              <a:spcAft>
                <a:spcPts val="0"/>
              </a:spcAft>
              <a:buClrTx/>
              <a:buSzTx/>
              <a:buFontTx/>
              <a:buNone/>
              <a:tabLst/>
              <a:defRPr/>
            </a:pPr>
            <a:r>
              <a:rPr lang="ar-BH" altLang="ko-KR" sz="2400" dirty="0" smtClean="0">
                <a:solidFill>
                  <a:srgbClr val="FF0000"/>
                </a:solidFill>
                <a:latin typeface="Sakkal Majalla" panose="02000000000000000000" pitchFamily="2" charset="-78"/>
                <a:ea typeface="맑은 고딕" panose="020B0503020000020004" pitchFamily="34" charset="-127"/>
                <a:cs typeface="Sakkal Majalla" panose="02000000000000000000" pitchFamily="2" charset="-78"/>
              </a:rPr>
              <a:t>إجابة</a:t>
            </a:r>
            <a:r>
              <a:rPr kumimoji="0" lang="ar-BH" altLang="ko-KR" sz="2400" b="0" i="0" u="none" strike="noStrike" kern="1200" cap="none" spc="0" normalizeH="0" baseline="0" noProof="0" dirty="0" smtClean="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السؤال</a:t>
            </a:r>
            <a:r>
              <a:rPr lang="ar-BH" altLang="ko-KR" sz="2400" dirty="0">
                <a:solidFill>
                  <a:srgbClr val="FF0000"/>
                </a:solidFill>
                <a:latin typeface="Sakkal Majalla" panose="02000000000000000000" pitchFamily="2" charset="-78"/>
                <a:ea typeface="맑은 고딕" panose="020B0503020000020004" pitchFamily="34" charset="-127"/>
                <a:cs typeface="Sakkal Majalla" panose="02000000000000000000" pitchFamily="2" charset="-78"/>
              </a:rPr>
              <a:t> </a:t>
            </a:r>
            <a:r>
              <a:rPr lang="ar-BH" altLang="ko-KR" sz="2400" dirty="0" smtClean="0">
                <a:solidFill>
                  <a:srgbClr val="FF0000"/>
                </a:solidFill>
                <a:latin typeface="Sakkal Majalla" panose="02000000000000000000" pitchFamily="2" charset="-78"/>
                <a:ea typeface="맑은 고딕" panose="020B0503020000020004" pitchFamily="34" charset="-127"/>
                <a:cs typeface="Sakkal Majalla" panose="02000000000000000000" pitchFamily="2" charset="-78"/>
              </a:rPr>
              <a:t>الثاني</a:t>
            </a:r>
            <a:endParaRPr kumimoji="0" lang="ko-KR" altLang="en-US" sz="2400" b="0" i="0" u="none" strike="noStrike" kern="1200" cap="none" spc="0" normalizeH="0" baseline="0" noProof="0" dirty="0">
              <a:ln>
                <a:noFill/>
              </a:ln>
              <a:solidFill>
                <a:srgbClr val="FF0000"/>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13" name="AutoShape 92"/>
          <p:cNvSpPr>
            <a:spLocks noChangeArrowheads="1"/>
          </p:cNvSpPr>
          <p:nvPr/>
        </p:nvSpPr>
        <p:spPr bwMode="auto">
          <a:xfrm flipH="1">
            <a:off x="1107583" y="1390198"/>
            <a:ext cx="8515284" cy="732620"/>
          </a:xfrm>
          <a:prstGeom prst="rect">
            <a:avLst/>
          </a:prstGeom>
          <a:solidFill>
            <a:schemeClr val="accent6">
              <a:lumMod val="20000"/>
              <a:lumOff val="80000"/>
            </a:schemeClr>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just" rtl="1"/>
            <a:r>
              <a:rPr lang="ar-BH" sz="2400" b="1" dirty="0">
                <a:solidFill>
                  <a:srgbClr val="FF0000"/>
                </a:solidFill>
                <a:latin typeface="Sakkal Majalla" panose="02000000000000000000" pitchFamily="2" charset="-78"/>
                <a:cs typeface="Sakkal Majalla" panose="02000000000000000000" pitchFamily="2" charset="-78"/>
              </a:rPr>
              <a:t>علّل: كانت ولاية خراسان مركزاً للدعوة العباسية.</a:t>
            </a:r>
            <a:endParaRPr lang="ar-SA" sz="2000" b="1" dirty="0">
              <a:solidFill>
                <a:srgbClr val="FF0000"/>
              </a:solidFill>
              <a:latin typeface="Sakkal Majalla" panose="02000000000000000000" pitchFamily="2" charset="-78"/>
              <a:cs typeface="Sakkal Majalla" panose="02000000000000000000" pitchFamily="2" charset="-78"/>
            </a:endParaRPr>
          </a:p>
        </p:txBody>
      </p:sp>
      <p:sp>
        <p:nvSpPr>
          <p:cNvPr id="14" name="TextBox 13"/>
          <p:cNvSpPr txBox="1"/>
          <p:nvPr/>
        </p:nvSpPr>
        <p:spPr>
          <a:xfrm>
            <a:off x="1107584" y="2316961"/>
            <a:ext cx="8515284" cy="2308324"/>
          </a:xfrm>
          <a:prstGeom prst="rect">
            <a:avLst/>
          </a:prstGeom>
          <a:solidFill>
            <a:schemeClr val="accent4">
              <a:lumMod val="20000"/>
              <a:lumOff val="80000"/>
            </a:schemeClr>
          </a:solidFill>
          <a:ln>
            <a:solidFill>
              <a:schemeClr val="accent6">
                <a:lumMod val="5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marL="342900" indent="-342900" algn="r" rtl="1">
              <a:lnSpc>
                <a:spcPct val="200000"/>
              </a:lnSpc>
              <a:buFont typeface="Wingdings" panose="05000000000000000000" pitchFamily="2" charset="2"/>
              <a:buChar char="ü"/>
            </a:pPr>
            <a:r>
              <a:rPr lang="ar-BH" sz="2400" b="1" dirty="0" smtClean="0">
                <a:latin typeface="Sakkal Majalla" panose="02000000000000000000" pitchFamily="2" charset="-78"/>
                <a:cs typeface="Sakkal Majalla" panose="02000000000000000000" pitchFamily="2" charset="-78"/>
              </a:rPr>
              <a:t>بعدها عن مركز الخلافة الاموية في دمشق.</a:t>
            </a:r>
          </a:p>
          <a:p>
            <a:pPr marL="342900" indent="-342900" algn="r" rtl="1">
              <a:lnSpc>
                <a:spcPct val="200000"/>
              </a:lnSpc>
              <a:buFont typeface="Wingdings" panose="05000000000000000000" pitchFamily="2" charset="2"/>
              <a:buChar char="ü"/>
            </a:pPr>
            <a:r>
              <a:rPr lang="ar-BH" sz="2400" b="1" dirty="0" smtClean="0">
                <a:latin typeface="Sakkal Majalla" panose="02000000000000000000" pitchFamily="2" charset="-78"/>
                <a:cs typeface="Sakkal Majalla" panose="02000000000000000000" pitchFamily="2" charset="-78"/>
              </a:rPr>
              <a:t>وجود عدد كبير من الموالي خصوم الامويين فيها.</a:t>
            </a:r>
          </a:p>
          <a:p>
            <a:pPr marL="342900" indent="-342900" algn="r" rtl="1">
              <a:lnSpc>
                <a:spcPct val="200000"/>
              </a:lnSpc>
              <a:buFont typeface="Wingdings" panose="05000000000000000000" pitchFamily="2" charset="2"/>
              <a:buChar char="ü"/>
            </a:pPr>
            <a:r>
              <a:rPr lang="ar-BH" sz="2400" b="1" dirty="0" smtClean="0">
                <a:latin typeface="Sakkal Majalla" panose="02000000000000000000" pitchFamily="2" charset="-78"/>
                <a:cs typeface="Sakkal Majalla" panose="02000000000000000000" pitchFamily="2" charset="-78"/>
              </a:rPr>
              <a:t>استفحال الصراع فيها بين القبائل اليمينة والقيسية.</a:t>
            </a:r>
            <a:endParaRPr lang="ar-SA" sz="24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813896634"/>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1000" fill="hold"/>
                                        <p:tgtEl>
                                          <p:spTgt spid="9"/>
                                        </p:tgtEl>
                                        <p:attrNameLst>
                                          <p:attrName>ppt_x</p:attrName>
                                        </p:attrNameLst>
                                      </p:cBhvr>
                                      <p:tavLst>
                                        <p:tav tm="0">
                                          <p:val>
                                            <p:strVal val="#ppt_x"/>
                                          </p:val>
                                        </p:tav>
                                        <p:tav tm="100000">
                                          <p:val>
                                            <p:strVal val="#ppt_x"/>
                                          </p:val>
                                        </p:tav>
                                      </p:tavLst>
                                    </p:anim>
                                    <p:anim calcmode="lin" valueType="num">
                                      <p:cBhvr additive="base">
                                        <p:cTn id="15"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1000" fill="hold"/>
                                        <p:tgtEl>
                                          <p:spTgt spid="13"/>
                                        </p:tgtEl>
                                        <p:attrNameLst>
                                          <p:attrName>ppt_x</p:attrName>
                                        </p:attrNameLst>
                                      </p:cBhvr>
                                      <p:tavLst>
                                        <p:tav tm="0">
                                          <p:val>
                                            <p:strVal val="#ppt_x"/>
                                          </p:val>
                                        </p:tav>
                                        <p:tav tm="100000">
                                          <p:val>
                                            <p:strVal val="#ppt_x"/>
                                          </p:val>
                                        </p:tav>
                                      </p:tavLst>
                                    </p:anim>
                                    <p:anim calcmode="lin" valueType="num">
                                      <p:cBhvr additive="base">
                                        <p:cTn id="21"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3" name="Rectangle 12"/>
          <p:cNvSpPr/>
          <p:nvPr/>
        </p:nvSpPr>
        <p:spPr>
          <a:xfrm>
            <a:off x="3554569" y="2204862"/>
            <a:ext cx="5413847" cy="1569660"/>
          </a:xfrm>
          <a:prstGeom prst="rect">
            <a:avLst/>
          </a:prstGeom>
          <a:solidFill>
            <a:srgbClr val="D1E6C4"/>
          </a:solidFill>
        </p:spPr>
        <p:txBody>
          <a:bodyPr wrap="square">
            <a:spAutoFit/>
          </a:bodyPr>
          <a:lstStyle/>
          <a:p>
            <a:pPr algn="ctr" rtl="1"/>
            <a:r>
              <a:rPr lang="ar-BH" sz="9600" b="1" dirty="0">
                <a:ln w="9525">
                  <a:solidFill>
                    <a:schemeClr val="bg1"/>
                  </a:solidFill>
                  <a:prstDash val="solid"/>
                </a:ln>
                <a:solidFill>
                  <a:schemeClr val="tx2"/>
                </a:solidFill>
                <a:effectLst>
                  <a:outerShdw blurRad="12700" dist="38100" dir="2700000" algn="tl" rotWithShape="0">
                    <a:schemeClr val="bg1">
                      <a:lumMod val="50000"/>
                    </a:schemeClr>
                  </a:outerShdw>
                </a:effectLst>
                <a:latin typeface="Simplified Arabic"/>
              </a:rPr>
              <a:t>انتهى </a:t>
            </a:r>
            <a:r>
              <a:rPr lang="ar-BH" sz="9600" b="1" dirty="0" smtClean="0">
                <a:ln w="9525">
                  <a:solidFill>
                    <a:schemeClr val="bg1"/>
                  </a:solidFill>
                  <a:prstDash val="solid"/>
                </a:ln>
                <a:solidFill>
                  <a:schemeClr val="tx2"/>
                </a:solidFill>
                <a:effectLst>
                  <a:outerShdw blurRad="12700" dist="38100" dir="2700000" algn="tl" rotWithShape="0">
                    <a:schemeClr val="bg1">
                      <a:lumMod val="50000"/>
                    </a:schemeClr>
                  </a:outerShdw>
                </a:effectLst>
                <a:latin typeface="Simplified Arabic"/>
              </a:rPr>
              <a:t>الدّرسُ</a:t>
            </a:r>
            <a:endParaRPr lang="en-US" sz="9600" b="1" dirty="0">
              <a:ln w="9525">
                <a:solidFill>
                  <a:schemeClr val="bg1"/>
                </a:solidFill>
                <a:prstDash val="solid"/>
              </a:ln>
              <a:solidFill>
                <a:schemeClr val="tx2"/>
              </a:solidFill>
              <a:effectLst>
                <a:outerShdw blurRad="12700" dist="38100" dir="2700000" algn="tl" rotWithShape="0">
                  <a:schemeClr val="bg1">
                    <a:lumMod val="50000"/>
                  </a:schemeClr>
                </a:outerShdw>
              </a:effectLst>
              <a:latin typeface="Simplified Arabic"/>
            </a:endParaRPr>
          </a:p>
        </p:txBody>
      </p:sp>
      <p:sp>
        <p:nvSpPr>
          <p:cNvPr id="8" name="مستطيل 3">
            <a:extLst>
              <a:ext uri="{FF2B5EF4-FFF2-40B4-BE49-F238E27FC236}">
                <a16:creationId xmlns:a16="http://schemas.microsoft.com/office/drawing/2014/main" id="{4B3C9DE7-92D6-469E-8AE9-CB0338F9207B}"/>
              </a:ext>
            </a:extLst>
          </p:cNvPr>
          <p:cNvSpPr/>
          <p:nvPr/>
        </p:nvSpPr>
        <p:spPr>
          <a:xfrm>
            <a:off x="0" y="622616"/>
            <a:ext cx="2498501" cy="400336"/>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endParaRPr lang="ar-BH" sz="500" b="1" dirty="0" smtClean="0">
              <a:latin typeface="Sakkal Majalla" panose="02000000000000000000" pitchFamily="2" charset="-78"/>
            </a:endParaRPr>
          </a:p>
          <a:p>
            <a:pPr algn="ctr" rtl="1"/>
            <a:r>
              <a:rPr lang="ar-BH" sz="1600" b="1" dirty="0" smtClean="0">
                <a:latin typeface="Sakkal Majalla" panose="02000000000000000000" pitchFamily="2" charset="-78"/>
                <a:cs typeface="Sakkal Majalla" panose="02000000000000000000" pitchFamily="2" charset="-78"/>
              </a:rPr>
              <a:t>الخلافة العباسية(1)- الدعوة العباسية</a:t>
            </a:r>
            <a:endParaRPr lang="ar-BH" sz="16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105736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docProps/app.xml><?xml version="1.0" encoding="utf-8"?>
<Properties xmlns="http://schemas.openxmlformats.org/officeDocument/2006/extended-properties" xmlns:vt="http://schemas.openxmlformats.org/officeDocument/2006/docPropsVTypes">
  <Template>PPT TMPLT.potx</Template>
  <TotalTime>219</TotalTime>
  <Words>928</Words>
  <Application>Microsoft Office PowerPoint</Application>
  <PresentationFormat>Widescreen</PresentationFormat>
  <Paragraphs>115</Paragraphs>
  <Slides>14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맑은 고딕</vt:lpstr>
      <vt:lpstr>Aldhabi</vt:lpstr>
      <vt:lpstr>Arial</vt:lpstr>
      <vt:lpstr>Bookshelf Symbol 7</vt:lpstr>
      <vt:lpstr>Calibri</vt:lpstr>
      <vt:lpstr>Calibri Light</vt:lpstr>
      <vt:lpstr>Sakkal Majalla</vt:lpstr>
      <vt:lpstr>Simplified Arabic</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AYSHA ALTHABET</dc:creator>
  <cp:lastModifiedBy>user</cp:lastModifiedBy>
  <cp:revision>66</cp:revision>
  <cp:lastPrinted>2021-01-17T11:49:49Z</cp:lastPrinted>
  <dcterms:created xsi:type="dcterms:W3CDTF">2020-03-04T10:47:58Z</dcterms:created>
  <dcterms:modified xsi:type="dcterms:W3CDTF">2021-02-09T07:02:54Z</dcterms:modified>
</cp:coreProperties>
</file>