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7" r:id="rId6"/>
    <p:sldId id="268" r:id="rId7"/>
    <p:sldId id="269" r:id="rId8"/>
    <p:sldId id="270" r:id="rId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4343"/>
    <a:srgbClr val="931296"/>
    <a:srgbClr val="0000FF"/>
    <a:srgbClr val="13C0D7"/>
    <a:srgbClr val="C7AC09"/>
    <a:srgbClr val="CC0066"/>
    <a:srgbClr val="FF0066"/>
    <a:srgbClr val="FFFFFF"/>
    <a:srgbClr val="7C8FA0"/>
    <a:srgbClr val="509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5FE37-A47A-40A3-8A1A-281D9E382BB9}" v="137" dt="2021-03-19T17:02:15.781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3/19/2021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1612" y="457201"/>
            <a:ext cx="8329031" cy="1371600"/>
          </a:xfrm>
        </p:spPr>
        <p:txBody>
          <a:bodyPr/>
          <a:lstStyle/>
          <a:p>
            <a:pPr algn="ctr" rtl="1"/>
            <a:r>
              <a:rPr lang="ar-BH" sz="7200" dirty="0">
                <a:cs typeface="Akhbar MT" pitchFamily="2" charset="-78"/>
              </a:rPr>
              <a:t>المتباينات</a:t>
            </a:r>
            <a:endParaRPr lang="en-US" sz="7200" dirty="0">
              <a:cs typeface="Akhbar MT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4012" y="2514600"/>
            <a:ext cx="7516442" cy="1116085"/>
          </a:xfrm>
        </p:spPr>
        <p:txBody>
          <a:bodyPr>
            <a:normAutofit/>
          </a:bodyPr>
          <a:lstStyle/>
          <a:p>
            <a:pPr algn="ctr"/>
            <a:r>
              <a:rPr lang="ar-BH" sz="4400" dirty="0">
                <a:latin typeface="Aldhabi" panose="01000000000000000000" pitchFamily="2" charset="-78"/>
                <a:cs typeface="Aldhabi" panose="01000000000000000000" pitchFamily="2" charset="-78"/>
              </a:rPr>
              <a:t>اعداد الطالبة : </a:t>
            </a:r>
            <a:r>
              <a:rPr lang="ar-BH" sz="4400" dirty="0" err="1">
                <a:latin typeface="Aldhabi" panose="01000000000000000000" pitchFamily="2" charset="-78"/>
                <a:cs typeface="Aldhabi" panose="01000000000000000000" pitchFamily="2" charset="-78"/>
              </a:rPr>
              <a:t>رميساء</a:t>
            </a:r>
            <a:r>
              <a:rPr lang="ar-BH" sz="4400" dirty="0">
                <a:latin typeface="Aldhabi" panose="01000000000000000000" pitchFamily="2" charset="-78"/>
                <a:cs typeface="Aldhabi" panose="01000000000000000000" pitchFamily="2" charset="-78"/>
              </a:rPr>
              <a:t> احمد </a:t>
            </a:r>
            <a:endParaRPr 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911176" cy="1041400"/>
          </a:xfrm>
        </p:spPr>
        <p:txBody>
          <a:bodyPr/>
          <a:lstStyle/>
          <a:p>
            <a:pPr algn="ctr"/>
            <a:r>
              <a:rPr lang="ar-BH" dirty="0">
                <a:cs typeface="DecoType Naskh Extensions" panose="02010400000000000000" pitchFamily="2" charset="-78"/>
              </a:rPr>
              <a:t>كتابة متباينات باستعمال &gt; او &lt; </a:t>
            </a:r>
            <a:endParaRPr lang="en-US" dirty="0">
              <a:cs typeface="DecoType Naskh Extensions" panose="0201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CB0985-0823-4CA3-943A-180514747148}"/>
              </a:ext>
            </a:extLst>
          </p:cNvPr>
          <p:cNvSpPr txBox="1"/>
          <p:nvPr/>
        </p:nvSpPr>
        <p:spPr>
          <a:xfrm>
            <a:off x="2894012" y="15240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accent4">
                    <a:lumMod val="50000"/>
                  </a:schemeClr>
                </a:solidFill>
                <a:cs typeface="DecoType Naskh Extensions" panose="02010400000000000000" pitchFamily="2" charset="-78"/>
              </a:rPr>
              <a:t>تسمى الجملة التي تشمل على احد الرمزين اكبر من (&gt;) او اصغر من (&lt;) </a:t>
            </a:r>
            <a:r>
              <a:rPr lang="ar-BH" dirty="0">
                <a:solidFill>
                  <a:schemeClr val="accent4">
                    <a:lumMod val="50000"/>
                  </a:schemeClr>
                </a:solidFill>
                <a:highlight>
                  <a:srgbClr val="FFFF00"/>
                </a:highlight>
                <a:cs typeface="DecoType Naskh Extensions" panose="02010400000000000000" pitchFamily="2" charset="-78"/>
              </a:rPr>
              <a:t>متباينة</a:t>
            </a:r>
            <a:r>
              <a:rPr lang="ar-BH" dirty="0">
                <a:solidFill>
                  <a:schemeClr val="accent4">
                    <a:lumMod val="50000"/>
                  </a:schemeClr>
                </a:solidFill>
                <a:cs typeface="DecoType Naskh Extensions" panose="02010400000000000000" pitchFamily="2" charset="-78"/>
              </a:rPr>
              <a:t> . </a:t>
            </a:r>
            <a:endParaRPr lang="en-US" dirty="0">
              <a:solidFill>
                <a:schemeClr val="accent4">
                  <a:lumMod val="50000"/>
                </a:schemeClr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1D5102-2A53-4DA1-98F0-DBA33FB0CCF8}"/>
              </a:ext>
            </a:extLst>
          </p:cNvPr>
          <p:cNvSpPr txBox="1"/>
          <p:nvPr/>
        </p:nvSpPr>
        <p:spPr>
          <a:xfrm>
            <a:off x="2923184" y="21336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cs typeface="DecoType Naskh Extensions" panose="02010400000000000000" pitchFamily="2" charset="-78"/>
              </a:rPr>
              <a:t>اكتب متباينة لكل جملة فيما يأتي : </a:t>
            </a:r>
            <a:endParaRPr lang="en-US" sz="2400" b="1" dirty="0">
              <a:cs typeface="DecoType Naskh Extensions" panose="0201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9A5857-27F7-4764-8C46-29385560EF45}"/>
              </a:ext>
            </a:extLst>
          </p:cNvPr>
          <p:cNvSpPr txBox="1"/>
          <p:nvPr/>
        </p:nvSpPr>
        <p:spPr>
          <a:xfrm>
            <a:off x="3972158" y="2879584"/>
            <a:ext cx="7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002060"/>
                </a:solidFill>
                <a:cs typeface="DecoType Naskh Extensions" panose="02010400000000000000" pitchFamily="2" charset="-78"/>
              </a:rPr>
              <a:t>1-</a:t>
            </a:r>
            <a:r>
              <a:rPr lang="ar-BH" sz="2000" dirty="0">
                <a:solidFill>
                  <a:srgbClr val="002060"/>
                </a:solidFill>
              </a:rPr>
              <a:t> </a:t>
            </a:r>
            <a:r>
              <a:rPr lang="ar-BH" sz="2000" dirty="0">
                <a:solidFill>
                  <a:srgbClr val="002060"/>
                </a:solidFill>
                <a:cs typeface="DecoType Naskh Extensions" panose="02010400000000000000" pitchFamily="2" charset="-78"/>
              </a:rPr>
              <a:t>يجب ان يكون عمرك اكبر من 18 سنة لكي تقود سيارة . </a:t>
            </a:r>
            <a:endParaRPr lang="en-US" sz="2000" dirty="0">
              <a:solidFill>
                <a:srgbClr val="002060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06B9FE-7EEA-4803-A92E-5A0E54EA6DF6}"/>
              </a:ext>
            </a:extLst>
          </p:cNvPr>
          <p:cNvSpPr txBox="1"/>
          <p:nvPr/>
        </p:nvSpPr>
        <p:spPr>
          <a:xfrm>
            <a:off x="2436812" y="413093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cs typeface="DecoType Naskh Extensions" panose="02010400000000000000" pitchFamily="2" charset="-78"/>
              </a:rPr>
              <a:t>اكبر من تعني ( &gt; ) .</a:t>
            </a:r>
            <a:endParaRPr lang="en-US" dirty="0">
              <a:solidFill>
                <a:schemeClr val="tx2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BA3329-2966-4CB8-B843-608D07B6B0AA}"/>
              </a:ext>
            </a:extLst>
          </p:cNvPr>
          <p:cNvSpPr txBox="1"/>
          <p:nvPr/>
        </p:nvSpPr>
        <p:spPr>
          <a:xfrm>
            <a:off x="2665412" y="48445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cs typeface="DecoType Naskh Extensions" panose="02010400000000000000" pitchFamily="2" charset="-78"/>
              </a:rPr>
              <a:t>اختر متغير مثلا ( ك ) .  </a:t>
            </a:r>
            <a:endParaRPr lang="en-US" dirty="0">
              <a:solidFill>
                <a:schemeClr val="tx2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CFE0EB-3192-4C8B-9A15-590A07390655}"/>
              </a:ext>
            </a:extLst>
          </p:cNvPr>
          <p:cNvSpPr txBox="1"/>
          <p:nvPr/>
        </p:nvSpPr>
        <p:spPr>
          <a:xfrm>
            <a:off x="1841703" y="34290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dirty="0">
                <a:solidFill>
                  <a:srgbClr val="7030A0"/>
                </a:solidFill>
                <a:cs typeface="DecoType Naskh Extensions" panose="02010400000000000000" pitchFamily="2" charset="-78"/>
              </a:rPr>
              <a:t>خطوات الحل :  </a:t>
            </a:r>
            <a:endParaRPr lang="en-US" sz="2000" dirty="0">
              <a:solidFill>
                <a:srgbClr val="7030A0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3C6C80-088C-402B-AA0C-64C42A60D68A}"/>
              </a:ext>
            </a:extLst>
          </p:cNvPr>
          <p:cNvSpPr txBox="1"/>
          <p:nvPr/>
        </p:nvSpPr>
        <p:spPr>
          <a:xfrm>
            <a:off x="2226737" y="5558135"/>
            <a:ext cx="285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cs typeface="DecoType Naskh Extensions" panose="02010400000000000000" pitchFamily="2" charset="-78"/>
              </a:rPr>
              <a:t> ضع المتغير ومن ثم الإشارة وأخيرا الرقم .</a:t>
            </a:r>
            <a:endParaRPr lang="en-US" dirty="0">
              <a:solidFill>
                <a:schemeClr val="tx2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3E9A1C-77CE-40BD-99F4-B91A72CA9BA2}"/>
              </a:ext>
            </a:extLst>
          </p:cNvPr>
          <p:cNvSpPr txBox="1"/>
          <p:nvPr/>
        </p:nvSpPr>
        <p:spPr>
          <a:xfrm>
            <a:off x="6504584" y="3424087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dirty="0">
                <a:solidFill>
                  <a:srgbClr val="7030A0"/>
                </a:solidFill>
                <a:cs typeface="DecoType Naskh Extensions" panose="02010400000000000000" pitchFamily="2" charset="-78"/>
              </a:rPr>
              <a:t>الحل : </a:t>
            </a:r>
            <a:endParaRPr lang="en-US" sz="2000" dirty="0">
              <a:solidFill>
                <a:srgbClr val="7030A0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AFDD6D-FADC-424D-9B3E-79589C7CF626}"/>
              </a:ext>
            </a:extLst>
          </p:cNvPr>
          <p:cNvSpPr/>
          <p:nvPr/>
        </p:nvSpPr>
        <p:spPr>
          <a:xfrm>
            <a:off x="2226737" y="3200400"/>
            <a:ext cx="3029475" cy="3124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5A4A2-7406-4F91-BF4F-18C3291E7032}"/>
              </a:ext>
            </a:extLst>
          </p:cNvPr>
          <p:cNvSpPr txBox="1"/>
          <p:nvPr/>
        </p:nvSpPr>
        <p:spPr>
          <a:xfrm rot="20504091">
            <a:off x="1923057" y="2933701"/>
            <a:ext cx="791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u="sng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هام</a:t>
            </a:r>
            <a:r>
              <a:rPr lang="ar-BH" sz="3600" u="sng" dirty="0">
                <a:solidFill>
                  <a:srgbClr val="FF0000"/>
                </a:solidFill>
                <a:highlight>
                  <a:srgbClr val="FFFF00"/>
                </a:highlight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endParaRPr lang="en-US" sz="3600" u="sng" dirty="0">
              <a:solidFill>
                <a:srgbClr val="FF0000"/>
              </a:solidFill>
              <a:highlight>
                <a:srgbClr val="FFFF00"/>
              </a:highligh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A3FC00-07E9-47BC-8758-31B04E1A8D06}"/>
              </a:ext>
            </a:extLst>
          </p:cNvPr>
          <p:cNvSpPr txBox="1"/>
          <p:nvPr/>
        </p:nvSpPr>
        <p:spPr>
          <a:xfrm>
            <a:off x="5839058" y="391549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b="1" u="sng" dirty="0">
                <a:solidFill>
                  <a:schemeClr val="accent4">
                    <a:lumMod val="50000"/>
                  </a:schemeClr>
                </a:solidFill>
                <a:cs typeface="DecoType Naskh Extensions" panose="02010400000000000000" pitchFamily="2" charset="-78"/>
              </a:rPr>
              <a:t>ك &gt; 18</a:t>
            </a:r>
            <a:endParaRPr lang="en-US" sz="3200" b="1" u="sng" dirty="0">
              <a:solidFill>
                <a:schemeClr val="accent4">
                  <a:lumMod val="50000"/>
                </a:schemeClr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2BF137-BCB2-4C2F-BD9B-776C2D664119}"/>
              </a:ext>
            </a:extLst>
          </p:cNvPr>
          <p:cNvSpPr txBox="1"/>
          <p:nvPr/>
        </p:nvSpPr>
        <p:spPr>
          <a:xfrm>
            <a:off x="5942012" y="4634077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002060"/>
                </a:solidFill>
                <a:cs typeface="DecoType Naskh Extensions" panose="02010400000000000000" pitchFamily="2" charset="-78"/>
              </a:rPr>
              <a:t>2 – يجب ان يكون عمر اللاعب في فريق عالم الرياضة اصغر من 17 سنة .</a:t>
            </a:r>
            <a:endParaRPr lang="en-US" dirty="0">
              <a:solidFill>
                <a:srgbClr val="002060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EE241F-CA0C-4244-8B67-8C36D947FAB5}"/>
              </a:ext>
            </a:extLst>
          </p:cNvPr>
          <p:cNvSpPr txBox="1"/>
          <p:nvPr/>
        </p:nvSpPr>
        <p:spPr>
          <a:xfrm>
            <a:off x="8609012" y="5213866"/>
            <a:ext cx="72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dirty="0">
                <a:solidFill>
                  <a:srgbClr val="7030A0"/>
                </a:solidFill>
                <a:cs typeface="DecoType Naskh Extensions" panose="02010400000000000000" pitchFamily="2" charset="-78"/>
              </a:rPr>
              <a:t>الحل :</a:t>
            </a:r>
            <a:endParaRPr lang="en-US" sz="2000" dirty="0">
              <a:solidFill>
                <a:srgbClr val="7030A0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E282B0-A12B-45B9-9967-7D339DEF5404}"/>
              </a:ext>
            </a:extLst>
          </p:cNvPr>
          <p:cNvSpPr txBox="1"/>
          <p:nvPr/>
        </p:nvSpPr>
        <p:spPr>
          <a:xfrm>
            <a:off x="6715358" y="5742801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b="1" u="sng" dirty="0">
                <a:solidFill>
                  <a:schemeClr val="accent4">
                    <a:lumMod val="50000"/>
                  </a:schemeClr>
                </a:solidFill>
                <a:cs typeface="DecoType Naskh Extensions" panose="02010400000000000000" pitchFamily="2" charset="-78"/>
              </a:rPr>
              <a:t>ك &lt; 17</a:t>
            </a:r>
            <a:endParaRPr lang="en-US" sz="3200" b="1" u="sng" dirty="0">
              <a:solidFill>
                <a:schemeClr val="accent4">
                  <a:lumMod val="50000"/>
                </a:schemeClr>
              </a:solidFill>
              <a:cs typeface="DecoType Naskh Extension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812800"/>
          </a:xfrm>
        </p:spPr>
        <p:txBody>
          <a:bodyPr/>
          <a:lstStyle/>
          <a:p>
            <a:pPr algn="ctr"/>
            <a:r>
              <a:rPr lang="ar-BH" dirty="0">
                <a:cs typeface="DecoType Thuluth" panose="02010000000000000000" pitchFamily="2" charset="-78"/>
              </a:rPr>
              <a:t>كتابة متباينات باستعمال &gt; او &lt;</a:t>
            </a:r>
            <a:endParaRPr lang="en-US" dirty="0">
              <a:cs typeface="DecoType Thuluth" panose="02010000000000000000" pitchFamily="2" charset="-7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541BB3-5EB5-4A48-A104-83748009C6C2}"/>
              </a:ext>
            </a:extLst>
          </p:cNvPr>
          <p:cNvCxnSpPr/>
          <p:nvPr/>
        </p:nvCxnSpPr>
        <p:spPr>
          <a:xfrm>
            <a:off x="5079724" y="762000"/>
            <a:ext cx="304800" cy="0"/>
          </a:xfrm>
          <a:prstGeom prst="line">
            <a:avLst/>
          </a:prstGeom>
          <a:ln>
            <a:solidFill>
              <a:srgbClr val="35404A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284C23-E35E-47DA-AF5B-1D7A0AABCBE5}"/>
              </a:ext>
            </a:extLst>
          </p:cNvPr>
          <p:cNvCxnSpPr>
            <a:cxnSpLocks/>
          </p:cNvCxnSpPr>
          <p:nvPr/>
        </p:nvCxnSpPr>
        <p:spPr>
          <a:xfrm>
            <a:off x="4338759" y="762000"/>
            <a:ext cx="304800" cy="0"/>
          </a:xfrm>
          <a:prstGeom prst="line">
            <a:avLst/>
          </a:prstGeom>
          <a:ln>
            <a:solidFill>
              <a:srgbClr val="35404A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09F6C57-DF2C-44ED-ADBA-FC985EF48B7E}"/>
              </a:ext>
            </a:extLst>
          </p:cNvPr>
          <p:cNvSpPr txBox="1"/>
          <p:nvPr/>
        </p:nvSpPr>
        <p:spPr>
          <a:xfrm>
            <a:off x="8036352" y="1909186"/>
            <a:ext cx="2669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2000" dirty="0">
                <a:solidFill>
                  <a:srgbClr val="C00000"/>
                </a:solidFill>
                <a:cs typeface="DecoType Thuluth" panose="02010000000000000000" pitchFamily="2" charset="-78"/>
              </a:rPr>
              <a:t>اكتب متباينة لكل جملة مما يأتي : </a:t>
            </a:r>
            <a:endParaRPr lang="en-US" sz="2000" dirty="0">
              <a:solidFill>
                <a:srgbClr val="C00000"/>
              </a:solidFill>
              <a:cs typeface="DecoType Thuluth" panose="0201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6F7F-A113-4B2B-8B80-55A6AEFEF21F}"/>
              </a:ext>
            </a:extLst>
          </p:cNvPr>
          <p:cNvSpPr txBox="1"/>
          <p:nvPr/>
        </p:nvSpPr>
        <p:spPr>
          <a:xfrm>
            <a:off x="5863064" y="2569375"/>
            <a:ext cx="526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cs typeface="DecoType Thuluth" panose="02010000000000000000" pitchFamily="2" charset="-78"/>
              </a:rPr>
              <a:t>1- يتمتع بحق الانتخاب من بلغ 21 سنة فاكثر يوم الانتخاب .</a:t>
            </a:r>
            <a:endParaRPr lang="en-US" dirty="0">
              <a:cs typeface="DecoType Thuluth" panose="0201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DB541F-14C9-49B4-B83B-914E6D1CC9CE}"/>
              </a:ext>
            </a:extLst>
          </p:cNvPr>
          <p:cNvSpPr txBox="1"/>
          <p:nvPr/>
        </p:nvSpPr>
        <p:spPr>
          <a:xfrm>
            <a:off x="4951412" y="12954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3E8E59"/>
                </a:solidFill>
                <a:cs typeface="DecoType Thuluth" panose="02010000000000000000" pitchFamily="2" charset="-78"/>
              </a:rPr>
              <a:t>يستعمل الرمزان &lt; و &gt; ليجمعا بين الاشارتين  &lt; و &gt; مع إشارة المساواة = . </a:t>
            </a:r>
            <a:endParaRPr lang="en-US" dirty="0">
              <a:solidFill>
                <a:srgbClr val="3E8E59"/>
              </a:solidFill>
              <a:cs typeface="DecoType Thuluth" panose="02010000000000000000" pitchFamily="2" charset="-78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AF4CB1-6C76-436D-9F64-26DE33913C88}"/>
              </a:ext>
            </a:extLst>
          </p:cNvPr>
          <p:cNvCxnSpPr/>
          <p:nvPr/>
        </p:nvCxnSpPr>
        <p:spPr>
          <a:xfrm>
            <a:off x="9523412" y="1589714"/>
            <a:ext cx="182880" cy="0"/>
          </a:xfrm>
          <a:prstGeom prst="line">
            <a:avLst/>
          </a:prstGeom>
          <a:ln>
            <a:solidFill>
              <a:srgbClr val="509969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0946AA-053D-42A9-BFEB-335C7DF3B419}"/>
              </a:ext>
            </a:extLst>
          </p:cNvPr>
          <p:cNvCxnSpPr/>
          <p:nvPr/>
        </p:nvCxnSpPr>
        <p:spPr>
          <a:xfrm>
            <a:off x="9218612" y="1589714"/>
            <a:ext cx="152400" cy="0"/>
          </a:xfrm>
          <a:prstGeom prst="line">
            <a:avLst/>
          </a:prstGeom>
          <a:ln>
            <a:solidFill>
              <a:srgbClr val="509969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FD17242-BA99-49DC-9885-7542D2642F99}"/>
              </a:ext>
            </a:extLst>
          </p:cNvPr>
          <p:cNvSpPr/>
          <p:nvPr/>
        </p:nvSpPr>
        <p:spPr>
          <a:xfrm>
            <a:off x="2132012" y="3129095"/>
            <a:ext cx="3048000" cy="31193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1EF6F5-EF60-4C86-BF25-3E1DEF9D0EAC}"/>
              </a:ext>
            </a:extLst>
          </p:cNvPr>
          <p:cNvSpPr txBox="1"/>
          <p:nvPr/>
        </p:nvSpPr>
        <p:spPr>
          <a:xfrm>
            <a:off x="2665412" y="34290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dirty="0">
                <a:solidFill>
                  <a:srgbClr val="7030A0"/>
                </a:solidFill>
                <a:cs typeface="DecoType Thuluth" panose="02010000000000000000" pitchFamily="2" charset="-78"/>
              </a:rPr>
              <a:t>خطوات الحل </a:t>
            </a:r>
            <a:endParaRPr lang="en-US" dirty="0">
              <a:solidFill>
                <a:srgbClr val="7030A0"/>
              </a:solidFill>
              <a:cs typeface="DecoType Thuluth" panose="020100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0775DC-CF15-4CA3-B0B2-8C6AA0DF7A87}"/>
              </a:ext>
            </a:extLst>
          </p:cNvPr>
          <p:cNvSpPr txBox="1"/>
          <p:nvPr/>
        </p:nvSpPr>
        <p:spPr>
          <a:xfrm rot="19162085">
            <a:off x="2046563" y="2904630"/>
            <a:ext cx="53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400" u="sng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هام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63EB33-C8C9-4710-B2FB-79F2362B8FBF}"/>
              </a:ext>
            </a:extLst>
          </p:cNvPr>
          <p:cNvSpPr txBox="1"/>
          <p:nvPr/>
        </p:nvSpPr>
        <p:spPr>
          <a:xfrm>
            <a:off x="2589212" y="396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cs typeface="DecoType Thuluth" panose="02010000000000000000" pitchFamily="2" charset="-78"/>
              </a:rPr>
              <a:t>اكثر من او يساوي تعني (&gt;)</a:t>
            </a:r>
            <a:endParaRPr lang="en-US" dirty="0">
              <a:solidFill>
                <a:schemeClr val="tx2"/>
              </a:solidFill>
              <a:cs typeface="DecoType Thuluth" panose="02010000000000000000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4C16655-40E4-4D0C-ADC2-2E7985C99866}"/>
              </a:ext>
            </a:extLst>
          </p:cNvPr>
          <p:cNvCxnSpPr>
            <a:cxnSpLocks/>
          </p:cNvCxnSpPr>
          <p:nvPr/>
        </p:nvCxnSpPr>
        <p:spPr>
          <a:xfrm>
            <a:off x="2817812" y="41910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6124ED3-0B80-492F-AE47-52ED5F3F08BE}"/>
              </a:ext>
            </a:extLst>
          </p:cNvPr>
          <p:cNvSpPr txBox="1"/>
          <p:nvPr/>
        </p:nvSpPr>
        <p:spPr>
          <a:xfrm>
            <a:off x="2817811" y="4278325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dirty="0">
                <a:solidFill>
                  <a:schemeClr val="tx2"/>
                </a:solidFill>
                <a:cs typeface="DecoType Thuluth" panose="02010000000000000000" pitchFamily="2" charset="-78"/>
              </a:rPr>
              <a:t>على الأكثر تعني (&lt;)</a:t>
            </a:r>
            <a:endParaRPr lang="en-US" dirty="0">
              <a:solidFill>
                <a:schemeClr val="tx2"/>
              </a:solidFill>
              <a:cs typeface="DecoType Thuluth" panose="0201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C3FAAC-E63E-4971-91E3-C6912F72FFD5}"/>
              </a:ext>
            </a:extLst>
          </p:cNvPr>
          <p:cNvSpPr txBox="1"/>
          <p:nvPr/>
        </p:nvSpPr>
        <p:spPr>
          <a:xfrm>
            <a:off x="2897062" y="4788388"/>
            <a:ext cx="144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cs typeface="DecoType Thuluth" panose="02010000000000000000" pitchFamily="2" charset="-78"/>
              </a:rPr>
              <a:t>اختر متغير مثلا (خ)</a:t>
            </a:r>
            <a:endParaRPr lang="en-US" dirty="0">
              <a:solidFill>
                <a:schemeClr val="tx2"/>
              </a:solidFill>
              <a:cs typeface="DecoType Thuluth" panose="0201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B7BCD8-5CB5-48F8-BCDA-1E0ED20624A6}"/>
              </a:ext>
            </a:extLst>
          </p:cNvPr>
          <p:cNvSpPr txBox="1"/>
          <p:nvPr/>
        </p:nvSpPr>
        <p:spPr>
          <a:xfrm>
            <a:off x="2398710" y="529121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dirty="0">
                <a:solidFill>
                  <a:schemeClr val="tx2"/>
                </a:solidFill>
                <a:cs typeface="DecoType Thuluth" panose="02010000000000000000" pitchFamily="2" charset="-78"/>
              </a:rPr>
              <a:t>ضع المتغير ومن ثم الإشارة وأخيرا الرقم .</a:t>
            </a:r>
            <a:endParaRPr lang="en-US" dirty="0">
              <a:solidFill>
                <a:schemeClr val="tx2"/>
              </a:solidFill>
              <a:cs typeface="DecoType Thuluth" panose="0201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4EAE7A-D8EA-4572-92E1-BB039F8AD9FF}"/>
              </a:ext>
            </a:extLst>
          </p:cNvPr>
          <p:cNvSpPr txBox="1"/>
          <p:nvPr/>
        </p:nvSpPr>
        <p:spPr>
          <a:xfrm>
            <a:off x="7322201" y="3135463"/>
            <a:ext cx="2667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dirty="0">
                <a:solidFill>
                  <a:srgbClr val="FF0066"/>
                </a:solidFill>
                <a:cs typeface="DecoType Thuluth" panose="02010000000000000000" pitchFamily="2" charset="-78"/>
              </a:rPr>
              <a:t>الحل : </a:t>
            </a:r>
            <a:r>
              <a:rPr lang="ar-BH" dirty="0">
                <a:solidFill>
                  <a:srgbClr val="FFFFFF"/>
                </a:solidFill>
                <a:cs typeface="DecoType Thuluth" panose="02010000000000000000" pitchFamily="2" charset="-78"/>
              </a:rPr>
              <a:t>: </a:t>
            </a:r>
            <a:endParaRPr lang="en-US" dirty="0">
              <a:solidFill>
                <a:srgbClr val="FFFFFF"/>
              </a:solidFill>
              <a:cs typeface="DecoType Thuluth" panose="02010000000000000000" pitchFamily="2" charset="-78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8E4F9B-66AF-4A5D-BF27-92693A4B2918}"/>
              </a:ext>
            </a:extLst>
          </p:cNvPr>
          <p:cNvCxnSpPr>
            <a:cxnSpLocks/>
          </p:cNvCxnSpPr>
          <p:nvPr/>
        </p:nvCxnSpPr>
        <p:spPr>
          <a:xfrm>
            <a:off x="3022323" y="4495800"/>
            <a:ext cx="176489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1106D36-73DC-4D20-BF7A-752ED1FFD7C0}"/>
              </a:ext>
            </a:extLst>
          </p:cNvPr>
          <p:cNvSpPr txBox="1"/>
          <p:nvPr/>
        </p:nvSpPr>
        <p:spPr>
          <a:xfrm>
            <a:off x="8212902" y="3562291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3200" u="sng" dirty="0">
                <a:solidFill>
                  <a:schemeClr val="accent4">
                    <a:lumMod val="75000"/>
                  </a:schemeClr>
                </a:solidFill>
                <a:cs typeface="DecoType Thuluth" panose="02010000000000000000" pitchFamily="2" charset="-78"/>
              </a:rPr>
              <a:t>خ &gt; 21</a:t>
            </a:r>
            <a:endParaRPr lang="en-US" sz="3200" u="sng" dirty="0">
              <a:solidFill>
                <a:schemeClr val="accent4">
                  <a:lumMod val="75000"/>
                </a:schemeClr>
              </a:solidFill>
              <a:cs typeface="DecoType Thuluth" panose="020100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5607EA-A806-44E0-98D8-82BCE01ED9EF}"/>
              </a:ext>
            </a:extLst>
          </p:cNvPr>
          <p:cNvSpPr txBox="1"/>
          <p:nvPr/>
        </p:nvSpPr>
        <p:spPr>
          <a:xfrm>
            <a:off x="5384524" y="4242459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cs typeface="DecoType Thuluth" panose="02010000000000000000" pitchFamily="2" charset="-78"/>
              </a:rPr>
              <a:t>2- يتسع خزان الوقود ل60 لتر على الأكثر . </a:t>
            </a:r>
            <a:endParaRPr lang="en-US" sz="2000" dirty="0">
              <a:cs typeface="DecoType Thuluth" panose="020100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5FDD63-A449-4B3E-9CC1-1CE5605B637E}"/>
              </a:ext>
            </a:extLst>
          </p:cNvPr>
          <p:cNvSpPr txBox="1"/>
          <p:nvPr/>
        </p:nvSpPr>
        <p:spPr>
          <a:xfrm>
            <a:off x="7641345" y="4788388"/>
            <a:ext cx="2247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dirty="0">
                <a:solidFill>
                  <a:srgbClr val="FF0066"/>
                </a:solidFill>
                <a:cs typeface="DecoType Thuluth" panose="02010000000000000000" pitchFamily="2" charset="-78"/>
              </a:rPr>
              <a:t>الحل :</a:t>
            </a:r>
            <a:endParaRPr lang="en-US" sz="2400" dirty="0">
              <a:solidFill>
                <a:srgbClr val="FF0066"/>
              </a:solidFill>
              <a:cs typeface="DecoType Thuluth" panose="02010000000000000000" pitchFamily="2" charset="-7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A20668-DBC7-49A0-9050-CA7762352976}"/>
              </a:ext>
            </a:extLst>
          </p:cNvPr>
          <p:cNvSpPr txBox="1"/>
          <p:nvPr/>
        </p:nvSpPr>
        <p:spPr>
          <a:xfrm>
            <a:off x="7161212" y="5300990"/>
            <a:ext cx="3325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u="sng" dirty="0">
                <a:solidFill>
                  <a:schemeClr val="accent4">
                    <a:lumMod val="75000"/>
                  </a:schemeClr>
                </a:solidFill>
                <a:cs typeface="DecoType Thuluth" panose="02010000000000000000" pitchFamily="2" charset="-78"/>
              </a:rPr>
              <a:t>خ &lt; 60</a:t>
            </a:r>
            <a:endParaRPr lang="en-US" sz="2800" b="1" u="sng" dirty="0">
              <a:solidFill>
                <a:schemeClr val="accent4">
                  <a:lumMod val="75000"/>
                </a:schemeClr>
              </a:solidFill>
              <a:cs typeface="DecoType Thuluth" panose="02010000000000000000" pitchFamily="2" charset="-78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F51D68D-04FF-448C-8AD6-70E3D7BA376C}"/>
              </a:ext>
            </a:extLst>
          </p:cNvPr>
          <p:cNvCxnSpPr/>
          <p:nvPr/>
        </p:nvCxnSpPr>
        <p:spPr>
          <a:xfrm>
            <a:off x="8685212" y="3962400"/>
            <a:ext cx="2286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3F2E1D-87E1-4FCB-B407-5CF5B3C2DC14}"/>
              </a:ext>
            </a:extLst>
          </p:cNvPr>
          <p:cNvCxnSpPr/>
          <p:nvPr/>
        </p:nvCxnSpPr>
        <p:spPr>
          <a:xfrm>
            <a:off x="8685212" y="5715000"/>
            <a:ext cx="2286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9168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  <p:bldP spid="24" grpId="0" animBg="1"/>
      <p:bldP spid="25" grpId="0"/>
      <p:bldP spid="26" grpId="0"/>
      <p:bldP spid="27" grpId="0"/>
      <p:bldP spid="31" grpId="0"/>
      <p:bldP spid="33" grpId="0"/>
      <p:bldP spid="35" grpId="0"/>
      <p:bldP spid="36" grpId="0"/>
      <p:bldP spid="41" grpId="0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61023"/>
            <a:ext cx="9782801" cy="736599"/>
          </a:xfrm>
        </p:spPr>
        <p:txBody>
          <a:bodyPr anchor="b">
            <a:normAutofit/>
          </a:bodyPr>
          <a:lstStyle/>
          <a:p>
            <a:pPr algn="ctr"/>
            <a:r>
              <a:rPr lang="ar-BH" dirty="0">
                <a:cs typeface="Kufi Outline Shaded" panose="04010401010101010101" pitchFamily="82" charset="-78"/>
              </a:rPr>
              <a:t>التحقق من صحة متباينة</a:t>
            </a:r>
            <a:endParaRPr lang="en-US" dirty="0">
              <a:cs typeface="Kufi Outline Shaded" panose="04010401010101010101" pitchFamily="8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B0028C-EFB3-4A85-8C46-63FD6DFD42AD}"/>
              </a:ext>
            </a:extLst>
          </p:cNvPr>
          <p:cNvSpPr txBox="1"/>
          <p:nvPr/>
        </p:nvSpPr>
        <p:spPr>
          <a:xfrm>
            <a:off x="2284412" y="1143000"/>
            <a:ext cx="9472825" cy="73659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algn="r" rtl="1">
              <a:spcAft>
                <a:spcPts val="600"/>
              </a:spcAft>
            </a:pPr>
            <a:r>
              <a:rPr lang="ar-BH" sz="2800" dirty="0">
                <a:solidFill>
                  <a:srgbClr val="CC0066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المتباينات التي تشمل على متغيرات هي جمل مفتوحة وعند استبدال المتغير بعدد ما فإنها اما ان تكون صحيحة او خاطئة </a:t>
            </a:r>
            <a:r>
              <a:rPr lang="ar-BH" sz="2800" dirty="0">
                <a:latin typeface="Aldhabi" panose="01000000000000000000" pitchFamily="2" charset="-78"/>
                <a:cs typeface="Aldhabi" panose="01000000000000000000" pitchFamily="2" charset="-78"/>
              </a:rPr>
              <a:t>. </a:t>
            </a:r>
            <a:endParaRPr 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D4F01-E66E-4A76-B461-4194F88BDAF4}"/>
              </a:ext>
            </a:extLst>
          </p:cNvPr>
          <p:cNvSpPr txBox="1"/>
          <p:nvPr/>
        </p:nvSpPr>
        <p:spPr>
          <a:xfrm>
            <a:off x="3884612" y="1915717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solidFill>
                  <a:srgbClr val="13C0D7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بين اذا كانت كل متباينة فيما يأتي عند القيمة المعطاة صحيحة ام خاطئة :</a:t>
            </a:r>
            <a:endParaRPr lang="en-US" sz="2400" dirty="0">
              <a:solidFill>
                <a:srgbClr val="13C0D7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0CD90E-70C8-49D9-AF44-D6F5F5FA2CDF}"/>
              </a:ext>
            </a:extLst>
          </p:cNvPr>
          <p:cNvSpPr txBox="1"/>
          <p:nvPr/>
        </p:nvSpPr>
        <p:spPr>
          <a:xfrm>
            <a:off x="3373713" y="2365351"/>
            <a:ext cx="8253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dirty="0">
                <a:solidFill>
                  <a:srgbClr val="931296"/>
                </a:solidFill>
                <a:latin typeface="Aldhabi" panose="01000000000000000000" pitchFamily="2" charset="-78"/>
                <a:cs typeface="DecoType Naskh Extensions" panose="02010400000000000000" pitchFamily="2" charset="-78"/>
              </a:rPr>
              <a:t>ن – 6 &lt; 15 ,   ن = 18</a:t>
            </a:r>
            <a:r>
              <a:rPr lang="ar-BH" sz="2400" dirty="0">
                <a:solidFill>
                  <a:srgbClr val="931296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endParaRPr lang="en-US" sz="2400" dirty="0">
              <a:solidFill>
                <a:srgbClr val="931296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D1DC60D-A7AB-4C73-97E0-0636314AE163}"/>
              </a:ext>
            </a:extLst>
          </p:cNvPr>
          <p:cNvSpPr/>
          <p:nvPr/>
        </p:nvSpPr>
        <p:spPr>
          <a:xfrm>
            <a:off x="1979612" y="3225102"/>
            <a:ext cx="2971800" cy="31801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252CE-0301-424E-8E66-7E980C155C42}"/>
              </a:ext>
            </a:extLst>
          </p:cNvPr>
          <p:cNvSpPr txBox="1"/>
          <p:nvPr/>
        </p:nvSpPr>
        <p:spPr>
          <a:xfrm>
            <a:off x="2707718" y="338937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C7AC09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خطوات الحل </a:t>
            </a:r>
            <a:endParaRPr lang="en-US" dirty="0">
              <a:solidFill>
                <a:srgbClr val="C7AC09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AD688A-9498-4E92-A367-66C284204B6C}"/>
              </a:ext>
            </a:extLst>
          </p:cNvPr>
          <p:cNvSpPr txBox="1"/>
          <p:nvPr/>
        </p:nvSpPr>
        <p:spPr>
          <a:xfrm>
            <a:off x="2015774" y="4172550"/>
            <a:ext cx="2746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latin typeface="Dubai Medium" panose="020B0603030403030204" pitchFamily="34" charset="-78"/>
                <a:cs typeface="Dubai Medium" panose="020B0603030403030204" pitchFamily="34" charset="-78"/>
              </a:rPr>
              <a:t>التعويض عن المتغير بقيمته .</a:t>
            </a:r>
            <a:endParaRPr lang="en-US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586187-61E9-42C8-8164-6D9E4FBEF466}"/>
              </a:ext>
            </a:extLst>
          </p:cNvPr>
          <p:cNvSpPr txBox="1"/>
          <p:nvPr/>
        </p:nvSpPr>
        <p:spPr>
          <a:xfrm>
            <a:off x="2015774" y="4841964"/>
            <a:ext cx="247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latin typeface="Dubai Medium" panose="020B0603030403030204" pitchFamily="34" charset="-78"/>
                <a:cs typeface="Dubai Medium" panose="020B0603030403030204" pitchFamily="34" charset="-78"/>
              </a:rPr>
              <a:t>اجراء العملية الحسابية .</a:t>
            </a:r>
            <a:endParaRPr lang="en-US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35032D-A251-400A-9E0D-283F761EECBA}"/>
              </a:ext>
            </a:extLst>
          </p:cNvPr>
          <p:cNvSpPr txBox="1"/>
          <p:nvPr/>
        </p:nvSpPr>
        <p:spPr>
          <a:xfrm>
            <a:off x="2965979" y="5511378"/>
            <a:ext cx="846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latin typeface="Dubai Medium" panose="020B0603030403030204" pitchFamily="34" charset="-78"/>
                <a:cs typeface="Dubai Medium" panose="020B0603030403030204" pitchFamily="34" charset="-78"/>
              </a:rPr>
              <a:t>المقارنة</a:t>
            </a:r>
            <a:r>
              <a:rPr lang="ar-BH" dirty="0"/>
              <a:t>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8F8741-0391-4E68-A09F-D515BA88BA0B}"/>
              </a:ext>
            </a:extLst>
          </p:cNvPr>
          <p:cNvSpPr txBox="1"/>
          <p:nvPr/>
        </p:nvSpPr>
        <p:spPr>
          <a:xfrm>
            <a:off x="9969987" y="2729574"/>
            <a:ext cx="121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dirty="0">
                <a:solidFill>
                  <a:srgbClr val="0000FF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الحل</a:t>
            </a:r>
            <a:endParaRPr lang="en-US" sz="2400" dirty="0">
              <a:solidFill>
                <a:srgbClr val="0000FF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57E42C-EB17-4B62-A222-482C9CDF53D3}"/>
              </a:ext>
            </a:extLst>
          </p:cNvPr>
          <p:cNvSpPr txBox="1"/>
          <p:nvPr/>
        </p:nvSpPr>
        <p:spPr>
          <a:xfrm>
            <a:off x="9783318" y="3225102"/>
            <a:ext cx="200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18 – 6 &lt; 15</a:t>
            </a:r>
            <a:r>
              <a:rPr lang="ar-BH" dirty="0"/>
              <a:t>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AE8F96-57E9-47C6-BF21-DEEE4E271521}"/>
              </a:ext>
            </a:extLst>
          </p:cNvPr>
          <p:cNvSpPr txBox="1"/>
          <p:nvPr/>
        </p:nvSpPr>
        <p:spPr>
          <a:xfrm>
            <a:off x="9294812" y="3694109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12 &lt; 15 </a:t>
            </a:r>
            <a:endParaRPr lang="en-US" dirty="0">
              <a:solidFill>
                <a:schemeClr val="tx2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AD1966-4D62-4F45-9457-02E1BB659BDF}"/>
              </a:ext>
            </a:extLst>
          </p:cNvPr>
          <p:cNvSpPr txBox="1"/>
          <p:nvPr/>
        </p:nvSpPr>
        <p:spPr>
          <a:xfrm>
            <a:off x="6004488" y="4353132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000" dirty="0">
                <a:solidFill>
                  <a:srgbClr val="931296"/>
                </a:solidFill>
                <a:cs typeface="DecoType Naskh Extensions" panose="02010400000000000000" pitchFamily="2" charset="-78"/>
              </a:rPr>
              <a:t>24 </a:t>
            </a:r>
            <a:r>
              <a:rPr lang="ar-SA" sz="2000" dirty="0">
                <a:solidFill>
                  <a:srgbClr val="931296"/>
                </a:solidFill>
                <a:cs typeface="DecoType Naskh Extensions" panose="02010400000000000000" pitchFamily="2" charset="-78"/>
              </a:rPr>
              <a:t> &gt; </a:t>
            </a:r>
            <a:r>
              <a:rPr lang="ar-SA" sz="2400" dirty="0">
                <a:solidFill>
                  <a:srgbClr val="931296"/>
                </a:solidFill>
                <a:cs typeface="DecoType Naskh Extensions" panose="02010400000000000000" pitchFamily="2" charset="-78"/>
              </a:rPr>
              <a:t>- 3ب , ب= 8</a:t>
            </a:r>
            <a:endParaRPr lang="en-US" sz="2400" dirty="0">
              <a:solidFill>
                <a:srgbClr val="931296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1F86D1-9A32-42D2-8D90-A7BC58FCBF4E}"/>
              </a:ext>
            </a:extLst>
          </p:cNvPr>
          <p:cNvSpPr txBox="1"/>
          <p:nvPr/>
        </p:nvSpPr>
        <p:spPr>
          <a:xfrm>
            <a:off x="7500525" y="4632151"/>
            <a:ext cx="2727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dirty="0">
                <a:solidFill>
                  <a:srgbClr val="0000FF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الحل</a:t>
            </a:r>
            <a:r>
              <a:rPr lang="ar-SA" dirty="0"/>
              <a:t> 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3DBC6E-5B51-4BCC-A9D7-1729753FB7F2}"/>
              </a:ext>
            </a:extLst>
          </p:cNvPr>
          <p:cNvSpPr txBox="1"/>
          <p:nvPr/>
        </p:nvSpPr>
        <p:spPr>
          <a:xfrm>
            <a:off x="7182597" y="4036109"/>
            <a:ext cx="4072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اذا </a:t>
            </a:r>
            <a:r>
              <a:rPr lang="ar-BH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المتباينة </a:t>
            </a:r>
            <a:r>
              <a:rPr lang="ar-SA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صحيحة</a:t>
            </a:r>
            <a:r>
              <a:rPr lang="ar-BH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 عند ال</a:t>
            </a:r>
            <a:r>
              <a:rPr lang="ar-SA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قيمة </a:t>
            </a:r>
            <a:r>
              <a:rPr lang="ar-BH" sz="2000" dirty="0">
                <a:solidFill>
                  <a:srgbClr val="0000FF"/>
                </a:solidFill>
                <a:cs typeface="DecoType Naskh Extensions" panose="02010400000000000000" pitchFamily="2" charset="-78"/>
              </a:rPr>
              <a:t> 18 </a:t>
            </a:r>
            <a:endParaRPr lang="en-US" sz="2000" dirty="0">
              <a:solidFill>
                <a:srgbClr val="0000FF"/>
              </a:solidFill>
              <a:cs typeface="DecoType Naskh Extensions" panose="020104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884862-8A6B-41FB-84D6-D6248D84CB6B}"/>
              </a:ext>
            </a:extLst>
          </p:cNvPr>
          <p:cNvSpPr txBox="1"/>
          <p:nvPr/>
        </p:nvSpPr>
        <p:spPr>
          <a:xfrm>
            <a:off x="8075114" y="5107408"/>
            <a:ext cx="1662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>
                <a:solidFill>
                  <a:schemeClr val="tx2"/>
                </a:solidFill>
              </a:rPr>
              <a:t>24 &gt; ( - 3 × 7 ) 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C8BA62-3CFF-4591-B59E-EE698EDC5304}"/>
              </a:ext>
            </a:extLst>
          </p:cNvPr>
          <p:cNvCxnSpPr>
            <a:cxnSpLocks/>
          </p:cNvCxnSpPr>
          <p:nvPr/>
        </p:nvCxnSpPr>
        <p:spPr>
          <a:xfrm>
            <a:off x="9218612" y="5451492"/>
            <a:ext cx="1322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D89A0E-EEA8-47E0-8895-A7146B570058}"/>
              </a:ext>
            </a:extLst>
          </p:cNvPr>
          <p:cNvSpPr txBox="1"/>
          <p:nvPr/>
        </p:nvSpPr>
        <p:spPr>
          <a:xfrm>
            <a:off x="7821299" y="5569224"/>
            <a:ext cx="190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>
                <a:solidFill>
                  <a:schemeClr val="tx2"/>
                </a:solidFill>
              </a:rPr>
              <a:t>24 &gt; ( - 21 )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D8721EA-B35C-4E50-A9F7-5ED3EF8FFAE4}"/>
              </a:ext>
            </a:extLst>
          </p:cNvPr>
          <p:cNvCxnSpPr/>
          <p:nvPr/>
        </p:nvCxnSpPr>
        <p:spPr>
          <a:xfrm>
            <a:off x="9142412" y="4724400"/>
            <a:ext cx="152400" cy="0"/>
          </a:xfrm>
          <a:prstGeom prst="line">
            <a:avLst/>
          </a:prstGeom>
          <a:ln>
            <a:solidFill>
              <a:srgbClr val="93129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7101F96-5C56-47BC-8139-874EAAC27D4D}"/>
              </a:ext>
            </a:extLst>
          </p:cNvPr>
          <p:cNvCxnSpPr/>
          <p:nvPr/>
        </p:nvCxnSpPr>
        <p:spPr>
          <a:xfrm>
            <a:off x="9201644" y="5938556"/>
            <a:ext cx="1828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hought Bubble: Cloud 38">
            <a:extLst>
              <a:ext uri="{FF2B5EF4-FFF2-40B4-BE49-F238E27FC236}">
                <a16:creationId xmlns:a16="http://schemas.microsoft.com/office/drawing/2014/main" id="{7E65DA94-995B-4A18-B590-2D7D7EB7E06B}"/>
              </a:ext>
            </a:extLst>
          </p:cNvPr>
          <p:cNvSpPr/>
          <p:nvPr/>
        </p:nvSpPr>
        <p:spPr>
          <a:xfrm>
            <a:off x="5138921" y="2862323"/>
            <a:ext cx="2484429" cy="2348973"/>
          </a:xfrm>
          <a:prstGeom prst="cloudCallout">
            <a:avLst>
              <a:gd name="adj1" fmla="val 68168"/>
              <a:gd name="adj2" fmla="val 4093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129AC0-EC17-48E0-AEFB-1A8047B56002}"/>
              </a:ext>
            </a:extLst>
          </p:cNvPr>
          <p:cNvSpPr txBox="1"/>
          <p:nvPr/>
        </p:nvSpPr>
        <p:spPr>
          <a:xfrm>
            <a:off x="5408607" y="3169366"/>
            <a:ext cx="197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بما أن 24 &gt; ( - 21 ) متباينة صحيحة </a:t>
            </a:r>
            <a:endParaRPr lang="en-US" dirty="0">
              <a:solidFill>
                <a:schemeClr val="tx2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C2A52D-B446-4750-8F39-40CF82B986F5}"/>
              </a:ext>
            </a:extLst>
          </p:cNvPr>
          <p:cNvSpPr txBox="1"/>
          <p:nvPr/>
        </p:nvSpPr>
        <p:spPr>
          <a:xfrm>
            <a:off x="5336870" y="3838955"/>
            <a:ext cx="184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لكن 24 = ( - 21 ) </a:t>
            </a:r>
            <a:endParaRPr lang="en-US" dirty="0">
              <a:solidFill>
                <a:schemeClr val="tx2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B123483-A1DB-447C-9E36-A467CB334A8C}"/>
              </a:ext>
            </a:extLst>
          </p:cNvPr>
          <p:cNvCxnSpPr>
            <a:endCxn id="41" idx="2"/>
          </p:cNvCxnSpPr>
          <p:nvPr/>
        </p:nvCxnSpPr>
        <p:spPr>
          <a:xfrm flipH="1">
            <a:off x="6259734" y="3878775"/>
            <a:ext cx="182880" cy="2743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30EA808-D391-4E83-A0AA-56FBDA53D196}"/>
              </a:ext>
            </a:extLst>
          </p:cNvPr>
          <p:cNvSpPr txBox="1"/>
          <p:nvPr/>
        </p:nvSpPr>
        <p:spPr>
          <a:xfrm>
            <a:off x="5267726" y="4192647"/>
            <a:ext cx="187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اذا المتباينة صحيحة عند القيمة 8</a:t>
            </a:r>
            <a:endParaRPr lang="en-US" dirty="0">
              <a:solidFill>
                <a:schemeClr val="tx2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2A2FCE-33FC-4F2B-8D07-EA2B38887852}"/>
              </a:ext>
            </a:extLst>
          </p:cNvPr>
          <p:cNvSpPr txBox="1"/>
          <p:nvPr/>
        </p:nvSpPr>
        <p:spPr>
          <a:xfrm rot="19652657">
            <a:off x="1886584" y="316941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400" u="sng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هام</a:t>
            </a:r>
            <a:endParaRPr lang="en-US" sz="2400" u="sng" dirty="0"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3339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8" grpId="0"/>
      <p:bldP spid="29" grpId="0"/>
      <p:bldP spid="32" grpId="0"/>
      <p:bldP spid="39" grpId="0" animBg="1"/>
      <p:bldP spid="40" grpId="0"/>
      <p:bldP spid="41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63E6D1-12D0-485A-A4A6-A98B9E3C54EA}"/>
              </a:ext>
            </a:extLst>
          </p:cNvPr>
          <p:cNvSpPr txBox="1"/>
          <p:nvPr/>
        </p:nvSpPr>
        <p:spPr>
          <a:xfrm>
            <a:off x="3537940" y="235923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latin typeface="Andalus" panose="02020603050405020304" pitchFamily="18" charset="-78"/>
                <a:cs typeface="Andalus" panose="02020603050405020304" pitchFamily="18" charset="-78"/>
              </a:rPr>
              <a:t>تمثيل المتباينات على خط الاعداد </a:t>
            </a:r>
            <a:endParaRPr lang="en-US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81EAF1-762F-45DC-8EA0-3EF58C3BB477}"/>
              </a:ext>
            </a:extLst>
          </p:cNvPr>
          <p:cNvSpPr txBox="1"/>
          <p:nvPr/>
        </p:nvSpPr>
        <p:spPr>
          <a:xfrm>
            <a:off x="912814" y="990600"/>
            <a:ext cx="1005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dirty="0">
                <a:solidFill>
                  <a:srgbClr val="814343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مثل بيانيا كل متباينة فيما يأتي على خط الاعداد : </a:t>
            </a:r>
            <a:endParaRPr lang="en-US" sz="2400" dirty="0">
              <a:solidFill>
                <a:srgbClr val="814343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DC001C-15DE-4A80-A556-AB003D48CA72}"/>
              </a:ext>
            </a:extLst>
          </p:cNvPr>
          <p:cNvSpPr txBox="1"/>
          <p:nvPr/>
        </p:nvSpPr>
        <p:spPr>
          <a:xfrm>
            <a:off x="8407127" y="1507122"/>
            <a:ext cx="914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ن &lt; 1</a:t>
            </a:r>
            <a:endParaRPr lang="en-US" sz="2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83F3D2-CB80-49F2-8D78-D8119FD87FF5}"/>
              </a:ext>
            </a:extLst>
          </p:cNvPr>
          <p:cNvCxnSpPr>
            <a:cxnSpLocks/>
          </p:cNvCxnSpPr>
          <p:nvPr/>
        </p:nvCxnSpPr>
        <p:spPr>
          <a:xfrm>
            <a:off x="6094412" y="2459083"/>
            <a:ext cx="4572000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432A9E-EE19-4F86-BB23-283C59D1F7D4}"/>
              </a:ext>
            </a:extLst>
          </p:cNvPr>
          <p:cNvCxnSpPr/>
          <p:nvPr/>
        </p:nvCxnSpPr>
        <p:spPr>
          <a:xfrm>
            <a:off x="6551612" y="236220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0FA80D-A07F-4D98-84D8-C5B8A0F3C585}"/>
              </a:ext>
            </a:extLst>
          </p:cNvPr>
          <p:cNvCxnSpPr/>
          <p:nvPr/>
        </p:nvCxnSpPr>
        <p:spPr>
          <a:xfrm>
            <a:off x="7008812" y="236220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ACDD78-F59B-460F-ADC0-909D9C0167AD}"/>
              </a:ext>
            </a:extLst>
          </p:cNvPr>
          <p:cNvCxnSpPr/>
          <p:nvPr/>
        </p:nvCxnSpPr>
        <p:spPr>
          <a:xfrm>
            <a:off x="7466012" y="236982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B3469C-B2F9-4714-BFBC-F17F0D4A14F8}"/>
              </a:ext>
            </a:extLst>
          </p:cNvPr>
          <p:cNvCxnSpPr/>
          <p:nvPr/>
        </p:nvCxnSpPr>
        <p:spPr>
          <a:xfrm>
            <a:off x="7923212" y="236220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3C6F25-5B16-441E-A8BD-CDD5F67CB19A}"/>
              </a:ext>
            </a:extLst>
          </p:cNvPr>
          <p:cNvCxnSpPr/>
          <p:nvPr/>
        </p:nvCxnSpPr>
        <p:spPr>
          <a:xfrm>
            <a:off x="8418512" y="236220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1899D8-6E08-432C-950C-4C429E7C47E3}"/>
              </a:ext>
            </a:extLst>
          </p:cNvPr>
          <p:cNvCxnSpPr/>
          <p:nvPr/>
        </p:nvCxnSpPr>
        <p:spPr>
          <a:xfrm>
            <a:off x="8837612" y="2362200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77134E-4637-4226-87AF-3A257BB359FC}"/>
              </a:ext>
            </a:extLst>
          </p:cNvPr>
          <p:cNvCxnSpPr/>
          <p:nvPr/>
        </p:nvCxnSpPr>
        <p:spPr>
          <a:xfrm>
            <a:off x="9294812" y="2350225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35D0D52-A9BA-467C-9B4C-AAC90A4FBFA3}"/>
              </a:ext>
            </a:extLst>
          </p:cNvPr>
          <p:cNvCxnSpPr>
            <a:cxnSpLocks/>
          </p:cNvCxnSpPr>
          <p:nvPr/>
        </p:nvCxnSpPr>
        <p:spPr>
          <a:xfrm>
            <a:off x="9752012" y="2339340"/>
            <a:ext cx="0" cy="213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CAD669-E026-4D18-9A71-2083FED68841}"/>
              </a:ext>
            </a:extLst>
          </p:cNvPr>
          <p:cNvCxnSpPr>
            <a:cxnSpLocks/>
          </p:cNvCxnSpPr>
          <p:nvPr/>
        </p:nvCxnSpPr>
        <p:spPr>
          <a:xfrm>
            <a:off x="10277293" y="2367643"/>
            <a:ext cx="0" cy="1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2A31E5F-7025-4723-954D-13C5E22CBB7C}"/>
              </a:ext>
            </a:extLst>
          </p:cNvPr>
          <p:cNvSpPr txBox="1"/>
          <p:nvPr/>
        </p:nvSpPr>
        <p:spPr>
          <a:xfrm>
            <a:off x="8266119" y="2644140"/>
            <a:ext cx="30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dirty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BE7D79-FCF1-4BB0-A598-B5FF7B438F2E}"/>
              </a:ext>
            </a:extLst>
          </p:cNvPr>
          <p:cNvSpPr txBox="1"/>
          <p:nvPr/>
        </p:nvSpPr>
        <p:spPr>
          <a:xfrm>
            <a:off x="8605247" y="2644140"/>
            <a:ext cx="38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CFC4C8-CBDD-4DF8-8A8C-E6EEDCBD2102}"/>
              </a:ext>
            </a:extLst>
          </p:cNvPr>
          <p:cNvSpPr txBox="1"/>
          <p:nvPr/>
        </p:nvSpPr>
        <p:spPr>
          <a:xfrm>
            <a:off x="9142412" y="2644140"/>
            <a:ext cx="30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C83083-3E27-4AF2-B8C3-71C77D1735B8}"/>
              </a:ext>
            </a:extLst>
          </p:cNvPr>
          <p:cNvSpPr txBox="1"/>
          <p:nvPr/>
        </p:nvSpPr>
        <p:spPr>
          <a:xfrm>
            <a:off x="9561519" y="2644140"/>
            <a:ext cx="380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54EC057-F429-494D-801F-4B2C19A1F75D}"/>
              </a:ext>
            </a:extLst>
          </p:cNvPr>
          <p:cNvSpPr txBox="1"/>
          <p:nvPr/>
        </p:nvSpPr>
        <p:spPr>
          <a:xfrm>
            <a:off x="10061760" y="2649583"/>
            <a:ext cx="38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4FF5F12-AEDE-45D3-BD78-7FCE9E42B6FF}"/>
              </a:ext>
            </a:extLst>
          </p:cNvPr>
          <p:cNvCxnSpPr/>
          <p:nvPr/>
        </p:nvCxnSpPr>
        <p:spPr>
          <a:xfrm flipH="1">
            <a:off x="7999412" y="2828806"/>
            <a:ext cx="152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F73DB1A-1ED1-47DC-B0A2-DA50781451A6}"/>
              </a:ext>
            </a:extLst>
          </p:cNvPr>
          <p:cNvSpPr txBox="1"/>
          <p:nvPr/>
        </p:nvSpPr>
        <p:spPr>
          <a:xfrm>
            <a:off x="7731529" y="2620269"/>
            <a:ext cx="32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dirty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D10DC94-1A17-48FB-8605-FA460B76C0BA}"/>
              </a:ext>
            </a:extLst>
          </p:cNvPr>
          <p:cNvCxnSpPr>
            <a:cxnSpLocks/>
          </p:cNvCxnSpPr>
          <p:nvPr/>
        </p:nvCxnSpPr>
        <p:spPr>
          <a:xfrm>
            <a:off x="7694612" y="282880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26FEE8E-4692-4D26-8665-21E431492FD2}"/>
              </a:ext>
            </a:extLst>
          </p:cNvPr>
          <p:cNvSpPr txBox="1"/>
          <p:nvPr/>
        </p:nvSpPr>
        <p:spPr>
          <a:xfrm>
            <a:off x="7292800" y="2620269"/>
            <a:ext cx="304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6E4A80-B8FA-42B6-A9B8-FE40FF57D677}"/>
              </a:ext>
            </a:extLst>
          </p:cNvPr>
          <p:cNvSpPr txBox="1"/>
          <p:nvPr/>
        </p:nvSpPr>
        <p:spPr>
          <a:xfrm>
            <a:off x="6741587" y="2642739"/>
            <a:ext cx="402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A5A1CC-7134-432D-BA0C-EC7A44FFDC27}"/>
              </a:ext>
            </a:extLst>
          </p:cNvPr>
          <p:cNvSpPr txBox="1"/>
          <p:nvPr/>
        </p:nvSpPr>
        <p:spPr>
          <a:xfrm>
            <a:off x="6379899" y="2649583"/>
            <a:ext cx="308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E69B6FA-5007-4AED-8F3C-9AC103919109}"/>
              </a:ext>
            </a:extLst>
          </p:cNvPr>
          <p:cNvCxnSpPr>
            <a:cxnSpLocks/>
          </p:cNvCxnSpPr>
          <p:nvPr/>
        </p:nvCxnSpPr>
        <p:spPr>
          <a:xfrm flipH="1">
            <a:off x="6117750" y="2446020"/>
            <a:ext cx="2746577" cy="17808"/>
          </a:xfrm>
          <a:prstGeom prst="line">
            <a:avLst/>
          </a:prstGeom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Speech Bubble: Rectangle 59">
            <a:extLst>
              <a:ext uri="{FF2B5EF4-FFF2-40B4-BE49-F238E27FC236}">
                <a16:creationId xmlns:a16="http://schemas.microsoft.com/office/drawing/2014/main" id="{BFA6E124-806C-44EA-94FF-F18CC5C10D24}"/>
              </a:ext>
            </a:extLst>
          </p:cNvPr>
          <p:cNvSpPr/>
          <p:nvPr/>
        </p:nvSpPr>
        <p:spPr>
          <a:xfrm>
            <a:off x="7450137" y="3550809"/>
            <a:ext cx="1714493" cy="914377"/>
          </a:xfrm>
          <a:prstGeom prst="wedgeRectCallout">
            <a:avLst>
              <a:gd name="adj1" fmla="val 31484"/>
              <a:gd name="adj2" fmla="val -1565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D6B8815-9957-4A05-9132-47F436787A02}"/>
              </a:ext>
            </a:extLst>
          </p:cNvPr>
          <p:cNvSpPr txBox="1"/>
          <p:nvPr/>
        </p:nvSpPr>
        <p:spPr>
          <a:xfrm>
            <a:off x="7531807" y="3631474"/>
            <a:ext cx="1468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814343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الدائرة المفتوحة تعني ان العدد ليس مشمولا </a:t>
            </a:r>
            <a:endParaRPr lang="en-US" sz="2000" dirty="0">
              <a:solidFill>
                <a:srgbClr val="814343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DCB594D-CFC0-47C6-AA27-AA3BC90EC5F9}"/>
              </a:ext>
            </a:extLst>
          </p:cNvPr>
          <p:cNvCxnSpPr>
            <a:cxnSpLocks/>
          </p:cNvCxnSpPr>
          <p:nvPr/>
        </p:nvCxnSpPr>
        <p:spPr>
          <a:xfrm flipH="1">
            <a:off x="5905884" y="1451110"/>
            <a:ext cx="6532" cy="4491335"/>
          </a:xfrm>
          <a:prstGeom prst="line">
            <a:avLst/>
          </a:prstGeom>
          <a:ln w="38100"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1E41B2E-A304-4111-A1D0-7C33064DB10D}"/>
              </a:ext>
            </a:extLst>
          </p:cNvPr>
          <p:cNvCxnSpPr>
            <a:cxnSpLocks/>
          </p:cNvCxnSpPr>
          <p:nvPr/>
        </p:nvCxnSpPr>
        <p:spPr>
          <a:xfrm>
            <a:off x="7530616" y="2828806"/>
            <a:ext cx="1828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5EC346A-386D-48E8-99E9-949F78B099F1}"/>
              </a:ext>
            </a:extLst>
          </p:cNvPr>
          <p:cNvCxnSpPr>
            <a:cxnSpLocks/>
          </p:cNvCxnSpPr>
          <p:nvPr/>
        </p:nvCxnSpPr>
        <p:spPr>
          <a:xfrm flipV="1">
            <a:off x="7109920" y="2835024"/>
            <a:ext cx="1828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6BED9E8-7775-4CE4-83F2-96652B565BDD}"/>
              </a:ext>
            </a:extLst>
          </p:cNvPr>
          <p:cNvSpPr txBox="1"/>
          <p:nvPr/>
        </p:nvSpPr>
        <p:spPr>
          <a:xfrm>
            <a:off x="2970212" y="1600200"/>
            <a:ext cx="2614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س &gt; - 4</a:t>
            </a:r>
            <a:endParaRPr lang="en-US" sz="2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4D81E09-3DE6-43D6-8C82-7D4FF4053B9B}"/>
              </a:ext>
            </a:extLst>
          </p:cNvPr>
          <p:cNvCxnSpPr>
            <a:cxnSpLocks/>
          </p:cNvCxnSpPr>
          <p:nvPr/>
        </p:nvCxnSpPr>
        <p:spPr>
          <a:xfrm>
            <a:off x="4277584" y="1907232"/>
            <a:ext cx="1404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DF11FDE-5E48-4A61-BAC4-799092CC4683}"/>
              </a:ext>
            </a:extLst>
          </p:cNvPr>
          <p:cNvCxnSpPr/>
          <p:nvPr/>
        </p:nvCxnSpPr>
        <p:spPr>
          <a:xfrm flipV="1">
            <a:off x="1217612" y="2446020"/>
            <a:ext cx="4495800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7AC19E5-B8C1-4FA0-87AC-001E815A8541}"/>
              </a:ext>
            </a:extLst>
          </p:cNvPr>
          <p:cNvCxnSpPr>
            <a:cxnSpLocks/>
          </p:cNvCxnSpPr>
          <p:nvPr/>
        </p:nvCxnSpPr>
        <p:spPr>
          <a:xfrm flipH="1" flipV="1">
            <a:off x="6620747" y="2826315"/>
            <a:ext cx="1828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9E2750D-E984-432A-B93C-2A7B9CEBAF8C}"/>
              </a:ext>
            </a:extLst>
          </p:cNvPr>
          <p:cNvCxnSpPr/>
          <p:nvPr/>
        </p:nvCxnSpPr>
        <p:spPr>
          <a:xfrm>
            <a:off x="1522412" y="2339339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5B19DA4-3014-438B-87A1-11DF7F1765DF}"/>
              </a:ext>
            </a:extLst>
          </p:cNvPr>
          <p:cNvCxnSpPr/>
          <p:nvPr/>
        </p:nvCxnSpPr>
        <p:spPr>
          <a:xfrm>
            <a:off x="1979612" y="2339340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A24B837D-0553-454D-9AE0-EBDBED0EF5FF}"/>
              </a:ext>
            </a:extLst>
          </p:cNvPr>
          <p:cNvCxnSpPr>
            <a:cxnSpLocks/>
          </p:cNvCxnSpPr>
          <p:nvPr/>
        </p:nvCxnSpPr>
        <p:spPr>
          <a:xfrm>
            <a:off x="2436812" y="2339340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65150220-4BE6-4BB5-9F49-979E014DE62C}"/>
              </a:ext>
            </a:extLst>
          </p:cNvPr>
          <p:cNvCxnSpPr/>
          <p:nvPr/>
        </p:nvCxnSpPr>
        <p:spPr>
          <a:xfrm>
            <a:off x="2894012" y="2332496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FE37C45A-137B-48DF-AECB-6BEB61F608B3}"/>
              </a:ext>
            </a:extLst>
          </p:cNvPr>
          <p:cNvCxnSpPr/>
          <p:nvPr/>
        </p:nvCxnSpPr>
        <p:spPr>
          <a:xfrm>
            <a:off x="3351212" y="2332496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EA11F07-B3F2-4F42-BD50-78F949064597}"/>
              </a:ext>
            </a:extLst>
          </p:cNvPr>
          <p:cNvCxnSpPr/>
          <p:nvPr/>
        </p:nvCxnSpPr>
        <p:spPr>
          <a:xfrm>
            <a:off x="3808412" y="2339340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086333D-23FB-4F64-A703-E69F055EBB32}"/>
              </a:ext>
            </a:extLst>
          </p:cNvPr>
          <p:cNvCxnSpPr/>
          <p:nvPr/>
        </p:nvCxnSpPr>
        <p:spPr>
          <a:xfrm>
            <a:off x="4277584" y="2332496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86B957D-03D0-4E0B-BDBC-9D638D808ED4}"/>
              </a:ext>
            </a:extLst>
          </p:cNvPr>
          <p:cNvCxnSpPr/>
          <p:nvPr/>
        </p:nvCxnSpPr>
        <p:spPr>
          <a:xfrm>
            <a:off x="4722812" y="2332496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E1285C2-DBDC-4204-81AC-8A21E0E1C14A}"/>
              </a:ext>
            </a:extLst>
          </p:cNvPr>
          <p:cNvCxnSpPr/>
          <p:nvPr/>
        </p:nvCxnSpPr>
        <p:spPr>
          <a:xfrm>
            <a:off x="5180012" y="2331720"/>
            <a:ext cx="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51AD8E20-76EE-4077-B3BC-C15E6C21945D}"/>
              </a:ext>
            </a:extLst>
          </p:cNvPr>
          <p:cNvSpPr txBox="1"/>
          <p:nvPr/>
        </p:nvSpPr>
        <p:spPr>
          <a:xfrm>
            <a:off x="3093570" y="2692350"/>
            <a:ext cx="44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dirty="0">
                <a:solidFill>
                  <a:srgbClr val="FF0000"/>
                </a:solidFill>
              </a:rPr>
              <a:t>0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708CE87-8BD5-491E-AE9A-11C997BA7021}"/>
              </a:ext>
            </a:extLst>
          </p:cNvPr>
          <p:cNvSpPr txBox="1"/>
          <p:nvPr/>
        </p:nvSpPr>
        <p:spPr>
          <a:xfrm>
            <a:off x="3669911" y="266671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BH" sz="2000" dirty="0">
                <a:solidFill>
                  <a:srgbClr val="FF0000"/>
                </a:solidFill>
              </a:rPr>
              <a:t>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BC16C1B-1F52-4682-9F11-B70418D30CB8}"/>
              </a:ext>
            </a:extLst>
          </p:cNvPr>
          <p:cNvSpPr txBox="1"/>
          <p:nvPr/>
        </p:nvSpPr>
        <p:spPr>
          <a:xfrm>
            <a:off x="3974217" y="2691676"/>
            <a:ext cx="481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</a:rPr>
              <a:t>2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3051B73-439F-4557-8E48-61D8722B0331}"/>
              </a:ext>
            </a:extLst>
          </p:cNvPr>
          <p:cNvSpPr txBox="1"/>
          <p:nvPr/>
        </p:nvSpPr>
        <p:spPr>
          <a:xfrm>
            <a:off x="4646612" y="2691676"/>
            <a:ext cx="289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</a:rPr>
              <a:t>3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620BEF1-3D96-4637-98E7-104C02287097}"/>
              </a:ext>
            </a:extLst>
          </p:cNvPr>
          <p:cNvSpPr txBox="1"/>
          <p:nvPr/>
        </p:nvSpPr>
        <p:spPr>
          <a:xfrm>
            <a:off x="5053345" y="2687705"/>
            <a:ext cx="34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dirty="0">
                <a:solidFill>
                  <a:srgbClr val="FF0000"/>
                </a:solidFill>
              </a:rPr>
              <a:t>4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BC7796E-4144-4AE2-98FE-0530A4878E7C}"/>
              </a:ext>
            </a:extLst>
          </p:cNvPr>
          <p:cNvSpPr txBox="1"/>
          <p:nvPr/>
        </p:nvSpPr>
        <p:spPr>
          <a:xfrm>
            <a:off x="2641337" y="2687705"/>
            <a:ext cx="493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dirty="0">
                <a:solidFill>
                  <a:srgbClr val="FF0000"/>
                </a:solidFill>
              </a:rPr>
              <a:t>- 1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DE2DFE4-A2F3-4DD5-A858-927A61219A6A}"/>
              </a:ext>
            </a:extLst>
          </p:cNvPr>
          <p:cNvSpPr txBox="1"/>
          <p:nvPr/>
        </p:nvSpPr>
        <p:spPr>
          <a:xfrm>
            <a:off x="2057204" y="2697488"/>
            <a:ext cx="74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dirty="0"/>
              <a:t> </a:t>
            </a:r>
            <a:r>
              <a:rPr lang="ar-BH" dirty="0">
                <a:solidFill>
                  <a:srgbClr val="FF0000"/>
                </a:solidFill>
              </a:rPr>
              <a:t>- 2 </a:t>
            </a:r>
            <a:r>
              <a:rPr lang="ar-BH" dirty="0"/>
              <a:t> </a:t>
            </a:r>
            <a:endParaRPr 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EB2FA35-77E7-4E16-8623-76A807073091}"/>
              </a:ext>
            </a:extLst>
          </p:cNvPr>
          <p:cNvSpPr txBox="1"/>
          <p:nvPr/>
        </p:nvSpPr>
        <p:spPr>
          <a:xfrm>
            <a:off x="1734958" y="2671448"/>
            <a:ext cx="63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dirty="0">
                <a:solidFill>
                  <a:srgbClr val="FF0000"/>
                </a:solidFill>
              </a:rPr>
              <a:t>-</a:t>
            </a:r>
            <a:r>
              <a:rPr lang="ar-BH" dirty="0">
                <a:solidFill>
                  <a:srgbClr val="FF0000"/>
                </a:solidFill>
              </a:rPr>
              <a:t> </a:t>
            </a:r>
            <a:r>
              <a:rPr lang="ar-BH" sz="2000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A40C573-04CA-4590-B64D-09109D964D69}"/>
              </a:ext>
            </a:extLst>
          </p:cNvPr>
          <p:cNvSpPr txBox="1"/>
          <p:nvPr/>
        </p:nvSpPr>
        <p:spPr>
          <a:xfrm>
            <a:off x="1172911" y="2682099"/>
            <a:ext cx="493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</a:rPr>
              <a:t>- 4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3A6FE7EB-DD92-4D3D-B9F9-F3E26B53573A}"/>
              </a:ext>
            </a:extLst>
          </p:cNvPr>
          <p:cNvCxnSpPr>
            <a:cxnSpLocks/>
          </p:cNvCxnSpPr>
          <p:nvPr/>
        </p:nvCxnSpPr>
        <p:spPr>
          <a:xfrm flipV="1">
            <a:off x="1666592" y="2446774"/>
            <a:ext cx="3943107" cy="0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Speech Bubble: Rectangle 139">
            <a:extLst>
              <a:ext uri="{FF2B5EF4-FFF2-40B4-BE49-F238E27FC236}">
                <a16:creationId xmlns:a16="http://schemas.microsoft.com/office/drawing/2014/main" id="{95B9052E-EBE8-46DB-8E28-5AB644C46D45}"/>
              </a:ext>
            </a:extLst>
          </p:cNvPr>
          <p:cNvSpPr/>
          <p:nvPr/>
        </p:nvSpPr>
        <p:spPr>
          <a:xfrm>
            <a:off x="1666592" y="3352801"/>
            <a:ext cx="1678089" cy="1112386"/>
          </a:xfrm>
          <a:prstGeom prst="wedgeRectCallout">
            <a:avLst>
              <a:gd name="adj1" fmla="val -52222"/>
              <a:gd name="adj2" fmla="val -1258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BFB7D53-C0EF-44C8-9866-BE95935AA2CF}"/>
              </a:ext>
            </a:extLst>
          </p:cNvPr>
          <p:cNvSpPr txBox="1"/>
          <p:nvPr/>
        </p:nvSpPr>
        <p:spPr>
          <a:xfrm>
            <a:off x="1635394" y="3652761"/>
            <a:ext cx="1507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dirty="0">
                <a:solidFill>
                  <a:srgbClr val="814343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الدائرة المغلقة تعني ان العدد مشمولا</a:t>
            </a:r>
            <a:endParaRPr lang="en-US" dirty="0">
              <a:solidFill>
                <a:srgbClr val="814343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F44F1907-98A9-49F9-910C-1F928E50319E}"/>
              </a:ext>
            </a:extLst>
          </p:cNvPr>
          <p:cNvSpPr/>
          <p:nvPr/>
        </p:nvSpPr>
        <p:spPr>
          <a:xfrm>
            <a:off x="8718828" y="2350226"/>
            <a:ext cx="205460" cy="18288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035190F2-98C3-49AF-A7F3-D4E34BC98BF7}"/>
              </a:ext>
            </a:extLst>
          </p:cNvPr>
          <p:cNvSpPr/>
          <p:nvPr/>
        </p:nvSpPr>
        <p:spPr>
          <a:xfrm>
            <a:off x="1446212" y="2331720"/>
            <a:ext cx="233085" cy="21880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6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1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36" grpId="0"/>
      <p:bldP spid="37" grpId="0"/>
      <p:bldP spid="38" grpId="0"/>
      <p:bldP spid="39" grpId="0"/>
      <p:bldP spid="40" grpId="0"/>
      <p:bldP spid="44" grpId="0"/>
      <p:bldP spid="47" grpId="0"/>
      <p:bldP spid="49" grpId="0"/>
      <p:bldP spid="50" grpId="0"/>
      <p:bldP spid="60" grpId="0" animBg="1"/>
      <p:bldP spid="61" grpId="0"/>
      <p:bldP spid="70" grpId="0"/>
      <p:bldP spid="125" grpId="0"/>
      <p:bldP spid="126" grpId="0"/>
      <p:bldP spid="127" grpId="0"/>
      <p:bldP spid="128" grpId="0"/>
      <p:bldP spid="129" grpId="0"/>
      <p:bldP spid="131" grpId="0"/>
      <p:bldP spid="132" grpId="0"/>
      <p:bldP spid="133" grpId="0"/>
      <p:bldP spid="134" grpId="0"/>
      <p:bldP spid="140" grpId="0" animBg="1"/>
      <p:bldP spid="141" grpId="0"/>
      <p:bldP spid="144" grpId="0" animBg="1"/>
    </p:bldLst>
  </p:timing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A34788D213284A8AFBBF1B58283D54" ma:contentTypeVersion="10" ma:contentTypeDescription="Create a new document." ma:contentTypeScope="" ma:versionID="6e140af2768c0520f66e9ecff1700662">
  <xsd:schema xmlns:xsd="http://www.w3.org/2001/XMLSchema" xmlns:xs="http://www.w3.org/2001/XMLSchema" xmlns:p="http://schemas.microsoft.com/office/2006/metadata/properties" xmlns:ns3="bdef7883-cf9d-4f42-b6b0-0442ad3efef5" xmlns:ns4="0b291a7e-4a0e-4ad7-98b5-bf813928476e" targetNamespace="http://schemas.microsoft.com/office/2006/metadata/properties" ma:root="true" ma:fieldsID="b6010200934aa3cc730b270311f2cf1d" ns3:_="" ns4:_="">
    <xsd:import namespace="bdef7883-cf9d-4f42-b6b0-0442ad3efef5"/>
    <xsd:import namespace="0b291a7e-4a0e-4ad7-98b5-bf81392847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f7883-cf9d-4f42-b6b0-0442ad3efe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91a7e-4a0e-4ad7-98b5-bf8139284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BE2EA25-F123-4E26-B8C3-8A92DC0697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ef7883-cf9d-4f42-b6b0-0442ad3efef5"/>
    <ds:schemaRef ds:uri="0b291a7e-4a0e-4ad7-98b5-bf81392847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416A97-00AE-4CFA-895C-2FE0655735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47FF8D-2FB1-4B07-8000-C07F253B85E8}">
  <ds:schemaRefs>
    <ds:schemaRef ds:uri="http://purl.org/dc/elements/1.1/"/>
    <ds:schemaRef ds:uri="http://schemas.microsoft.com/office/2006/documentManagement/types"/>
    <ds:schemaRef ds:uri="http://purl.org/dc/dcmitype/"/>
    <ds:schemaRef ds:uri="bdef7883-cf9d-4f42-b6b0-0442ad3efef5"/>
    <ds:schemaRef ds:uri="http://purl.org/dc/terms/"/>
    <ds:schemaRef ds:uri="0b291a7e-4a0e-4ad7-98b5-bf813928476e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496</TotalTime>
  <Words>370</Words>
  <Application>Microsoft Office PowerPoint</Application>
  <PresentationFormat>Custom</PresentationFormat>
  <Paragraphs>75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Aldhabi</vt:lpstr>
      <vt:lpstr>Andalus</vt:lpstr>
      <vt:lpstr>Arial</vt:lpstr>
      <vt:lpstr>Dubai Medium</vt:lpstr>
      <vt:lpstr>Euphemia</vt:lpstr>
      <vt:lpstr>Math 16x9</vt:lpstr>
      <vt:lpstr>المتباينات</vt:lpstr>
      <vt:lpstr>كتابة متباينات باستعمال &gt; او &lt; </vt:lpstr>
      <vt:lpstr>كتابة متباينات باستعمال &gt; او &lt;</vt:lpstr>
      <vt:lpstr>التحقق من صحة متباينة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المتباينات</dc:title>
  <dc:creator>Romisaa Ahmed Ismail Elhaw</dc:creator>
  <cp:lastModifiedBy>Romisaa Ahmed Ismail Elhaw</cp:lastModifiedBy>
  <cp:revision>18</cp:revision>
  <dcterms:created xsi:type="dcterms:W3CDTF">2021-03-19T08:48:16Z</dcterms:created>
  <dcterms:modified xsi:type="dcterms:W3CDTF">2021-03-19T17:05:03Z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0x010100D7A34788D213284A8AFBBF1B58283D54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