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1"/>
  </p:notesMasterIdLst>
  <p:sldIdLst>
    <p:sldId id="256" r:id="rId2"/>
    <p:sldId id="332" r:id="rId3"/>
    <p:sldId id="294" r:id="rId4"/>
    <p:sldId id="346" r:id="rId5"/>
    <p:sldId id="304" r:id="rId6"/>
    <p:sldId id="380" r:id="rId7"/>
    <p:sldId id="381" r:id="rId8"/>
    <p:sldId id="366" r:id="rId9"/>
    <p:sldId id="382" r:id="rId10"/>
    <p:sldId id="383" r:id="rId11"/>
    <p:sldId id="349" r:id="rId12"/>
    <p:sldId id="384" r:id="rId13"/>
    <p:sldId id="359" r:id="rId14"/>
    <p:sldId id="385" r:id="rId15"/>
    <p:sldId id="314" r:id="rId16"/>
    <p:sldId id="387" r:id="rId17"/>
    <p:sldId id="388" r:id="rId18"/>
    <p:sldId id="389" r:id="rId19"/>
    <p:sldId id="390" r:id="rId20"/>
    <p:sldId id="391" r:id="rId21"/>
    <p:sldId id="345" r:id="rId22"/>
    <p:sldId id="392" r:id="rId23"/>
    <p:sldId id="393" r:id="rId24"/>
    <p:sldId id="394" r:id="rId25"/>
    <p:sldId id="395" r:id="rId26"/>
    <p:sldId id="396" r:id="rId27"/>
    <p:sldId id="361" r:id="rId28"/>
    <p:sldId id="364" r:id="rId29"/>
    <p:sldId id="31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6F6F6"/>
    <a:srgbClr val="FFFFFF"/>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بلا نمط، بلا شبكة">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569" autoAdjust="0"/>
    <p:restoredTop sz="94660"/>
  </p:normalViewPr>
  <p:slideViewPr>
    <p:cSldViewPr snapToGrid="0">
      <p:cViewPr varScale="1">
        <p:scale>
          <a:sx n="81" d="100"/>
          <a:sy n="81" d="100"/>
        </p:scale>
        <p:origin x="60" y="6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04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4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8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04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4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8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04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4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8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04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4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6T17:01:23.8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DF867A2C-93C7-458C-8EDB-94CB365715D2}" type="datetimeFigureOut">
              <a:rPr lang="en-US" smtClean="0"/>
              <a:t>11/24/2020</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95E7EEB7-7186-499B-A38B-1AAFFAA2C1F2}" type="slidenum">
              <a:rPr lang="en-US" smtClean="0"/>
              <a:t>‹#›</a:t>
            </a:fld>
            <a:endParaRPr lang="en-US"/>
          </a:p>
        </p:txBody>
      </p:sp>
    </p:spTree>
    <p:extLst>
      <p:ext uri="{BB962C8B-B14F-4D97-AF65-F5344CB8AC3E}">
        <p14:creationId xmlns:p14="http://schemas.microsoft.com/office/powerpoint/2010/main" val="8525590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29</a:t>
            </a:fld>
            <a:endParaRPr lang="en-GB"/>
          </a:p>
        </p:txBody>
      </p:sp>
    </p:spTree>
    <p:extLst>
      <p:ext uri="{BB962C8B-B14F-4D97-AF65-F5344CB8AC3E}">
        <p14:creationId xmlns:p14="http://schemas.microsoft.com/office/powerpoint/2010/main" val="77597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521196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1985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644887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11/24/2020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05739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11/24/2020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602588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11/24/2020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27546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11/24/2020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04046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79861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370401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17833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858995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11/24/2020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11039109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ustomXml" Target="../ink/ink1.xml"/><Relationship Id="rId1" Type="http://schemas.openxmlformats.org/officeDocument/2006/relationships/slideLayout" Target="../slideLayouts/slideLayout7.xml"/><Relationship Id="rId5" Type="http://schemas.openxmlformats.org/officeDocument/2006/relationships/customXml" Target="../ink/ink3.xml"/><Relationship Id="rId4" Type="http://schemas.openxmlformats.org/officeDocument/2006/relationships/customXml" Target="../ink/ink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ustomXml" Target="../ink/ink4.xml"/><Relationship Id="rId1" Type="http://schemas.openxmlformats.org/officeDocument/2006/relationships/slideLayout" Target="../slideLayouts/slideLayout7.xml"/><Relationship Id="rId5" Type="http://schemas.openxmlformats.org/officeDocument/2006/relationships/customXml" Target="../ink/ink6.xml"/><Relationship Id="rId4" Type="http://schemas.openxmlformats.org/officeDocument/2006/relationships/customXml" Target="../ink/ink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ustomXml" Target="../ink/ink7.xml"/><Relationship Id="rId1" Type="http://schemas.openxmlformats.org/officeDocument/2006/relationships/slideLayout" Target="../slideLayouts/slideLayout7.xml"/><Relationship Id="rId5" Type="http://schemas.openxmlformats.org/officeDocument/2006/relationships/customXml" Target="../ink/ink9.xml"/><Relationship Id="rId4" Type="http://schemas.openxmlformats.org/officeDocument/2006/relationships/customXml" Target="../ink/ink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ustomXml" Target="../ink/ink10.xml"/><Relationship Id="rId1" Type="http://schemas.openxmlformats.org/officeDocument/2006/relationships/slideLayout" Target="../slideLayouts/slideLayout7.xml"/><Relationship Id="rId5" Type="http://schemas.openxmlformats.org/officeDocument/2006/relationships/customXml" Target="../ink/ink12.xml"/><Relationship Id="rId4" Type="http://schemas.openxmlformats.org/officeDocument/2006/relationships/customXml" Target="../ink/ink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sp>
        <p:nvSpPr>
          <p:cNvPr id="5" name="Rectangle 1">
            <a:extLst>
              <a:ext uri="{FF2B5EF4-FFF2-40B4-BE49-F238E27FC236}">
                <a16:creationId xmlns:a16="http://schemas.microsoft.com/office/drawing/2014/main" xmlns="" id="{C86D4C41-7B05-4FF0-89F0-45AC946279B9}"/>
              </a:ext>
            </a:extLst>
          </p:cNvPr>
          <p:cNvSpPr/>
          <p:nvPr/>
        </p:nvSpPr>
        <p:spPr>
          <a:xfrm>
            <a:off x="2352329" y="1793463"/>
            <a:ext cx="7487341" cy="4355038"/>
          </a:xfrm>
          <a:prstGeom prst="rect">
            <a:avLst/>
          </a:prstGeom>
        </p:spPr>
        <p:txBody>
          <a:bodyPr wrap="square">
            <a:spAutoFit/>
          </a:bodyPr>
          <a:lstStyle/>
          <a:p>
            <a:pPr algn="ctr"/>
            <a:r>
              <a:rPr lang="ar-BH" sz="4400" b="1" dirty="0">
                <a:latin typeface="Sakkal Majalla" panose="02000000000000000000" pitchFamily="2" charset="-78"/>
                <a:cs typeface="Sakkal Majalla" panose="02000000000000000000" pitchFamily="2" charset="-78"/>
              </a:rPr>
              <a:t>دَرْسٌ في مَادّةِ اللُّغَةِ العَرَبِيّةِ</a:t>
            </a:r>
            <a:endParaRPr lang="en-US" sz="4400" b="1" dirty="0">
              <a:latin typeface="Sakkal Majalla" panose="02000000000000000000" pitchFamily="2" charset="-78"/>
              <a:cs typeface="Sakkal Majalla" panose="02000000000000000000" pitchFamily="2" charset="-78"/>
            </a:endParaRPr>
          </a:p>
          <a:p>
            <a:pPr algn="ctr" rtl="1"/>
            <a:r>
              <a:rPr lang="ar-BH" sz="3600" b="1" dirty="0">
                <a:latin typeface="Sakkal Majalla" panose="02000000000000000000" pitchFamily="2" charset="-78"/>
                <a:cs typeface="Sakkal Majalla" panose="02000000000000000000" pitchFamily="2" charset="-78"/>
              </a:rPr>
              <a:t>قِراءَة</a:t>
            </a:r>
          </a:p>
          <a:p>
            <a:pPr algn="ctr" rtl="1"/>
            <a:endParaRPr lang="ar-BH" b="1" dirty="0">
              <a:latin typeface="Sakkal Majalla" panose="02000000000000000000" pitchFamily="2" charset="-78"/>
              <a:cs typeface="Sakkal Majalla" panose="02000000000000000000" pitchFamily="2" charset="-78"/>
            </a:endParaRPr>
          </a:p>
          <a:p>
            <a:pPr algn="ctr" rtl="1"/>
            <a:endParaRPr lang="ar-BH" sz="700" b="1" dirty="0">
              <a:latin typeface="Sakkal Majalla" panose="02000000000000000000" pitchFamily="2" charset="-78"/>
              <a:cs typeface="Sakkal Majalla" panose="02000000000000000000" pitchFamily="2" charset="-78"/>
            </a:endParaRPr>
          </a:p>
          <a:p>
            <a:pPr algn="ctr" rtl="1"/>
            <a:r>
              <a:rPr lang="ar-BH" sz="7200" b="1" dirty="0">
                <a:solidFill>
                  <a:srgbClr val="FF0000"/>
                </a:solidFill>
                <a:latin typeface="Sakkal Majalla" panose="02000000000000000000" pitchFamily="2" charset="-78"/>
                <a:cs typeface="Sakkal Majalla" panose="02000000000000000000" pitchFamily="2" charset="-78"/>
              </a:rPr>
              <a:t>عَصِيرُ الذِّهْنِ</a:t>
            </a:r>
          </a:p>
          <a:p>
            <a:pPr algn="ctr" rtl="1"/>
            <a:endParaRPr lang="ar-BH" sz="2400" b="1" dirty="0">
              <a:solidFill>
                <a:srgbClr val="FF0000"/>
              </a:solidFill>
              <a:latin typeface="Sakkal Majalla" panose="02000000000000000000" pitchFamily="2" charset="-78"/>
              <a:cs typeface="Sakkal Majalla" panose="02000000000000000000" pitchFamily="2" charset="-78"/>
            </a:endParaRPr>
          </a:p>
          <a:p>
            <a:pPr algn="ctr" rtl="1"/>
            <a:endParaRPr lang="ar-BH" sz="400" b="1" dirty="0">
              <a:solidFill>
                <a:srgbClr val="FF0000"/>
              </a:solidFill>
              <a:latin typeface="Sakkal Majalla" panose="02000000000000000000" pitchFamily="2" charset="-78"/>
              <a:cs typeface="Sakkal Majalla" panose="02000000000000000000" pitchFamily="2" charset="-78"/>
            </a:endParaRPr>
          </a:p>
          <a:p>
            <a:pPr algn="ctr" rtl="1"/>
            <a:r>
              <a:rPr lang="ar-BH" sz="3600" b="1" dirty="0">
                <a:latin typeface="Sakkal Majalla" panose="02000000000000000000" pitchFamily="2" charset="-78"/>
                <a:cs typeface="Sakkal Majalla" panose="02000000000000000000" pitchFamily="2" charset="-78"/>
              </a:rPr>
              <a:t>الصّفّ الثَّاني الإعداديّ</a:t>
            </a:r>
          </a:p>
          <a:p>
            <a:pPr algn="ctr" rtl="1"/>
            <a:r>
              <a:rPr lang="ar-BH" sz="3600" b="1" dirty="0">
                <a:latin typeface="Sakkal Majalla" panose="02000000000000000000" pitchFamily="2" charset="-78"/>
                <a:cs typeface="Sakkal Majalla" panose="02000000000000000000" pitchFamily="2" charset="-78"/>
              </a:rPr>
              <a:t>الفصل الدّراسيّ الأوّل</a:t>
            </a:r>
          </a:p>
        </p:txBody>
      </p:sp>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xmlns="" id="{C9BC9AB3-C857-4096-8D7C-F041BC9C38C9}"/>
              </a:ext>
            </a:extLst>
          </p:cNvPr>
          <p:cNvPicPr>
            <a:picLocks noChangeAspect="1"/>
          </p:cNvPicPr>
          <p:nvPr/>
        </p:nvPicPr>
        <p:blipFill rotWithShape="1">
          <a:blip r:embed="rId2">
            <a:extLst>
              <a:ext uri="{28A0092B-C50C-407E-A947-70E740481C1C}">
                <a14:useLocalDpi xmlns:a14="http://schemas.microsoft.com/office/drawing/2010/main" val="0"/>
              </a:ext>
            </a:extLst>
          </a:blip>
          <a:srcRect l="8141" r="13122" b="11357"/>
          <a:stretch/>
        </p:blipFill>
        <p:spPr>
          <a:xfrm>
            <a:off x="10210800" y="198120"/>
            <a:ext cx="1296144" cy="1124052"/>
          </a:xfrm>
          <a:prstGeom prst="rect">
            <a:avLst/>
          </a:prstGeom>
        </p:spPr>
      </p:pic>
      <p:sp>
        <p:nvSpPr>
          <p:cNvPr id="9" name="عنوان 1">
            <a:extLst>
              <a:ext uri="{FF2B5EF4-FFF2-40B4-BE49-F238E27FC236}">
                <a16:creationId xmlns:a16="http://schemas.microsoft.com/office/drawing/2014/main" xmlns="" id="{3CCC13CA-9A5A-4F0A-8291-062F57EE69A0}"/>
              </a:ext>
            </a:extLst>
          </p:cNvPr>
          <p:cNvSpPr>
            <a:spLocks noGrp="1"/>
          </p:cNvSpPr>
          <p:nvPr>
            <p:ph type="title"/>
          </p:nvPr>
        </p:nvSpPr>
        <p:spPr>
          <a:xfrm>
            <a:off x="6031584" y="1587010"/>
            <a:ext cx="5188670" cy="827139"/>
          </a:xfrm>
        </p:spPr>
        <p:txBody>
          <a:bodyPr>
            <a:normAutofit/>
          </a:bodyPr>
          <a:lstStyle/>
          <a:p>
            <a:pPr algn="r"/>
            <a:r>
              <a:rPr lang="ar-BH" b="1" dirty="0">
                <a:solidFill>
                  <a:srgbClr val="FF0000"/>
                </a:solidFill>
                <a:latin typeface="Sakkal Majalla" panose="02000000000000000000" pitchFamily="2" charset="-78"/>
                <a:cs typeface="Sakkal Majalla" panose="02000000000000000000" pitchFamily="2" charset="-78"/>
              </a:rPr>
              <a:t>أهدافُ الدَّرسِ:</a:t>
            </a:r>
            <a:endParaRPr lang="en-GB" b="1" dirty="0">
              <a:solidFill>
                <a:srgbClr val="FF0000"/>
              </a:solidFill>
              <a:latin typeface="Sakkal Majalla" panose="02000000000000000000" pitchFamily="2" charset="-78"/>
              <a:cs typeface="Sakkal Majalla" panose="02000000000000000000" pitchFamily="2" charset="-78"/>
            </a:endParaRPr>
          </a:p>
        </p:txBody>
      </p:sp>
      <p:sp>
        <p:nvSpPr>
          <p:cNvPr id="10" name="عنصر نائب للمحتوى 2">
            <a:extLst>
              <a:ext uri="{FF2B5EF4-FFF2-40B4-BE49-F238E27FC236}">
                <a16:creationId xmlns:a16="http://schemas.microsoft.com/office/drawing/2014/main" xmlns="" id="{4CEF92FA-C093-449D-B580-F01069A58441}"/>
              </a:ext>
            </a:extLst>
          </p:cNvPr>
          <p:cNvSpPr>
            <a:spLocks noGrp="1"/>
          </p:cNvSpPr>
          <p:nvPr>
            <p:ph idx="1"/>
          </p:nvPr>
        </p:nvSpPr>
        <p:spPr>
          <a:xfrm>
            <a:off x="1348034" y="2482359"/>
            <a:ext cx="9901526" cy="3064427"/>
          </a:xfr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a:normAutofit fontScale="85000" lnSpcReduction="20000"/>
          </a:bodyPr>
          <a:lstStyle/>
          <a:p>
            <a:pPr marL="742950" indent="-742950">
              <a:lnSpc>
                <a:spcPct val="150000"/>
              </a:lnSpc>
              <a:buFont typeface="+mj-lt"/>
              <a:buAutoNum type="arabicPeriod"/>
            </a:pPr>
            <a:r>
              <a:rPr lang="ar-BH" sz="3600" dirty="0">
                <a:latin typeface="Sakkal Majalla" panose="02000000000000000000" pitchFamily="2" charset="-78"/>
                <a:cs typeface="Sakkal Majalla" panose="02000000000000000000" pitchFamily="2" charset="-78"/>
              </a:rPr>
              <a:t>تفسيرُ معاني المُفْرَداتِ الجديدةِ من خلال السّياق.</a:t>
            </a:r>
          </a:p>
          <a:p>
            <a:pPr marL="742950" indent="-742950">
              <a:lnSpc>
                <a:spcPct val="150000"/>
              </a:lnSpc>
              <a:buFont typeface="+mj-lt"/>
              <a:buAutoNum type="arabicPeriod"/>
            </a:pPr>
            <a:r>
              <a:rPr lang="ar-BH" sz="3600" dirty="0">
                <a:latin typeface="Sakkal Majalla" panose="02000000000000000000" pitchFamily="2" charset="-78"/>
                <a:cs typeface="Sakkal Majalla" panose="02000000000000000000" pitchFamily="2" charset="-78"/>
              </a:rPr>
              <a:t>اسْتَخْلاصُ الأفكارِ الأساسيّة في النّصّ المقروء. </a:t>
            </a:r>
          </a:p>
          <a:p>
            <a:pPr marL="742950" indent="-742950">
              <a:lnSpc>
                <a:spcPct val="150000"/>
              </a:lnSpc>
              <a:buFont typeface="+mj-lt"/>
              <a:buAutoNum type="arabicPeriod"/>
            </a:pPr>
            <a:r>
              <a:rPr lang="ar-BH" sz="3600" dirty="0">
                <a:latin typeface="Sakkal Majalla" panose="02000000000000000000" pitchFamily="2" charset="-78"/>
                <a:cs typeface="Sakkal Majalla" panose="02000000000000000000" pitchFamily="2" charset="-78"/>
              </a:rPr>
              <a:t>تحليلُ الصورِ والأساليبِ الفنيّةِ التي وظفها الكاتبُ في النَّصّ المقروء.</a:t>
            </a:r>
          </a:p>
          <a:p>
            <a:pPr marL="742950" indent="-742950">
              <a:lnSpc>
                <a:spcPct val="150000"/>
              </a:lnSpc>
              <a:buFont typeface="+mj-lt"/>
              <a:buAutoNum type="arabicPeriod"/>
            </a:pPr>
            <a:r>
              <a:rPr lang="ar-BH" sz="3600" dirty="0">
                <a:latin typeface="Sakkal Majalla" panose="02000000000000000000" pitchFamily="2" charset="-78"/>
                <a:cs typeface="Sakkal Majalla" panose="02000000000000000000" pitchFamily="2" charset="-78"/>
              </a:rPr>
              <a:t>استنتاجُ القيمِ الّتي يتضمَنُها النَّصُّ.</a:t>
            </a:r>
            <a:endParaRPr lang="ar-BH" sz="3600" dirty="0">
              <a:solidFill>
                <a:srgbClr val="FF0000"/>
              </a:solidFill>
              <a:latin typeface="Sakkal Majalla" panose="02000000000000000000" pitchFamily="2" charset="-78"/>
              <a:cs typeface="Sakkal Majalla" panose="02000000000000000000" pitchFamily="2" charset="-78"/>
            </a:endParaRPr>
          </a:p>
          <a:p>
            <a:pPr marL="0" indent="0">
              <a:lnSpc>
                <a:spcPct val="150000"/>
              </a:lnSpc>
              <a:buNone/>
            </a:pPr>
            <a:endParaRPr lang="ar-BH" sz="3600" dirty="0">
              <a:latin typeface="Sakkal Majalla" panose="02000000000000000000" pitchFamily="2" charset="-78"/>
              <a:cs typeface="Sakkal Majalla" panose="02000000000000000000" pitchFamily="2" charset="-78"/>
            </a:endParaRPr>
          </a:p>
          <a:p>
            <a:pPr marL="0" indent="0">
              <a:buNone/>
            </a:pPr>
            <a:endParaRPr lang="ar-BH" sz="3600" dirty="0">
              <a:latin typeface="Sakkal Majalla" panose="02000000000000000000" pitchFamily="2" charset="-78"/>
              <a:cs typeface="Sakkal Majalla" panose="02000000000000000000" pitchFamily="2" charset="-78"/>
            </a:endParaRPr>
          </a:p>
        </p:txBody>
      </p:sp>
      <p:sp>
        <p:nvSpPr>
          <p:cNvPr id="11" name="مربع نص 10">
            <a:extLst>
              <a:ext uri="{FF2B5EF4-FFF2-40B4-BE49-F238E27FC236}">
                <a16:creationId xmlns:a16="http://schemas.microsoft.com/office/drawing/2014/main" xmlns="" id="{02983666-F7FD-4290-AA62-B36D258D7360}"/>
              </a:ext>
            </a:extLst>
          </p:cNvPr>
          <p:cNvSpPr txBox="1"/>
          <p:nvPr/>
        </p:nvSpPr>
        <p:spPr>
          <a:xfrm>
            <a:off x="313246" y="179070"/>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519623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 calcmode="lin" valueType="num">
                                      <p:cBhvr additive="base">
                                        <p:cTn id="7" dur="500" fill="hold"/>
                                        <p:tgtEl>
                                          <p:spTgt spid="10">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0">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 calcmode="lin" valueType="num">
                                      <p:cBhvr additive="base">
                                        <p:cTn id="25"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anim calcmode="lin" valueType="num">
                                      <p:cBhvr additive="base">
                                        <p:cTn id="31"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C8317E62-BDBF-43B7-ACCF-D5BC9BDDBC2C}"/>
              </a:ext>
            </a:extLst>
          </p:cNvPr>
          <p:cNvSpPr>
            <a:spLocks noGrp="1"/>
          </p:cNvSpPr>
          <p:nvPr>
            <p:ph type="title"/>
          </p:nvPr>
        </p:nvSpPr>
        <p:spPr>
          <a:xfrm>
            <a:off x="8863830" y="3485439"/>
            <a:ext cx="2771427" cy="776956"/>
          </a:xfrm>
        </p:spPr>
        <p:txBody>
          <a:bodyPr>
            <a:noAutofit/>
          </a:bodyPr>
          <a:lstStyle/>
          <a:p>
            <a:pPr algn="ctr"/>
            <a:r>
              <a:rPr lang="ar-BH" b="1" dirty="0">
                <a:solidFill>
                  <a:srgbClr val="7030A0"/>
                </a:solidFill>
                <a:latin typeface="Sakkal Majalla" panose="02000000000000000000" pitchFamily="2" charset="-78"/>
                <a:cs typeface="Sakkal Majalla" panose="02000000000000000000" pitchFamily="2" charset="-78"/>
              </a:rPr>
              <a:t/>
            </a:r>
            <a:br>
              <a:rPr lang="ar-BH" b="1" dirty="0">
                <a:solidFill>
                  <a:srgbClr val="7030A0"/>
                </a:solidFill>
                <a:latin typeface="Sakkal Majalla" panose="02000000000000000000" pitchFamily="2" charset="-78"/>
                <a:cs typeface="Sakkal Majalla" panose="02000000000000000000" pitchFamily="2" charset="-78"/>
              </a:rPr>
            </a:br>
            <a:r>
              <a:rPr lang="ar-BH" sz="2400" b="1" dirty="0">
                <a:solidFill>
                  <a:srgbClr val="7030A0"/>
                </a:solidFill>
                <a:latin typeface="Sakkal Majalla" panose="02000000000000000000" pitchFamily="2" charset="-78"/>
                <a:cs typeface="Sakkal Majalla" panose="02000000000000000000" pitchFamily="2" charset="-78"/>
              </a:rPr>
              <a:t>لقراءةِ النّصّ افتحْ كتابَ اللغةِ العربيةِ ص(72)</a:t>
            </a:r>
            <a:r>
              <a:rPr lang="en-US" b="1" dirty="0">
                <a:solidFill>
                  <a:srgbClr val="7030A0"/>
                </a:solidFill>
                <a:latin typeface="Sakkal Majalla" panose="02000000000000000000" pitchFamily="2" charset="-78"/>
                <a:cs typeface="Sakkal Majalla" panose="02000000000000000000" pitchFamily="2" charset="-78"/>
              </a:rPr>
              <a:t/>
            </a:r>
            <a:br>
              <a:rPr lang="en-US" b="1" dirty="0">
                <a:solidFill>
                  <a:srgbClr val="7030A0"/>
                </a:solidFill>
                <a:latin typeface="Sakkal Majalla" panose="02000000000000000000" pitchFamily="2" charset="-78"/>
                <a:cs typeface="Sakkal Majalla" panose="02000000000000000000" pitchFamily="2" charset="-78"/>
              </a:rPr>
            </a:br>
            <a:endParaRPr lang="en-US" b="1" dirty="0">
              <a:solidFill>
                <a:srgbClr val="7030A0"/>
              </a:solidFill>
              <a:latin typeface="Sakkal Majalla" panose="02000000000000000000" pitchFamily="2" charset="-78"/>
              <a:cs typeface="Sakkal Majalla" panose="02000000000000000000" pitchFamily="2" charset="-78"/>
            </a:endParaRPr>
          </a:p>
        </p:txBody>
      </p:sp>
      <p:sp>
        <p:nvSpPr>
          <p:cNvPr id="8" name="Rectangle 7">
            <a:extLst>
              <a:ext uri="{FF2B5EF4-FFF2-40B4-BE49-F238E27FC236}">
                <a16:creationId xmlns:a16="http://schemas.microsoft.com/office/drawing/2014/main" xmlns="" id="{B5C58F50-6FCD-4591-B12A-3B97FB3C39E9}"/>
              </a:ext>
            </a:extLst>
          </p:cNvPr>
          <p:cNvSpPr/>
          <p:nvPr/>
        </p:nvSpPr>
        <p:spPr>
          <a:xfrm>
            <a:off x="8533069" y="2442522"/>
            <a:ext cx="3586348" cy="776956"/>
          </a:xfrm>
          <a:prstGeom prst="rect">
            <a:avLst/>
          </a:prstGeom>
          <a:solidFill>
            <a:schemeClr val="accent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b="1" dirty="0">
                <a:solidFill>
                  <a:schemeClr val="tx2"/>
                </a:solidFill>
                <a:latin typeface="Sakkal Majalla" panose="02000000000000000000" pitchFamily="2" charset="-78"/>
                <a:cs typeface="Sakkal Majalla" panose="02000000000000000000" pitchFamily="2" charset="-78"/>
              </a:rPr>
              <a:t>الكاتب: توفيق الحكيم</a:t>
            </a:r>
            <a:endParaRPr lang="en-US" sz="4000" dirty="0">
              <a:solidFill>
                <a:schemeClr val="tx2"/>
              </a:solidFill>
            </a:endParaRPr>
          </a:p>
        </p:txBody>
      </p:sp>
      <p:sp>
        <p:nvSpPr>
          <p:cNvPr id="9" name="Rectangle 8">
            <a:extLst>
              <a:ext uri="{FF2B5EF4-FFF2-40B4-BE49-F238E27FC236}">
                <a16:creationId xmlns:a16="http://schemas.microsoft.com/office/drawing/2014/main" xmlns="" id="{D1133720-4166-4025-A291-6BFF260D3F9B}"/>
              </a:ext>
            </a:extLst>
          </p:cNvPr>
          <p:cNvSpPr/>
          <p:nvPr/>
        </p:nvSpPr>
        <p:spPr>
          <a:xfrm>
            <a:off x="8863830" y="829322"/>
            <a:ext cx="2924825" cy="923330"/>
          </a:xfrm>
          <a:prstGeom prst="rect">
            <a:avLst/>
          </a:prstGeom>
        </p:spPr>
        <p:txBody>
          <a:bodyPr wrap="square">
            <a:spAutoFit/>
          </a:bodyPr>
          <a:lstStyle/>
          <a:p>
            <a:pPr algn="r" rtl="1"/>
            <a:r>
              <a:rPr lang="ar-BH" sz="5400" b="1" dirty="0">
                <a:solidFill>
                  <a:srgbClr val="FF0000"/>
                </a:solidFill>
                <a:latin typeface="Sakkal Majalla" panose="02000000000000000000" pitchFamily="2" charset="-78"/>
                <a:ea typeface="+mj-ea"/>
                <a:cs typeface="Sakkal Majalla" panose="02000000000000000000" pitchFamily="2" charset="-78"/>
              </a:rPr>
              <a:t>عَصِيرُ الذِّهْنِ</a:t>
            </a:r>
            <a:endParaRPr lang="en-US" sz="5400" dirty="0"/>
          </a:p>
        </p:txBody>
      </p:sp>
      <p:pic>
        <p:nvPicPr>
          <p:cNvPr id="4" name="Picture 3"/>
          <p:cNvPicPr>
            <a:picLocks noChangeAspect="1"/>
          </p:cNvPicPr>
          <p:nvPr/>
        </p:nvPicPr>
        <p:blipFill rotWithShape="1">
          <a:blip r:embed="rId2"/>
          <a:srcRect l="25565" t="19911" r="25871" b="20446"/>
          <a:stretch/>
        </p:blipFill>
        <p:spPr>
          <a:xfrm>
            <a:off x="403345" y="438150"/>
            <a:ext cx="8129724" cy="5852160"/>
          </a:xfrm>
          <a:prstGeom prst="rect">
            <a:avLst/>
          </a:prstGeom>
        </p:spPr>
      </p:pic>
      <p:sp>
        <p:nvSpPr>
          <p:cNvPr id="6" name="مربع نص 5">
            <a:extLst>
              <a:ext uri="{FF2B5EF4-FFF2-40B4-BE49-F238E27FC236}">
                <a16:creationId xmlns:a16="http://schemas.microsoft.com/office/drawing/2014/main" xmlns="" id="{4E300920-1251-4579-9435-6F857A76187D}"/>
              </a:ext>
            </a:extLst>
          </p:cNvPr>
          <p:cNvSpPr txBox="1"/>
          <p:nvPr/>
        </p:nvSpPr>
        <p:spPr>
          <a:xfrm>
            <a:off x="160846" y="146625"/>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276042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1074"/>
            <a:ext cx="10515600" cy="770709"/>
          </a:xfrm>
        </p:spPr>
        <p:txBody>
          <a:bodyPr>
            <a:normAutofit fontScale="90000"/>
          </a:bodyPr>
          <a:lstStyle/>
          <a:p>
            <a:pPr algn="r"/>
            <a:r>
              <a:rPr lang="ar-BH" sz="4000" b="1" dirty="0">
                <a:solidFill>
                  <a:srgbClr val="FF0000"/>
                </a:solidFill>
                <a:latin typeface="Sakkal Majalla" panose="02000000000000000000" pitchFamily="2" charset="-78"/>
                <a:cs typeface="Sakkal Majalla" panose="02000000000000000000" pitchFamily="2" charset="-78"/>
              </a:rPr>
              <a:t/>
            </a:r>
            <a:br>
              <a:rPr lang="ar-BH" sz="4000" b="1" dirty="0">
                <a:solidFill>
                  <a:srgbClr val="FF0000"/>
                </a:solidFill>
                <a:latin typeface="Sakkal Majalla" panose="02000000000000000000" pitchFamily="2" charset="-78"/>
                <a:cs typeface="Sakkal Majalla" panose="02000000000000000000" pitchFamily="2" charset="-78"/>
              </a:rPr>
            </a:br>
            <a:r>
              <a:rPr lang="ar-BH" sz="4000" b="1" dirty="0">
                <a:solidFill>
                  <a:srgbClr val="FF0000"/>
                </a:solidFill>
                <a:latin typeface="Sakkal Majalla" panose="02000000000000000000" pitchFamily="2" charset="-78"/>
                <a:cs typeface="Sakkal Majalla" panose="02000000000000000000" pitchFamily="2" charset="-78"/>
              </a:rPr>
              <a:t>مقاطع النّصّ:</a:t>
            </a:r>
            <a:br>
              <a:rPr lang="ar-BH" sz="4000" b="1" dirty="0">
                <a:solidFill>
                  <a:srgbClr val="FF0000"/>
                </a:solidFill>
                <a:latin typeface="Sakkal Majalla" panose="02000000000000000000" pitchFamily="2" charset="-78"/>
                <a:cs typeface="Sakkal Majalla" panose="02000000000000000000" pitchFamily="2" charset="-78"/>
              </a:rPr>
            </a:b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a:xfrm>
            <a:off x="838200" y="1294953"/>
            <a:ext cx="10515600" cy="4596357"/>
          </a:xfrm>
        </p:spPr>
        <p:txBody>
          <a:bodyPr/>
          <a:lstStyle/>
          <a:p>
            <a:pPr marL="0" indent="0">
              <a:buNone/>
            </a:pPr>
            <a:r>
              <a:rPr lang="ar-BH" sz="3200" b="1" dirty="0">
                <a:latin typeface="Sakkal Majalla" panose="02000000000000000000" pitchFamily="2" charset="-78"/>
                <a:cs typeface="Sakkal Majalla" panose="02000000000000000000" pitchFamily="2" charset="-78"/>
              </a:rPr>
              <a:t> ينقسمُ النّصّ إلى ثلاثةِ مقاطعَ كالآتي:</a:t>
            </a:r>
          </a:p>
          <a:p>
            <a:pPr marL="0" indent="0">
              <a:buNone/>
            </a:pPr>
            <a:endParaRPr lang="en-US" dirty="0">
              <a:latin typeface="Sakkal Majalla" panose="02000000000000000000" pitchFamily="2" charset="-78"/>
              <a:cs typeface="Sakkal Majalla" panose="02000000000000000000" pitchFamily="2"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2067128549"/>
              </p:ext>
            </p:extLst>
          </p:nvPr>
        </p:nvGraphicFramePr>
        <p:xfrm>
          <a:off x="1571348" y="1861864"/>
          <a:ext cx="9623394" cy="1704266"/>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xmlns="" val="1321858711"/>
                    </a:ext>
                  </a:extLst>
                </a:gridCol>
                <a:gridCol w="3897498">
                  <a:extLst>
                    <a:ext uri="{9D8B030D-6E8A-4147-A177-3AD203B41FA5}">
                      <a16:colId xmlns:a16="http://schemas.microsoft.com/office/drawing/2014/main" xmlns="" val="3001638141"/>
                    </a:ext>
                  </a:extLst>
                </a:gridCol>
                <a:gridCol w="1153896">
                  <a:extLst>
                    <a:ext uri="{9D8B030D-6E8A-4147-A177-3AD203B41FA5}">
                      <a16:colId xmlns:a16="http://schemas.microsoft.com/office/drawing/2014/main" xmlns="" val="343611146"/>
                    </a:ext>
                  </a:extLst>
                </a:gridCol>
              </a:tblGrid>
              <a:tr h="688261">
                <a:tc>
                  <a:txBody>
                    <a:bodyPr/>
                    <a:lstStyle/>
                    <a:p>
                      <a:pPr algn="ctr"/>
                      <a:r>
                        <a:rPr lang="ar-BH" sz="3600" dirty="0">
                          <a:latin typeface="Sakkal Majalla" panose="02000000000000000000" pitchFamily="2" charset="-78"/>
                          <a:cs typeface="Sakkal Majalla" panose="02000000000000000000" pitchFamily="2" charset="-78"/>
                        </a:rPr>
                        <a:t>فكرته</a:t>
                      </a:r>
                      <a:endParaRPr lang="en-US" sz="3600" dirty="0">
                        <a:latin typeface="Sakkal Majalla" panose="02000000000000000000" pitchFamily="2" charset="-78"/>
                        <a:cs typeface="Sakkal Majalla" panose="02000000000000000000" pitchFamily="2" charset="-78"/>
                      </a:endParaRPr>
                    </a:p>
                  </a:txBody>
                  <a:tcPr/>
                </a:tc>
                <a:tc>
                  <a:txBody>
                    <a:bodyPr/>
                    <a:lstStyle/>
                    <a:p>
                      <a:pPr algn="ctr"/>
                      <a:r>
                        <a:rPr lang="ar-BH" sz="3600" dirty="0">
                          <a:latin typeface="Sakkal Majalla" panose="02000000000000000000" pitchFamily="2" charset="-78"/>
                          <a:cs typeface="Sakkal Majalla" panose="02000000000000000000" pitchFamily="2" charset="-78"/>
                        </a:rPr>
                        <a:t>حدوده</a:t>
                      </a:r>
                      <a:endParaRPr lang="en-US" sz="3600" dirty="0">
                        <a:latin typeface="Sakkal Majalla" panose="02000000000000000000" pitchFamily="2" charset="-78"/>
                        <a:cs typeface="Sakkal Majalla" panose="02000000000000000000" pitchFamily="2" charset="-78"/>
                      </a:endParaRPr>
                    </a:p>
                  </a:txBody>
                  <a:tcPr/>
                </a:tc>
                <a:tc>
                  <a:txBody>
                    <a:bodyPr/>
                    <a:lstStyle/>
                    <a:p>
                      <a:pPr algn="ctr"/>
                      <a:r>
                        <a:rPr lang="ar-BH" sz="3600" dirty="0">
                          <a:latin typeface="Sakkal Majalla" panose="02000000000000000000" pitchFamily="2" charset="-78"/>
                          <a:cs typeface="Sakkal Majalla" panose="02000000000000000000" pitchFamily="2" charset="-78"/>
                        </a:rPr>
                        <a:t>المقطع</a:t>
                      </a:r>
                      <a:endParaRPr lang="en-US" sz="36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3604975674"/>
                  </a:ext>
                </a:extLst>
              </a:tr>
              <a:tr h="1016005">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en-US" sz="28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2800" b="0" dirty="0">
                          <a:solidFill>
                            <a:schemeClr val="tx1"/>
                          </a:solidFill>
                          <a:latin typeface="Sakkal Majalla" panose="02000000000000000000" pitchFamily="2" charset="-78"/>
                          <a:cs typeface="Sakkal Majalla" panose="02000000000000000000" pitchFamily="2" charset="-78"/>
                        </a:rPr>
                        <a:t>مِن أوّلِ</a:t>
                      </a:r>
                      <a:r>
                        <a:rPr lang="ar-BH" sz="2800" b="0" baseline="0" dirty="0">
                          <a:solidFill>
                            <a:schemeClr val="tx1"/>
                          </a:solidFill>
                          <a:latin typeface="Sakkal Majalla" panose="02000000000000000000" pitchFamily="2" charset="-78"/>
                          <a:cs typeface="Sakkal Majalla" panose="02000000000000000000" pitchFamily="2" charset="-78"/>
                        </a:rPr>
                        <a:t> النّصّ إلى </a:t>
                      </a:r>
                      <a:r>
                        <a:rPr lang="ar-BH" sz="2800" b="0" kern="1200" baseline="0" dirty="0">
                          <a:solidFill>
                            <a:schemeClr val="tx1"/>
                          </a:solidFill>
                          <a:latin typeface="Sakkal Majalla" panose="02000000000000000000" pitchFamily="2" charset="-78"/>
                          <a:cs typeface="Sakkal Majalla" panose="02000000000000000000" pitchFamily="2" charset="-78"/>
                        </a:rPr>
                        <a:t>"مِنْ شــــــــــــؤون النّاس و</a:t>
                      </a:r>
                      <a:r>
                        <a:rPr lang="ar-BH" sz="2800" b="0" kern="1200" dirty="0">
                          <a:solidFill>
                            <a:schemeClr val="tx1"/>
                          </a:solidFill>
                          <a:latin typeface="Sakkal Majalla" panose="02000000000000000000" pitchFamily="2" charset="-78"/>
                          <a:cs typeface="Sakkal Majalla" panose="02000000000000000000" pitchFamily="2" charset="-78"/>
                        </a:rPr>
                        <a:t>الفكرِ والمجتمعِ".</a:t>
                      </a:r>
                      <a:endParaRPr lang="en-US" sz="2800" b="0"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ctr"/>
                      <a:r>
                        <a:rPr lang="ar-BH" sz="2800" b="1" dirty="0">
                          <a:latin typeface="Sakkal Majalla" panose="02000000000000000000" pitchFamily="2" charset="-78"/>
                          <a:cs typeface="Sakkal Majalla" panose="02000000000000000000" pitchFamily="2" charset="-78"/>
                        </a:rPr>
                        <a:t>الأوّل</a:t>
                      </a:r>
                      <a:endParaRPr lang="en-US" sz="28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422488408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871254228"/>
              </p:ext>
            </p:extLst>
          </p:nvPr>
        </p:nvGraphicFramePr>
        <p:xfrm>
          <a:off x="1571348" y="3577552"/>
          <a:ext cx="9623393" cy="1060518"/>
        </p:xfrm>
        <a:graphic>
          <a:graphicData uri="http://schemas.openxmlformats.org/drawingml/2006/table">
            <a:tbl>
              <a:tblPr firstRow="1" bandRow="1">
                <a:tableStyleId>{21E4AEA4-8DFA-4A89-87EB-49C32662AFE0}</a:tableStyleId>
              </a:tblPr>
              <a:tblGrid>
                <a:gridCol w="4572000">
                  <a:extLst>
                    <a:ext uri="{9D8B030D-6E8A-4147-A177-3AD203B41FA5}">
                      <a16:colId xmlns:a16="http://schemas.microsoft.com/office/drawing/2014/main" xmlns="" val="3480408184"/>
                    </a:ext>
                  </a:extLst>
                </a:gridCol>
                <a:gridCol w="3897297">
                  <a:extLst>
                    <a:ext uri="{9D8B030D-6E8A-4147-A177-3AD203B41FA5}">
                      <a16:colId xmlns:a16="http://schemas.microsoft.com/office/drawing/2014/main" xmlns="" val="660559354"/>
                    </a:ext>
                  </a:extLst>
                </a:gridCol>
                <a:gridCol w="1154096">
                  <a:extLst>
                    <a:ext uri="{9D8B030D-6E8A-4147-A177-3AD203B41FA5}">
                      <a16:colId xmlns:a16="http://schemas.microsoft.com/office/drawing/2014/main" xmlns="" val="563725853"/>
                    </a:ext>
                  </a:extLst>
                </a:gridCol>
              </a:tblGrid>
              <a:tr h="1060518">
                <a:tc>
                  <a:txBody>
                    <a:bodyPr/>
                    <a:lstStyle/>
                    <a:p>
                      <a:endParaRPr lang="en-US" sz="2800" b="1" dirty="0">
                        <a:solidFill>
                          <a:schemeClr val="tx1"/>
                        </a:solidFill>
                        <a:latin typeface="Sakkal Majalla" panose="02000000000000000000" pitchFamily="2" charset="-78"/>
                        <a:cs typeface="Sakkal Majalla" panose="02000000000000000000" pitchFamily="2" charset="-78"/>
                      </a:endParaRPr>
                    </a:p>
                  </a:txBody>
                  <a:tcPr>
                    <a:solidFill>
                      <a:schemeClr val="accent1">
                        <a:lumMod val="20000"/>
                        <a:lumOff val="80000"/>
                      </a:schemeClr>
                    </a:solidFill>
                  </a:tcPr>
                </a:tc>
                <a:tc>
                  <a:txBody>
                    <a:bodyPr/>
                    <a:lstStyle/>
                    <a:p>
                      <a:r>
                        <a:rPr lang="ar-BH" sz="2800" b="0" dirty="0">
                          <a:solidFill>
                            <a:schemeClr val="tx1"/>
                          </a:solidFill>
                          <a:latin typeface="Sakkal Majalla" panose="02000000000000000000" pitchFamily="2" charset="-78"/>
                          <a:cs typeface="Sakkal Majalla" panose="02000000000000000000" pitchFamily="2" charset="-78"/>
                        </a:rPr>
                        <a:t>مِن "قالـــــــــــــــــــــــــــــــــــــــــــت العصا: هل رأيتَ"  إلى</a:t>
                      </a:r>
                    </a:p>
                    <a:p>
                      <a:r>
                        <a:rPr lang="ar-BH" sz="2800" b="0" dirty="0">
                          <a:solidFill>
                            <a:schemeClr val="tx1"/>
                          </a:solidFill>
                          <a:latin typeface="Sakkal Majalla" panose="02000000000000000000" pitchFamily="2" charset="-78"/>
                          <a:cs typeface="Sakkal Majalla" panose="02000000000000000000" pitchFamily="2" charset="-78"/>
                        </a:rPr>
                        <a:t>" في طريق التحضُّرِ".</a:t>
                      </a:r>
                    </a:p>
                  </a:txBody>
                  <a:tcPr>
                    <a:solidFill>
                      <a:schemeClr val="accent1">
                        <a:lumMod val="20000"/>
                        <a:lumOff val="80000"/>
                      </a:schemeClr>
                    </a:solidFill>
                  </a:tcPr>
                </a:tc>
                <a:tc>
                  <a:txBody>
                    <a:bodyPr/>
                    <a:lstStyle/>
                    <a:p>
                      <a:pPr algn="ctr"/>
                      <a:r>
                        <a:rPr lang="ar-BH" sz="2800" b="1" dirty="0">
                          <a:solidFill>
                            <a:schemeClr val="tx1"/>
                          </a:solidFill>
                          <a:latin typeface="Sakkal Majalla" panose="02000000000000000000" pitchFamily="2" charset="-78"/>
                          <a:cs typeface="Sakkal Majalla" panose="02000000000000000000" pitchFamily="2" charset="-78"/>
                        </a:rPr>
                        <a:t>الثَّاني</a:t>
                      </a:r>
                      <a:endParaRPr lang="en-US" sz="2800" b="1" dirty="0">
                        <a:solidFill>
                          <a:schemeClr val="tx1"/>
                        </a:solidFill>
                        <a:latin typeface="Sakkal Majalla" panose="02000000000000000000" pitchFamily="2" charset="-78"/>
                        <a:cs typeface="Sakkal Majalla" panose="02000000000000000000" pitchFamily="2" charset="-78"/>
                      </a:endParaRPr>
                    </a:p>
                  </a:txBody>
                  <a:tcPr>
                    <a:solidFill>
                      <a:schemeClr val="accent1">
                        <a:lumMod val="20000"/>
                        <a:lumOff val="80000"/>
                      </a:schemeClr>
                    </a:solidFill>
                  </a:tcPr>
                </a:tc>
                <a:extLst>
                  <a:ext uri="{0D108BD9-81ED-4DB2-BD59-A6C34878D82A}">
                    <a16:rowId xmlns:a16="http://schemas.microsoft.com/office/drawing/2014/main" xmlns="" val="1004368665"/>
                  </a:ext>
                </a:extLst>
              </a:tr>
            </a:tbl>
          </a:graphicData>
        </a:graphic>
      </p:graphicFrame>
      <p:graphicFrame>
        <p:nvGraphicFramePr>
          <p:cNvPr id="8" name="Table 6">
            <a:extLst>
              <a:ext uri="{FF2B5EF4-FFF2-40B4-BE49-F238E27FC236}">
                <a16:creationId xmlns:a16="http://schemas.microsoft.com/office/drawing/2014/main" xmlns="" id="{E213E840-CD83-4A87-AF1C-13BEB6614753}"/>
              </a:ext>
            </a:extLst>
          </p:cNvPr>
          <p:cNvGraphicFramePr>
            <a:graphicFrameLocks noGrp="1"/>
          </p:cNvGraphicFramePr>
          <p:nvPr>
            <p:extLst>
              <p:ext uri="{D42A27DB-BD31-4B8C-83A1-F6EECF244321}">
                <p14:modId xmlns:p14="http://schemas.microsoft.com/office/powerpoint/2010/main" val="4207282663"/>
              </p:ext>
            </p:extLst>
          </p:nvPr>
        </p:nvGraphicFramePr>
        <p:xfrm>
          <a:off x="1571348" y="4547362"/>
          <a:ext cx="9623393" cy="1011049"/>
        </p:xfrm>
        <a:graphic>
          <a:graphicData uri="http://schemas.openxmlformats.org/drawingml/2006/table">
            <a:tbl>
              <a:tblPr firstRow="1" bandRow="1">
                <a:tableStyleId>{21E4AEA4-8DFA-4A89-87EB-49C32662AFE0}</a:tableStyleId>
              </a:tblPr>
              <a:tblGrid>
                <a:gridCol w="4572000">
                  <a:extLst>
                    <a:ext uri="{9D8B030D-6E8A-4147-A177-3AD203B41FA5}">
                      <a16:colId xmlns:a16="http://schemas.microsoft.com/office/drawing/2014/main" xmlns="" val="1720399382"/>
                    </a:ext>
                  </a:extLst>
                </a:gridCol>
                <a:gridCol w="3897297">
                  <a:extLst>
                    <a:ext uri="{9D8B030D-6E8A-4147-A177-3AD203B41FA5}">
                      <a16:colId xmlns:a16="http://schemas.microsoft.com/office/drawing/2014/main" xmlns="" val="660559354"/>
                    </a:ext>
                  </a:extLst>
                </a:gridCol>
                <a:gridCol w="1154096">
                  <a:extLst>
                    <a:ext uri="{9D8B030D-6E8A-4147-A177-3AD203B41FA5}">
                      <a16:colId xmlns:a16="http://schemas.microsoft.com/office/drawing/2014/main" xmlns="" val="563725853"/>
                    </a:ext>
                  </a:extLst>
                </a:gridCol>
              </a:tblGrid>
              <a:tr h="1011049">
                <a:tc>
                  <a:txBody>
                    <a:bodyPr/>
                    <a:lstStyle/>
                    <a:p>
                      <a:endParaRPr lang="en-US" sz="2800" b="1" dirty="0">
                        <a:solidFill>
                          <a:schemeClr val="tx1"/>
                        </a:solidFill>
                        <a:latin typeface="Sakkal Majalla" panose="02000000000000000000" pitchFamily="2" charset="-78"/>
                        <a:cs typeface="Sakkal Majalla" panose="02000000000000000000" pitchFamily="2" charset="-78"/>
                      </a:endParaRPr>
                    </a:p>
                  </a:txBody>
                  <a:tcPr>
                    <a:solidFill>
                      <a:schemeClr val="accent1">
                        <a:lumMod val="20000"/>
                        <a:lumOff val="80000"/>
                      </a:schemeClr>
                    </a:solidFill>
                  </a:tcPr>
                </a:tc>
                <a:tc>
                  <a:txBody>
                    <a:bodyPr/>
                    <a:lstStyle/>
                    <a:p>
                      <a:r>
                        <a:rPr lang="ar-BH" sz="2800" b="0" dirty="0">
                          <a:solidFill>
                            <a:schemeClr val="tx1"/>
                          </a:solidFill>
                          <a:latin typeface="Sakkal Majalla" panose="02000000000000000000" pitchFamily="2" charset="-78"/>
                          <a:cs typeface="Sakkal Majalla" panose="02000000000000000000" pitchFamily="2" charset="-78"/>
                        </a:rPr>
                        <a:t>مِن " وما قيمةُ التَّعليم" إلى آخر النّصِّ.</a:t>
                      </a:r>
                    </a:p>
                  </a:txBody>
                  <a:tcPr>
                    <a:solidFill>
                      <a:schemeClr val="accent1">
                        <a:lumMod val="20000"/>
                        <a:lumOff val="80000"/>
                      </a:schemeClr>
                    </a:solidFill>
                  </a:tcPr>
                </a:tc>
                <a:tc>
                  <a:txBody>
                    <a:bodyPr/>
                    <a:lstStyle/>
                    <a:p>
                      <a:pPr algn="ctr"/>
                      <a:r>
                        <a:rPr lang="ar-BH" sz="2800" b="1" dirty="0">
                          <a:solidFill>
                            <a:schemeClr val="tx1"/>
                          </a:solidFill>
                          <a:latin typeface="Sakkal Majalla" panose="02000000000000000000" pitchFamily="2" charset="-78"/>
                          <a:cs typeface="Sakkal Majalla" panose="02000000000000000000" pitchFamily="2" charset="-78"/>
                        </a:rPr>
                        <a:t>الثَّالث</a:t>
                      </a:r>
                      <a:endParaRPr lang="en-US" sz="2800" b="1" dirty="0">
                        <a:solidFill>
                          <a:schemeClr val="tx1"/>
                        </a:solidFill>
                        <a:latin typeface="Sakkal Majalla" panose="02000000000000000000" pitchFamily="2" charset="-78"/>
                        <a:cs typeface="Sakkal Majalla" panose="02000000000000000000" pitchFamily="2" charset="-78"/>
                      </a:endParaRPr>
                    </a:p>
                  </a:txBody>
                  <a:tcPr>
                    <a:solidFill>
                      <a:schemeClr val="accent1">
                        <a:lumMod val="20000"/>
                        <a:lumOff val="80000"/>
                      </a:schemeClr>
                    </a:solidFill>
                  </a:tcPr>
                </a:tc>
                <a:extLst>
                  <a:ext uri="{0D108BD9-81ED-4DB2-BD59-A6C34878D82A}">
                    <a16:rowId xmlns:a16="http://schemas.microsoft.com/office/drawing/2014/main" xmlns="" val="1004368665"/>
                  </a:ext>
                </a:extLst>
              </a:tr>
            </a:tbl>
          </a:graphicData>
        </a:graphic>
      </p:graphicFrame>
      <p:sp>
        <p:nvSpPr>
          <p:cNvPr id="9" name="مربع نص 8">
            <a:extLst>
              <a:ext uri="{FF2B5EF4-FFF2-40B4-BE49-F238E27FC236}">
                <a16:creationId xmlns:a16="http://schemas.microsoft.com/office/drawing/2014/main" xmlns="" id="{C5F18F54-2836-4237-AFF1-FA001B6FAD4A}"/>
              </a:ext>
            </a:extLst>
          </p:cNvPr>
          <p:cNvSpPr txBox="1"/>
          <p:nvPr/>
        </p:nvSpPr>
        <p:spPr>
          <a:xfrm>
            <a:off x="313246" y="198120"/>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
        <p:nvSpPr>
          <p:cNvPr id="11" name="مستطيل 10">
            <a:extLst>
              <a:ext uri="{FF2B5EF4-FFF2-40B4-BE49-F238E27FC236}">
                <a16:creationId xmlns:a16="http://schemas.microsoft.com/office/drawing/2014/main" xmlns="" id="{149ABEBD-B62C-4A3F-8B00-4D6B08E75B11}"/>
              </a:ext>
            </a:extLst>
          </p:cNvPr>
          <p:cNvSpPr/>
          <p:nvPr/>
        </p:nvSpPr>
        <p:spPr>
          <a:xfrm>
            <a:off x="2096920" y="2505454"/>
            <a:ext cx="3272050" cy="1077218"/>
          </a:xfrm>
          <a:prstGeom prst="rect">
            <a:avLst/>
          </a:prstGeom>
        </p:spPr>
        <p:txBody>
          <a:bodyPr wrap="none">
            <a:spAutoFit/>
          </a:bodyPr>
          <a:lstStyle/>
          <a:p>
            <a:pPr algn="ctr" rtl="1"/>
            <a:r>
              <a:rPr lang="ar-BH" sz="3200" dirty="0">
                <a:solidFill>
                  <a:srgbClr val="C00000"/>
                </a:solidFill>
                <a:latin typeface="Sakkal Majalla" panose="02000000000000000000" pitchFamily="2" charset="-78"/>
                <a:cs typeface="Sakkal Majalla" panose="02000000000000000000" pitchFamily="2" charset="-78"/>
              </a:rPr>
              <a:t>وصْفُ الكاتبِ لعَصَاه ومدى</a:t>
            </a:r>
          </a:p>
          <a:p>
            <a:pPr algn="ctr" rtl="1"/>
            <a:r>
              <a:rPr lang="ar-BH" sz="3200" dirty="0">
                <a:solidFill>
                  <a:srgbClr val="C00000"/>
                </a:solidFill>
                <a:latin typeface="Sakkal Majalla" panose="02000000000000000000" pitchFamily="2" charset="-78"/>
                <a:cs typeface="Sakkal Majalla" panose="02000000000000000000" pitchFamily="2" charset="-78"/>
              </a:rPr>
              <a:t> ارتباطِه بها.</a:t>
            </a:r>
          </a:p>
        </p:txBody>
      </p:sp>
      <p:sp>
        <p:nvSpPr>
          <p:cNvPr id="12" name="مستطيل 11">
            <a:extLst>
              <a:ext uri="{FF2B5EF4-FFF2-40B4-BE49-F238E27FC236}">
                <a16:creationId xmlns:a16="http://schemas.microsoft.com/office/drawing/2014/main" xmlns="" id="{F9675BD4-C335-4BEF-AD53-751A199D9499}"/>
              </a:ext>
            </a:extLst>
          </p:cNvPr>
          <p:cNvSpPr/>
          <p:nvPr/>
        </p:nvSpPr>
        <p:spPr>
          <a:xfrm>
            <a:off x="2213940" y="3540391"/>
            <a:ext cx="3305713" cy="1077218"/>
          </a:xfrm>
          <a:prstGeom prst="rect">
            <a:avLst/>
          </a:prstGeom>
        </p:spPr>
        <p:txBody>
          <a:bodyPr wrap="none">
            <a:spAutoFit/>
          </a:bodyPr>
          <a:lstStyle/>
          <a:p>
            <a:pPr algn="ctr" rtl="1"/>
            <a:r>
              <a:rPr lang="ar-BH" sz="3200" dirty="0">
                <a:solidFill>
                  <a:srgbClr val="C00000"/>
                </a:solidFill>
                <a:latin typeface="Sakkal Majalla" panose="02000000000000000000" pitchFamily="2" charset="-78"/>
                <a:cs typeface="Sakkal Majalla" panose="02000000000000000000" pitchFamily="2" charset="-78"/>
              </a:rPr>
              <a:t>خطورةُ انْصرافِ النّاسِ عن </a:t>
            </a:r>
          </a:p>
          <a:p>
            <a:pPr algn="ctr" rtl="1"/>
            <a:r>
              <a:rPr lang="ar-BH" sz="3200" dirty="0">
                <a:solidFill>
                  <a:srgbClr val="C00000"/>
                </a:solidFill>
                <a:latin typeface="Sakkal Majalla" panose="02000000000000000000" pitchFamily="2" charset="-78"/>
                <a:cs typeface="Sakkal Majalla" panose="02000000000000000000" pitchFamily="2" charset="-78"/>
              </a:rPr>
              <a:t>تغذيةِ العقولِ.</a:t>
            </a:r>
          </a:p>
        </p:txBody>
      </p:sp>
      <p:sp>
        <p:nvSpPr>
          <p:cNvPr id="14" name="مستطيل 13">
            <a:extLst>
              <a:ext uri="{FF2B5EF4-FFF2-40B4-BE49-F238E27FC236}">
                <a16:creationId xmlns:a16="http://schemas.microsoft.com/office/drawing/2014/main" xmlns="" id="{4AA6F2C9-12DB-4DA5-93F0-105A1D19C99A}"/>
              </a:ext>
            </a:extLst>
          </p:cNvPr>
          <p:cNvSpPr/>
          <p:nvPr/>
        </p:nvSpPr>
        <p:spPr>
          <a:xfrm>
            <a:off x="1770710" y="4514277"/>
            <a:ext cx="4192173" cy="1077218"/>
          </a:xfrm>
          <a:prstGeom prst="rect">
            <a:avLst/>
          </a:prstGeom>
        </p:spPr>
        <p:txBody>
          <a:bodyPr wrap="none">
            <a:spAutoFit/>
          </a:bodyPr>
          <a:lstStyle/>
          <a:p>
            <a:pPr algn="ctr" rtl="1"/>
            <a:r>
              <a:rPr lang="ar-BH" sz="3200" dirty="0">
                <a:solidFill>
                  <a:srgbClr val="C00000"/>
                </a:solidFill>
                <a:latin typeface="Sakkal Majalla" panose="02000000000000000000" pitchFamily="2" charset="-78"/>
                <a:cs typeface="Sakkal Majalla" panose="02000000000000000000" pitchFamily="2" charset="-78"/>
              </a:rPr>
              <a:t>واجبُ المدارسِ والجامعاتِ في إعدادِ </a:t>
            </a:r>
          </a:p>
          <a:p>
            <a:pPr algn="ctr" rtl="1"/>
            <a:r>
              <a:rPr lang="ar-BH" sz="3200" dirty="0">
                <a:solidFill>
                  <a:srgbClr val="C00000"/>
                </a:solidFill>
                <a:latin typeface="Sakkal Majalla" panose="02000000000000000000" pitchFamily="2" charset="-78"/>
                <a:cs typeface="Sakkal Majalla" panose="02000000000000000000" pitchFamily="2" charset="-78"/>
              </a:rPr>
              <a:t>جيلٍ محبّ للقراءةِ والاطّلاع.</a:t>
            </a:r>
          </a:p>
        </p:txBody>
      </p:sp>
    </p:spTree>
    <p:extLst>
      <p:ext uri="{BB962C8B-B14F-4D97-AF65-F5344CB8AC3E}">
        <p14:creationId xmlns:p14="http://schemas.microsoft.com/office/powerpoint/2010/main" val="49927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1000" fill="hold"/>
                                        <p:tgtEl>
                                          <p:spTgt spid="11"/>
                                        </p:tgtEl>
                                        <p:attrNameLst>
                                          <p:attrName>ppt_w</p:attrName>
                                        </p:attrNameLst>
                                      </p:cBhvr>
                                      <p:tavLst>
                                        <p:tav tm="0">
                                          <p:val>
                                            <p:strVal val="#ppt_w+.3"/>
                                          </p:val>
                                        </p:tav>
                                        <p:tav tm="100000">
                                          <p:val>
                                            <p:strVal val="#ppt_w"/>
                                          </p:val>
                                        </p:tav>
                                      </p:tavLst>
                                    </p:anim>
                                    <p:anim calcmode="lin" valueType="num">
                                      <p:cBhvr>
                                        <p:cTn id="41" dur="1000" fill="hold"/>
                                        <p:tgtEl>
                                          <p:spTgt spid="11"/>
                                        </p:tgtEl>
                                        <p:attrNameLst>
                                          <p:attrName>ppt_h</p:attrName>
                                        </p:attrNameLst>
                                      </p:cBhvr>
                                      <p:tavLst>
                                        <p:tav tm="0">
                                          <p:val>
                                            <p:strVal val="#ppt_h"/>
                                          </p:val>
                                        </p:tav>
                                        <p:tav tm="100000">
                                          <p:val>
                                            <p:strVal val="#ppt_h"/>
                                          </p:val>
                                        </p:tav>
                                      </p:tavLst>
                                    </p:anim>
                                    <p:animEffect transition="in" filter="fade">
                                      <p:cBhvr>
                                        <p:cTn id="42" dur="1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50" presetClass="entr" presetSubtype="0" decel="10000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strVal val="#ppt_w+.3"/>
                                          </p:val>
                                        </p:tav>
                                        <p:tav tm="100000">
                                          <p:val>
                                            <p:strVal val="#ppt_w"/>
                                          </p:val>
                                        </p:tav>
                                      </p:tavLst>
                                    </p:anim>
                                    <p:anim calcmode="lin" valueType="num">
                                      <p:cBhvr>
                                        <p:cTn id="48" dur="1000" fill="hold"/>
                                        <p:tgtEl>
                                          <p:spTgt spid="12"/>
                                        </p:tgtEl>
                                        <p:attrNameLst>
                                          <p:attrName>ppt_h</p:attrName>
                                        </p:attrNameLst>
                                      </p:cBhvr>
                                      <p:tavLst>
                                        <p:tav tm="0">
                                          <p:val>
                                            <p:strVal val="#ppt_h"/>
                                          </p:val>
                                        </p:tav>
                                        <p:tav tm="100000">
                                          <p:val>
                                            <p:strVal val="#ppt_h"/>
                                          </p:val>
                                        </p:tav>
                                      </p:tavLst>
                                    </p:anim>
                                    <p:animEffect transition="in" filter="fade">
                                      <p:cBhvr>
                                        <p:cTn id="49" dur="10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50" presetClass="entr" presetSubtype="0" decel="100000"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1000" fill="hold"/>
                                        <p:tgtEl>
                                          <p:spTgt spid="14"/>
                                        </p:tgtEl>
                                        <p:attrNameLst>
                                          <p:attrName>ppt_w</p:attrName>
                                        </p:attrNameLst>
                                      </p:cBhvr>
                                      <p:tavLst>
                                        <p:tav tm="0">
                                          <p:val>
                                            <p:strVal val="#ppt_w+.3"/>
                                          </p:val>
                                        </p:tav>
                                        <p:tav tm="100000">
                                          <p:val>
                                            <p:strVal val="#ppt_w"/>
                                          </p:val>
                                        </p:tav>
                                      </p:tavLst>
                                    </p:anim>
                                    <p:anim calcmode="lin" valueType="num">
                                      <p:cBhvr>
                                        <p:cTn id="55" dur="1000" fill="hold"/>
                                        <p:tgtEl>
                                          <p:spTgt spid="14"/>
                                        </p:tgtEl>
                                        <p:attrNameLst>
                                          <p:attrName>ppt_h</p:attrName>
                                        </p:attrNameLst>
                                      </p:cBhvr>
                                      <p:tavLst>
                                        <p:tav tm="0">
                                          <p:val>
                                            <p:strVal val="#ppt_h"/>
                                          </p:val>
                                        </p:tav>
                                        <p:tav tm="100000">
                                          <p:val>
                                            <p:strVal val="#ppt_h"/>
                                          </p:val>
                                        </p:tav>
                                      </p:tavLst>
                                    </p:anim>
                                    <p:animEffect transition="in" filter="fade">
                                      <p:cBhvr>
                                        <p:cTn id="5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495319246"/>
              </p:ext>
            </p:extLst>
          </p:nvPr>
        </p:nvGraphicFramePr>
        <p:xfrm>
          <a:off x="1191759" y="2366793"/>
          <a:ext cx="9990592" cy="1950086"/>
        </p:xfrm>
        <a:graphic>
          <a:graphicData uri="http://schemas.openxmlformats.org/drawingml/2006/table">
            <a:tbl>
              <a:tblPr firstRow="1" bandRow="1">
                <a:tableStyleId>{5C22544A-7EE6-4342-B048-85BDC9FD1C3A}</a:tableStyleId>
              </a:tblPr>
              <a:tblGrid>
                <a:gridCol w="7475992">
                  <a:extLst>
                    <a:ext uri="{9D8B030D-6E8A-4147-A177-3AD203B41FA5}">
                      <a16:colId xmlns:a16="http://schemas.microsoft.com/office/drawing/2014/main" xmlns="" val="1687629171"/>
                    </a:ext>
                  </a:extLst>
                </a:gridCol>
                <a:gridCol w="2514600">
                  <a:extLst>
                    <a:ext uri="{9D8B030D-6E8A-4147-A177-3AD203B41FA5}">
                      <a16:colId xmlns:a16="http://schemas.microsoft.com/office/drawing/2014/main" xmlns="" val="853335094"/>
                    </a:ext>
                  </a:extLst>
                </a:gridCol>
              </a:tblGrid>
              <a:tr h="1950086">
                <a:tc>
                  <a:txBody>
                    <a:bodyPr/>
                    <a:lstStyle/>
                    <a:p>
                      <a:pPr marL="0" marR="0" lvl="1" indent="0" algn="justLow" defTabSz="914400" rtl="1" eaLnBrk="1" fontAlgn="auto" latinLnBrk="0" hangingPunct="1">
                        <a:lnSpc>
                          <a:spcPct val="150000"/>
                        </a:lnSpc>
                        <a:spcBef>
                          <a:spcPts val="0"/>
                        </a:spcBef>
                        <a:spcAft>
                          <a:spcPts val="0"/>
                        </a:spcAft>
                        <a:buClrTx/>
                        <a:buSzTx/>
                        <a:buFontTx/>
                        <a:buNone/>
                        <a:tabLst/>
                        <a:defRPr/>
                      </a:pPr>
                      <a:endParaRPr lang="en-US" sz="2800" kern="1200" dirty="0">
                        <a:solidFill>
                          <a:schemeClr val="dk1"/>
                        </a:solidFill>
                        <a:latin typeface="+mn-lt"/>
                        <a:ea typeface="+mn-ea"/>
                        <a:cs typeface="+mn-cs"/>
                      </a:endParaRPr>
                    </a:p>
                  </a:txBody>
                  <a:tcPr>
                    <a:solidFill>
                      <a:schemeClr val="accent1">
                        <a:lumMod val="20000"/>
                        <a:lumOff val="80000"/>
                      </a:schemeClr>
                    </a:solidFill>
                  </a:tcPr>
                </a:tc>
                <a:tc>
                  <a:txBody>
                    <a:bodyPr/>
                    <a:lstStyle/>
                    <a:p>
                      <a:pPr algn="ctr">
                        <a:lnSpc>
                          <a:spcPct val="150000"/>
                        </a:lnSpc>
                      </a:pPr>
                      <a:endParaRPr lang="en-US" sz="2800" b="1" kern="1200" dirty="0">
                        <a:solidFill>
                          <a:schemeClr val="accent1">
                            <a:lumMod val="50000"/>
                          </a:schemeClr>
                        </a:solidFill>
                        <a:latin typeface="+mn-lt"/>
                        <a:ea typeface="+mn-ea"/>
                        <a:cs typeface="+mn-cs"/>
                      </a:endParaRPr>
                    </a:p>
                  </a:txBody>
                  <a:tcPr>
                    <a:solidFill>
                      <a:schemeClr val="accent1">
                        <a:lumMod val="20000"/>
                        <a:lumOff val="80000"/>
                      </a:schemeClr>
                    </a:solidFill>
                  </a:tcPr>
                </a:tc>
                <a:extLst>
                  <a:ext uri="{0D108BD9-81ED-4DB2-BD59-A6C34878D82A}">
                    <a16:rowId xmlns:a16="http://schemas.microsoft.com/office/drawing/2014/main" xmlns="" val="932848263"/>
                  </a:ext>
                </a:extLst>
              </a:tr>
            </a:tbl>
          </a:graphicData>
        </a:graphic>
      </p:graphicFrame>
      <p:sp>
        <p:nvSpPr>
          <p:cNvPr id="6" name="TextBox 5"/>
          <p:cNvSpPr txBox="1"/>
          <p:nvPr/>
        </p:nvSpPr>
        <p:spPr>
          <a:xfrm>
            <a:off x="6096000" y="1180995"/>
            <a:ext cx="1698172" cy="470263"/>
          </a:xfrm>
          <a:prstGeom prst="rect">
            <a:avLst/>
          </a:prstGeom>
          <a:noFill/>
        </p:spPr>
        <p:txBody>
          <a:bodyPr wrap="square" rtlCol="0">
            <a:spAutoFit/>
          </a:bodyPr>
          <a:lstStyle/>
          <a:p>
            <a:endParaRPr lang="en-US" dirty="0"/>
          </a:p>
        </p:txBody>
      </p:sp>
      <p:sp>
        <p:nvSpPr>
          <p:cNvPr id="16" name="TextBox 15"/>
          <p:cNvSpPr txBox="1"/>
          <p:nvPr/>
        </p:nvSpPr>
        <p:spPr>
          <a:xfrm>
            <a:off x="8496301" y="2706499"/>
            <a:ext cx="2686050" cy="1631216"/>
          </a:xfrm>
          <a:prstGeom prst="rect">
            <a:avLst/>
          </a:prstGeom>
          <a:noFill/>
        </p:spPr>
        <p:txBody>
          <a:bodyPr wrap="square" rtlCol="0">
            <a:spAutoFit/>
          </a:bodyPr>
          <a:lstStyle/>
          <a:p>
            <a:pPr algn="ctr" rtl="1"/>
            <a:r>
              <a:rPr lang="ar-BH" sz="3600" b="1" dirty="0">
                <a:solidFill>
                  <a:srgbClr val="FF0000"/>
                </a:solidFill>
                <a:latin typeface="Sakkal Majalla" panose="02000000000000000000" pitchFamily="2" charset="-78"/>
                <a:cs typeface="Sakkal Majalla" panose="02000000000000000000" pitchFamily="2" charset="-78"/>
              </a:rPr>
              <a:t>الفكرةُ العامّةُ </a:t>
            </a:r>
          </a:p>
          <a:p>
            <a:pPr algn="ctr" rtl="1"/>
            <a:r>
              <a:rPr lang="ar-BH" sz="3600" b="1" dirty="0">
                <a:solidFill>
                  <a:srgbClr val="FF0000"/>
                </a:solidFill>
                <a:latin typeface="Sakkal Majalla" panose="02000000000000000000" pitchFamily="2" charset="-78"/>
                <a:cs typeface="Sakkal Majalla" panose="02000000000000000000" pitchFamily="2" charset="-78"/>
              </a:rPr>
              <a:t>للنّصّ:</a:t>
            </a:r>
            <a:endParaRPr lang="en-US" sz="3600" b="1" dirty="0">
              <a:solidFill>
                <a:srgbClr val="FF0000"/>
              </a:solidFill>
              <a:latin typeface="Sakkal Majalla" panose="02000000000000000000" pitchFamily="2" charset="-78"/>
              <a:cs typeface="Sakkal Majalla" panose="02000000000000000000" pitchFamily="2" charset="-78"/>
            </a:endParaRPr>
          </a:p>
          <a:p>
            <a:endParaRPr lang="en-US" sz="2800" dirty="0"/>
          </a:p>
        </p:txBody>
      </p:sp>
      <p:sp>
        <p:nvSpPr>
          <p:cNvPr id="17" name="TextBox 16"/>
          <p:cNvSpPr txBox="1"/>
          <p:nvPr/>
        </p:nvSpPr>
        <p:spPr>
          <a:xfrm>
            <a:off x="1191759" y="2706499"/>
            <a:ext cx="7488556" cy="1754326"/>
          </a:xfrm>
          <a:prstGeom prst="rect">
            <a:avLst/>
          </a:prstGeom>
          <a:noFill/>
        </p:spPr>
        <p:txBody>
          <a:bodyPr wrap="square" rtlCol="0">
            <a:spAutoFit/>
          </a:bodyPr>
          <a:lstStyle/>
          <a:p>
            <a:pPr marL="0" lvl="1" algn="just" rtl="1"/>
            <a:r>
              <a:rPr lang="ar-BH" sz="3600" b="1" dirty="0">
                <a:latin typeface="Sakkal Majalla" panose="02000000000000000000" pitchFamily="2" charset="-78"/>
                <a:cs typeface="Sakkal Majalla" panose="02000000000000000000" pitchFamily="2" charset="-78"/>
              </a:rPr>
              <a:t>وصفُ الكاتبِ لِعَصاه، ومحاورتِها حولَ أزمةِ القراءةِ، وبيانِ واجبِ المدارسِ والجامعاتِ في إعدادِ جيلٍ محبّ للقراءةِ.</a:t>
            </a:r>
          </a:p>
        </p:txBody>
      </p:sp>
      <p:sp>
        <p:nvSpPr>
          <p:cNvPr id="8" name="مربع نص 7">
            <a:extLst>
              <a:ext uri="{FF2B5EF4-FFF2-40B4-BE49-F238E27FC236}">
                <a16:creationId xmlns:a16="http://schemas.microsoft.com/office/drawing/2014/main" xmlns="" id="{10041B6E-E2E9-4DA0-86CB-4558BFBF6F34}"/>
              </a:ext>
            </a:extLst>
          </p:cNvPr>
          <p:cNvSpPr txBox="1"/>
          <p:nvPr/>
        </p:nvSpPr>
        <p:spPr>
          <a:xfrm>
            <a:off x="313246" y="198120"/>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293490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A9DEBF8D-7880-4A0B-A90F-9FC5831E61B6}"/>
              </a:ext>
            </a:extLst>
          </p:cNvPr>
          <p:cNvPicPr>
            <a:picLocks noChangeAspect="1"/>
          </p:cNvPicPr>
          <p:nvPr/>
        </p:nvPicPr>
        <p:blipFill>
          <a:blip r:embed="rId2"/>
          <a:stretch>
            <a:fillRect/>
          </a:stretch>
        </p:blipFill>
        <p:spPr>
          <a:xfrm>
            <a:off x="743345" y="3829051"/>
            <a:ext cx="8584708" cy="2531228"/>
          </a:xfrm>
          <a:prstGeom prst="rect">
            <a:avLst/>
          </a:prstGeom>
          <a:ln>
            <a:noFill/>
          </a:ln>
          <a:effectLst>
            <a:outerShdw blurRad="292100" dist="139700" dir="2700000" algn="tl" rotWithShape="0">
              <a:srgbClr val="333333">
                <a:alpha val="65000"/>
              </a:srgbClr>
            </a:outerShdw>
          </a:effectLst>
        </p:spPr>
      </p:pic>
      <p:pic>
        <p:nvPicPr>
          <p:cNvPr id="5" name="صورة 4">
            <a:extLst>
              <a:ext uri="{FF2B5EF4-FFF2-40B4-BE49-F238E27FC236}">
                <a16:creationId xmlns:a16="http://schemas.microsoft.com/office/drawing/2014/main" xmlns="" id="{26200344-9AF1-4891-9FA9-3BF597B0C6FB}"/>
              </a:ext>
            </a:extLst>
          </p:cNvPr>
          <p:cNvPicPr>
            <a:picLocks noChangeAspect="1"/>
          </p:cNvPicPr>
          <p:nvPr/>
        </p:nvPicPr>
        <p:blipFill>
          <a:blip r:embed="rId3"/>
          <a:stretch>
            <a:fillRect/>
          </a:stretch>
        </p:blipFill>
        <p:spPr>
          <a:xfrm>
            <a:off x="743346" y="577982"/>
            <a:ext cx="8584707" cy="3327965"/>
          </a:xfrm>
          <a:prstGeom prst="rect">
            <a:avLst/>
          </a:prstGeom>
          <a:ln>
            <a:noFill/>
          </a:ln>
          <a:effectLst>
            <a:outerShdw blurRad="292100" dist="139700" dir="2700000" algn="tl" rotWithShape="0">
              <a:srgbClr val="333333">
                <a:alpha val="65000"/>
              </a:srgbClr>
            </a:outerShdw>
          </a:effectLst>
        </p:spPr>
      </p:pic>
      <p:sp>
        <p:nvSpPr>
          <p:cNvPr id="6" name="مستطيل 5">
            <a:extLst>
              <a:ext uri="{FF2B5EF4-FFF2-40B4-BE49-F238E27FC236}">
                <a16:creationId xmlns:a16="http://schemas.microsoft.com/office/drawing/2014/main" xmlns="" id="{D21A6E00-0584-4DA4-9A1A-35717E76FE7A}"/>
              </a:ext>
            </a:extLst>
          </p:cNvPr>
          <p:cNvSpPr/>
          <p:nvPr/>
        </p:nvSpPr>
        <p:spPr>
          <a:xfrm>
            <a:off x="9410700" y="2721114"/>
            <a:ext cx="2261958" cy="132343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ar-BH" sz="4000" b="1" dirty="0">
                <a:solidFill>
                  <a:srgbClr val="FF0000"/>
                </a:solidFill>
                <a:latin typeface="Sakkal Majalla" panose="02000000000000000000" pitchFamily="2" charset="-78"/>
                <a:cs typeface="Sakkal Majalla" panose="02000000000000000000" pitchFamily="2" charset="-78"/>
              </a:rPr>
              <a:t>المقطعُ الأوّلُ للنّصّ</a:t>
            </a:r>
            <a:endParaRPr lang="en-GB" sz="4000" dirty="0"/>
          </a:p>
        </p:txBody>
      </p:sp>
      <p:sp>
        <p:nvSpPr>
          <p:cNvPr id="7" name="مربع نص 6">
            <a:extLst>
              <a:ext uri="{FF2B5EF4-FFF2-40B4-BE49-F238E27FC236}">
                <a16:creationId xmlns:a16="http://schemas.microsoft.com/office/drawing/2014/main" xmlns="" id="{FB92B9DF-234E-46F6-BF01-C56510A94DA1}"/>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4137305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2872F4C0-3F90-4F67-94DE-C633EE2C6187}"/>
              </a:ext>
            </a:extLst>
          </p:cNvPr>
          <p:cNvPicPr>
            <a:picLocks noChangeAspect="1"/>
          </p:cNvPicPr>
          <p:nvPr/>
        </p:nvPicPr>
        <p:blipFill rotWithShape="1">
          <a:blip r:embed="rId2"/>
          <a:srcRect b="50409"/>
          <a:stretch/>
        </p:blipFill>
        <p:spPr>
          <a:xfrm>
            <a:off x="919013" y="737959"/>
            <a:ext cx="8434212" cy="225311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صورة 3">
            <a:extLst>
              <a:ext uri="{FF2B5EF4-FFF2-40B4-BE49-F238E27FC236}">
                <a16:creationId xmlns:a16="http://schemas.microsoft.com/office/drawing/2014/main" xmlns="" id="{B2FB6D80-E7B3-4262-9158-0593DBAF729B}"/>
              </a:ext>
            </a:extLst>
          </p:cNvPr>
          <p:cNvPicPr>
            <a:picLocks noChangeAspect="1"/>
          </p:cNvPicPr>
          <p:nvPr/>
        </p:nvPicPr>
        <p:blipFill rotWithShape="1">
          <a:blip r:embed="rId2"/>
          <a:srcRect t="46981"/>
          <a:stretch/>
        </p:blipFill>
        <p:spPr>
          <a:xfrm>
            <a:off x="908838" y="3220602"/>
            <a:ext cx="8434211" cy="2504731"/>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مستطيل 6">
            <a:extLst>
              <a:ext uri="{FF2B5EF4-FFF2-40B4-BE49-F238E27FC236}">
                <a16:creationId xmlns:a16="http://schemas.microsoft.com/office/drawing/2014/main" xmlns="" id="{D988FB2B-F5D8-4D2F-9F9D-CECB69E423D5}"/>
              </a:ext>
            </a:extLst>
          </p:cNvPr>
          <p:cNvSpPr/>
          <p:nvPr/>
        </p:nvSpPr>
        <p:spPr>
          <a:xfrm>
            <a:off x="9725025" y="2675032"/>
            <a:ext cx="2114550"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ar-BH" sz="3200" b="1" dirty="0">
                <a:solidFill>
                  <a:srgbClr val="FF0000"/>
                </a:solidFill>
                <a:latin typeface="Sakkal Majalla" panose="02000000000000000000" pitchFamily="2" charset="-78"/>
                <a:cs typeface="Sakkal Majalla" panose="02000000000000000000" pitchFamily="2" charset="-78"/>
              </a:rPr>
              <a:t>المقطعُ الأوّلُ للنّصّ</a:t>
            </a:r>
            <a:endParaRPr lang="en-GB" sz="3200" dirty="0"/>
          </a:p>
        </p:txBody>
      </p:sp>
      <p:sp>
        <p:nvSpPr>
          <p:cNvPr id="10" name="مربع نص 9">
            <a:extLst>
              <a:ext uri="{FF2B5EF4-FFF2-40B4-BE49-F238E27FC236}">
                <a16:creationId xmlns:a16="http://schemas.microsoft.com/office/drawing/2014/main" xmlns="" id="{3F3C9481-D07C-4305-82B5-EF80ED5E6687}"/>
              </a:ext>
            </a:extLst>
          </p:cNvPr>
          <p:cNvSpPr txBox="1"/>
          <p:nvPr/>
        </p:nvSpPr>
        <p:spPr>
          <a:xfrm>
            <a:off x="322123" y="108319"/>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1775282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xmlns="" id="{79F79F2E-8D5F-4CDD-A7F3-18EFA56567F6}"/>
              </a:ext>
            </a:extLst>
          </p:cNvPr>
          <p:cNvGraphicFramePr>
            <a:graphicFrameLocks noGrp="1"/>
          </p:cNvGraphicFramePr>
          <p:nvPr>
            <p:extLst>
              <p:ext uri="{D42A27DB-BD31-4B8C-83A1-F6EECF244321}">
                <p14:modId xmlns:p14="http://schemas.microsoft.com/office/powerpoint/2010/main" val="3924632433"/>
              </p:ext>
            </p:extLst>
          </p:nvPr>
        </p:nvGraphicFramePr>
        <p:xfrm>
          <a:off x="683106" y="2206486"/>
          <a:ext cx="10934993" cy="3494237"/>
        </p:xfrm>
        <a:graphic>
          <a:graphicData uri="http://schemas.openxmlformats.org/drawingml/2006/table">
            <a:tbl>
              <a:tblPr firstRow="1" bandRow="1">
                <a:tableStyleId>{21E4AEA4-8DFA-4A89-87EB-49C32662AFE0}</a:tableStyleId>
              </a:tblPr>
              <a:tblGrid>
                <a:gridCol w="10934993">
                  <a:extLst>
                    <a:ext uri="{9D8B030D-6E8A-4147-A177-3AD203B41FA5}">
                      <a16:colId xmlns:a16="http://schemas.microsoft.com/office/drawing/2014/main" xmlns="" val="4107278025"/>
                    </a:ext>
                  </a:extLst>
                </a:gridCol>
              </a:tblGrid>
              <a:tr h="622289">
                <a:tc>
                  <a:txBody>
                    <a:bodyPr/>
                    <a:lstStyle/>
                    <a:p>
                      <a:pPr algn="ctr">
                        <a:lnSpc>
                          <a:spcPct val="100000"/>
                        </a:lnSpc>
                      </a:pPr>
                      <a:r>
                        <a:rPr lang="ar-BH" sz="3600" dirty="0">
                          <a:latin typeface="Sakkal Majalla" panose="02000000000000000000" pitchFamily="2" charset="-78"/>
                          <a:cs typeface="Sakkal Majalla" panose="02000000000000000000" pitchFamily="2" charset="-78"/>
                        </a:rPr>
                        <a:t>الشَّرحُ</a:t>
                      </a:r>
                      <a:endParaRPr lang="ar-BH" sz="3600" b="1" kern="1200" dirty="0">
                        <a:solidFill>
                          <a:schemeClr val="lt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936915430"/>
                  </a:ext>
                </a:extLst>
              </a:tr>
              <a:tr h="2854157">
                <a:tc>
                  <a:txBody>
                    <a:bodyPr/>
                    <a:lstStyle/>
                    <a:p>
                      <a:pPr algn="just">
                        <a:lnSpc>
                          <a:spcPct val="100000"/>
                        </a:lnSpc>
                      </a:pPr>
                      <a:endParaRPr lang="ar-BH" sz="36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503703359"/>
                  </a:ext>
                </a:extLst>
              </a:tr>
            </a:tbl>
          </a:graphicData>
        </a:graphic>
      </p:graphicFrame>
      <p:graphicFrame>
        <p:nvGraphicFramePr>
          <p:cNvPr id="6" name="جدول 5">
            <a:extLst>
              <a:ext uri="{FF2B5EF4-FFF2-40B4-BE49-F238E27FC236}">
                <a16:creationId xmlns:a16="http://schemas.microsoft.com/office/drawing/2014/main" xmlns="" id="{6310061D-4568-4038-9F3C-1D84D32CE8F4}"/>
              </a:ext>
            </a:extLst>
          </p:cNvPr>
          <p:cNvGraphicFramePr>
            <a:graphicFrameLocks noGrp="1"/>
          </p:cNvGraphicFramePr>
          <p:nvPr>
            <p:extLst>
              <p:ext uri="{D42A27DB-BD31-4B8C-83A1-F6EECF244321}">
                <p14:modId xmlns:p14="http://schemas.microsoft.com/office/powerpoint/2010/main" val="1418930019"/>
              </p:ext>
            </p:extLst>
          </p:nvPr>
        </p:nvGraphicFramePr>
        <p:xfrm>
          <a:off x="795130" y="2965591"/>
          <a:ext cx="10934993" cy="3052339"/>
        </p:xfrm>
        <a:graphic>
          <a:graphicData uri="http://schemas.openxmlformats.org/drawingml/2006/table">
            <a:tbl>
              <a:tblPr>
                <a:tableStyleId>{2D5ABB26-0587-4C30-8999-92F81FD0307C}</a:tableStyleId>
              </a:tblPr>
              <a:tblGrid>
                <a:gridCol w="10934993">
                  <a:extLst>
                    <a:ext uri="{9D8B030D-6E8A-4147-A177-3AD203B41FA5}">
                      <a16:colId xmlns:a16="http://schemas.microsoft.com/office/drawing/2014/main" xmlns="" val="4107278025"/>
                    </a:ext>
                  </a:extLst>
                </a:gridCol>
              </a:tblGrid>
              <a:tr h="3052339">
                <a:tc>
                  <a:txBody>
                    <a:bodyPr/>
                    <a:lstStyle/>
                    <a:p>
                      <a:pPr marL="571500" indent="-571500" algn="just">
                        <a:lnSpc>
                          <a:spcPct val="100000"/>
                        </a:lnSpc>
                        <a:buFont typeface="Courier New" panose="02070309020205020404" pitchFamily="49" charset="0"/>
                        <a:buChar char="o"/>
                      </a:pPr>
                      <a:r>
                        <a:rPr lang="ar-BH" sz="3200" b="0" dirty="0">
                          <a:solidFill>
                            <a:schemeClr val="tx1"/>
                          </a:solidFill>
                          <a:latin typeface="Sakkal Majalla" panose="02000000000000000000" pitchFamily="2" charset="-78"/>
                          <a:cs typeface="Sakkal Majalla" panose="02000000000000000000" pitchFamily="2" charset="-78"/>
                        </a:rPr>
                        <a:t>بَدأ الكاتِبُ حوارَهُ </a:t>
                      </a:r>
                      <a:r>
                        <a:rPr lang="ar-BH" sz="3200" b="0" baseline="0" dirty="0">
                          <a:solidFill>
                            <a:schemeClr val="tx1"/>
                          </a:solidFill>
                          <a:latin typeface="Sakkal Majalla" panose="02000000000000000000" pitchFamily="2" charset="-78"/>
                          <a:cs typeface="Sakkal Majalla" panose="02000000000000000000" pitchFamily="2" charset="-78"/>
                        </a:rPr>
                        <a:t>بتوصيفِ عَصاه القديمةِ المصنوعةِ مِنَ الخشبِ الأَبيضِ الرَّخيصِ التي كانَ يحمِلُها مُنذُ عام (1930)عندما كانَ وكيلًا للنَّيابةِ العامَّةِ، فهيَ تُلازمُهُ وتُرافقُهُ في حِلِّهِ وترحالِهِ، هذهِ العَصا التي اعتبرَهَا الكاتبُ بمثابةِ الصَّديقِ الذي لا يملُّ منهُ ولا يزهدُ بهِ، فهيَ تسمعُ حواراتِهِ، وتنصتُ لها بأدبٍ وإعجابٍ، الأَمرُ الذي جعلَ الكاتبَ يتمسكُ بها، ولا يرضَى أن يستبدلَها حتى بالذَّهبِ، الأَمرُ الذي لاقى استغرابَ النَّاس؛ لشدَّةِ تعلقِ الكاتبِ بهذهِ العصا.</a:t>
                      </a:r>
                      <a:endParaRPr lang="ar-BH" sz="3200" b="0" dirty="0">
                        <a:solidFill>
                          <a:schemeClr val="tx1"/>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503703359"/>
                  </a:ext>
                </a:extLst>
              </a:tr>
            </a:tbl>
          </a:graphicData>
        </a:graphic>
      </p:graphicFrame>
      <p:sp>
        <p:nvSpPr>
          <p:cNvPr id="10" name="مستطيل 9">
            <a:extLst>
              <a:ext uri="{FF2B5EF4-FFF2-40B4-BE49-F238E27FC236}">
                <a16:creationId xmlns:a16="http://schemas.microsoft.com/office/drawing/2014/main" xmlns="" id="{87271785-0D0A-448A-8DAB-4F0CD115B71B}"/>
              </a:ext>
            </a:extLst>
          </p:cNvPr>
          <p:cNvSpPr/>
          <p:nvPr/>
        </p:nvSpPr>
        <p:spPr>
          <a:xfrm>
            <a:off x="8555022" y="1442213"/>
            <a:ext cx="3030692" cy="70788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r>
              <a:rPr lang="ar-BH" sz="4000" b="1" dirty="0">
                <a:solidFill>
                  <a:schemeClr val="bg1"/>
                </a:solidFill>
                <a:latin typeface="Sakkal Majalla" panose="02000000000000000000" pitchFamily="2" charset="-78"/>
                <a:cs typeface="Sakkal Majalla" panose="02000000000000000000" pitchFamily="2" charset="-78"/>
              </a:rPr>
              <a:t>الفكرةُ الرّئيسةُ:</a:t>
            </a:r>
          </a:p>
        </p:txBody>
      </p:sp>
      <p:sp>
        <p:nvSpPr>
          <p:cNvPr id="11" name="Rectangle 3">
            <a:extLst>
              <a:ext uri="{FF2B5EF4-FFF2-40B4-BE49-F238E27FC236}">
                <a16:creationId xmlns:a16="http://schemas.microsoft.com/office/drawing/2014/main" xmlns="" id="{328A453B-778D-4BBF-B967-660D565F3696}"/>
              </a:ext>
            </a:extLst>
          </p:cNvPr>
          <p:cNvSpPr/>
          <p:nvPr/>
        </p:nvSpPr>
        <p:spPr>
          <a:xfrm>
            <a:off x="2333815" y="1472990"/>
            <a:ext cx="6131755" cy="646331"/>
          </a:xfrm>
          <a:prstGeom prst="rect">
            <a:avLst/>
          </a:prstGeom>
          <a:solidFill>
            <a:schemeClr val="accent2">
              <a:lumMod val="20000"/>
              <a:lumOff val="80000"/>
            </a:schemeClr>
          </a:solidFill>
        </p:spPr>
        <p:txBody>
          <a:bodyPr wrap="square">
            <a:spAutoFit/>
          </a:bodyPr>
          <a:lstStyle/>
          <a:p>
            <a:pPr algn="ctr"/>
            <a:r>
              <a:rPr lang="ar-BH" sz="3600" b="1" dirty="0">
                <a:latin typeface="Sakkal Majalla" panose="02000000000000000000" pitchFamily="2" charset="-78"/>
                <a:cs typeface="Sakkal Majalla" panose="02000000000000000000" pitchFamily="2" charset="-78"/>
              </a:rPr>
              <a:t>وصْفُ الكاتبِ لعَصَاه ومدى ارتباطِهِ بها.</a:t>
            </a:r>
          </a:p>
        </p:txBody>
      </p:sp>
      <p:sp>
        <p:nvSpPr>
          <p:cNvPr id="12" name="مستطيل 11">
            <a:extLst>
              <a:ext uri="{FF2B5EF4-FFF2-40B4-BE49-F238E27FC236}">
                <a16:creationId xmlns:a16="http://schemas.microsoft.com/office/drawing/2014/main" xmlns="" id="{4F1ED2DA-E0A8-4D56-9C59-A5E2BA874AE6}"/>
              </a:ext>
            </a:extLst>
          </p:cNvPr>
          <p:cNvSpPr/>
          <p:nvPr/>
        </p:nvSpPr>
        <p:spPr>
          <a:xfrm>
            <a:off x="3849756" y="276223"/>
            <a:ext cx="4492487"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ar-BH" sz="4000" b="1" dirty="0">
                <a:solidFill>
                  <a:srgbClr val="FF0000"/>
                </a:solidFill>
                <a:latin typeface="Sakkal Majalla" panose="02000000000000000000" pitchFamily="2" charset="-78"/>
                <a:cs typeface="Sakkal Majalla" panose="02000000000000000000" pitchFamily="2" charset="-78"/>
              </a:rPr>
              <a:t>المقطعُ الأوّلُ للنّصّ</a:t>
            </a:r>
            <a:endParaRPr lang="en-GB" sz="4000" dirty="0"/>
          </a:p>
        </p:txBody>
      </p:sp>
      <p:sp>
        <p:nvSpPr>
          <p:cNvPr id="13" name="مربع نص 12">
            <a:extLst>
              <a:ext uri="{FF2B5EF4-FFF2-40B4-BE49-F238E27FC236}">
                <a16:creationId xmlns:a16="http://schemas.microsoft.com/office/drawing/2014/main" xmlns="" id="{D1C9543B-22B5-42B4-A0A5-2615CC59D705}"/>
              </a:ext>
            </a:extLst>
          </p:cNvPr>
          <p:cNvSpPr txBox="1"/>
          <p:nvPr/>
        </p:nvSpPr>
        <p:spPr>
          <a:xfrm>
            <a:off x="322123" y="108319"/>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363537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xmlns="" id="{5EC21325-E399-4A71-B7D9-D73EB52AF2CE}"/>
              </a:ext>
            </a:extLst>
          </p:cNvPr>
          <p:cNvGraphicFramePr>
            <a:graphicFrameLocks noGrp="1"/>
          </p:cNvGraphicFramePr>
          <p:nvPr>
            <p:extLst>
              <p:ext uri="{D42A27DB-BD31-4B8C-83A1-F6EECF244321}">
                <p14:modId xmlns:p14="http://schemas.microsoft.com/office/powerpoint/2010/main" val="1289411254"/>
              </p:ext>
            </p:extLst>
          </p:nvPr>
        </p:nvGraphicFramePr>
        <p:xfrm>
          <a:off x="8437671" y="2071842"/>
          <a:ext cx="2634519" cy="3822061"/>
        </p:xfrm>
        <a:graphic>
          <a:graphicData uri="http://schemas.openxmlformats.org/drawingml/2006/table">
            <a:tbl>
              <a:tblPr firstRow="1" bandRow="1">
                <a:tableStyleId>{9DCAF9ED-07DC-4A11-8D7F-57B35C25682E}</a:tableStyleId>
              </a:tblPr>
              <a:tblGrid>
                <a:gridCol w="2634519">
                  <a:extLst>
                    <a:ext uri="{9D8B030D-6E8A-4147-A177-3AD203B41FA5}">
                      <a16:colId xmlns:a16="http://schemas.microsoft.com/office/drawing/2014/main" xmlns="" val="2188681178"/>
                    </a:ext>
                  </a:extLst>
                </a:gridCol>
              </a:tblGrid>
              <a:tr h="586664">
                <a:tc>
                  <a:txBody>
                    <a:bodyPr/>
                    <a:lstStyle/>
                    <a:p>
                      <a:pPr algn="ctr"/>
                      <a:r>
                        <a:rPr lang="ar-BH" sz="3200" dirty="0">
                          <a:latin typeface="Sakkal Majalla" panose="02000000000000000000" pitchFamily="2" charset="-78"/>
                          <a:cs typeface="Sakkal Majalla" panose="02000000000000000000" pitchFamily="2" charset="-78"/>
                        </a:rPr>
                        <a:t>الكلمةُ</a:t>
                      </a: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6191112"/>
                  </a:ext>
                </a:extLst>
              </a:tr>
              <a:tr h="627075">
                <a:tc>
                  <a:txBody>
                    <a:bodyPr/>
                    <a:lstStyle/>
                    <a:p>
                      <a:pPr algn="ct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043005580"/>
                  </a:ext>
                </a:extLst>
              </a:tr>
              <a:tr h="664527">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3728115105"/>
                  </a:ext>
                </a:extLst>
              </a:tr>
              <a:tr h="654460">
                <a:tc>
                  <a:txBody>
                    <a:bodyPr/>
                    <a:lstStyle/>
                    <a:p>
                      <a:pPr algn="ctr"/>
                      <a:r>
                        <a:rPr lang="ar-BH" sz="2800" kern="1200" dirty="0"/>
                        <a:t> </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1458104101"/>
                  </a:ext>
                </a:extLst>
              </a:tr>
              <a:tr h="599374">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950865540"/>
                  </a:ext>
                </a:extLst>
              </a:tr>
              <a:tr h="689961">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902935981"/>
                  </a:ext>
                </a:extLst>
              </a:tr>
            </a:tbl>
          </a:graphicData>
        </a:graphic>
      </p:graphicFrame>
      <p:graphicFrame>
        <p:nvGraphicFramePr>
          <p:cNvPr id="7" name="جدول 5">
            <a:extLst>
              <a:ext uri="{FF2B5EF4-FFF2-40B4-BE49-F238E27FC236}">
                <a16:creationId xmlns:a16="http://schemas.microsoft.com/office/drawing/2014/main" xmlns="" id="{18463613-A4CF-4F7E-A0EC-41CA2D99D4F4}"/>
              </a:ext>
            </a:extLst>
          </p:cNvPr>
          <p:cNvGraphicFramePr>
            <a:graphicFrameLocks noGrp="1"/>
          </p:cNvGraphicFramePr>
          <p:nvPr>
            <p:extLst>
              <p:ext uri="{D42A27DB-BD31-4B8C-83A1-F6EECF244321}">
                <p14:modId xmlns:p14="http://schemas.microsoft.com/office/powerpoint/2010/main" val="2566769630"/>
              </p:ext>
            </p:extLst>
          </p:nvPr>
        </p:nvGraphicFramePr>
        <p:xfrm>
          <a:off x="2216427" y="2052484"/>
          <a:ext cx="6088936" cy="3828521"/>
        </p:xfrm>
        <a:graphic>
          <a:graphicData uri="http://schemas.openxmlformats.org/drawingml/2006/table">
            <a:tbl>
              <a:tblPr firstRow="1" bandRow="1">
                <a:tableStyleId>{9DCAF9ED-07DC-4A11-8D7F-57B35C25682E}</a:tableStyleId>
              </a:tblPr>
              <a:tblGrid>
                <a:gridCol w="6088936">
                  <a:extLst>
                    <a:ext uri="{9D8B030D-6E8A-4147-A177-3AD203B41FA5}">
                      <a16:colId xmlns:a16="http://schemas.microsoft.com/office/drawing/2014/main" xmlns="" val="2188681178"/>
                    </a:ext>
                  </a:extLst>
                </a:gridCol>
              </a:tblGrid>
              <a:tr h="576039">
                <a:tc>
                  <a:txBody>
                    <a:bodyPr/>
                    <a:lstStyle/>
                    <a:p>
                      <a:pPr algn="ctr" rtl="1"/>
                      <a:r>
                        <a:rPr lang="ar-BH" sz="3200" dirty="0">
                          <a:latin typeface="Sakkal Majalla" panose="02000000000000000000" pitchFamily="2" charset="-78"/>
                          <a:cs typeface="Sakkal Majalla" panose="02000000000000000000" pitchFamily="2" charset="-78"/>
                        </a:rPr>
                        <a:t>المعنى</a:t>
                      </a: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6191112"/>
                  </a:ext>
                </a:extLst>
              </a:tr>
              <a:tr h="635489">
                <a:tc>
                  <a:txBody>
                    <a:bodyPr/>
                    <a:lstStyle/>
                    <a:p>
                      <a:pPr algn="ctr" rtl="1"/>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2669011919"/>
                  </a:ext>
                </a:extLst>
              </a:tr>
              <a:tr h="652493">
                <a:tc>
                  <a:txBody>
                    <a:bodyPr/>
                    <a:lstStyle/>
                    <a:p>
                      <a:pPr algn="ctr" rtl="1"/>
                      <a:endParaRPr lang="en-GB" sz="2400" b="1" dirty="0">
                        <a:solidFill>
                          <a:srgbClr val="0070C0"/>
                        </a:solidFill>
                      </a:endParaRPr>
                    </a:p>
                  </a:txBody>
                  <a:tcPr/>
                </a:tc>
                <a:extLst>
                  <a:ext uri="{0D108BD9-81ED-4DB2-BD59-A6C34878D82A}">
                    <a16:rowId xmlns:a16="http://schemas.microsoft.com/office/drawing/2014/main" xmlns="" val="3728115105"/>
                  </a:ext>
                </a:extLst>
              </a:tr>
              <a:tr h="642605">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1458104101"/>
                  </a:ext>
                </a:extLst>
              </a:tr>
              <a:tr h="606157">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950865540"/>
                  </a:ext>
                </a:extLst>
              </a:tr>
              <a:tr h="712657">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902935981"/>
                  </a:ext>
                </a:extLst>
              </a:tr>
            </a:tbl>
          </a:graphicData>
        </a:graphic>
      </p:graphicFrame>
      <p:sp>
        <p:nvSpPr>
          <p:cNvPr id="8" name="مربع نص 7">
            <a:extLst>
              <a:ext uri="{FF2B5EF4-FFF2-40B4-BE49-F238E27FC236}">
                <a16:creationId xmlns:a16="http://schemas.microsoft.com/office/drawing/2014/main" xmlns="" id="{A8B1E1BD-1C3C-4FBA-BF61-845011C9C12D}"/>
              </a:ext>
            </a:extLst>
          </p:cNvPr>
          <p:cNvSpPr txBox="1"/>
          <p:nvPr/>
        </p:nvSpPr>
        <p:spPr>
          <a:xfrm>
            <a:off x="2239326" y="1276555"/>
            <a:ext cx="8789219" cy="584775"/>
          </a:xfrm>
          <a:prstGeom prst="rect">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r" rtl="1"/>
            <a:r>
              <a:rPr lang="ar-BH" sz="3200" b="1" dirty="0">
                <a:solidFill>
                  <a:sysClr val="windowText" lastClr="000000"/>
                </a:solidFill>
                <a:latin typeface="Sakkal Majalla" panose="02000000000000000000" pitchFamily="2" charset="-78"/>
                <a:cs typeface="Sakkal Majalla" panose="02000000000000000000" pitchFamily="2" charset="-78"/>
              </a:rPr>
              <a:t>أتعرّفُ الـمعاني السَّياقيّةَ للمفرداتِ من خلالِ الجدولِ الآتي:</a:t>
            </a:r>
          </a:p>
        </p:txBody>
      </p:sp>
      <p:sp>
        <p:nvSpPr>
          <p:cNvPr id="4" name="مربع نص 3">
            <a:extLst>
              <a:ext uri="{FF2B5EF4-FFF2-40B4-BE49-F238E27FC236}">
                <a16:creationId xmlns:a16="http://schemas.microsoft.com/office/drawing/2014/main" xmlns="" id="{2FF2A516-894C-4DC4-9EA9-CD2D2E478632}"/>
              </a:ext>
            </a:extLst>
          </p:cNvPr>
          <p:cNvSpPr txBox="1"/>
          <p:nvPr/>
        </p:nvSpPr>
        <p:spPr>
          <a:xfrm>
            <a:off x="3404955" y="2724573"/>
            <a:ext cx="4422226" cy="584775"/>
          </a:xfrm>
          <a:prstGeom prst="rect">
            <a:avLst/>
          </a:prstGeom>
          <a:noFill/>
        </p:spPr>
        <p:txBody>
          <a:bodyPr wrap="square" rtlCol="0">
            <a:spAutoFit/>
          </a:bodyPr>
          <a:lstStyle/>
          <a:p>
            <a:pPr algn="ctr" rtl="1"/>
            <a:r>
              <a:rPr lang="ar-BH" altLang="zh-CN" sz="3200" b="1" dirty="0">
                <a:solidFill>
                  <a:srgbClr val="0070C0"/>
                </a:solidFill>
                <a:latin typeface="Sakkal Majalla" panose="02000000000000000000" pitchFamily="2" charset="-78"/>
                <a:cs typeface="Sakkal Majalla" panose="02000000000000000000" pitchFamily="2" charset="-78"/>
              </a:rPr>
              <a:t>نفسُها</a:t>
            </a:r>
          </a:p>
        </p:txBody>
      </p:sp>
      <p:sp>
        <p:nvSpPr>
          <p:cNvPr id="10" name="مربع نص 9">
            <a:extLst>
              <a:ext uri="{FF2B5EF4-FFF2-40B4-BE49-F238E27FC236}">
                <a16:creationId xmlns:a16="http://schemas.microsoft.com/office/drawing/2014/main" xmlns="" id="{FACA2FDD-BB81-4838-B3C7-3F0167493E84}"/>
              </a:ext>
            </a:extLst>
          </p:cNvPr>
          <p:cNvSpPr txBox="1"/>
          <p:nvPr/>
        </p:nvSpPr>
        <p:spPr>
          <a:xfrm>
            <a:off x="3146741" y="3983499"/>
            <a:ext cx="4848446" cy="584775"/>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تتضايقُ</a:t>
            </a:r>
          </a:p>
        </p:txBody>
      </p:sp>
      <p:sp>
        <p:nvSpPr>
          <p:cNvPr id="11" name="مربع نص 10">
            <a:extLst>
              <a:ext uri="{FF2B5EF4-FFF2-40B4-BE49-F238E27FC236}">
                <a16:creationId xmlns:a16="http://schemas.microsoft.com/office/drawing/2014/main" xmlns="" id="{E194C0AF-EDEA-483A-B1AF-99CEF814FC2E}"/>
              </a:ext>
            </a:extLst>
          </p:cNvPr>
          <p:cNvSpPr txBox="1"/>
          <p:nvPr/>
        </p:nvSpPr>
        <p:spPr>
          <a:xfrm>
            <a:off x="3637712" y="4632411"/>
            <a:ext cx="4189469" cy="580280"/>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تتركُ / تُعرضُ</a:t>
            </a:r>
            <a:endParaRPr lang="en-GB" sz="3200" b="1" dirty="0">
              <a:solidFill>
                <a:srgbClr val="0070C0"/>
              </a:solidFill>
              <a:latin typeface="Sakkal Majalla" panose="02000000000000000000" pitchFamily="2" charset="-78"/>
              <a:cs typeface="Sakkal Majalla" panose="02000000000000000000" pitchFamily="2" charset="-78"/>
            </a:endParaRPr>
          </a:p>
        </p:txBody>
      </p:sp>
      <p:sp>
        <p:nvSpPr>
          <p:cNvPr id="29" name="مربع نص 28">
            <a:extLst>
              <a:ext uri="{FF2B5EF4-FFF2-40B4-BE49-F238E27FC236}">
                <a16:creationId xmlns:a16="http://schemas.microsoft.com/office/drawing/2014/main" xmlns="" id="{7C034EDA-1FC5-41D2-AAE4-9587EBECEF9A}"/>
              </a:ext>
            </a:extLst>
          </p:cNvPr>
          <p:cNvSpPr txBox="1"/>
          <p:nvPr/>
        </p:nvSpPr>
        <p:spPr>
          <a:xfrm>
            <a:off x="3163182" y="3323279"/>
            <a:ext cx="4848446" cy="584775"/>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تُرافقُني</a:t>
            </a:r>
          </a:p>
        </p:txBody>
      </p:sp>
      <p:sp>
        <p:nvSpPr>
          <p:cNvPr id="14" name="مربع نص 13">
            <a:extLst>
              <a:ext uri="{FF2B5EF4-FFF2-40B4-BE49-F238E27FC236}">
                <a16:creationId xmlns:a16="http://schemas.microsoft.com/office/drawing/2014/main" xmlns="" id="{0BE3F8F8-DA82-424B-BA56-0F5081BD1BEA}"/>
              </a:ext>
            </a:extLst>
          </p:cNvPr>
          <p:cNvSpPr txBox="1"/>
          <p:nvPr/>
        </p:nvSpPr>
        <p:spPr>
          <a:xfrm>
            <a:off x="6848474" y="451298"/>
            <a:ext cx="4223715" cy="70190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r"/>
            <a:r>
              <a:rPr lang="ar-BH" sz="4000" b="1" dirty="0">
                <a:latin typeface="Sakkal Majalla" panose="02000000000000000000" pitchFamily="2" charset="-78"/>
                <a:cs typeface="Sakkal Majalla" panose="02000000000000000000" pitchFamily="2" charset="-78"/>
              </a:rPr>
              <a:t>معاني مُفرداتِ المقطعِ الأوّلِ</a:t>
            </a:r>
            <a:endParaRPr lang="en-GB" sz="4000" b="1" dirty="0">
              <a:latin typeface="Sakkal Majalla" panose="02000000000000000000" pitchFamily="2" charset="-78"/>
              <a:cs typeface="Sakkal Majalla" panose="02000000000000000000" pitchFamily="2" charset="-78"/>
            </a:endParaRPr>
          </a:p>
        </p:txBody>
      </p:sp>
      <p:sp>
        <p:nvSpPr>
          <p:cNvPr id="13" name="مربع نص 28">
            <a:extLst>
              <a:ext uri="{FF2B5EF4-FFF2-40B4-BE49-F238E27FC236}">
                <a16:creationId xmlns:a16="http://schemas.microsoft.com/office/drawing/2014/main" xmlns="" id="{7C034EDA-1FC5-41D2-AAE4-9587EBECEF9A}"/>
              </a:ext>
            </a:extLst>
          </p:cNvPr>
          <p:cNvSpPr txBox="1"/>
          <p:nvPr/>
        </p:nvSpPr>
        <p:spPr>
          <a:xfrm>
            <a:off x="8938960" y="2681325"/>
            <a:ext cx="1598259"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بعينها</a:t>
            </a:r>
            <a:endParaRPr lang="en-GB" sz="3200" b="1" dirty="0">
              <a:latin typeface="Sakkal Majalla" panose="02000000000000000000" pitchFamily="2" charset="-78"/>
              <a:cs typeface="Sakkal Majalla" panose="02000000000000000000" pitchFamily="2" charset="-78"/>
            </a:endParaRPr>
          </a:p>
        </p:txBody>
      </p:sp>
      <p:sp>
        <p:nvSpPr>
          <p:cNvPr id="15" name="مربع نص 28">
            <a:extLst>
              <a:ext uri="{FF2B5EF4-FFF2-40B4-BE49-F238E27FC236}">
                <a16:creationId xmlns:a16="http://schemas.microsoft.com/office/drawing/2014/main" xmlns="" id="{7C034EDA-1FC5-41D2-AAE4-9587EBECEF9A}"/>
              </a:ext>
            </a:extLst>
          </p:cNvPr>
          <p:cNvSpPr txBox="1"/>
          <p:nvPr/>
        </p:nvSpPr>
        <p:spPr>
          <a:xfrm>
            <a:off x="8938960" y="3249506"/>
            <a:ext cx="1598259"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تلازمُني</a:t>
            </a:r>
            <a:endParaRPr lang="en-GB" sz="3200" b="1" dirty="0">
              <a:latin typeface="Sakkal Majalla" panose="02000000000000000000" pitchFamily="2" charset="-78"/>
              <a:cs typeface="Sakkal Majalla" panose="02000000000000000000" pitchFamily="2" charset="-78"/>
            </a:endParaRPr>
          </a:p>
        </p:txBody>
      </p:sp>
      <p:sp>
        <p:nvSpPr>
          <p:cNvPr id="16" name="مربع نص 28">
            <a:extLst>
              <a:ext uri="{FF2B5EF4-FFF2-40B4-BE49-F238E27FC236}">
                <a16:creationId xmlns:a16="http://schemas.microsoft.com/office/drawing/2014/main" xmlns="" id="{7C034EDA-1FC5-41D2-AAE4-9587EBECEF9A}"/>
              </a:ext>
            </a:extLst>
          </p:cNvPr>
          <p:cNvSpPr txBox="1"/>
          <p:nvPr/>
        </p:nvSpPr>
        <p:spPr>
          <a:xfrm>
            <a:off x="8996703" y="3909127"/>
            <a:ext cx="1598259" cy="584775"/>
          </a:xfrm>
          <a:prstGeom prst="rect">
            <a:avLst/>
          </a:prstGeom>
          <a:noFill/>
        </p:spPr>
        <p:txBody>
          <a:bodyPr wrap="square" rtlCol="0">
            <a:spAutoFit/>
          </a:bodyPr>
          <a:lstStyle/>
          <a:p>
            <a:pPr algn="ctr"/>
            <a:r>
              <a:rPr lang="ar-BH" sz="3200" b="1" dirty="0">
                <a:solidFill>
                  <a:schemeClr val="dk1"/>
                </a:solidFill>
                <a:latin typeface="Sakkal Majalla" panose="02000000000000000000" pitchFamily="2" charset="-78"/>
                <a:cs typeface="Sakkal Majalla" panose="02000000000000000000" pitchFamily="2" charset="-78"/>
              </a:rPr>
              <a:t>تضْجَرُ</a:t>
            </a:r>
            <a:endParaRPr lang="en-GB" sz="3200" b="1" dirty="0">
              <a:solidFill>
                <a:schemeClr val="dk1"/>
              </a:solidFill>
              <a:latin typeface="Sakkal Majalla" panose="02000000000000000000" pitchFamily="2" charset="-78"/>
              <a:cs typeface="Sakkal Majalla" panose="02000000000000000000" pitchFamily="2" charset="-78"/>
            </a:endParaRPr>
          </a:p>
        </p:txBody>
      </p:sp>
      <p:sp>
        <p:nvSpPr>
          <p:cNvPr id="17" name="مربع نص 28">
            <a:extLst>
              <a:ext uri="{FF2B5EF4-FFF2-40B4-BE49-F238E27FC236}">
                <a16:creationId xmlns:a16="http://schemas.microsoft.com/office/drawing/2014/main" xmlns="" id="{7C034EDA-1FC5-41D2-AAE4-9587EBECEF9A}"/>
              </a:ext>
            </a:extLst>
          </p:cNvPr>
          <p:cNvSpPr txBox="1"/>
          <p:nvPr/>
        </p:nvSpPr>
        <p:spPr>
          <a:xfrm>
            <a:off x="8563122" y="4567214"/>
            <a:ext cx="2465423"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تزهدُ</a:t>
            </a:r>
            <a:endParaRPr lang="en-GB" sz="3200" b="1" dirty="0">
              <a:solidFill>
                <a:schemeClr val="dk1"/>
              </a:solidFill>
              <a:latin typeface="Sakkal Majalla" panose="02000000000000000000" pitchFamily="2" charset="-78"/>
              <a:cs typeface="Sakkal Majalla" panose="02000000000000000000" pitchFamily="2" charset="-78"/>
            </a:endParaRPr>
          </a:p>
        </p:txBody>
      </p:sp>
      <mc:AlternateContent xmlns:mc="http://schemas.openxmlformats.org/markup-compatibility/2006" xmlns:p14="http://schemas.microsoft.com/office/powerpoint/2010/main">
        <mc:Choice Requires="p14">
          <p:contentPart p14:bwMode="auto" r:id="rId2">
            <p14:nvContentPartPr>
              <p14:cNvPr id="2" name="حبر 1">
                <a:extLst>
                  <a:ext uri="{FF2B5EF4-FFF2-40B4-BE49-F238E27FC236}">
                    <a16:creationId xmlns:a16="http://schemas.microsoft.com/office/drawing/2014/main" xmlns="" id="{21376412-F19B-451F-A1A7-EE48A18B0051}"/>
                  </a:ext>
                </a:extLst>
              </p14:cNvPr>
              <p14:cNvContentPartPr/>
              <p14:nvPr/>
            </p14:nvContentPartPr>
            <p14:xfrm>
              <a:off x="3191544" y="2724573"/>
              <a:ext cx="360" cy="360"/>
            </p14:xfrm>
          </p:contentPart>
        </mc:Choice>
        <mc:Fallback xmlns="">
          <p:pic>
            <p:nvPicPr>
              <p:cNvPr id="2" name="حبر 1">
                <a:extLst>
                  <a:ext uri="{FF2B5EF4-FFF2-40B4-BE49-F238E27FC236}">
                    <a16:creationId xmlns:a16="http://schemas.microsoft.com/office/drawing/2014/main" id="{21376412-F19B-451F-A1A7-EE48A18B0051}"/>
                  </a:ext>
                </a:extLst>
              </p:cNvPr>
              <p:cNvPicPr/>
              <p:nvPr/>
            </p:nvPicPr>
            <p:blipFill>
              <a:blip r:embed="rId3"/>
              <a:stretch>
                <a:fillRect/>
              </a:stretch>
            </p:blipFill>
            <p:spPr>
              <a:xfrm>
                <a:off x="3182544" y="271557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حبر 2">
                <a:extLst>
                  <a:ext uri="{FF2B5EF4-FFF2-40B4-BE49-F238E27FC236}">
                    <a16:creationId xmlns:a16="http://schemas.microsoft.com/office/drawing/2014/main" xmlns="" id="{2DB912EA-AA97-4940-A743-9853141B40FC}"/>
                  </a:ext>
                </a:extLst>
              </p14:cNvPr>
              <p14:cNvContentPartPr/>
              <p14:nvPr/>
            </p14:nvContentPartPr>
            <p14:xfrm>
              <a:off x="3191544" y="2724573"/>
              <a:ext cx="360" cy="360"/>
            </p14:xfrm>
          </p:contentPart>
        </mc:Choice>
        <mc:Fallback xmlns="">
          <p:pic>
            <p:nvPicPr>
              <p:cNvPr id="3" name="حبر 2">
                <a:extLst>
                  <a:ext uri="{FF2B5EF4-FFF2-40B4-BE49-F238E27FC236}">
                    <a16:creationId xmlns:a16="http://schemas.microsoft.com/office/drawing/2014/main" id="{2DB912EA-AA97-4940-A743-9853141B40FC}"/>
                  </a:ext>
                </a:extLst>
              </p:cNvPr>
              <p:cNvPicPr/>
              <p:nvPr/>
            </p:nvPicPr>
            <p:blipFill>
              <a:blip r:embed="rId3"/>
              <a:stretch>
                <a:fillRect/>
              </a:stretch>
            </p:blipFill>
            <p:spPr>
              <a:xfrm>
                <a:off x="3182544" y="271557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حبر 5">
                <a:extLst>
                  <a:ext uri="{FF2B5EF4-FFF2-40B4-BE49-F238E27FC236}">
                    <a16:creationId xmlns:a16="http://schemas.microsoft.com/office/drawing/2014/main" xmlns="" id="{2D344B7E-EBF2-482B-B3B4-23EE3C142052}"/>
                  </a:ext>
                </a:extLst>
              </p14:cNvPr>
              <p14:cNvContentPartPr/>
              <p14:nvPr/>
            </p14:nvContentPartPr>
            <p14:xfrm>
              <a:off x="3191544" y="2724573"/>
              <a:ext cx="360" cy="360"/>
            </p14:xfrm>
          </p:contentPart>
        </mc:Choice>
        <mc:Fallback xmlns="">
          <p:pic>
            <p:nvPicPr>
              <p:cNvPr id="6" name="حبر 5">
                <a:extLst>
                  <a:ext uri="{FF2B5EF4-FFF2-40B4-BE49-F238E27FC236}">
                    <a16:creationId xmlns:a16="http://schemas.microsoft.com/office/drawing/2014/main" id="{2D344B7E-EBF2-482B-B3B4-23EE3C142052}"/>
                  </a:ext>
                </a:extLst>
              </p:cNvPr>
              <p:cNvPicPr/>
              <p:nvPr/>
            </p:nvPicPr>
            <p:blipFill>
              <a:blip r:embed="rId3"/>
              <a:stretch>
                <a:fillRect/>
              </a:stretch>
            </p:blipFill>
            <p:spPr>
              <a:xfrm>
                <a:off x="3182544" y="2715573"/>
                <a:ext cx="18000" cy="18000"/>
              </a:xfrm>
              <a:prstGeom prst="rect">
                <a:avLst/>
              </a:prstGeom>
            </p:spPr>
          </p:pic>
        </mc:Fallback>
      </mc:AlternateContent>
      <p:sp>
        <p:nvSpPr>
          <p:cNvPr id="20" name="مربع نص 19">
            <a:extLst>
              <a:ext uri="{FF2B5EF4-FFF2-40B4-BE49-F238E27FC236}">
                <a16:creationId xmlns:a16="http://schemas.microsoft.com/office/drawing/2014/main" xmlns="" id="{376B4803-C6BC-41E4-A996-4BBC206BAB91}"/>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
        <p:nvSpPr>
          <p:cNvPr id="23" name="مربع نص 28">
            <a:extLst>
              <a:ext uri="{FF2B5EF4-FFF2-40B4-BE49-F238E27FC236}">
                <a16:creationId xmlns:a16="http://schemas.microsoft.com/office/drawing/2014/main" xmlns="" id="{B40B5143-F293-47A2-B754-2C18ECE2CC75}"/>
              </a:ext>
            </a:extLst>
          </p:cNvPr>
          <p:cNvSpPr txBox="1"/>
          <p:nvPr/>
        </p:nvSpPr>
        <p:spPr>
          <a:xfrm>
            <a:off x="8606767" y="5149856"/>
            <a:ext cx="2465423"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لا ابتغي</a:t>
            </a:r>
            <a:endParaRPr lang="en-GB" sz="3200" b="1" dirty="0">
              <a:solidFill>
                <a:schemeClr val="dk1"/>
              </a:solidFill>
              <a:latin typeface="Sakkal Majalla" panose="02000000000000000000" pitchFamily="2" charset="-78"/>
              <a:cs typeface="Sakkal Majalla" panose="02000000000000000000" pitchFamily="2" charset="-78"/>
            </a:endParaRPr>
          </a:p>
        </p:txBody>
      </p:sp>
      <p:sp>
        <p:nvSpPr>
          <p:cNvPr id="24" name="مربع نص 23">
            <a:extLst>
              <a:ext uri="{FF2B5EF4-FFF2-40B4-BE49-F238E27FC236}">
                <a16:creationId xmlns:a16="http://schemas.microsoft.com/office/drawing/2014/main" xmlns="" id="{CA9E5C98-39D9-4901-B780-FF93314755CD}"/>
              </a:ext>
            </a:extLst>
          </p:cNvPr>
          <p:cNvSpPr txBox="1"/>
          <p:nvPr/>
        </p:nvSpPr>
        <p:spPr>
          <a:xfrm>
            <a:off x="3637711" y="5223920"/>
            <a:ext cx="4189469" cy="580280"/>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لا أطلبُ</a:t>
            </a:r>
          </a:p>
        </p:txBody>
      </p:sp>
    </p:spTree>
    <p:extLst>
      <p:ext uri="{BB962C8B-B14F-4D97-AF65-F5344CB8AC3E}">
        <p14:creationId xmlns:p14="http://schemas.microsoft.com/office/powerpoint/2010/main" val="127412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1000"/>
                                        <p:tgtEl>
                                          <p:spTgt spid="29"/>
                                        </p:tgtEl>
                                      </p:cBhvr>
                                    </p:animEffect>
                                    <p:anim calcmode="lin" valueType="num">
                                      <p:cBhvr>
                                        <p:cTn id="41" dur="1000" fill="hold"/>
                                        <p:tgtEl>
                                          <p:spTgt spid="29"/>
                                        </p:tgtEl>
                                        <p:attrNameLst>
                                          <p:attrName>ppt_x</p:attrName>
                                        </p:attrNameLst>
                                      </p:cBhvr>
                                      <p:tavLst>
                                        <p:tav tm="0">
                                          <p:val>
                                            <p:strVal val="#ppt_x"/>
                                          </p:val>
                                        </p:tav>
                                        <p:tav tm="100000">
                                          <p:val>
                                            <p:strVal val="#ppt_x"/>
                                          </p:val>
                                        </p:tav>
                                      </p:tavLst>
                                    </p:anim>
                                    <p:anim calcmode="lin" valueType="num">
                                      <p:cBhvr>
                                        <p:cTn id="4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barn(inVertical)">
                                      <p:cBhvr>
                                        <p:cTn id="59" dur="5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1000"/>
                                        <p:tgtEl>
                                          <p:spTgt spid="11"/>
                                        </p:tgtEl>
                                      </p:cBhvr>
                                    </p:animEffect>
                                    <p:anim calcmode="lin" valueType="num">
                                      <p:cBhvr>
                                        <p:cTn id="65" dur="1000" fill="hold"/>
                                        <p:tgtEl>
                                          <p:spTgt spid="11"/>
                                        </p:tgtEl>
                                        <p:attrNameLst>
                                          <p:attrName>ppt_x</p:attrName>
                                        </p:attrNameLst>
                                      </p:cBhvr>
                                      <p:tavLst>
                                        <p:tav tm="0">
                                          <p:val>
                                            <p:strVal val="#ppt_x"/>
                                          </p:val>
                                        </p:tav>
                                        <p:tav tm="100000">
                                          <p:val>
                                            <p:strVal val="#ppt_x"/>
                                          </p:val>
                                        </p:tav>
                                      </p:tavLst>
                                    </p:anim>
                                    <p:anim calcmode="lin" valueType="num">
                                      <p:cBhvr>
                                        <p:cTn id="6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barn(inVertical)">
                                      <p:cBhvr>
                                        <p:cTn id="71" dur="500"/>
                                        <p:tgtEl>
                                          <p:spTgt spid="23"/>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1000"/>
                                        <p:tgtEl>
                                          <p:spTgt spid="24"/>
                                        </p:tgtEl>
                                      </p:cBhvr>
                                    </p:animEffect>
                                    <p:anim calcmode="lin" valueType="num">
                                      <p:cBhvr>
                                        <p:cTn id="77" dur="1000" fill="hold"/>
                                        <p:tgtEl>
                                          <p:spTgt spid="24"/>
                                        </p:tgtEl>
                                        <p:attrNameLst>
                                          <p:attrName>ppt_x</p:attrName>
                                        </p:attrNameLst>
                                      </p:cBhvr>
                                      <p:tavLst>
                                        <p:tav tm="0">
                                          <p:val>
                                            <p:strVal val="#ppt_x"/>
                                          </p:val>
                                        </p:tav>
                                        <p:tav tm="100000">
                                          <p:val>
                                            <p:strVal val="#ppt_x"/>
                                          </p:val>
                                        </p:tav>
                                      </p:tavLst>
                                    </p:anim>
                                    <p:anim calcmode="lin" valueType="num">
                                      <p:cBhvr>
                                        <p:cTn id="7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P spid="10" grpId="0"/>
      <p:bldP spid="11" grpId="0"/>
      <p:bldP spid="29" grpId="0"/>
      <p:bldP spid="13" grpId="0"/>
      <p:bldP spid="15" grpId="0"/>
      <p:bldP spid="16" grpId="0"/>
      <p:bldP spid="17" grpId="0"/>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xmlns="" id="{5EC21325-E399-4A71-B7D9-D73EB52AF2CE}"/>
              </a:ext>
            </a:extLst>
          </p:cNvPr>
          <p:cNvGraphicFramePr>
            <a:graphicFrameLocks noGrp="1"/>
          </p:cNvGraphicFramePr>
          <p:nvPr>
            <p:extLst>
              <p:ext uri="{D42A27DB-BD31-4B8C-83A1-F6EECF244321}">
                <p14:modId xmlns:p14="http://schemas.microsoft.com/office/powerpoint/2010/main" val="3469393167"/>
              </p:ext>
            </p:extLst>
          </p:nvPr>
        </p:nvGraphicFramePr>
        <p:xfrm>
          <a:off x="7966770" y="2141416"/>
          <a:ext cx="2340108" cy="3822061"/>
        </p:xfrm>
        <a:graphic>
          <a:graphicData uri="http://schemas.openxmlformats.org/drawingml/2006/table">
            <a:tbl>
              <a:tblPr firstRow="1" bandRow="1">
                <a:tableStyleId>{9DCAF9ED-07DC-4A11-8D7F-57B35C25682E}</a:tableStyleId>
              </a:tblPr>
              <a:tblGrid>
                <a:gridCol w="2340108">
                  <a:extLst>
                    <a:ext uri="{9D8B030D-6E8A-4147-A177-3AD203B41FA5}">
                      <a16:colId xmlns:a16="http://schemas.microsoft.com/office/drawing/2014/main" xmlns="" val="2188681178"/>
                    </a:ext>
                  </a:extLst>
                </a:gridCol>
              </a:tblGrid>
              <a:tr h="586664">
                <a:tc>
                  <a:txBody>
                    <a:bodyPr/>
                    <a:lstStyle/>
                    <a:p>
                      <a:pPr algn="ctr"/>
                      <a:r>
                        <a:rPr lang="ar-BH" sz="3200" dirty="0">
                          <a:latin typeface="Sakkal Majalla" panose="02000000000000000000" pitchFamily="2" charset="-78"/>
                          <a:cs typeface="Sakkal Majalla" panose="02000000000000000000" pitchFamily="2" charset="-78"/>
                        </a:rPr>
                        <a:t>الكلمةُ</a:t>
                      </a: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6191112"/>
                  </a:ext>
                </a:extLst>
              </a:tr>
              <a:tr h="627075">
                <a:tc>
                  <a:txBody>
                    <a:bodyPr/>
                    <a:lstStyle/>
                    <a:p>
                      <a:pPr algn="ct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043005580"/>
                  </a:ext>
                </a:extLst>
              </a:tr>
              <a:tr h="664527">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3728115105"/>
                  </a:ext>
                </a:extLst>
              </a:tr>
              <a:tr h="654460">
                <a:tc>
                  <a:txBody>
                    <a:bodyPr/>
                    <a:lstStyle/>
                    <a:p>
                      <a:pPr algn="ctr"/>
                      <a:r>
                        <a:rPr lang="ar-BH" sz="2800" kern="1200" dirty="0"/>
                        <a:t> </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1458104101"/>
                  </a:ext>
                </a:extLst>
              </a:tr>
              <a:tr h="599374">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950865540"/>
                  </a:ext>
                </a:extLst>
              </a:tr>
              <a:tr h="689961">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902935981"/>
                  </a:ext>
                </a:extLst>
              </a:tr>
            </a:tbl>
          </a:graphicData>
        </a:graphic>
      </p:graphicFrame>
      <p:graphicFrame>
        <p:nvGraphicFramePr>
          <p:cNvPr id="7" name="جدول 5">
            <a:extLst>
              <a:ext uri="{FF2B5EF4-FFF2-40B4-BE49-F238E27FC236}">
                <a16:creationId xmlns:a16="http://schemas.microsoft.com/office/drawing/2014/main" xmlns="" id="{18463613-A4CF-4F7E-A0EC-41CA2D99D4F4}"/>
              </a:ext>
            </a:extLst>
          </p:cNvPr>
          <p:cNvGraphicFramePr>
            <a:graphicFrameLocks noGrp="1"/>
          </p:cNvGraphicFramePr>
          <p:nvPr>
            <p:extLst>
              <p:ext uri="{D42A27DB-BD31-4B8C-83A1-F6EECF244321}">
                <p14:modId xmlns:p14="http://schemas.microsoft.com/office/powerpoint/2010/main" val="3357888179"/>
              </p:ext>
            </p:extLst>
          </p:nvPr>
        </p:nvGraphicFramePr>
        <p:xfrm>
          <a:off x="2126973" y="2122058"/>
          <a:ext cx="5707487" cy="3828521"/>
        </p:xfrm>
        <a:graphic>
          <a:graphicData uri="http://schemas.openxmlformats.org/drawingml/2006/table">
            <a:tbl>
              <a:tblPr firstRow="1" bandRow="1">
                <a:tableStyleId>{9DCAF9ED-07DC-4A11-8D7F-57B35C25682E}</a:tableStyleId>
              </a:tblPr>
              <a:tblGrid>
                <a:gridCol w="5707487">
                  <a:extLst>
                    <a:ext uri="{9D8B030D-6E8A-4147-A177-3AD203B41FA5}">
                      <a16:colId xmlns:a16="http://schemas.microsoft.com/office/drawing/2014/main" xmlns="" val="2188681178"/>
                    </a:ext>
                  </a:extLst>
                </a:gridCol>
              </a:tblGrid>
              <a:tr h="576039">
                <a:tc>
                  <a:txBody>
                    <a:bodyPr/>
                    <a:lstStyle/>
                    <a:p>
                      <a:pPr algn="ctr" rtl="1"/>
                      <a:r>
                        <a:rPr lang="ar-BH" sz="3200" dirty="0">
                          <a:latin typeface="Sakkal Majalla" panose="02000000000000000000" pitchFamily="2" charset="-78"/>
                          <a:cs typeface="Sakkal Majalla" panose="02000000000000000000" pitchFamily="2" charset="-78"/>
                        </a:rPr>
                        <a:t>المعنى</a:t>
                      </a: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6191112"/>
                  </a:ext>
                </a:extLst>
              </a:tr>
              <a:tr h="635489">
                <a:tc>
                  <a:txBody>
                    <a:bodyPr/>
                    <a:lstStyle/>
                    <a:p>
                      <a:pPr algn="ctr" rtl="1"/>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2669011919"/>
                  </a:ext>
                </a:extLst>
              </a:tr>
              <a:tr h="652493">
                <a:tc>
                  <a:txBody>
                    <a:bodyPr/>
                    <a:lstStyle/>
                    <a:p>
                      <a:pPr algn="ctr" rtl="1"/>
                      <a:endParaRPr lang="en-GB" sz="2400" b="1" dirty="0">
                        <a:solidFill>
                          <a:srgbClr val="0070C0"/>
                        </a:solidFill>
                      </a:endParaRPr>
                    </a:p>
                  </a:txBody>
                  <a:tcPr/>
                </a:tc>
                <a:extLst>
                  <a:ext uri="{0D108BD9-81ED-4DB2-BD59-A6C34878D82A}">
                    <a16:rowId xmlns:a16="http://schemas.microsoft.com/office/drawing/2014/main" xmlns="" val="3728115105"/>
                  </a:ext>
                </a:extLst>
              </a:tr>
              <a:tr h="642605">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1458104101"/>
                  </a:ext>
                </a:extLst>
              </a:tr>
              <a:tr h="606157">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950865540"/>
                  </a:ext>
                </a:extLst>
              </a:tr>
              <a:tr h="712657">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902935981"/>
                  </a:ext>
                </a:extLst>
              </a:tr>
            </a:tbl>
          </a:graphicData>
        </a:graphic>
      </p:graphicFrame>
      <p:sp>
        <p:nvSpPr>
          <p:cNvPr id="4" name="مربع نص 3">
            <a:extLst>
              <a:ext uri="{FF2B5EF4-FFF2-40B4-BE49-F238E27FC236}">
                <a16:creationId xmlns:a16="http://schemas.microsoft.com/office/drawing/2014/main" xmlns="" id="{2FF2A516-894C-4DC4-9EA9-CD2D2E478632}"/>
              </a:ext>
            </a:extLst>
          </p:cNvPr>
          <p:cNvSpPr txBox="1"/>
          <p:nvPr/>
        </p:nvSpPr>
        <p:spPr>
          <a:xfrm>
            <a:off x="2934053" y="2794147"/>
            <a:ext cx="4422226" cy="584775"/>
          </a:xfrm>
          <a:prstGeom prst="rect">
            <a:avLst/>
          </a:prstGeom>
          <a:noFill/>
        </p:spPr>
        <p:txBody>
          <a:bodyPr wrap="square" rtlCol="0">
            <a:spAutoFit/>
          </a:bodyPr>
          <a:lstStyle/>
          <a:p>
            <a:pPr algn="ctr" rtl="1"/>
            <a:r>
              <a:rPr lang="ar-BH" altLang="zh-CN" sz="3200" b="1" dirty="0">
                <a:solidFill>
                  <a:srgbClr val="0070C0"/>
                </a:solidFill>
                <a:latin typeface="Sakkal Majalla" panose="02000000000000000000" pitchFamily="2" charset="-78"/>
                <a:cs typeface="Sakkal Majalla" panose="02000000000000000000" pitchFamily="2" charset="-78"/>
              </a:rPr>
              <a:t>الخالصُ (الذّهب الخالص)</a:t>
            </a:r>
          </a:p>
        </p:txBody>
      </p:sp>
      <p:sp>
        <p:nvSpPr>
          <p:cNvPr id="10" name="مربع نص 9">
            <a:extLst>
              <a:ext uri="{FF2B5EF4-FFF2-40B4-BE49-F238E27FC236}">
                <a16:creationId xmlns:a16="http://schemas.microsoft.com/office/drawing/2014/main" xmlns="" id="{FACA2FDD-BB81-4838-B3C7-3F0167493E84}"/>
              </a:ext>
            </a:extLst>
          </p:cNvPr>
          <p:cNvSpPr txBox="1"/>
          <p:nvPr/>
        </p:nvSpPr>
        <p:spPr>
          <a:xfrm>
            <a:off x="2675839" y="4053073"/>
            <a:ext cx="4848446" cy="584775"/>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مرِضَت</a:t>
            </a:r>
            <a:endParaRPr lang="en-GB" sz="2800" b="1" dirty="0">
              <a:solidFill>
                <a:srgbClr val="0070C0"/>
              </a:solidFill>
              <a:latin typeface="Sakkal Majalla" panose="02000000000000000000" pitchFamily="2" charset="-78"/>
              <a:cs typeface="Sakkal Majalla" panose="02000000000000000000" pitchFamily="2" charset="-78"/>
            </a:endParaRPr>
          </a:p>
        </p:txBody>
      </p:sp>
      <p:sp>
        <p:nvSpPr>
          <p:cNvPr id="11" name="مربع نص 10">
            <a:extLst>
              <a:ext uri="{FF2B5EF4-FFF2-40B4-BE49-F238E27FC236}">
                <a16:creationId xmlns:a16="http://schemas.microsoft.com/office/drawing/2014/main" xmlns="" id="{E194C0AF-EDEA-483A-B1AF-99CEF814FC2E}"/>
              </a:ext>
            </a:extLst>
          </p:cNvPr>
          <p:cNvSpPr txBox="1"/>
          <p:nvPr/>
        </p:nvSpPr>
        <p:spPr>
          <a:xfrm>
            <a:off x="2373274" y="4631914"/>
            <a:ext cx="5361616" cy="584775"/>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تفتّت وبَلي وقلَّ تماسكُ أجزائِه من القِدمِ</a:t>
            </a:r>
          </a:p>
        </p:txBody>
      </p:sp>
      <p:sp>
        <p:nvSpPr>
          <p:cNvPr id="29" name="مربع نص 28">
            <a:extLst>
              <a:ext uri="{FF2B5EF4-FFF2-40B4-BE49-F238E27FC236}">
                <a16:creationId xmlns:a16="http://schemas.microsoft.com/office/drawing/2014/main" xmlns="" id="{7C034EDA-1FC5-41D2-AAE4-9587EBECEF9A}"/>
              </a:ext>
            </a:extLst>
          </p:cNvPr>
          <p:cNvSpPr txBox="1"/>
          <p:nvPr/>
        </p:nvSpPr>
        <p:spPr>
          <a:xfrm>
            <a:off x="2692280" y="3392853"/>
            <a:ext cx="4848446" cy="584775"/>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كبُرَت في السّن</a:t>
            </a:r>
          </a:p>
        </p:txBody>
      </p:sp>
      <p:sp>
        <p:nvSpPr>
          <p:cNvPr id="13" name="مربع نص 28">
            <a:extLst>
              <a:ext uri="{FF2B5EF4-FFF2-40B4-BE49-F238E27FC236}">
                <a16:creationId xmlns:a16="http://schemas.microsoft.com/office/drawing/2014/main" xmlns="" id="{7C034EDA-1FC5-41D2-AAE4-9587EBECEF9A}"/>
              </a:ext>
            </a:extLst>
          </p:cNvPr>
          <p:cNvSpPr txBox="1"/>
          <p:nvPr/>
        </p:nvSpPr>
        <p:spPr>
          <a:xfrm>
            <a:off x="8231391" y="2675456"/>
            <a:ext cx="1598259" cy="584775"/>
          </a:xfrm>
          <a:prstGeom prst="rect">
            <a:avLst/>
          </a:prstGeom>
          <a:noFill/>
        </p:spPr>
        <p:txBody>
          <a:bodyPr wrap="square" rtlCol="0">
            <a:spAutoFit/>
          </a:bodyPr>
          <a:lstStyle/>
          <a:p>
            <a:pPr algn="ctr" rtl="1" fontAlgn="t"/>
            <a:r>
              <a:rPr lang="ar-BH" sz="3200" b="1" dirty="0">
                <a:solidFill>
                  <a:srgbClr val="000000"/>
                </a:solidFill>
                <a:latin typeface="Sakkal Majalla" panose="02000000000000000000" pitchFamily="2" charset="-78"/>
                <a:cs typeface="Sakkal Majalla" panose="02000000000000000000" pitchFamily="2" charset="-78"/>
              </a:rPr>
              <a:t>الإبريزُ</a:t>
            </a:r>
          </a:p>
        </p:txBody>
      </p:sp>
      <p:sp>
        <p:nvSpPr>
          <p:cNvPr id="15" name="مربع نص 28">
            <a:extLst>
              <a:ext uri="{FF2B5EF4-FFF2-40B4-BE49-F238E27FC236}">
                <a16:creationId xmlns:a16="http://schemas.microsoft.com/office/drawing/2014/main" xmlns="" id="{7C034EDA-1FC5-41D2-AAE4-9587EBECEF9A}"/>
              </a:ext>
            </a:extLst>
          </p:cNvPr>
          <p:cNvSpPr txBox="1"/>
          <p:nvPr/>
        </p:nvSpPr>
        <p:spPr>
          <a:xfrm>
            <a:off x="8173648" y="3350434"/>
            <a:ext cx="1598259"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هَرِمتْ</a:t>
            </a:r>
            <a:endParaRPr lang="en-GB" sz="3200" b="1" dirty="0">
              <a:latin typeface="Sakkal Majalla" panose="02000000000000000000" pitchFamily="2" charset="-78"/>
              <a:cs typeface="Sakkal Majalla" panose="02000000000000000000" pitchFamily="2" charset="-78"/>
            </a:endParaRPr>
          </a:p>
        </p:txBody>
      </p:sp>
      <p:sp>
        <p:nvSpPr>
          <p:cNvPr id="16" name="مربع نص 28">
            <a:extLst>
              <a:ext uri="{FF2B5EF4-FFF2-40B4-BE49-F238E27FC236}">
                <a16:creationId xmlns:a16="http://schemas.microsoft.com/office/drawing/2014/main" xmlns="" id="{7C034EDA-1FC5-41D2-AAE4-9587EBECEF9A}"/>
              </a:ext>
            </a:extLst>
          </p:cNvPr>
          <p:cNvSpPr txBox="1"/>
          <p:nvPr/>
        </p:nvSpPr>
        <p:spPr>
          <a:xfrm>
            <a:off x="8231391" y="4010055"/>
            <a:ext cx="1598259"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اعْتَلَّت</a:t>
            </a:r>
            <a:endParaRPr lang="en-GB" sz="3200" b="1" dirty="0">
              <a:solidFill>
                <a:schemeClr val="dk1"/>
              </a:solidFill>
              <a:latin typeface="Sakkal Majalla" panose="02000000000000000000" pitchFamily="2" charset="-78"/>
              <a:cs typeface="Sakkal Majalla" panose="02000000000000000000" pitchFamily="2" charset="-78"/>
            </a:endParaRPr>
          </a:p>
        </p:txBody>
      </p:sp>
      <p:sp>
        <p:nvSpPr>
          <p:cNvPr id="17" name="مربع نص 28">
            <a:extLst>
              <a:ext uri="{FF2B5EF4-FFF2-40B4-BE49-F238E27FC236}">
                <a16:creationId xmlns:a16="http://schemas.microsoft.com/office/drawing/2014/main" xmlns="" id="{7C034EDA-1FC5-41D2-AAE4-9587EBECEF9A}"/>
              </a:ext>
            </a:extLst>
          </p:cNvPr>
          <p:cNvSpPr txBox="1"/>
          <p:nvPr/>
        </p:nvSpPr>
        <p:spPr>
          <a:xfrm>
            <a:off x="7797810" y="4668142"/>
            <a:ext cx="2465423"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نَخَرَ</a:t>
            </a:r>
            <a:endParaRPr lang="en-GB" sz="3200" b="1" dirty="0">
              <a:latin typeface="Sakkal Majalla" panose="02000000000000000000" pitchFamily="2" charset="-78"/>
              <a:cs typeface="Sakkal Majalla" panose="02000000000000000000" pitchFamily="2" charset="-78"/>
            </a:endParaRPr>
          </a:p>
        </p:txBody>
      </p:sp>
      <mc:AlternateContent xmlns:mc="http://schemas.openxmlformats.org/markup-compatibility/2006" xmlns:p14="http://schemas.microsoft.com/office/powerpoint/2010/main">
        <mc:Choice Requires="p14">
          <p:contentPart p14:bwMode="auto" r:id="rId2">
            <p14:nvContentPartPr>
              <p14:cNvPr id="2" name="حبر 1">
                <a:extLst>
                  <a:ext uri="{FF2B5EF4-FFF2-40B4-BE49-F238E27FC236}">
                    <a16:creationId xmlns:a16="http://schemas.microsoft.com/office/drawing/2014/main" xmlns="" id="{21376412-F19B-451F-A1A7-EE48A18B0051}"/>
                  </a:ext>
                </a:extLst>
              </p14:cNvPr>
              <p14:cNvContentPartPr/>
              <p14:nvPr/>
            </p14:nvContentPartPr>
            <p14:xfrm>
              <a:off x="2720642" y="2794147"/>
              <a:ext cx="360" cy="360"/>
            </p14:xfrm>
          </p:contentPart>
        </mc:Choice>
        <mc:Fallback xmlns="">
          <p:pic>
            <p:nvPicPr>
              <p:cNvPr id="2" name="حبر 1">
                <a:extLst>
                  <a:ext uri="{FF2B5EF4-FFF2-40B4-BE49-F238E27FC236}">
                    <a16:creationId xmlns:a16="http://schemas.microsoft.com/office/drawing/2014/main" id="{21376412-F19B-451F-A1A7-EE48A18B0051}"/>
                  </a:ext>
                </a:extLst>
              </p:cNvPr>
              <p:cNvPicPr/>
              <p:nvPr/>
            </p:nvPicPr>
            <p:blipFill>
              <a:blip r:embed="rId3"/>
              <a:stretch>
                <a:fillRect/>
              </a:stretch>
            </p:blipFill>
            <p:spPr>
              <a:xfrm>
                <a:off x="2711642" y="278514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حبر 2">
                <a:extLst>
                  <a:ext uri="{FF2B5EF4-FFF2-40B4-BE49-F238E27FC236}">
                    <a16:creationId xmlns:a16="http://schemas.microsoft.com/office/drawing/2014/main" xmlns="" id="{2DB912EA-AA97-4940-A743-9853141B40FC}"/>
                  </a:ext>
                </a:extLst>
              </p14:cNvPr>
              <p14:cNvContentPartPr/>
              <p14:nvPr/>
            </p14:nvContentPartPr>
            <p14:xfrm>
              <a:off x="2720642" y="2794147"/>
              <a:ext cx="360" cy="360"/>
            </p14:xfrm>
          </p:contentPart>
        </mc:Choice>
        <mc:Fallback xmlns="">
          <p:pic>
            <p:nvPicPr>
              <p:cNvPr id="3" name="حبر 2">
                <a:extLst>
                  <a:ext uri="{FF2B5EF4-FFF2-40B4-BE49-F238E27FC236}">
                    <a16:creationId xmlns:a16="http://schemas.microsoft.com/office/drawing/2014/main" id="{2DB912EA-AA97-4940-A743-9853141B40FC}"/>
                  </a:ext>
                </a:extLst>
              </p:cNvPr>
              <p:cNvPicPr/>
              <p:nvPr/>
            </p:nvPicPr>
            <p:blipFill>
              <a:blip r:embed="rId3"/>
              <a:stretch>
                <a:fillRect/>
              </a:stretch>
            </p:blipFill>
            <p:spPr>
              <a:xfrm>
                <a:off x="2711642" y="278514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حبر 5">
                <a:extLst>
                  <a:ext uri="{FF2B5EF4-FFF2-40B4-BE49-F238E27FC236}">
                    <a16:creationId xmlns:a16="http://schemas.microsoft.com/office/drawing/2014/main" xmlns="" id="{2D344B7E-EBF2-482B-B3B4-23EE3C142052}"/>
                  </a:ext>
                </a:extLst>
              </p14:cNvPr>
              <p14:cNvContentPartPr/>
              <p14:nvPr/>
            </p14:nvContentPartPr>
            <p14:xfrm>
              <a:off x="2720642" y="2794147"/>
              <a:ext cx="360" cy="360"/>
            </p14:xfrm>
          </p:contentPart>
        </mc:Choice>
        <mc:Fallback xmlns="">
          <p:pic>
            <p:nvPicPr>
              <p:cNvPr id="6" name="حبر 5">
                <a:extLst>
                  <a:ext uri="{FF2B5EF4-FFF2-40B4-BE49-F238E27FC236}">
                    <a16:creationId xmlns:a16="http://schemas.microsoft.com/office/drawing/2014/main" id="{2D344B7E-EBF2-482B-B3B4-23EE3C142052}"/>
                  </a:ext>
                </a:extLst>
              </p:cNvPr>
              <p:cNvPicPr/>
              <p:nvPr/>
            </p:nvPicPr>
            <p:blipFill>
              <a:blip r:embed="rId3"/>
              <a:stretch>
                <a:fillRect/>
              </a:stretch>
            </p:blipFill>
            <p:spPr>
              <a:xfrm>
                <a:off x="2711642" y="2785147"/>
                <a:ext cx="18000" cy="18000"/>
              </a:xfrm>
              <a:prstGeom prst="rect">
                <a:avLst/>
              </a:prstGeom>
            </p:spPr>
          </p:pic>
        </mc:Fallback>
      </mc:AlternateContent>
      <p:sp>
        <p:nvSpPr>
          <p:cNvPr id="20" name="مربع نص 19">
            <a:extLst>
              <a:ext uri="{FF2B5EF4-FFF2-40B4-BE49-F238E27FC236}">
                <a16:creationId xmlns:a16="http://schemas.microsoft.com/office/drawing/2014/main" xmlns="" id="{376B4803-C6BC-41E4-A996-4BBC206BAB91}"/>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
        <p:nvSpPr>
          <p:cNvPr id="23" name="مربع نص 28">
            <a:extLst>
              <a:ext uri="{FF2B5EF4-FFF2-40B4-BE49-F238E27FC236}">
                <a16:creationId xmlns:a16="http://schemas.microsoft.com/office/drawing/2014/main" xmlns="" id="{B40B5143-F293-47A2-B754-2C18ECE2CC75}"/>
              </a:ext>
            </a:extLst>
          </p:cNvPr>
          <p:cNvSpPr txBox="1"/>
          <p:nvPr/>
        </p:nvSpPr>
        <p:spPr>
          <a:xfrm>
            <a:off x="7841455" y="5250784"/>
            <a:ext cx="2465423"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يَجيشُ</a:t>
            </a:r>
            <a:endParaRPr lang="en-GB" sz="3200" b="1" dirty="0">
              <a:latin typeface="Sakkal Majalla" panose="02000000000000000000" pitchFamily="2" charset="-78"/>
              <a:cs typeface="Sakkal Majalla" panose="02000000000000000000" pitchFamily="2" charset="-78"/>
            </a:endParaRPr>
          </a:p>
        </p:txBody>
      </p:sp>
      <p:sp>
        <p:nvSpPr>
          <p:cNvPr id="24" name="مربع نص 23">
            <a:extLst>
              <a:ext uri="{FF2B5EF4-FFF2-40B4-BE49-F238E27FC236}">
                <a16:creationId xmlns:a16="http://schemas.microsoft.com/office/drawing/2014/main" xmlns="" id="{CA9E5C98-39D9-4901-B780-FF93314755CD}"/>
              </a:ext>
            </a:extLst>
          </p:cNvPr>
          <p:cNvSpPr txBox="1"/>
          <p:nvPr/>
        </p:nvSpPr>
        <p:spPr>
          <a:xfrm>
            <a:off x="3166809" y="5293494"/>
            <a:ext cx="4189469" cy="580280"/>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يضْطَربُ مِنْ حُزْنٍ أَوْ فَزَعٍ</a:t>
            </a:r>
          </a:p>
        </p:txBody>
      </p:sp>
      <p:sp>
        <p:nvSpPr>
          <p:cNvPr id="21" name="مربع نص 20">
            <a:extLst>
              <a:ext uri="{FF2B5EF4-FFF2-40B4-BE49-F238E27FC236}">
                <a16:creationId xmlns:a16="http://schemas.microsoft.com/office/drawing/2014/main" xmlns="" id="{B15D4FD6-F716-4704-9ACE-C65F7D77C900}"/>
              </a:ext>
            </a:extLst>
          </p:cNvPr>
          <p:cNvSpPr txBox="1"/>
          <p:nvPr/>
        </p:nvSpPr>
        <p:spPr>
          <a:xfrm>
            <a:off x="2126972" y="1324056"/>
            <a:ext cx="8179905" cy="584775"/>
          </a:xfrm>
          <a:prstGeom prst="rect">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r" rtl="1"/>
            <a:r>
              <a:rPr lang="ar-BH" sz="3200" b="1" dirty="0">
                <a:solidFill>
                  <a:sysClr val="windowText" lastClr="000000"/>
                </a:solidFill>
                <a:latin typeface="Sakkal Majalla" panose="02000000000000000000" pitchFamily="2" charset="-78"/>
                <a:cs typeface="Sakkal Majalla" panose="02000000000000000000" pitchFamily="2" charset="-78"/>
              </a:rPr>
              <a:t>أتعرّفُ الـمعاني السَّياقيّةَ للمفرداتِ من خلالِ الجدولِ الآتي:</a:t>
            </a:r>
          </a:p>
        </p:txBody>
      </p:sp>
      <p:sp>
        <p:nvSpPr>
          <p:cNvPr id="25" name="مربع نص 24">
            <a:extLst>
              <a:ext uri="{FF2B5EF4-FFF2-40B4-BE49-F238E27FC236}">
                <a16:creationId xmlns:a16="http://schemas.microsoft.com/office/drawing/2014/main" xmlns="" id="{03E127E9-A362-443E-9F93-C50AFCE40554}"/>
              </a:ext>
            </a:extLst>
          </p:cNvPr>
          <p:cNvSpPr txBox="1"/>
          <p:nvPr/>
        </p:nvSpPr>
        <p:spPr>
          <a:xfrm>
            <a:off x="6200775" y="408927"/>
            <a:ext cx="4150728" cy="70190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r"/>
            <a:r>
              <a:rPr lang="ar-BH" sz="4000" b="1" dirty="0">
                <a:latin typeface="Sakkal Majalla" panose="02000000000000000000" pitchFamily="2" charset="-78"/>
                <a:cs typeface="Sakkal Majalla" panose="02000000000000000000" pitchFamily="2" charset="-78"/>
              </a:rPr>
              <a:t>معاني مُفرداتِ المقطعِ الأوّلِ</a:t>
            </a:r>
            <a:endParaRPr lang="en-GB" sz="40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69718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1000"/>
                                        <p:tgtEl>
                                          <p:spTgt spid="29"/>
                                        </p:tgtEl>
                                      </p:cBhvr>
                                    </p:animEffect>
                                    <p:anim calcmode="lin" valueType="num">
                                      <p:cBhvr>
                                        <p:cTn id="41" dur="1000" fill="hold"/>
                                        <p:tgtEl>
                                          <p:spTgt spid="29"/>
                                        </p:tgtEl>
                                        <p:attrNameLst>
                                          <p:attrName>ppt_x</p:attrName>
                                        </p:attrNameLst>
                                      </p:cBhvr>
                                      <p:tavLst>
                                        <p:tav tm="0">
                                          <p:val>
                                            <p:strVal val="#ppt_x"/>
                                          </p:val>
                                        </p:tav>
                                        <p:tav tm="100000">
                                          <p:val>
                                            <p:strVal val="#ppt_x"/>
                                          </p:val>
                                        </p:tav>
                                      </p:tavLst>
                                    </p:anim>
                                    <p:anim calcmode="lin" valueType="num">
                                      <p:cBhvr>
                                        <p:cTn id="4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barn(inVertical)">
                                      <p:cBhvr>
                                        <p:cTn id="59" dur="5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1000"/>
                                        <p:tgtEl>
                                          <p:spTgt spid="11"/>
                                        </p:tgtEl>
                                      </p:cBhvr>
                                    </p:animEffect>
                                    <p:anim calcmode="lin" valueType="num">
                                      <p:cBhvr>
                                        <p:cTn id="65" dur="1000" fill="hold"/>
                                        <p:tgtEl>
                                          <p:spTgt spid="11"/>
                                        </p:tgtEl>
                                        <p:attrNameLst>
                                          <p:attrName>ppt_x</p:attrName>
                                        </p:attrNameLst>
                                      </p:cBhvr>
                                      <p:tavLst>
                                        <p:tav tm="0">
                                          <p:val>
                                            <p:strVal val="#ppt_x"/>
                                          </p:val>
                                        </p:tav>
                                        <p:tav tm="100000">
                                          <p:val>
                                            <p:strVal val="#ppt_x"/>
                                          </p:val>
                                        </p:tav>
                                      </p:tavLst>
                                    </p:anim>
                                    <p:anim calcmode="lin" valueType="num">
                                      <p:cBhvr>
                                        <p:cTn id="6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barn(inVertical)">
                                      <p:cBhvr>
                                        <p:cTn id="71" dur="500"/>
                                        <p:tgtEl>
                                          <p:spTgt spid="23"/>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1000"/>
                                        <p:tgtEl>
                                          <p:spTgt spid="24"/>
                                        </p:tgtEl>
                                      </p:cBhvr>
                                    </p:animEffect>
                                    <p:anim calcmode="lin" valueType="num">
                                      <p:cBhvr>
                                        <p:cTn id="77" dur="1000" fill="hold"/>
                                        <p:tgtEl>
                                          <p:spTgt spid="24"/>
                                        </p:tgtEl>
                                        <p:attrNameLst>
                                          <p:attrName>ppt_x</p:attrName>
                                        </p:attrNameLst>
                                      </p:cBhvr>
                                      <p:tavLst>
                                        <p:tav tm="0">
                                          <p:val>
                                            <p:strVal val="#ppt_x"/>
                                          </p:val>
                                        </p:tav>
                                        <p:tav tm="100000">
                                          <p:val>
                                            <p:strVal val="#ppt_x"/>
                                          </p:val>
                                        </p:tav>
                                      </p:tavLst>
                                    </p:anim>
                                    <p:anim calcmode="lin" valueType="num">
                                      <p:cBhvr>
                                        <p:cTn id="7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29" grpId="0"/>
      <p:bldP spid="13" grpId="0"/>
      <p:bldP spid="15" grpId="0"/>
      <p:bldP spid="16" grpId="0"/>
      <p:bldP spid="17" grpId="0"/>
      <p:bldP spid="23" grpId="0"/>
      <p:bldP spid="24" grpId="0"/>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xmlns="" id="{7EFA9C2A-B889-49F9-AB44-7999233D09D3}"/>
              </a:ext>
            </a:extLst>
          </p:cNvPr>
          <p:cNvSpPr txBox="1"/>
          <p:nvPr/>
        </p:nvSpPr>
        <p:spPr>
          <a:xfrm>
            <a:off x="4665443" y="1222877"/>
            <a:ext cx="6496200" cy="646331"/>
          </a:xfrm>
          <a:prstGeom prst="rect">
            <a:avLst/>
          </a:prstGeom>
          <a:noFill/>
          <a:ln>
            <a:noFill/>
          </a:ln>
        </p:spPr>
        <p:txBody>
          <a:bodyPr wrap="square" rtlCol="0">
            <a:spAutoFit/>
          </a:bodyPr>
          <a:lstStyle/>
          <a:p>
            <a:pPr algn="r" rtl="1"/>
            <a:r>
              <a:rPr lang="ar-BH" sz="3600" dirty="0">
                <a:latin typeface="Sakkal Majalla" panose="02000000000000000000" pitchFamily="2" charset="-78"/>
                <a:cs typeface="Sakkal Majalla" panose="02000000000000000000" pitchFamily="2" charset="-78"/>
              </a:rPr>
              <a:t>أبيّنُ نوعَ الأسلوبِ والغرضِ منهُ في الأمثلةِ الآتيةِ:</a:t>
            </a:r>
            <a:endParaRPr lang="en-GB" sz="3600" dirty="0">
              <a:latin typeface="Sakkal Majalla" panose="02000000000000000000" pitchFamily="2" charset="-78"/>
              <a:cs typeface="Sakkal Majalla" panose="02000000000000000000" pitchFamily="2" charset="-78"/>
            </a:endParaRPr>
          </a:p>
        </p:txBody>
      </p:sp>
      <p:sp>
        <p:nvSpPr>
          <p:cNvPr id="11" name="مربع نص 10">
            <a:extLst>
              <a:ext uri="{FF2B5EF4-FFF2-40B4-BE49-F238E27FC236}">
                <a16:creationId xmlns:a16="http://schemas.microsoft.com/office/drawing/2014/main" xmlns="" id="{BE292638-4EAE-4791-8606-4ED357AD0B87}"/>
              </a:ext>
            </a:extLst>
          </p:cNvPr>
          <p:cNvSpPr txBox="1"/>
          <p:nvPr/>
        </p:nvSpPr>
        <p:spPr>
          <a:xfrm>
            <a:off x="6191250" y="434213"/>
            <a:ext cx="4970393"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r" rtl="1"/>
            <a:r>
              <a:rPr lang="ar-BH" sz="4000" b="1" dirty="0">
                <a:latin typeface="Sakkal Majalla" panose="02000000000000000000" pitchFamily="2" charset="-78"/>
                <a:cs typeface="Sakkal Majalla" panose="02000000000000000000" pitchFamily="2" charset="-78"/>
              </a:rPr>
              <a:t>الأساليبُ اللّغويةُ في المقطَعِ الأوّلِ</a:t>
            </a:r>
            <a:endParaRPr lang="en-GB" sz="4000" b="1" dirty="0">
              <a:latin typeface="Sakkal Majalla" panose="02000000000000000000" pitchFamily="2" charset="-78"/>
              <a:cs typeface="Sakkal Majalla" panose="02000000000000000000" pitchFamily="2" charset="-78"/>
            </a:endParaRPr>
          </a:p>
        </p:txBody>
      </p:sp>
      <p:sp>
        <p:nvSpPr>
          <p:cNvPr id="17" name="مربع نص 16">
            <a:extLst>
              <a:ext uri="{FF2B5EF4-FFF2-40B4-BE49-F238E27FC236}">
                <a16:creationId xmlns:a16="http://schemas.microsoft.com/office/drawing/2014/main" xmlns="" id="{48D915AF-DC91-49A5-9161-508AF2D7FDA3}"/>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graphicFrame>
        <p:nvGraphicFramePr>
          <p:cNvPr id="18" name="Table 6">
            <a:extLst>
              <a:ext uri="{FF2B5EF4-FFF2-40B4-BE49-F238E27FC236}">
                <a16:creationId xmlns:a16="http://schemas.microsoft.com/office/drawing/2014/main" xmlns="" id="{64F8D7D5-233B-4C98-B903-AADE722F5CD7}"/>
              </a:ext>
            </a:extLst>
          </p:cNvPr>
          <p:cNvGraphicFramePr>
            <a:graphicFrameLocks noGrp="1"/>
          </p:cNvGraphicFramePr>
          <p:nvPr>
            <p:extLst>
              <p:ext uri="{D42A27DB-BD31-4B8C-83A1-F6EECF244321}">
                <p14:modId xmlns:p14="http://schemas.microsoft.com/office/powerpoint/2010/main" val="545368460"/>
              </p:ext>
            </p:extLst>
          </p:nvPr>
        </p:nvGraphicFramePr>
        <p:xfrm>
          <a:off x="1043609" y="2283316"/>
          <a:ext cx="10118034" cy="3003106"/>
        </p:xfrm>
        <a:graphic>
          <a:graphicData uri="http://schemas.openxmlformats.org/drawingml/2006/table">
            <a:tbl>
              <a:tblPr firstRow="1" bandRow="1">
                <a:tableStyleId>{21E4AEA4-8DFA-4A89-87EB-49C32662AFE0}</a:tableStyleId>
              </a:tblPr>
              <a:tblGrid>
                <a:gridCol w="5871541">
                  <a:extLst>
                    <a:ext uri="{9D8B030D-6E8A-4147-A177-3AD203B41FA5}">
                      <a16:colId xmlns:a16="http://schemas.microsoft.com/office/drawing/2014/main" xmlns="" val="4197800554"/>
                    </a:ext>
                  </a:extLst>
                </a:gridCol>
                <a:gridCol w="4246493">
                  <a:extLst>
                    <a:ext uri="{9D8B030D-6E8A-4147-A177-3AD203B41FA5}">
                      <a16:colId xmlns:a16="http://schemas.microsoft.com/office/drawing/2014/main" xmlns="" val="3739626947"/>
                    </a:ext>
                  </a:extLst>
                </a:gridCol>
              </a:tblGrid>
              <a:tr h="723202">
                <a:tc>
                  <a:txBody>
                    <a:bodyPr/>
                    <a:lstStyle/>
                    <a:p>
                      <a:pPr algn="ctr"/>
                      <a:r>
                        <a:rPr lang="ar-BH" sz="3200" dirty="0">
                          <a:latin typeface="Sakkal Majalla" panose="02000000000000000000" pitchFamily="2" charset="-78"/>
                          <a:cs typeface="Sakkal Majalla" panose="02000000000000000000" pitchFamily="2" charset="-78"/>
                        </a:rPr>
                        <a:t>نوعُ الأسلوبِ والغرضِ منه</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3028257565"/>
                  </a:ext>
                </a:extLst>
              </a:tr>
              <a:tr h="1194334">
                <a:tc>
                  <a:txBody>
                    <a:bodyPr/>
                    <a:lstStyle/>
                    <a:p>
                      <a:pPr algn="r" rtl="1"/>
                      <a:r>
                        <a:rPr lang="ar-BH" sz="3200" dirty="0">
                          <a:latin typeface="Sakkal Majalla" panose="02000000000000000000" pitchFamily="2" charset="-78"/>
                          <a:cs typeface="Sakkal Majalla" panose="02000000000000000000" pitchFamily="2" charset="-78"/>
                        </a:rPr>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Low"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لا تضجر- لا تزهد- لا أبتغي.</a:t>
                      </a:r>
                      <a:endParaRPr lang="ar-BH" sz="3200" b="1" dirty="0">
                        <a:effectLst/>
                        <a:latin typeface="Sakkal Majalla" panose="02000000000000000000" pitchFamily="2" charset="-78"/>
                        <a:cs typeface="Sakkal Majalla" panose="02000000000000000000" pitchFamily="2" charset="-78"/>
                      </a:endParaRPr>
                    </a:p>
                    <a:p>
                      <a:pPr algn="justLow" rtl="1">
                        <a:lnSpc>
                          <a:spcPct val="115000"/>
                        </a:lnSpc>
                        <a:spcAft>
                          <a:spcPts val="0"/>
                        </a:spcAft>
                      </a:pPr>
                      <a:endParaRPr lang="ar-TN" sz="3200" b="1" dirty="0">
                        <a:effectLst/>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82884903"/>
                  </a:ext>
                </a:extLst>
              </a:tr>
              <a:tr h="1050294">
                <a:tc>
                  <a:txBody>
                    <a:bodyPr/>
                    <a:lstStyle/>
                    <a:p>
                      <a:pPr algn="r" rtl="1"/>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3200" b="1" dirty="0">
                          <a:effectLst/>
                          <a:latin typeface="Sakkal Majalla" panose="02000000000000000000" pitchFamily="2" charset="-78"/>
                          <a:cs typeface="Sakkal Majalla" panose="02000000000000000000" pitchFamily="2" charset="-78"/>
                        </a:rPr>
                        <a:t>أهيَ دائمًا معكَ لا تفارقُكَ؟</a:t>
                      </a:r>
                    </a:p>
                    <a:p>
                      <a:pPr marL="0" marR="0" lvl="0" indent="0" algn="r" defTabSz="914400" rtl="1" eaLnBrk="1" fontAlgn="auto" latinLnBrk="0" hangingPunct="1">
                        <a:lnSpc>
                          <a:spcPct val="100000"/>
                        </a:lnSpc>
                        <a:spcBef>
                          <a:spcPts val="0"/>
                        </a:spcBef>
                        <a:spcAft>
                          <a:spcPts val="0"/>
                        </a:spcAft>
                        <a:buClrTx/>
                        <a:buSzTx/>
                        <a:buFontTx/>
                        <a:buNone/>
                        <a:tabLst/>
                        <a:defRPr/>
                      </a:pPr>
                      <a:endParaRPr lang="ar-BH" sz="3200" b="1" dirty="0">
                        <a:effectLst/>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3292713171"/>
                  </a:ext>
                </a:extLst>
              </a:tr>
            </a:tbl>
          </a:graphicData>
        </a:graphic>
      </p:graphicFrame>
      <p:sp>
        <p:nvSpPr>
          <p:cNvPr id="19" name="Rectangle 2">
            <a:extLst>
              <a:ext uri="{FF2B5EF4-FFF2-40B4-BE49-F238E27FC236}">
                <a16:creationId xmlns:a16="http://schemas.microsoft.com/office/drawing/2014/main" xmlns="" id="{BE1A656F-4E0D-4B1F-878E-6BC0ABC4B24A}"/>
              </a:ext>
            </a:extLst>
          </p:cNvPr>
          <p:cNvSpPr/>
          <p:nvPr/>
        </p:nvSpPr>
        <p:spPr>
          <a:xfrm>
            <a:off x="1043609" y="2562703"/>
            <a:ext cx="5861600" cy="109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BH" sz="3200" dirty="0">
              <a:solidFill>
                <a:srgbClr val="0070C0"/>
              </a:solidFill>
              <a:latin typeface="Sakkal Majalla" panose="02000000000000000000" pitchFamily="2" charset="-78"/>
              <a:cs typeface="Sakkal Majalla" panose="02000000000000000000" pitchFamily="2" charset="-78"/>
            </a:endParaRPr>
          </a:p>
        </p:txBody>
      </p:sp>
      <p:sp>
        <p:nvSpPr>
          <p:cNvPr id="21" name="Rectangle 7">
            <a:extLst>
              <a:ext uri="{FF2B5EF4-FFF2-40B4-BE49-F238E27FC236}">
                <a16:creationId xmlns:a16="http://schemas.microsoft.com/office/drawing/2014/main" xmlns="" id="{23408504-22CB-47FD-8717-97C914CA66D9}"/>
              </a:ext>
            </a:extLst>
          </p:cNvPr>
          <p:cNvSpPr/>
          <p:nvPr/>
        </p:nvSpPr>
        <p:spPr>
          <a:xfrm>
            <a:off x="1427923" y="3179255"/>
            <a:ext cx="5367130" cy="9640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rgbClr val="0070C0"/>
                </a:solidFill>
                <a:latin typeface="Sakkal Majalla" panose="02000000000000000000" pitchFamily="2" charset="-78"/>
                <a:cs typeface="Sakkal Majalla" panose="02000000000000000000" pitchFamily="2" charset="-78"/>
              </a:rPr>
              <a:t>أسلوبُ نَفْيٍ، الغرضُ منْه نَفيُ القدرةِ عَنِ القيامِ بالشيءِ. </a:t>
            </a:r>
            <a:endParaRPr lang="en-US" sz="3200" dirty="0">
              <a:solidFill>
                <a:srgbClr val="0070C0"/>
              </a:solidFill>
              <a:latin typeface="Sakkal Majalla" panose="02000000000000000000" pitchFamily="2" charset="-78"/>
              <a:cs typeface="Sakkal Majalla" panose="02000000000000000000" pitchFamily="2" charset="-78"/>
            </a:endParaRPr>
          </a:p>
        </p:txBody>
      </p:sp>
      <p:sp>
        <p:nvSpPr>
          <p:cNvPr id="22" name="Rectangle 8">
            <a:extLst>
              <a:ext uri="{FF2B5EF4-FFF2-40B4-BE49-F238E27FC236}">
                <a16:creationId xmlns:a16="http://schemas.microsoft.com/office/drawing/2014/main" xmlns="" id="{1FB28145-99CF-4345-9376-443DD6698DCF}"/>
              </a:ext>
            </a:extLst>
          </p:cNvPr>
          <p:cNvSpPr/>
          <p:nvPr/>
        </p:nvSpPr>
        <p:spPr>
          <a:xfrm>
            <a:off x="1256819" y="4290499"/>
            <a:ext cx="5538234" cy="928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rgbClr val="0070C0"/>
                </a:solidFill>
                <a:latin typeface="Sakkal Majalla" panose="02000000000000000000" pitchFamily="2" charset="-78"/>
                <a:cs typeface="Sakkal Majalla" panose="02000000000000000000" pitchFamily="2" charset="-78"/>
              </a:rPr>
              <a:t>أسلوبُ استفهام، الغرضُ منْه التَّعبيرُ عن</a:t>
            </a:r>
          </a:p>
          <a:p>
            <a:pPr algn="ctr"/>
            <a:r>
              <a:rPr lang="ar-BH" sz="3200" dirty="0">
                <a:solidFill>
                  <a:srgbClr val="0070C0"/>
                </a:solidFill>
                <a:latin typeface="Sakkal Majalla" panose="02000000000000000000" pitchFamily="2" charset="-78"/>
                <a:cs typeface="Sakkal Majalla" panose="02000000000000000000" pitchFamily="2" charset="-78"/>
              </a:rPr>
              <a:t> الدَّهشةِ والاستغرابِ.</a:t>
            </a:r>
          </a:p>
        </p:txBody>
      </p:sp>
    </p:spTree>
    <p:extLst>
      <p:ext uri="{BB962C8B-B14F-4D97-AF65-F5344CB8AC3E}">
        <p14:creationId xmlns:p14="http://schemas.microsoft.com/office/powerpoint/2010/main" val="310400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nodePh="1">
                                  <p:stCondLst>
                                    <p:cond delay="0"/>
                                  </p:stCondLst>
                                  <p:endCondLst>
                                    <p:cond evt="begin" delay="0">
                                      <p:tn val="22"/>
                                    </p:cond>
                                  </p:end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0-#ppt_w/2"/>
                                          </p:val>
                                        </p:tav>
                                        <p:tav tm="100000">
                                          <p:val>
                                            <p:strVal val="#ppt_x"/>
                                          </p:val>
                                        </p:tav>
                                      </p:tavLst>
                                    </p:anim>
                                    <p:anim calcmode="lin" valueType="num">
                                      <p:cBhvr additive="base">
                                        <p:cTn id="25"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1">
                                            <p:txEl>
                                              <p:pRg st="0" end="0"/>
                                            </p:txEl>
                                          </p:spTgt>
                                        </p:tgtEl>
                                        <p:attrNameLst>
                                          <p:attrName>style.visibility</p:attrName>
                                        </p:attrNameLst>
                                      </p:cBhvr>
                                      <p:to>
                                        <p:strVal val="visible"/>
                                      </p:to>
                                    </p:set>
                                    <p:anim calcmode="lin" valueType="num">
                                      <p:cBhvr additive="base">
                                        <p:cTn id="30" dur="500" fill="hold"/>
                                        <p:tgtEl>
                                          <p:spTgt spid="21">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22">
                                            <p:txEl>
                                              <p:pRg st="0" end="0"/>
                                            </p:txEl>
                                          </p:spTgt>
                                        </p:tgtEl>
                                        <p:attrNameLst>
                                          <p:attrName>style.visibility</p:attrName>
                                        </p:attrNameLst>
                                      </p:cBhvr>
                                      <p:to>
                                        <p:strVal val="visible"/>
                                      </p:to>
                                    </p:set>
                                    <p:anim calcmode="lin" valueType="num">
                                      <p:cBhvr additive="base">
                                        <p:cTn id="36" dur="500" fill="hold"/>
                                        <p:tgtEl>
                                          <p:spTgt spid="22">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22">
                                            <p:txEl>
                                              <p:pRg st="1" end="1"/>
                                            </p:txEl>
                                          </p:spTgt>
                                        </p:tgtEl>
                                        <p:attrNameLst>
                                          <p:attrName>style.visibility</p:attrName>
                                        </p:attrNameLst>
                                      </p:cBhvr>
                                      <p:to>
                                        <p:strVal val="visible"/>
                                      </p:to>
                                    </p:set>
                                    <p:anim calcmode="lin" valueType="num">
                                      <p:cBhvr additive="base">
                                        <p:cTn id="42" dur="500" fill="hold"/>
                                        <p:tgtEl>
                                          <p:spTgt spid="22">
                                            <p:txEl>
                                              <p:pRg st="1" end="1"/>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2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xmlns="" id="{7EFA9C2A-B889-49F9-AB44-7999233D09D3}"/>
              </a:ext>
            </a:extLst>
          </p:cNvPr>
          <p:cNvSpPr txBox="1"/>
          <p:nvPr/>
        </p:nvSpPr>
        <p:spPr>
          <a:xfrm>
            <a:off x="5178998" y="1279840"/>
            <a:ext cx="6496200" cy="646331"/>
          </a:xfrm>
          <a:prstGeom prst="rect">
            <a:avLst/>
          </a:prstGeom>
          <a:noFill/>
          <a:ln>
            <a:noFill/>
          </a:ln>
        </p:spPr>
        <p:txBody>
          <a:bodyPr wrap="square" rtlCol="0">
            <a:spAutoFit/>
          </a:bodyPr>
          <a:lstStyle/>
          <a:p>
            <a:pPr algn="r" rtl="1"/>
            <a:r>
              <a:rPr lang="ar-BH" sz="3600" dirty="0">
                <a:latin typeface="Sakkal Majalla" panose="02000000000000000000" pitchFamily="2" charset="-78"/>
                <a:cs typeface="Sakkal Majalla" panose="02000000000000000000" pitchFamily="2" charset="-78"/>
              </a:rPr>
              <a:t>أُوضّحُ الصّورَ الخياليّةَ فيما يأتي:</a:t>
            </a:r>
          </a:p>
        </p:txBody>
      </p:sp>
      <p:sp>
        <p:nvSpPr>
          <p:cNvPr id="11" name="مربع نص 10">
            <a:extLst>
              <a:ext uri="{FF2B5EF4-FFF2-40B4-BE49-F238E27FC236}">
                <a16:creationId xmlns:a16="http://schemas.microsoft.com/office/drawing/2014/main" xmlns="" id="{BE292638-4EAE-4791-8606-4ED357AD0B87}"/>
              </a:ext>
            </a:extLst>
          </p:cNvPr>
          <p:cNvSpPr txBox="1"/>
          <p:nvPr/>
        </p:nvSpPr>
        <p:spPr>
          <a:xfrm>
            <a:off x="6896100" y="407565"/>
            <a:ext cx="4779098" cy="73247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r" rtl="1"/>
            <a:r>
              <a:rPr lang="ar-BH" sz="4000" b="1" dirty="0">
                <a:latin typeface="Sakkal Majalla" panose="02000000000000000000" pitchFamily="2" charset="-78"/>
                <a:cs typeface="Sakkal Majalla" panose="02000000000000000000" pitchFamily="2" charset="-78"/>
              </a:rPr>
              <a:t>الصُّورُ  الخياليَّةُ في المقطعِ الأوّلِ</a:t>
            </a:r>
          </a:p>
        </p:txBody>
      </p:sp>
      <p:sp>
        <p:nvSpPr>
          <p:cNvPr id="17" name="مربع نص 16">
            <a:extLst>
              <a:ext uri="{FF2B5EF4-FFF2-40B4-BE49-F238E27FC236}">
                <a16:creationId xmlns:a16="http://schemas.microsoft.com/office/drawing/2014/main" xmlns="" id="{48D915AF-DC91-49A5-9161-508AF2D7FDA3}"/>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graphicFrame>
        <p:nvGraphicFramePr>
          <p:cNvPr id="18" name="Table 6">
            <a:extLst>
              <a:ext uri="{FF2B5EF4-FFF2-40B4-BE49-F238E27FC236}">
                <a16:creationId xmlns:a16="http://schemas.microsoft.com/office/drawing/2014/main" xmlns="" id="{64F8D7D5-233B-4C98-B903-AADE722F5CD7}"/>
              </a:ext>
            </a:extLst>
          </p:cNvPr>
          <p:cNvGraphicFramePr>
            <a:graphicFrameLocks noGrp="1"/>
          </p:cNvGraphicFramePr>
          <p:nvPr>
            <p:extLst>
              <p:ext uri="{D42A27DB-BD31-4B8C-83A1-F6EECF244321}">
                <p14:modId xmlns:p14="http://schemas.microsoft.com/office/powerpoint/2010/main" val="672820544"/>
              </p:ext>
            </p:extLst>
          </p:nvPr>
        </p:nvGraphicFramePr>
        <p:xfrm>
          <a:off x="819150" y="2065972"/>
          <a:ext cx="10856048" cy="3965080"/>
        </p:xfrm>
        <a:graphic>
          <a:graphicData uri="http://schemas.openxmlformats.org/drawingml/2006/table">
            <a:tbl>
              <a:tblPr firstRow="1" bandRow="1">
                <a:tableStyleId>{21E4AEA4-8DFA-4A89-87EB-49C32662AFE0}</a:tableStyleId>
              </a:tblPr>
              <a:tblGrid>
                <a:gridCol w="7560350">
                  <a:extLst>
                    <a:ext uri="{9D8B030D-6E8A-4147-A177-3AD203B41FA5}">
                      <a16:colId xmlns:a16="http://schemas.microsoft.com/office/drawing/2014/main" xmlns="" val="4197800554"/>
                    </a:ext>
                  </a:extLst>
                </a:gridCol>
                <a:gridCol w="3295698">
                  <a:extLst>
                    <a:ext uri="{9D8B030D-6E8A-4147-A177-3AD203B41FA5}">
                      <a16:colId xmlns:a16="http://schemas.microsoft.com/office/drawing/2014/main" xmlns="" val="3739626947"/>
                    </a:ext>
                  </a:extLst>
                </a:gridCol>
              </a:tblGrid>
              <a:tr h="573471">
                <a:tc>
                  <a:txBody>
                    <a:bodyPr/>
                    <a:lstStyle/>
                    <a:p>
                      <a:pPr algn="ctr"/>
                      <a:r>
                        <a:rPr lang="ar-BH" sz="3200" dirty="0">
                          <a:latin typeface="Sakkal Majalla" panose="02000000000000000000" pitchFamily="2" charset="-78"/>
                          <a:cs typeface="Sakkal Majalla" panose="02000000000000000000" pitchFamily="2" charset="-78"/>
                        </a:rPr>
                        <a:t>نوع الأسلوب والغرض منه</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3028257565"/>
                  </a:ext>
                </a:extLst>
              </a:tr>
              <a:tr h="573471">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3200" b="0" kern="1200" dirty="0">
                          <a:solidFill>
                            <a:schemeClr val="dk1"/>
                          </a:solidFill>
                          <a:effectLst/>
                          <a:latin typeface="Sakkal Majalla" panose="02000000000000000000" pitchFamily="2" charset="-78"/>
                          <a:ea typeface="+mn-ea"/>
                          <a:cs typeface="Sakkal Majalla" panose="02000000000000000000" pitchFamily="2" charset="-78"/>
                        </a:rPr>
                        <a:t>وهيَ تلازمُني وكأنَّها جزءٌ مني</a:t>
                      </a:r>
                    </a:p>
                  </a:txBody>
                  <a:tcPr/>
                </a:tc>
                <a:extLst>
                  <a:ext uri="{0D108BD9-81ED-4DB2-BD59-A6C34878D82A}">
                    <a16:rowId xmlns:a16="http://schemas.microsoft.com/office/drawing/2014/main" xmlns="" val="1931693004"/>
                  </a:ext>
                </a:extLst>
              </a:tr>
              <a:tr h="645910">
                <a:tc>
                  <a:txBody>
                    <a:bodyPr/>
                    <a:lstStyle/>
                    <a:p>
                      <a:pPr algn="r" rtl="1"/>
                      <a:r>
                        <a:rPr lang="ar-BH" sz="3200" dirty="0">
                          <a:latin typeface="Sakkal Majalla" panose="02000000000000000000" pitchFamily="2" charset="-78"/>
                          <a:cs typeface="Sakkal Majalla" panose="02000000000000000000" pitchFamily="2" charset="-78"/>
                        </a:rPr>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Low" rtl="1">
                        <a:lnSpc>
                          <a:spcPct val="115000"/>
                        </a:lnSpc>
                        <a:spcAft>
                          <a:spcPts val="0"/>
                        </a:spcAft>
                      </a:pPr>
                      <a:r>
                        <a:rPr lang="ar-TN" sz="3200" b="0" dirty="0">
                          <a:effectLst/>
                          <a:latin typeface="Sakkal Majalla" panose="02000000000000000000" pitchFamily="2" charset="-78"/>
                          <a:cs typeface="Sakkal Majalla" panose="02000000000000000000" pitchFamily="2" charset="-78"/>
                        </a:rPr>
                        <a:t>لا تضج</a:t>
                      </a:r>
                      <a:r>
                        <a:rPr lang="ar-BH" sz="3200" b="0" dirty="0">
                          <a:effectLst/>
                          <a:latin typeface="Sakkal Majalla" panose="02000000000000000000" pitchFamily="2" charset="-78"/>
                          <a:cs typeface="Sakkal Majalla" panose="02000000000000000000" pitchFamily="2" charset="-78"/>
                        </a:rPr>
                        <a:t>رُ</a:t>
                      </a:r>
                    </a:p>
                  </a:txBody>
                  <a:tcPr/>
                </a:tc>
                <a:extLst>
                  <a:ext uri="{0D108BD9-81ED-4DB2-BD59-A6C34878D82A}">
                    <a16:rowId xmlns:a16="http://schemas.microsoft.com/office/drawing/2014/main" xmlns="" val="182884903"/>
                  </a:ext>
                </a:extLst>
              </a:tr>
              <a:tr h="738721">
                <a:tc>
                  <a:txBody>
                    <a:bodyPr/>
                    <a:lstStyle/>
                    <a:p>
                      <a:pPr algn="r" rtl="1"/>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TN" sz="3200" b="0" dirty="0">
                          <a:effectLst/>
                          <a:latin typeface="Sakkal Majalla" panose="02000000000000000000" pitchFamily="2" charset="-78"/>
                          <a:cs typeface="Sakkal Majalla" panose="02000000000000000000" pitchFamily="2" charset="-78"/>
                        </a:rPr>
                        <a:t>لا تزهد</a:t>
                      </a:r>
                      <a:r>
                        <a:rPr lang="ar-BH" sz="3200" b="0" dirty="0">
                          <a:effectLst/>
                          <a:latin typeface="Sakkal Majalla" panose="02000000000000000000" pitchFamily="2" charset="-78"/>
                          <a:cs typeface="Sakkal Majalla" panose="02000000000000000000" pitchFamily="2" charset="-78"/>
                        </a:rPr>
                        <a:t>ُ</a:t>
                      </a:r>
                    </a:p>
                  </a:txBody>
                  <a:tcPr/>
                </a:tc>
                <a:extLst>
                  <a:ext uri="{0D108BD9-81ED-4DB2-BD59-A6C34878D82A}">
                    <a16:rowId xmlns:a16="http://schemas.microsoft.com/office/drawing/2014/main" xmlns="" val="3292713171"/>
                  </a:ext>
                </a:extLst>
              </a:tr>
              <a:tr h="677126">
                <a:tc>
                  <a:txBody>
                    <a:bodyPr/>
                    <a:lstStyle/>
                    <a:p>
                      <a:pPr algn="r" rtl="1"/>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3200" b="0" dirty="0">
                          <a:effectLst/>
                          <a:latin typeface="Sakkal Majalla" panose="02000000000000000000" pitchFamily="2" charset="-78"/>
                          <a:cs typeface="Sakkal Majalla" panose="02000000000000000000" pitchFamily="2" charset="-78"/>
                        </a:rPr>
                        <a:t>تهزُّ رأسَهَا</a:t>
                      </a:r>
                    </a:p>
                  </a:txBody>
                  <a:tcPr/>
                </a:tc>
                <a:extLst>
                  <a:ext uri="{0D108BD9-81ED-4DB2-BD59-A6C34878D82A}">
                    <a16:rowId xmlns:a16="http://schemas.microsoft.com/office/drawing/2014/main" xmlns="" val="3764249888"/>
                  </a:ext>
                </a:extLst>
              </a:tr>
              <a:tr h="738721">
                <a:tc>
                  <a:txBody>
                    <a:bodyPr/>
                    <a:lstStyle/>
                    <a:p>
                      <a:pPr algn="r" rtl="1"/>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3200" b="0" dirty="0">
                          <a:effectLst/>
                          <a:latin typeface="Sakkal Majalla" panose="02000000000000000000" pitchFamily="2" charset="-78"/>
                          <a:cs typeface="Sakkal Majalla" panose="02000000000000000000" pitchFamily="2" charset="-78"/>
                        </a:rPr>
                        <a:t>لقد هرِمَت واعْتَلَّت</a:t>
                      </a:r>
                    </a:p>
                  </a:txBody>
                  <a:tcPr/>
                </a:tc>
                <a:extLst>
                  <a:ext uri="{0D108BD9-81ED-4DB2-BD59-A6C34878D82A}">
                    <a16:rowId xmlns:a16="http://schemas.microsoft.com/office/drawing/2014/main" xmlns="" val="3975635979"/>
                  </a:ext>
                </a:extLst>
              </a:tr>
            </a:tbl>
          </a:graphicData>
        </a:graphic>
      </p:graphicFrame>
      <p:sp>
        <p:nvSpPr>
          <p:cNvPr id="19" name="Rectangle 2">
            <a:extLst>
              <a:ext uri="{FF2B5EF4-FFF2-40B4-BE49-F238E27FC236}">
                <a16:creationId xmlns:a16="http://schemas.microsoft.com/office/drawing/2014/main" xmlns="" id="{BE1A656F-4E0D-4B1F-878E-6BC0ABC4B24A}"/>
              </a:ext>
            </a:extLst>
          </p:cNvPr>
          <p:cNvSpPr/>
          <p:nvPr/>
        </p:nvSpPr>
        <p:spPr>
          <a:xfrm>
            <a:off x="1793743" y="2566624"/>
            <a:ext cx="6759863" cy="7061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dirty="0">
                <a:solidFill>
                  <a:srgbClr val="0070C0"/>
                </a:solidFill>
                <a:latin typeface="Sakkal Majalla" panose="02000000000000000000" pitchFamily="2" charset="-78"/>
                <a:cs typeface="Sakkal Majalla" panose="02000000000000000000" pitchFamily="2" charset="-78"/>
              </a:rPr>
              <a:t>يُشبِّهُ الكاتبُ العصا بذراعِ الإِنسانِ الذي لا يُستغنى عنهُ.</a:t>
            </a:r>
          </a:p>
        </p:txBody>
      </p:sp>
      <p:sp>
        <p:nvSpPr>
          <p:cNvPr id="21" name="Rectangle 7">
            <a:extLst>
              <a:ext uri="{FF2B5EF4-FFF2-40B4-BE49-F238E27FC236}">
                <a16:creationId xmlns:a16="http://schemas.microsoft.com/office/drawing/2014/main" xmlns="" id="{23408504-22CB-47FD-8717-97C914CA66D9}"/>
              </a:ext>
            </a:extLst>
          </p:cNvPr>
          <p:cNvSpPr/>
          <p:nvPr/>
        </p:nvSpPr>
        <p:spPr>
          <a:xfrm>
            <a:off x="1945726" y="3198877"/>
            <a:ext cx="6451748" cy="6866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rgbClr val="0070C0"/>
                </a:solidFill>
                <a:latin typeface="Sakkal Majalla" panose="02000000000000000000" pitchFamily="2" charset="-78"/>
                <a:cs typeface="Sakkal Majalla" panose="02000000000000000000" pitchFamily="2" charset="-78"/>
              </a:rPr>
              <a:t>يُشبِّهُ الكاتبُ العصا بالإنسانِ الذي لا يتضايقُ من شيءٍ.</a:t>
            </a:r>
          </a:p>
        </p:txBody>
      </p:sp>
      <p:sp>
        <p:nvSpPr>
          <p:cNvPr id="22" name="Rectangle 8">
            <a:extLst>
              <a:ext uri="{FF2B5EF4-FFF2-40B4-BE49-F238E27FC236}">
                <a16:creationId xmlns:a16="http://schemas.microsoft.com/office/drawing/2014/main" xmlns="" id="{1FB28145-99CF-4345-9376-443DD6698DCF}"/>
              </a:ext>
            </a:extLst>
          </p:cNvPr>
          <p:cNvSpPr/>
          <p:nvPr/>
        </p:nvSpPr>
        <p:spPr>
          <a:xfrm>
            <a:off x="1918291" y="3738699"/>
            <a:ext cx="6759863" cy="928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rgbClr val="0070C0"/>
                </a:solidFill>
                <a:latin typeface="Sakkal Majalla" panose="02000000000000000000" pitchFamily="2" charset="-78"/>
                <a:cs typeface="Sakkal Majalla" panose="02000000000000000000" pitchFamily="2" charset="-78"/>
              </a:rPr>
              <a:t>يُشبِّهُ الكاتبُ العصا بالإنسانِ الذي لا يتمسكُ بشيءٍ.</a:t>
            </a:r>
          </a:p>
        </p:txBody>
      </p:sp>
      <p:sp>
        <p:nvSpPr>
          <p:cNvPr id="9" name="Rectangle 8">
            <a:extLst>
              <a:ext uri="{FF2B5EF4-FFF2-40B4-BE49-F238E27FC236}">
                <a16:creationId xmlns:a16="http://schemas.microsoft.com/office/drawing/2014/main" xmlns="" id="{1BAFD562-B650-471A-9FDF-D402E461BA82}"/>
              </a:ext>
            </a:extLst>
          </p:cNvPr>
          <p:cNvSpPr/>
          <p:nvPr/>
        </p:nvSpPr>
        <p:spPr>
          <a:xfrm>
            <a:off x="2971836" y="4557530"/>
            <a:ext cx="5573067" cy="7849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rgbClr val="0070C0"/>
                </a:solidFill>
                <a:latin typeface="Sakkal Majalla" panose="02000000000000000000" pitchFamily="2" charset="-78"/>
                <a:cs typeface="Sakkal Majalla" panose="02000000000000000000" pitchFamily="2" charset="-78"/>
              </a:rPr>
              <a:t>يُشبِّهُ الكاتبُ العصا بالإنسانِ الذي يهزُ رأسَهُ.</a:t>
            </a:r>
          </a:p>
        </p:txBody>
      </p:sp>
      <p:sp>
        <p:nvSpPr>
          <p:cNvPr id="10" name="Rectangle 8">
            <a:extLst>
              <a:ext uri="{FF2B5EF4-FFF2-40B4-BE49-F238E27FC236}">
                <a16:creationId xmlns:a16="http://schemas.microsoft.com/office/drawing/2014/main" xmlns="" id="{62941EB5-253F-4A94-ADF7-C86650952B18}"/>
              </a:ext>
            </a:extLst>
          </p:cNvPr>
          <p:cNvSpPr/>
          <p:nvPr/>
        </p:nvSpPr>
        <p:spPr>
          <a:xfrm>
            <a:off x="752574" y="5255852"/>
            <a:ext cx="7792329" cy="928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rgbClr val="0070C0"/>
                </a:solidFill>
                <a:latin typeface="Sakkal Majalla" panose="02000000000000000000" pitchFamily="2" charset="-78"/>
                <a:cs typeface="Sakkal Majalla" panose="02000000000000000000" pitchFamily="2" charset="-78"/>
              </a:rPr>
              <a:t>يُشبِّهُ الكاتبُ العصا بالإنسانِ الذي تقدَّمت به السنُّ وأصبحَ مريضًا.</a:t>
            </a:r>
          </a:p>
        </p:txBody>
      </p:sp>
    </p:spTree>
    <p:extLst>
      <p:ext uri="{BB962C8B-B14F-4D97-AF65-F5344CB8AC3E}">
        <p14:creationId xmlns:p14="http://schemas.microsoft.com/office/powerpoint/2010/main" val="56556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0-#ppt_w/2"/>
                                          </p:val>
                                        </p:tav>
                                        <p:tav tm="100000">
                                          <p:val>
                                            <p:strVal val="#ppt_x"/>
                                          </p:val>
                                        </p:tav>
                                      </p:tavLst>
                                    </p:anim>
                                    <p:anim calcmode="lin" valueType="num">
                                      <p:cBhvr additive="base">
                                        <p:cTn id="25"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1">
                                            <p:txEl>
                                              <p:pRg st="0" end="0"/>
                                            </p:txEl>
                                          </p:spTgt>
                                        </p:tgtEl>
                                        <p:attrNameLst>
                                          <p:attrName>style.visibility</p:attrName>
                                        </p:attrNameLst>
                                      </p:cBhvr>
                                      <p:to>
                                        <p:strVal val="visible"/>
                                      </p:to>
                                    </p:set>
                                    <p:anim calcmode="lin" valueType="num">
                                      <p:cBhvr additive="base">
                                        <p:cTn id="30" dur="500" fill="hold"/>
                                        <p:tgtEl>
                                          <p:spTgt spid="21">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22">
                                            <p:txEl>
                                              <p:pRg st="0" end="0"/>
                                            </p:txEl>
                                          </p:spTgt>
                                        </p:tgtEl>
                                        <p:attrNameLst>
                                          <p:attrName>style.visibility</p:attrName>
                                        </p:attrNameLst>
                                      </p:cBhvr>
                                      <p:to>
                                        <p:strVal val="visible"/>
                                      </p:to>
                                    </p:set>
                                    <p:anim calcmode="lin" valueType="num">
                                      <p:cBhvr additive="base">
                                        <p:cTn id="36" dur="500" fill="hold"/>
                                        <p:tgtEl>
                                          <p:spTgt spid="22">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 calcmode="lin" valueType="num">
                                      <p:cBhvr additive="base">
                                        <p:cTn id="42"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0">
                                            <p:txEl>
                                              <p:pRg st="0" end="0"/>
                                            </p:txEl>
                                          </p:spTgt>
                                        </p:tgtEl>
                                        <p:attrNameLst>
                                          <p:attrName>style.visibility</p:attrName>
                                        </p:attrNameLst>
                                      </p:cBhvr>
                                      <p:to>
                                        <p:strVal val="visible"/>
                                      </p:to>
                                    </p:set>
                                    <p:anim calcmode="lin" valueType="num">
                                      <p:cBhvr additive="base">
                                        <p:cTn id="48"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4945435" y="886416"/>
            <a:ext cx="6365129" cy="646986"/>
          </a:xfrm>
          <a:prstGeom prst="roundRect">
            <a:avLst/>
          </a:prstGeom>
          <a:noFill/>
          <a:ln>
            <a:noFill/>
          </a:ln>
        </p:spPr>
        <p:style>
          <a:lnRef idx="1">
            <a:schemeClr val="accent1"/>
          </a:lnRef>
          <a:fillRef idx="2">
            <a:schemeClr val="accent1"/>
          </a:fillRef>
          <a:effectRef idx="1">
            <a:schemeClr val="accent1"/>
          </a:effectRef>
          <a:fontRef idx="minor">
            <a:schemeClr val="dk1"/>
          </a:fontRef>
        </p:style>
        <p:txBody>
          <a:bodyPr wrap="square" rtlCol="1" anchor="ctr">
            <a:spAutoFit/>
          </a:bodyPr>
          <a:lstStyle/>
          <a:p>
            <a:pPr algn="r" rtl="1"/>
            <a:r>
              <a:rPr lang="ar-BH" sz="3200" b="1" dirty="0">
                <a:solidFill>
                  <a:srgbClr val="FF0000"/>
                </a:solidFill>
                <a:latin typeface="Sakkal Majalla" panose="02000000000000000000" pitchFamily="2" charset="-78"/>
                <a:cs typeface="Sakkal Majalla" panose="02000000000000000000" pitchFamily="2" charset="-78"/>
              </a:rPr>
              <a:t>أقرأُ المَقْطَعَ الأوّلَ جيّدا، ثمّ أُجِيبُ عن الأسْئلةِ الآتيةِ: </a:t>
            </a:r>
            <a:endParaRPr lang="ar-BH" sz="2800" b="1" dirty="0">
              <a:solidFill>
                <a:srgbClr val="FF0000"/>
              </a:solidFill>
              <a:latin typeface="Sakkal Majalla" panose="02000000000000000000" pitchFamily="2" charset="-78"/>
              <a:cs typeface="Sakkal Majalla" panose="02000000000000000000" pitchFamily="2" charset="-78"/>
            </a:endParaRPr>
          </a:p>
        </p:txBody>
      </p:sp>
      <p:sp>
        <p:nvSpPr>
          <p:cNvPr id="6" name="Rectangle 3">
            <a:extLst>
              <a:ext uri="{FF2B5EF4-FFF2-40B4-BE49-F238E27FC236}">
                <a16:creationId xmlns:a16="http://schemas.microsoft.com/office/drawing/2014/main" xmlns="" id="{2421DBA7-251B-4B78-A0CC-14AD03BB27B8}"/>
              </a:ext>
            </a:extLst>
          </p:cNvPr>
          <p:cNvSpPr/>
          <p:nvPr/>
        </p:nvSpPr>
        <p:spPr>
          <a:xfrm>
            <a:off x="1615736" y="1533402"/>
            <a:ext cx="952573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1- ما سببُ حرصِ الكاتبِ على ذكرِ تاريخِ معرفتهِ بالعصا؟</a:t>
            </a:r>
          </a:p>
        </p:txBody>
      </p:sp>
      <p:sp>
        <p:nvSpPr>
          <p:cNvPr id="14" name="مستطيل 13">
            <a:extLst>
              <a:ext uri="{FF2B5EF4-FFF2-40B4-BE49-F238E27FC236}">
                <a16:creationId xmlns:a16="http://schemas.microsoft.com/office/drawing/2014/main" xmlns="" id="{D1A4A916-E742-4F9F-8DB5-EF64533700EB}"/>
              </a:ext>
            </a:extLst>
          </p:cNvPr>
          <p:cNvSpPr/>
          <p:nvPr/>
        </p:nvSpPr>
        <p:spPr>
          <a:xfrm>
            <a:off x="9705766" y="216574"/>
            <a:ext cx="2311473" cy="523220"/>
          </a:xfrm>
          <a:prstGeom prst="rect">
            <a:avLst/>
          </a:prstGeom>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ar-BH" sz="2800" b="1" dirty="0">
                <a:solidFill>
                  <a:schemeClr val="tx1"/>
                </a:solidFill>
                <a:latin typeface="Sakkal Majalla" panose="02000000000000000000" pitchFamily="2" charset="-78"/>
                <a:cs typeface="Sakkal Majalla" panose="02000000000000000000" pitchFamily="2" charset="-78"/>
              </a:rPr>
              <a:t>نشاط: (6 دقائق)</a:t>
            </a:r>
            <a:endParaRPr lang="en-GB" sz="2800" b="1" dirty="0">
              <a:solidFill>
                <a:schemeClr val="tx1"/>
              </a:solidFill>
              <a:latin typeface="Sakkal Majalla" panose="02000000000000000000" pitchFamily="2" charset="-78"/>
              <a:cs typeface="Sakkal Majalla" panose="02000000000000000000" pitchFamily="2" charset="-78"/>
            </a:endParaRPr>
          </a:p>
        </p:txBody>
      </p:sp>
      <p:sp>
        <p:nvSpPr>
          <p:cNvPr id="2" name="مربع نص 1">
            <a:extLst>
              <a:ext uri="{FF2B5EF4-FFF2-40B4-BE49-F238E27FC236}">
                <a16:creationId xmlns:a16="http://schemas.microsoft.com/office/drawing/2014/main" xmlns="" id="{B1C7E1DE-B1E5-4F07-82B6-7F967FC0CA03}"/>
              </a:ext>
            </a:extLst>
          </p:cNvPr>
          <p:cNvSpPr txBox="1"/>
          <p:nvPr/>
        </p:nvSpPr>
        <p:spPr>
          <a:xfrm>
            <a:off x="1911624" y="2112497"/>
            <a:ext cx="9079033"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 .............................................................................................................................</a:t>
            </a:r>
            <a:endParaRPr lang="en-GB" sz="2800" b="1" dirty="0">
              <a:latin typeface="Sakkal Majalla" panose="02000000000000000000" pitchFamily="2" charset="-78"/>
              <a:cs typeface="Sakkal Majalla" panose="02000000000000000000" pitchFamily="2" charset="-78"/>
            </a:endParaRPr>
          </a:p>
        </p:txBody>
      </p:sp>
      <p:sp>
        <p:nvSpPr>
          <p:cNvPr id="3" name="مربع نص 2">
            <a:extLst>
              <a:ext uri="{FF2B5EF4-FFF2-40B4-BE49-F238E27FC236}">
                <a16:creationId xmlns:a16="http://schemas.microsoft.com/office/drawing/2014/main" xmlns="" id="{81916189-FD93-4177-BB26-11267D9C749F}"/>
              </a:ext>
            </a:extLst>
          </p:cNvPr>
          <p:cNvSpPr txBox="1"/>
          <p:nvPr/>
        </p:nvSpPr>
        <p:spPr>
          <a:xfrm>
            <a:off x="1285025" y="2103988"/>
            <a:ext cx="9711154"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حتى يبيِّنَ قِدمَ العلاقةِ القائمةِ بينهُ وبين عصاه.</a:t>
            </a:r>
          </a:p>
        </p:txBody>
      </p:sp>
      <p:sp>
        <p:nvSpPr>
          <p:cNvPr id="26" name="Rectangle 3">
            <a:extLst>
              <a:ext uri="{FF2B5EF4-FFF2-40B4-BE49-F238E27FC236}">
                <a16:creationId xmlns:a16="http://schemas.microsoft.com/office/drawing/2014/main" xmlns="" id="{60C651D9-6D4C-4EEC-808F-4C1FEC5301E9}"/>
              </a:ext>
            </a:extLst>
          </p:cNvPr>
          <p:cNvSpPr/>
          <p:nvPr/>
        </p:nvSpPr>
        <p:spPr>
          <a:xfrm>
            <a:off x="1615735" y="2905780"/>
            <a:ext cx="9525739"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2- تحدثَ الكاتبُ عن عصاه وكأنَّها إنسانٌ يفكرُ، ويشعرُ، ويتحدَّث، أذكرُ من النَّصّ العباراتِ الدَّالَّةِ على ذلك.</a:t>
            </a:r>
          </a:p>
        </p:txBody>
      </p:sp>
      <p:sp>
        <p:nvSpPr>
          <p:cNvPr id="21" name="مربع نص 20">
            <a:extLst>
              <a:ext uri="{FF2B5EF4-FFF2-40B4-BE49-F238E27FC236}">
                <a16:creationId xmlns:a16="http://schemas.microsoft.com/office/drawing/2014/main" xmlns="" id="{9BB05F42-06C2-482D-A473-FCE1F72C9C90}"/>
              </a:ext>
            </a:extLst>
          </p:cNvPr>
          <p:cNvSpPr txBox="1"/>
          <p:nvPr/>
        </p:nvSpPr>
        <p:spPr>
          <a:xfrm>
            <a:off x="6494509" y="4129655"/>
            <a:ext cx="4366994"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1- .......................................................</a:t>
            </a:r>
            <a:endParaRPr lang="en-GB" sz="2800" b="1" dirty="0">
              <a:latin typeface="Sakkal Majalla" panose="02000000000000000000" pitchFamily="2" charset="-78"/>
              <a:cs typeface="Sakkal Majalla" panose="02000000000000000000" pitchFamily="2" charset="-78"/>
            </a:endParaRPr>
          </a:p>
        </p:txBody>
      </p:sp>
      <p:sp>
        <p:nvSpPr>
          <p:cNvPr id="24" name="مربع نص 23">
            <a:extLst>
              <a:ext uri="{FF2B5EF4-FFF2-40B4-BE49-F238E27FC236}">
                <a16:creationId xmlns:a16="http://schemas.microsoft.com/office/drawing/2014/main" xmlns="" id="{E12B4280-2BE0-4045-9711-E2DDCCE225DD}"/>
              </a:ext>
            </a:extLst>
          </p:cNvPr>
          <p:cNvSpPr txBox="1"/>
          <p:nvPr/>
        </p:nvSpPr>
        <p:spPr>
          <a:xfrm>
            <a:off x="6494509" y="4801378"/>
            <a:ext cx="4366994"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2- .......................................................</a:t>
            </a:r>
            <a:endParaRPr lang="en-GB" sz="2800" b="1" dirty="0">
              <a:latin typeface="Sakkal Majalla" panose="02000000000000000000" pitchFamily="2" charset="-78"/>
              <a:cs typeface="Sakkal Majalla" panose="02000000000000000000" pitchFamily="2" charset="-78"/>
            </a:endParaRPr>
          </a:p>
        </p:txBody>
      </p:sp>
      <p:sp>
        <p:nvSpPr>
          <p:cNvPr id="29" name="مربع نص 28">
            <a:extLst>
              <a:ext uri="{FF2B5EF4-FFF2-40B4-BE49-F238E27FC236}">
                <a16:creationId xmlns:a16="http://schemas.microsoft.com/office/drawing/2014/main" xmlns="" id="{E33B4E9C-6DEA-4324-8EB4-3CF59728AF28}"/>
              </a:ext>
            </a:extLst>
          </p:cNvPr>
          <p:cNvSpPr txBox="1"/>
          <p:nvPr/>
        </p:nvSpPr>
        <p:spPr>
          <a:xfrm>
            <a:off x="7104111" y="4099985"/>
            <a:ext cx="3495039"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1- تسمعُ كلّ ما يدور حولي.</a:t>
            </a:r>
            <a:endParaRPr lang="en-GB" sz="28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30" name="مربع نص 29">
            <a:extLst>
              <a:ext uri="{FF2B5EF4-FFF2-40B4-BE49-F238E27FC236}">
                <a16:creationId xmlns:a16="http://schemas.microsoft.com/office/drawing/2014/main" xmlns="" id="{C469F73F-8326-4811-BFF3-6CFE26D10828}"/>
              </a:ext>
            </a:extLst>
          </p:cNvPr>
          <p:cNvSpPr txBox="1"/>
          <p:nvPr/>
        </p:nvSpPr>
        <p:spPr>
          <a:xfrm>
            <a:off x="5308847" y="4771708"/>
            <a:ext cx="5290303"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2- تهزُّ رأسَها في يدي عُجبًا أو سَخَرًا أو صبرًا.</a:t>
            </a:r>
            <a:endParaRPr lang="en-GB" sz="28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13" name="مربع نص 12">
            <a:extLst>
              <a:ext uri="{FF2B5EF4-FFF2-40B4-BE49-F238E27FC236}">
                <a16:creationId xmlns:a16="http://schemas.microsoft.com/office/drawing/2014/main" xmlns="" id="{3047C4E3-24D3-44D2-9A17-2E8158110515}"/>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
        <p:nvSpPr>
          <p:cNvPr id="15" name="مربع نص 14">
            <a:extLst>
              <a:ext uri="{FF2B5EF4-FFF2-40B4-BE49-F238E27FC236}">
                <a16:creationId xmlns:a16="http://schemas.microsoft.com/office/drawing/2014/main" xmlns="" id="{71CEFD6C-D341-4AD1-855C-DDA56B2F748F}"/>
              </a:ext>
            </a:extLst>
          </p:cNvPr>
          <p:cNvSpPr txBox="1"/>
          <p:nvPr/>
        </p:nvSpPr>
        <p:spPr>
          <a:xfrm>
            <a:off x="6494509" y="5473101"/>
            <a:ext cx="4366994"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3- .......................................................</a:t>
            </a:r>
            <a:endParaRPr lang="en-GB" sz="2800" b="1" dirty="0">
              <a:latin typeface="Sakkal Majalla" panose="02000000000000000000" pitchFamily="2" charset="-78"/>
              <a:cs typeface="Sakkal Majalla" panose="02000000000000000000" pitchFamily="2" charset="-78"/>
            </a:endParaRPr>
          </a:p>
        </p:txBody>
      </p:sp>
      <p:sp>
        <p:nvSpPr>
          <p:cNvPr id="17" name="مربع نص 16">
            <a:extLst>
              <a:ext uri="{FF2B5EF4-FFF2-40B4-BE49-F238E27FC236}">
                <a16:creationId xmlns:a16="http://schemas.microsoft.com/office/drawing/2014/main" xmlns="" id="{39578D4B-7340-40E9-A20D-1D4B8B20AF12}"/>
              </a:ext>
            </a:extLst>
          </p:cNvPr>
          <p:cNvSpPr txBox="1"/>
          <p:nvPr/>
        </p:nvSpPr>
        <p:spPr>
          <a:xfrm>
            <a:off x="5308846" y="5473101"/>
            <a:ext cx="5290303"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3- تكتمُ كثيرًا، وتهمسُ قليلًا.</a:t>
            </a:r>
            <a:endParaRPr lang="en-GB" sz="2800" b="1" dirty="0">
              <a:solidFill>
                <a:schemeClr val="accent5">
                  <a:lumMod val="75000"/>
                </a:schemeClr>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52661868"/>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xit" presetSubtype="21" fill="hold" grpId="1" nodeType="clickEffect">
                                  <p:stCondLst>
                                    <p:cond delay="0"/>
                                  </p:stCondLst>
                                  <p:childTnLst>
                                    <p:animEffect transition="out" filter="barn(inVertical)">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childTnLst>
                          </p:cTn>
                        </p:par>
                        <p:par>
                          <p:cTn id="19" fill="hold">
                            <p:stCondLst>
                              <p:cond delay="500"/>
                            </p:stCondLst>
                            <p:childTnLst>
                              <p:par>
                                <p:cTn id="20" presetID="47"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xit" presetSubtype="21" fill="hold" grpId="1" nodeType="clickEffect">
                                  <p:stCondLst>
                                    <p:cond delay="0"/>
                                  </p:stCondLst>
                                  <p:childTnLst>
                                    <p:animEffect transition="out" filter="barn(inVertical)">
                                      <p:cBhvr>
                                        <p:cTn id="47" dur="500"/>
                                        <p:tgtEl>
                                          <p:spTgt spid="21"/>
                                        </p:tgtEl>
                                      </p:cBhvr>
                                    </p:animEffect>
                                    <p:set>
                                      <p:cBhvr>
                                        <p:cTn id="48" dur="1" fill="hold">
                                          <p:stCondLst>
                                            <p:cond delay="499"/>
                                          </p:stCondLst>
                                        </p:cTn>
                                        <p:tgtEl>
                                          <p:spTgt spid="21"/>
                                        </p:tgtEl>
                                        <p:attrNameLst>
                                          <p:attrName>style.visibility</p:attrName>
                                        </p:attrNameLst>
                                      </p:cBhvr>
                                      <p:to>
                                        <p:strVal val="hidden"/>
                                      </p:to>
                                    </p:set>
                                  </p:childTnLst>
                                </p:cTn>
                              </p:par>
                              <p:par>
                                <p:cTn id="49" presetID="16" presetClass="exit" presetSubtype="21" fill="hold" grpId="1" nodeType="withEffect">
                                  <p:stCondLst>
                                    <p:cond delay="0"/>
                                  </p:stCondLst>
                                  <p:childTnLst>
                                    <p:animEffect transition="out" filter="barn(inVertical)">
                                      <p:cBhvr>
                                        <p:cTn id="50" dur="500"/>
                                        <p:tgtEl>
                                          <p:spTgt spid="24"/>
                                        </p:tgtEl>
                                      </p:cBhvr>
                                    </p:animEffect>
                                    <p:set>
                                      <p:cBhvr>
                                        <p:cTn id="51" dur="1" fill="hold">
                                          <p:stCondLst>
                                            <p:cond delay="499"/>
                                          </p:stCondLst>
                                        </p:cTn>
                                        <p:tgtEl>
                                          <p:spTgt spid="24"/>
                                        </p:tgtEl>
                                        <p:attrNameLst>
                                          <p:attrName>style.visibility</p:attrName>
                                        </p:attrNameLst>
                                      </p:cBhvr>
                                      <p:to>
                                        <p:strVal val="hidden"/>
                                      </p:to>
                                    </p:set>
                                  </p:childTnLst>
                                </p:cTn>
                              </p:par>
                              <p:par>
                                <p:cTn id="52" presetID="16" presetClass="exit" presetSubtype="21" fill="hold" grpId="1" nodeType="withEffect">
                                  <p:stCondLst>
                                    <p:cond delay="0"/>
                                  </p:stCondLst>
                                  <p:childTnLst>
                                    <p:animEffect transition="out" filter="barn(inVertical)">
                                      <p:cBhvr>
                                        <p:cTn id="53" dur="500"/>
                                        <p:tgtEl>
                                          <p:spTgt spid="15"/>
                                        </p:tgtEl>
                                      </p:cBhvr>
                                    </p:animEffect>
                                    <p:set>
                                      <p:cBhvr>
                                        <p:cTn id="54" dur="1" fill="hold">
                                          <p:stCondLst>
                                            <p:cond delay="499"/>
                                          </p:stCondLst>
                                        </p:cTn>
                                        <p:tgtEl>
                                          <p:spTgt spid="15"/>
                                        </p:tgtEl>
                                        <p:attrNameLst>
                                          <p:attrName>style.visibility</p:attrName>
                                        </p:attrNameLst>
                                      </p:cBhvr>
                                      <p:to>
                                        <p:strVal val="hidden"/>
                                      </p:to>
                                    </p:set>
                                  </p:childTnLst>
                                </p:cTn>
                              </p:par>
                            </p:childTnLst>
                          </p:cTn>
                        </p:par>
                        <p:par>
                          <p:cTn id="55" fill="hold">
                            <p:stCondLst>
                              <p:cond delay="500"/>
                            </p:stCondLst>
                            <p:childTnLst>
                              <p:par>
                                <p:cTn id="56" presetID="47"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1000"/>
                                        <p:tgtEl>
                                          <p:spTgt spid="29"/>
                                        </p:tgtEl>
                                      </p:cBhvr>
                                    </p:animEffect>
                                    <p:anim calcmode="lin" valueType="num">
                                      <p:cBhvr>
                                        <p:cTn id="59" dur="1000" fill="hold"/>
                                        <p:tgtEl>
                                          <p:spTgt spid="29"/>
                                        </p:tgtEl>
                                        <p:attrNameLst>
                                          <p:attrName>ppt_x</p:attrName>
                                        </p:attrNameLst>
                                      </p:cBhvr>
                                      <p:tavLst>
                                        <p:tav tm="0">
                                          <p:val>
                                            <p:strVal val="#ppt_x"/>
                                          </p:val>
                                        </p:tav>
                                        <p:tav tm="100000">
                                          <p:val>
                                            <p:strVal val="#ppt_x"/>
                                          </p:val>
                                        </p:tav>
                                      </p:tavLst>
                                    </p:anim>
                                    <p:anim calcmode="lin" valueType="num">
                                      <p:cBhvr>
                                        <p:cTn id="60" dur="1000" fill="hold"/>
                                        <p:tgtEl>
                                          <p:spTgt spid="29"/>
                                        </p:tgtEl>
                                        <p:attrNameLst>
                                          <p:attrName>ppt_y</p:attrName>
                                        </p:attrNameLst>
                                      </p:cBhvr>
                                      <p:tavLst>
                                        <p:tav tm="0">
                                          <p:val>
                                            <p:strVal val="#ppt_y-.1"/>
                                          </p:val>
                                        </p:tav>
                                        <p:tav tm="100000">
                                          <p:val>
                                            <p:strVal val="#ppt_y"/>
                                          </p:val>
                                        </p:tav>
                                      </p:tavLst>
                                    </p:anim>
                                  </p:childTnLst>
                                </p:cTn>
                              </p:par>
                            </p:childTnLst>
                          </p:cTn>
                        </p:par>
                        <p:par>
                          <p:cTn id="61" fill="hold">
                            <p:stCondLst>
                              <p:cond delay="1500"/>
                            </p:stCondLst>
                            <p:childTnLst>
                              <p:par>
                                <p:cTn id="62" presetID="47" presetClass="entr" presetSubtype="0"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1000"/>
                                        <p:tgtEl>
                                          <p:spTgt spid="30"/>
                                        </p:tgtEl>
                                      </p:cBhvr>
                                    </p:animEffect>
                                    <p:anim calcmode="lin" valueType="num">
                                      <p:cBhvr>
                                        <p:cTn id="65" dur="1000" fill="hold"/>
                                        <p:tgtEl>
                                          <p:spTgt spid="30"/>
                                        </p:tgtEl>
                                        <p:attrNameLst>
                                          <p:attrName>ppt_x</p:attrName>
                                        </p:attrNameLst>
                                      </p:cBhvr>
                                      <p:tavLst>
                                        <p:tav tm="0">
                                          <p:val>
                                            <p:strVal val="#ppt_x"/>
                                          </p:val>
                                        </p:tav>
                                        <p:tav tm="100000">
                                          <p:val>
                                            <p:strVal val="#ppt_x"/>
                                          </p:val>
                                        </p:tav>
                                      </p:tavLst>
                                    </p:anim>
                                    <p:anim calcmode="lin" valueType="num">
                                      <p:cBhvr>
                                        <p:cTn id="66" dur="1000" fill="hold"/>
                                        <p:tgtEl>
                                          <p:spTgt spid="30"/>
                                        </p:tgtEl>
                                        <p:attrNameLst>
                                          <p:attrName>ppt_y</p:attrName>
                                        </p:attrNameLst>
                                      </p:cBhvr>
                                      <p:tavLst>
                                        <p:tav tm="0">
                                          <p:val>
                                            <p:strVal val="#ppt_y-.1"/>
                                          </p:val>
                                        </p:tav>
                                        <p:tav tm="100000">
                                          <p:val>
                                            <p:strVal val="#ppt_y"/>
                                          </p:val>
                                        </p:tav>
                                      </p:tavLst>
                                    </p:anim>
                                  </p:childTnLst>
                                </p:cTn>
                              </p:par>
                            </p:childTnLst>
                          </p:cTn>
                        </p:par>
                        <p:par>
                          <p:cTn id="67" fill="hold">
                            <p:stCondLst>
                              <p:cond delay="2500"/>
                            </p:stCondLst>
                            <p:childTnLst>
                              <p:par>
                                <p:cTn id="68" presetID="47"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1000"/>
                                        <p:tgtEl>
                                          <p:spTgt spid="17"/>
                                        </p:tgtEl>
                                      </p:cBhvr>
                                    </p:animEffect>
                                    <p:anim calcmode="lin" valueType="num">
                                      <p:cBhvr>
                                        <p:cTn id="71" dur="1000" fill="hold"/>
                                        <p:tgtEl>
                                          <p:spTgt spid="17"/>
                                        </p:tgtEl>
                                        <p:attrNameLst>
                                          <p:attrName>ppt_x</p:attrName>
                                        </p:attrNameLst>
                                      </p:cBhvr>
                                      <p:tavLst>
                                        <p:tav tm="0">
                                          <p:val>
                                            <p:strVal val="#ppt_x"/>
                                          </p:val>
                                        </p:tav>
                                        <p:tav tm="100000">
                                          <p:val>
                                            <p:strVal val="#ppt_x"/>
                                          </p:val>
                                        </p:tav>
                                      </p:tavLst>
                                    </p:anim>
                                    <p:anim calcmode="lin" valueType="num">
                                      <p:cBhvr>
                                        <p:cTn id="7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2" grpId="1"/>
      <p:bldP spid="3" grpId="0"/>
      <p:bldP spid="26" grpId="0" animBg="1"/>
      <p:bldP spid="21" grpId="0"/>
      <p:bldP spid="21" grpId="1"/>
      <p:bldP spid="24" grpId="0"/>
      <p:bldP spid="24" grpId="1"/>
      <p:bldP spid="29" grpId="0"/>
      <p:bldP spid="30" grpId="0"/>
      <p:bldP spid="15" grpId="0"/>
      <p:bldP spid="15" grpId="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xmlns="" id="{2421DBA7-251B-4B78-A0CC-14AD03BB27B8}"/>
              </a:ext>
            </a:extLst>
          </p:cNvPr>
          <p:cNvSpPr/>
          <p:nvPr/>
        </p:nvSpPr>
        <p:spPr>
          <a:xfrm>
            <a:off x="1615734" y="936923"/>
            <a:ext cx="952573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3- أوضِّحُ نوعَ العلاقةِ بينَ الكاتبِ وعصاه.</a:t>
            </a:r>
          </a:p>
        </p:txBody>
      </p:sp>
      <p:sp>
        <p:nvSpPr>
          <p:cNvPr id="2" name="مربع نص 1">
            <a:extLst>
              <a:ext uri="{FF2B5EF4-FFF2-40B4-BE49-F238E27FC236}">
                <a16:creationId xmlns:a16="http://schemas.microsoft.com/office/drawing/2014/main" xmlns="" id="{B1C7E1DE-B1E5-4F07-82B6-7F967FC0CA03}"/>
              </a:ext>
            </a:extLst>
          </p:cNvPr>
          <p:cNvSpPr txBox="1"/>
          <p:nvPr/>
        </p:nvSpPr>
        <p:spPr>
          <a:xfrm>
            <a:off x="2062440" y="1812825"/>
            <a:ext cx="9079033"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 .............................................................................................................................</a:t>
            </a:r>
            <a:endParaRPr lang="en-GB" sz="2800" b="1" dirty="0">
              <a:latin typeface="Sakkal Majalla" panose="02000000000000000000" pitchFamily="2" charset="-78"/>
              <a:cs typeface="Sakkal Majalla" panose="02000000000000000000" pitchFamily="2" charset="-78"/>
            </a:endParaRPr>
          </a:p>
        </p:txBody>
      </p:sp>
      <p:sp>
        <p:nvSpPr>
          <p:cNvPr id="3" name="مربع نص 2">
            <a:extLst>
              <a:ext uri="{FF2B5EF4-FFF2-40B4-BE49-F238E27FC236}">
                <a16:creationId xmlns:a16="http://schemas.microsoft.com/office/drawing/2014/main" xmlns="" id="{81916189-FD93-4177-BB26-11267D9C749F}"/>
              </a:ext>
            </a:extLst>
          </p:cNvPr>
          <p:cNvSpPr txBox="1"/>
          <p:nvPr/>
        </p:nvSpPr>
        <p:spPr>
          <a:xfrm>
            <a:off x="1430319" y="1731840"/>
            <a:ext cx="9711154"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العلاقةُ بينَ الكاتبِ وعصاه علاقةٌ </a:t>
            </a:r>
            <a:r>
              <a:rPr lang="ar-BH" sz="2800" b="1" dirty="0" err="1">
                <a:solidFill>
                  <a:schemeClr val="accent5">
                    <a:lumMod val="75000"/>
                  </a:schemeClr>
                </a:solidFill>
                <a:latin typeface="Sakkal Majalla" panose="02000000000000000000" pitchFamily="2" charset="-78"/>
                <a:cs typeface="Sakkal Majalla" panose="02000000000000000000" pitchFamily="2" charset="-78"/>
              </a:rPr>
              <a:t>تلازميةٌ</a:t>
            </a:r>
            <a:r>
              <a:rPr lang="ar-BH" sz="2800" b="1" dirty="0">
                <a:solidFill>
                  <a:schemeClr val="accent5">
                    <a:lumMod val="75000"/>
                  </a:schemeClr>
                </a:solidFill>
                <a:latin typeface="Sakkal Majalla" panose="02000000000000000000" pitchFamily="2" charset="-78"/>
                <a:cs typeface="Sakkal Majalla" panose="02000000000000000000" pitchFamily="2" charset="-78"/>
              </a:rPr>
              <a:t>، فهي تُلازمُه في كلّ مكان، ولا يُمكنُه الاستغناء عنها.</a:t>
            </a:r>
            <a:endParaRPr lang="en-GB" sz="28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26" name="Rectangle 3">
            <a:extLst>
              <a:ext uri="{FF2B5EF4-FFF2-40B4-BE49-F238E27FC236}">
                <a16:creationId xmlns:a16="http://schemas.microsoft.com/office/drawing/2014/main" xmlns="" id="{60C651D9-6D4C-4EEC-808F-4C1FEC5301E9}"/>
              </a:ext>
            </a:extLst>
          </p:cNvPr>
          <p:cNvSpPr/>
          <p:nvPr/>
        </p:nvSpPr>
        <p:spPr>
          <a:xfrm>
            <a:off x="1615733" y="2642263"/>
            <a:ext cx="952573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4- ما وجهُ الشَّبهِ بين الإنسانِ والعصا كما ذكرَه الكاتبُ؟</a:t>
            </a:r>
          </a:p>
        </p:txBody>
      </p:sp>
      <p:sp>
        <p:nvSpPr>
          <p:cNvPr id="13" name="مربع نص 12">
            <a:extLst>
              <a:ext uri="{FF2B5EF4-FFF2-40B4-BE49-F238E27FC236}">
                <a16:creationId xmlns:a16="http://schemas.microsoft.com/office/drawing/2014/main" xmlns="" id="{3047C4E3-24D3-44D2-9A17-2E8158110515}"/>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
        <p:nvSpPr>
          <p:cNvPr id="16" name="مربع نص 15">
            <a:extLst>
              <a:ext uri="{FF2B5EF4-FFF2-40B4-BE49-F238E27FC236}">
                <a16:creationId xmlns:a16="http://schemas.microsoft.com/office/drawing/2014/main" xmlns="" id="{32513C79-B7F1-44F1-8B67-BA0093CA7DB5}"/>
              </a:ext>
            </a:extLst>
          </p:cNvPr>
          <p:cNvSpPr txBox="1"/>
          <p:nvPr/>
        </p:nvSpPr>
        <p:spPr>
          <a:xfrm>
            <a:off x="1855941" y="3489039"/>
            <a:ext cx="9079033"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 .............................................................................................................................</a:t>
            </a:r>
            <a:endParaRPr lang="en-GB" sz="2800" b="1" dirty="0">
              <a:latin typeface="Sakkal Majalla" panose="02000000000000000000" pitchFamily="2" charset="-78"/>
              <a:cs typeface="Sakkal Majalla" panose="02000000000000000000" pitchFamily="2" charset="-78"/>
            </a:endParaRPr>
          </a:p>
        </p:txBody>
      </p:sp>
      <p:sp>
        <p:nvSpPr>
          <p:cNvPr id="18" name="مربع نص 17">
            <a:extLst>
              <a:ext uri="{FF2B5EF4-FFF2-40B4-BE49-F238E27FC236}">
                <a16:creationId xmlns:a16="http://schemas.microsoft.com/office/drawing/2014/main" xmlns="" id="{F54AFA41-BEBE-4246-8629-9793DE809A02}"/>
              </a:ext>
            </a:extLst>
          </p:cNvPr>
          <p:cNvSpPr txBox="1"/>
          <p:nvPr/>
        </p:nvSpPr>
        <p:spPr>
          <a:xfrm>
            <a:off x="1346230" y="3398553"/>
            <a:ext cx="9711154"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أنها تهرمُ وتعتّلُ وتمرضُ.</a:t>
            </a:r>
          </a:p>
        </p:txBody>
      </p:sp>
      <p:sp>
        <p:nvSpPr>
          <p:cNvPr id="19" name="Rectangle 1">
            <a:extLst>
              <a:ext uri="{FF2B5EF4-FFF2-40B4-BE49-F238E27FC236}">
                <a16:creationId xmlns:a16="http://schemas.microsoft.com/office/drawing/2014/main" xmlns="" id="{C55C4EA2-F7DF-4739-938E-ED43A32CCA7D}"/>
              </a:ext>
            </a:extLst>
          </p:cNvPr>
          <p:cNvSpPr/>
          <p:nvPr/>
        </p:nvSpPr>
        <p:spPr>
          <a:xfrm>
            <a:off x="1615732" y="5017903"/>
            <a:ext cx="9525739" cy="113877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 "إنَّ عصاي معي دائمًا" نوعُ الأسلوبِ السَّابقِ.</a:t>
            </a:r>
          </a:p>
          <a:p>
            <a:pPr algn="r" rtl="1"/>
            <a:endParaRPr lang="ar-BH" sz="1200" b="1" dirty="0">
              <a:latin typeface="Sakkal Majalla" panose="02000000000000000000" pitchFamily="2" charset="-78"/>
              <a:cs typeface="Sakkal Majalla" panose="02000000000000000000" pitchFamily="2" charset="-78"/>
            </a:endParaRPr>
          </a:p>
          <a:p>
            <a:pPr algn="r" rtl="1"/>
            <a:r>
              <a:rPr lang="ar-BH" sz="2800" b="1" dirty="0">
                <a:latin typeface="Sakkal Majalla" panose="02000000000000000000" pitchFamily="2" charset="-78"/>
                <a:cs typeface="Sakkal Majalla" panose="02000000000000000000" pitchFamily="2" charset="-78"/>
              </a:rPr>
              <a:t>أ. أسلوبُ استفهامٍ.                     ب. أسلوبُ تعجبٍ.                              ج. أسلوبُ توكيدٍ.</a:t>
            </a:r>
          </a:p>
        </p:txBody>
      </p:sp>
      <p:sp>
        <p:nvSpPr>
          <p:cNvPr id="20" name="Arc 2">
            <a:extLst>
              <a:ext uri="{FF2B5EF4-FFF2-40B4-BE49-F238E27FC236}">
                <a16:creationId xmlns:a16="http://schemas.microsoft.com/office/drawing/2014/main" xmlns="" id="{366DCC16-0616-4402-808B-E5C4F37987BF}"/>
              </a:ext>
            </a:extLst>
          </p:cNvPr>
          <p:cNvSpPr/>
          <p:nvPr/>
        </p:nvSpPr>
        <p:spPr>
          <a:xfrm>
            <a:off x="4273953" y="5663194"/>
            <a:ext cx="315978" cy="471231"/>
          </a:xfrm>
          <a:prstGeom prst="arc">
            <a:avLst>
              <a:gd name="adj1" fmla="val 16200000"/>
              <a:gd name="adj2" fmla="val 16136284"/>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Rectangle 12">
            <a:extLst>
              <a:ext uri="{FF2B5EF4-FFF2-40B4-BE49-F238E27FC236}">
                <a16:creationId xmlns:a16="http://schemas.microsoft.com/office/drawing/2014/main" xmlns="" id="{A708F4A6-9A8A-431A-9FB6-74523BF4237C}"/>
              </a:ext>
            </a:extLst>
          </p:cNvPr>
          <p:cNvSpPr/>
          <p:nvPr/>
        </p:nvSpPr>
        <p:spPr>
          <a:xfrm>
            <a:off x="1649441" y="4339366"/>
            <a:ext cx="9492031"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5- أختارُ الإجابةَ الصّحيحةَ ممّا يأتي:</a:t>
            </a:r>
          </a:p>
        </p:txBody>
      </p:sp>
    </p:spTree>
    <p:extLst>
      <p:ext uri="{BB962C8B-B14F-4D97-AF65-F5344CB8AC3E}">
        <p14:creationId xmlns:p14="http://schemas.microsoft.com/office/powerpoint/2010/main" val="1707852024"/>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xit" presetSubtype="21" fill="hold" grpId="1" nodeType="clickEffect">
                                  <p:stCondLst>
                                    <p:cond delay="0"/>
                                  </p:stCondLst>
                                  <p:childTnLst>
                                    <p:animEffect transition="out" filter="barn(inVertical)">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childTnLst>
                          </p:cTn>
                        </p:par>
                        <p:par>
                          <p:cTn id="19" fill="hold">
                            <p:stCondLst>
                              <p:cond delay="500"/>
                            </p:stCondLst>
                            <p:childTnLst>
                              <p:par>
                                <p:cTn id="20" presetID="47"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xit" presetSubtype="21" fill="hold" grpId="1" nodeType="clickEffect">
                                  <p:stCondLst>
                                    <p:cond delay="0"/>
                                  </p:stCondLst>
                                  <p:childTnLst>
                                    <p:animEffect transition="out" filter="barn(inVertical)">
                                      <p:cBhvr>
                                        <p:cTn id="39" dur="500"/>
                                        <p:tgtEl>
                                          <p:spTgt spid="16"/>
                                        </p:tgtEl>
                                      </p:cBhvr>
                                    </p:animEffect>
                                    <p:set>
                                      <p:cBhvr>
                                        <p:cTn id="40" dur="1" fill="hold">
                                          <p:stCondLst>
                                            <p:cond delay="499"/>
                                          </p:stCondLst>
                                        </p:cTn>
                                        <p:tgtEl>
                                          <p:spTgt spid="16"/>
                                        </p:tgtEl>
                                        <p:attrNameLst>
                                          <p:attrName>style.visibility</p:attrName>
                                        </p:attrNameLst>
                                      </p:cBhvr>
                                      <p:to>
                                        <p:strVal val="hidden"/>
                                      </p:to>
                                    </p:set>
                                  </p:childTnLst>
                                </p:cTn>
                              </p:par>
                            </p:childTnLst>
                          </p:cTn>
                        </p:par>
                        <p:par>
                          <p:cTn id="41" fill="hold">
                            <p:stCondLst>
                              <p:cond delay="500"/>
                            </p:stCondLst>
                            <p:childTnLst>
                              <p:par>
                                <p:cTn id="42" presetID="47"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19">
                                            <p:txEl>
                                              <p:pRg st="0" end="0"/>
                                            </p:txEl>
                                          </p:spTgt>
                                        </p:tgtEl>
                                        <p:attrNameLst>
                                          <p:attrName>style.visibility</p:attrName>
                                        </p:attrNameLst>
                                      </p:cBhvr>
                                      <p:to>
                                        <p:strVal val="visible"/>
                                      </p:to>
                                    </p:set>
                                    <p:animEffect transition="in" filter="fade">
                                      <p:cBhvr>
                                        <p:cTn id="65" dur="1000"/>
                                        <p:tgtEl>
                                          <p:spTgt spid="19">
                                            <p:txEl>
                                              <p:pRg st="0" end="0"/>
                                            </p:txEl>
                                          </p:spTgt>
                                        </p:tgtEl>
                                      </p:cBhvr>
                                    </p:animEffect>
                                    <p:anim calcmode="lin" valueType="num">
                                      <p:cBhvr>
                                        <p:cTn id="66"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67"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68" fill="hold">
                            <p:stCondLst>
                              <p:cond delay="1000"/>
                            </p:stCondLst>
                            <p:childTnLst>
                              <p:par>
                                <p:cTn id="69" presetID="42" presetClass="entr" presetSubtype="0" fill="hold" nodeType="afterEffect">
                                  <p:stCondLst>
                                    <p:cond delay="0"/>
                                  </p:stCondLst>
                                  <p:childTnLst>
                                    <p:set>
                                      <p:cBhvr>
                                        <p:cTn id="70" dur="1" fill="hold">
                                          <p:stCondLst>
                                            <p:cond delay="0"/>
                                          </p:stCondLst>
                                        </p:cTn>
                                        <p:tgtEl>
                                          <p:spTgt spid="19">
                                            <p:txEl>
                                              <p:pRg st="2" end="2"/>
                                            </p:txEl>
                                          </p:spTgt>
                                        </p:tgtEl>
                                        <p:attrNameLst>
                                          <p:attrName>style.visibility</p:attrName>
                                        </p:attrNameLst>
                                      </p:cBhvr>
                                      <p:to>
                                        <p:strVal val="visible"/>
                                      </p:to>
                                    </p:set>
                                    <p:animEffect transition="in" filter="fade">
                                      <p:cBhvr>
                                        <p:cTn id="71" dur="1000"/>
                                        <p:tgtEl>
                                          <p:spTgt spid="19">
                                            <p:txEl>
                                              <p:pRg st="2" end="2"/>
                                            </p:txEl>
                                          </p:spTgt>
                                        </p:tgtEl>
                                      </p:cBhvr>
                                    </p:animEffect>
                                    <p:anim calcmode="lin" valueType="num">
                                      <p:cBhvr>
                                        <p:cTn id="72"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73"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1" presetClass="entr" presetSubtype="1"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wheel(1)">
                                      <p:cBhvr>
                                        <p:cTn id="78"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2" grpId="1"/>
      <p:bldP spid="3" grpId="0"/>
      <p:bldP spid="26" grpId="0" animBg="1"/>
      <p:bldP spid="16" grpId="0"/>
      <p:bldP spid="16" grpId="1"/>
      <p:bldP spid="18" grpId="0"/>
      <p:bldP spid="19" grpId="0" animBg="1"/>
      <p:bldP spid="20"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8">
            <a:extLst>
              <a:ext uri="{FF2B5EF4-FFF2-40B4-BE49-F238E27FC236}">
                <a16:creationId xmlns:a16="http://schemas.microsoft.com/office/drawing/2014/main" xmlns="" id="{4DDA89D1-0C56-4BF8-97B3-07F95DF44788}"/>
              </a:ext>
            </a:extLst>
          </p:cNvPr>
          <p:cNvSpPr/>
          <p:nvPr/>
        </p:nvSpPr>
        <p:spPr>
          <a:xfrm>
            <a:off x="9620250" y="2263914"/>
            <a:ext cx="2076449" cy="132343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ar-BH" sz="4000" b="1" dirty="0">
                <a:solidFill>
                  <a:srgbClr val="FF0000"/>
                </a:solidFill>
                <a:latin typeface="Sakkal Majalla" panose="02000000000000000000" pitchFamily="2" charset="-78"/>
                <a:cs typeface="Sakkal Majalla" panose="02000000000000000000" pitchFamily="2" charset="-78"/>
              </a:rPr>
              <a:t>المقطعُ الثّاني للنّصّ</a:t>
            </a:r>
            <a:endParaRPr lang="en-GB" sz="4000" dirty="0"/>
          </a:p>
        </p:txBody>
      </p:sp>
      <p:pic>
        <p:nvPicPr>
          <p:cNvPr id="3" name="صورة 2">
            <a:extLst>
              <a:ext uri="{FF2B5EF4-FFF2-40B4-BE49-F238E27FC236}">
                <a16:creationId xmlns:a16="http://schemas.microsoft.com/office/drawing/2014/main" xmlns="" id="{7EED4AD7-FFDF-4C72-B6B4-0C4615AD697D}"/>
              </a:ext>
            </a:extLst>
          </p:cNvPr>
          <p:cNvPicPr>
            <a:picLocks noChangeAspect="1"/>
          </p:cNvPicPr>
          <p:nvPr/>
        </p:nvPicPr>
        <p:blipFill rotWithShape="1">
          <a:blip r:embed="rId2"/>
          <a:srcRect b="4420"/>
          <a:stretch/>
        </p:blipFill>
        <p:spPr>
          <a:xfrm>
            <a:off x="1501638" y="2156790"/>
            <a:ext cx="7832861" cy="3234359"/>
          </a:xfrm>
          <a:prstGeom prst="rect">
            <a:avLst/>
          </a:prstGeom>
        </p:spPr>
      </p:pic>
      <p:pic>
        <p:nvPicPr>
          <p:cNvPr id="4" name="صورة 3">
            <a:extLst>
              <a:ext uri="{FF2B5EF4-FFF2-40B4-BE49-F238E27FC236}">
                <a16:creationId xmlns:a16="http://schemas.microsoft.com/office/drawing/2014/main" xmlns="" id="{5FB62F2D-463A-4C0A-81FD-C11808847B9B}"/>
              </a:ext>
            </a:extLst>
          </p:cNvPr>
          <p:cNvPicPr>
            <a:picLocks noChangeAspect="1"/>
          </p:cNvPicPr>
          <p:nvPr/>
        </p:nvPicPr>
        <p:blipFill>
          <a:blip r:embed="rId3"/>
          <a:stretch>
            <a:fillRect/>
          </a:stretch>
        </p:blipFill>
        <p:spPr>
          <a:xfrm>
            <a:off x="1501637" y="790575"/>
            <a:ext cx="7728087" cy="945300"/>
          </a:xfrm>
          <a:prstGeom prst="rect">
            <a:avLst/>
          </a:prstGeom>
        </p:spPr>
      </p:pic>
      <p:sp>
        <p:nvSpPr>
          <p:cNvPr id="5" name="مستطيل 4">
            <a:extLst>
              <a:ext uri="{FF2B5EF4-FFF2-40B4-BE49-F238E27FC236}">
                <a16:creationId xmlns:a16="http://schemas.microsoft.com/office/drawing/2014/main" xmlns="" id="{BB13DF46-C421-4E8E-AC7F-801206E46401}"/>
              </a:ext>
            </a:extLst>
          </p:cNvPr>
          <p:cNvSpPr/>
          <p:nvPr/>
        </p:nvSpPr>
        <p:spPr>
          <a:xfrm>
            <a:off x="1501639" y="4552950"/>
            <a:ext cx="3927611" cy="8381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مربع نص 13">
            <a:extLst>
              <a:ext uri="{FF2B5EF4-FFF2-40B4-BE49-F238E27FC236}">
                <a16:creationId xmlns:a16="http://schemas.microsoft.com/office/drawing/2014/main" xmlns="" id="{BD27FC21-89C1-4022-B061-91A3A74E84A5}"/>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3187978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xmlns="" id="{79F79F2E-8D5F-4CDD-A7F3-18EFA56567F6}"/>
              </a:ext>
            </a:extLst>
          </p:cNvPr>
          <p:cNvGraphicFramePr>
            <a:graphicFrameLocks noGrp="1"/>
          </p:cNvGraphicFramePr>
          <p:nvPr/>
        </p:nvGraphicFramePr>
        <p:xfrm>
          <a:off x="683106" y="2206486"/>
          <a:ext cx="10934993" cy="3494237"/>
        </p:xfrm>
        <a:graphic>
          <a:graphicData uri="http://schemas.openxmlformats.org/drawingml/2006/table">
            <a:tbl>
              <a:tblPr firstRow="1" bandRow="1">
                <a:tableStyleId>{21E4AEA4-8DFA-4A89-87EB-49C32662AFE0}</a:tableStyleId>
              </a:tblPr>
              <a:tblGrid>
                <a:gridCol w="10934993">
                  <a:extLst>
                    <a:ext uri="{9D8B030D-6E8A-4147-A177-3AD203B41FA5}">
                      <a16:colId xmlns:a16="http://schemas.microsoft.com/office/drawing/2014/main" xmlns="" val="4107278025"/>
                    </a:ext>
                  </a:extLst>
                </a:gridCol>
              </a:tblGrid>
              <a:tr h="622289">
                <a:tc>
                  <a:txBody>
                    <a:bodyPr/>
                    <a:lstStyle/>
                    <a:p>
                      <a:pPr algn="ctr">
                        <a:lnSpc>
                          <a:spcPct val="100000"/>
                        </a:lnSpc>
                      </a:pPr>
                      <a:r>
                        <a:rPr lang="ar-BH" sz="3600" dirty="0">
                          <a:latin typeface="Sakkal Majalla" panose="02000000000000000000" pitchFamily="2" charset="-78"/>
                          <a:cs typeface="Sakkal Majalla" panose="02000000000000000000" pitchFamily="2" charset="-78"/>
                        </a:rPr>
                        <a:t>الشَّرحُ</a:t>
                      </a:r>
                      <a:endParaRPr lang="ar-BH" sz="3600" b="1" kern="1200" dirty="0">
                        <a:solidFill>
                          <a:schemeClr val="lt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936915430"/>
                  </a:ext>
                </a:extLst>
              </a:tr>
              <a:tr h="2854157">
                <a:tc>
                  <a:txBody>
                    <a:bodyPr/>
                    <a:lstStyle/>
                    <a:p>
                      <a:pPr algn="just">
                        <a:lnSpc>
                          <a:spcPct val="100000"/>
                        </a:lnSpc>
                      </a:pPr>
                      <a:endParaRPr lang="ar-BH" sz="36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503703359"/>
                  </a:ext>
                </a:extLst>
              </a:tr>
            </a:tbl>
          </a:graphicData>
        </a:graphic>
      </p:graphicFrame>
      <p:graphicFrame>
        <p:nvGraphicFramePr>
          <p:cNvPr id="6" name="جدول 5">
            <a:extLst>
              <a:ext uri="{FF2B5EF4-FFF2-40B4-BE49-F238E27FC236}">
                <a16:creationId xmlns:a16="http://schemas.microsoft.com/office/drawing/2014/main" xmlns="" id="{6310061D-4568-4038-9F3C-1D84D32CE8F4}"/>
              </a:ext>
            </a:extLst>
          </p:cNvPr>
          <p:cNvGraphicFramePr>
            <a:graphicFrameLocks noGrp="1"/>
          </p:cNvGraphicFramePr>
          <p:nvPr>
            <p:extLst>
              <p:ext uri="{D42A27DB-BD31-4B8C-83A1-F6EECF244321}">
                <p14:modId xmlns:p14="http://schemas.microsoft.com/office/powerpoint/2010/main" val="2811879306"/>
              </p:ext>
            </p:extLst>
          </p:nvPr>
        </p:nvGraphicFramePr>
        <p:xfrm>
          <a:off x="795131" y="2965592"/>
          <a:ext cx="10790584" cy="2735132"/>
        </p:xfrm>
        <a:graphic>
          <a:graphicData uri="http://schemas.openxmlformats.org/drawingml/2006/table">
            <a:tbl>
              <a:tblPr>
                <a:tableStyleId>{2D5ABB26-0587-4C30-8999-92F81FD0307C}</a:tableStyleId>
              </a:tblPr>
              <a:tblGrid>
                <a:gridCol w="10790584">
                  <a:extLst>
                    <a:ext uri="{9D8B030D-6E8A-4147-A177-3AD203B41FA5}">
                      <a16:colId xmlns:a16="http://schemas.microsoft.com/office/drawing/2014/main" xmlns="" val="4107278025"/>
                    </a:ext>
                  </a:extLst>
                </a:gridCol>
              </a:tblGrid>
              <a:tr h="2735132">
                <a:tc>
                  <a:txBody>
                    <a:bodyPr/>
                    <a:lstStyle/>
                    <a:p>
                      <a:pPr marL="571500" indent="-571500" algn="just">
                        <a:lnSpc>
                          <a:spcPct val="100000"/>
                        </a:lnSpc>
                        <a:buFont typeface="Courier New" panose="02070309020205020404" pitchFamily="49" charset="0"/>
                        <a:buChar char="o"/>
                      </a:pPr>
                      <a:r>
                        <a:rPr lang="ar-BH" sz="3200" b="0" dirty="0">
                          <a:solidFill>
                            <a:schemeClr val="tx1"/>
                          </a:solidFill>
                          <a:latin typeface="Sakkal Majalla" panose="02000000000000000000" pitchFamily="2" charset="-78"/>
                          <a:cs typeface="Sakkal Majalla" panose="02000000000000000000" pitchFamily="2" charset="-78"/>
                        </a:rPr>
                        <a:t>يبدأُ عُنصرُ الحوارِ في هذهِ القصَّةِ بين الكاتبِ وعصاه، حيثُ يتركُ الكاتبُ العنانَ لعصَاه للتَّكلِّمِ عن أزمةِ القراءةِ التي شغلَتْ تفكيرَهُ والتي تُعدُّ مشكلةً من مشكلاتِ السَّاعةِ بلا جدالٍ. جيلٌ ينصرفُ عَن القِراءةِ المفيدةِ إلى فُنونٍ من اللَّهوِ والعبثِ لا تنفعُ ولا تفيدُ، ويَضيقُ بِعُصَارةِ الفِكرِ التي تُطفئُ ظمَأَ العقلِ، وتُرطِّبُ جفافَ القلبِ؛ ليُقْبلَ على كلِّ مَا مِن شَأنِهِ أنْ يُذبِلَ نَضارةَ العقولِ، ويغلِقَ منافذَ القلوبِ.</a:t>
                      </a:r>
                    </a:p>
                  </a:txBody>
                  <a:tcPr/>
                </a:tc>
                <a:extLst>
                  <a:ext uri="{0D108BD9-81ED-4DB2-BD59-A6C34878D82A}">
                    <a16:rowId xmlns:a16="http://schemas.microsoft.com/office/drawing/2014/main" xmlns="" val="1503703359"/>
                  </a:ext>
                </a:extLst>
              </a:tr>
            </a:tbl>
          </a:graphicData>
        </a:graphic>
      </p:graphicFrame>
      <p:sp>
        <p:nvSpPr>
          <p:cNvPr id="10" name="مستطيل 9">
            <a:extLst>
              <a:ext uri="{FF2B5EF4-FFF2-40B4-BE49-F238E27FC236}">
                <a16:creationId xmlns:a16="http://schemas.microsoft.com/office/drawing/2014/main" xmlns="" id="{87271785-0D0A-448A-8DAB-4F0CD115B71B}"/>
              </a:ext>
            </a:extLst>
          </p:cNvPr>
          <p:cNvSpPr/>
          <p:nvPr/>
        </p:nvSpPr>
        <p:spPr>
          <a:xfrm>
            <a:off x="8555022" y="1442213"/>
            <a:ext cx="3030692" cy="70788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r>
              <a:rPr lang="ar-BH" sz="4000" b="1" dirty="0">
                <a:solidFill>
                  <a:schemeClr val="bg1"/>
                </a:solidFill>
                <a:latin typeface="Sakkal Majalla" panose="02000000000000000000" pitchFamily="2" charset="-78"/>
                <a:cs typeface="Sakkal Majalla" panose="02000000000000000000" pitchFamily="2" charset="-78"/>
              </a:rPr>
              <a:t>الفكرةُ الرّئيسةُ:</a:t>
            </a:r>
          </a:p>
        </p:txBody>
      </p:sp>
      <p:sp>
        <p:nvSpPr>
          <p:cNvPr id="11" name="Rectangle 3">
            <a:extLst>
              <a:ext uri="{FF2B5EF4-FFF2-40B4-BE49-F238E27FC236}">
                <a16:creationId xmlns:a16="http://schemas.microsoft.com/office/drawing/2014/main" xmlns="" id="{328A453B-778D-4BBF-B967-660D565F3696}"/>
              </a:ext>
            </a:extLst>
          </p:cNvPr>
          <p:cNvSpPr/>
          <p:nvPr/>
        </p:nvSpPr>
        <p:spPr>
          <a:xfrm>
            <a:off x="2333815" y="1472990"/>
            <a:ext cx="6131755" cy="646331"/>
          </a:xfrm>
          <a:prstGeom prst="rect">
            <a:avLst/>
          </a:prstGeom>
          <a:solidFill>
            <a:schemeClr val="accent2">
              <a:lumMod val="20000"/>
              <a:lumOff val="80000"/>
            </a:schemeClr>
          </a:solidFill>
        </p:spPr>
        <p:txBody>
          <a:bodyPr wrap="square">
            <a:spAutoFit/>
          </a:bodyPr>
          <a:lstStyle/>
          <a:p>
            <a:pPr algn="ctr"/>
            <a:r>
              <a:rPr lang="ar-BH" sz="3600" b="1" dirty="0">
                <a:latin typeface="Sakkal Majalla" panose="02000000000000000000" pitchFamily="2" charset="-78"/>
                <a:cs typeface="Sakkal Majalla" panose="02000000000000000000" pitchFamily="2" charset="-78"/>
              </a:rPr>
              <a:t>خطورةُ انصرافِ النّاسِ عن تغذيةِ العقولِ.</a:t>
            </a:r>
          </a:p>
        </p:txBody>
      </p:sp>
      <p:sp>
        <p:nvSpPr>
          <p:cNvPr id="12" name="مستطيل 11">
            <a:extLst>
              <a:ext uri="{FF2B5EF4-FFF2-40B4-BE49-F238E27FC236}">
                <a16:creationId xmlns:a16="http://schemas.microsoft.com/office/drawing/2014/main" xmlns="" id="{4F1ED2DA-E0A8-4D56-9C59-A5E2BA874AE6}"/>
              </a:ext>
            </a:extLst>
          </p:cNvPr>
          <p:cNvSpPr/>
          <p:nvPr/>
        </p:nvSpPr>
        <p:spPr>
          <a:xfrm>
            <a:off x="3849756" y="276223"/>
            <a:ext cx="4492487"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ar-BH" sz="4000" b="1" dirty="0">
                <a:solidFill>
                  <a:srgbClr val="FF0000"/>
                </a:solidFill>
                <a:latin typeface="Sakkal Majalla" panose="02000000000000000000" pitchFamily="2" charset="-78"/>
                <a:cs typeface="Sakkal Majalla" panose="02000000000000000000" pitchFamily="2" charset="-78"/>
              </a:rPr>
              <a:t>المقطعُ الثّاني للنّصّ</a:t>
            </a:r>
            <a:endParaRPr lang="en-GB" sz="4000" dirty="0"/>
          </a:p>
        </p:txBody>
      </p:sp>
      <p:sp>
        <p:nvSpPr>
          <p:cNvPr id="13" name="مربع نص 12">
            <a:extLst>
              <a:ext uri="{FF2B5EF4-FFF2-40B4-BE49-F238E27FC236}">
                <a16:creationId xmlns:a16="http://schemas.microsoft.com/office/drawing/2014/main" xmlns="" id="{D1C9543B-22B5-42B4-A0A5-2615CC59D705}"/>
              </a:ext>
            </a:extLst>
          </p:cNvPr>
          <p:cNvSpPr txBox="1"/>
          <p:nvPr/>
        </p:nvSpPr>
        <p:spPr>
          <a:xfrm>
            <a:off x="322123" y="108319"/>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30797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xmlns="" id="{5EC21325-E399-4A71-B7D9-D73EB52AF2CE}"/>
              </a:ext>
            </a:extLst>
          </p:cNvPr>
          <p:cNvGraphicFramePr>
            <a:graphicFrameLocks noGrp="1"/>
          </p:cNvGraphicFramePr>
          <p:nvPr>
            <p:extLst>
              <p:ext uri="{D42A27DB-BD31-4B8C-83A1-F6EECF244321}">
                <p14:modId xmlns:p14="http://schemas.microsoft.com/office/powerpoint/2010/main" val="2787311652"/>
              </p:ext>
            </p:extLst>
          </p:nvPr>
        </p:nvGraphicFramePr>
        <p:xfrm>
          <a:off x="8384087" y="1737772"/>
          <a:ext cx="2634519" cy="4512022"/>
        </p:xfrm>
        <a:graphic>
          <a:graphicData uri="http://schemas.openxmlformats.org/drawingml/2006/table">
            <a:tbl>
              <a:tblPr firstRow="1" bandRow="1">
                <a:tableStyleId>{9DCAF9ED-07DC-4A11-8D7F-57B35C25682E}</a:tableStyleId>
              </a:tblPr>
              <a:tblGrid>
                <a:gridCol w="2634519">
                  <a:extLst>
                    <a:ext uri="{9D8B030D-6E8A-4147-A177-3AD203B41FA5}">
                      <a16:colId xmlns:a16="http://schemas.microsoft.com/office/drawing/2014/main" xmlns="" val="2188681178"/>
                    </a:ext>
                  </a:extLst>
                </a:gridCol>
              </a:tblGrid>
              <a:tr h="586664">
                <a:tc>
                  <a:txBody>
                    <a:bodyPr/>
                    <a:lstStyle/>
                    <a:p>
                      <a:pPr algn="ctr"/>
                      <a:r>
                        <a:rPr lang="ar-BH" sz="3200" dirty="0">
                          <a:latin typeface="Sakkal Majalla" panose="02000000000000000000" pitchFamily="2" charset="-78"/>
                          <a:cs typeface="Sakkal Majalla" panose="02000000000000000000" pitchFamily="2" charset="-78"/>
                        </a:rPr>
                        <a:t>الكلمةُ</a:t>
                      </a: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6191112"/>
                  </a:ext>
                </a:extLst>
              </a:tr>
              <a:tr h="627075">
                <a:tc>
                  <a:txBody>
                    <a:bodyPr/>
                    <a:lstStyle/>
                    <a:p>
                      <a:pPr algn="ct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043005580"/>
                  </a:ext>
                </a:extLst>
              </a:tr>
              <a:tr h="664527">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3728115105"/>
                  </a:ext>
                </a:extLst>
              </a:tr>
              <a:tr h="654460">
                <a:tc>
                  <a:txBody>
                    <a:bodyPr/>
                    <a:lstStyle/>
                    <a:p>
                      <a:pPr algn="ctr"/>
                      <a:r>
                        <a:rPr lang="ar-BH" sz="2800" kern="1200" dirty="0"/>
                        <a:t> </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1458104101"/>
                  </a:ext>
                </a:extLst>
              </a:tr>
              <a:tr h="599374">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950865540"/>
                  </a:ext>
                </a:extLst>
              </a:tr>
              <a:tr h="689961">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902935981"/>
                  </a:ext>
                </a:extLst>
              </a:tr>
              <a:tr h="689961">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4237611837"/>
                  </a:ext>
                </a:extLst>
              </a:tr>
            </a:tbl>
          </a:graphicData>
        </a:graphic>
      </p:graphicFrame>
      <p:graphicFrame>
        <p:nvGraphicFramePr>
          <p:cNvPr id="7" name="جدول 5">
            <a:extLst>
              <a:ext uri="{FF2B5EF4-FFF2-40B4-BE49-F238E27FC236}">
                <a16:creationId xmlns:a16="http://schemas.microsoft.com/office/drawing/2014/main" xmlns="" id="{18463613-A4CF-4F7E-A0EC-41CA2D99D4F4}"/>
              </a:ext>
            </a:extLst>
          </p:cNvPr>
          <p:cNvGraphicFramePr>
            <a:graphicFrameLocks noGrp="1"/>
          </p:cNvGraphicFramePr>
          <p:nvPr>
            <p:extLst>
              <p:ext uri="{D42A27DB-BD31-4B8C-83A1-F6EECF244321}">
                <p14:modId xmlns:p14="http://schemas.microsoft.com/office/powerpoint/2010/main" val="1186478494"/>
              </p:ext>
            </p:extLst>
          </p:nvPr>
        </p:nvGraphicFramePr>
        <p:xfrm>
          <a:off x="2162843" y="1718414"/>
          <a:ext cx="6088936" cy="4541178"/>
        </p:xfrm>
        <a:graphic>
          <a:graphicData uri="http://schemas.openxmlformats.org/drawingml/2006/table">
            <a:tbl>
              <a:tblPr firstRow="1" bandRow="1">
                <a:tableStyleId>{9DCAF9ED-07DC-4A11-8D7F-57B35C25682E}</a:tableStyleId>
              </a:tblPr>
              <a:tblGrid>
                <a:gridCol w="6088936">
                  <a:extLst>
                    <a:ext uri="{9D8B030D-6E8A-4147-A177-3AD203B41FA5}">
                      <a16:colId xmlns:a16="http://schemas.microsoft.com/office/drawing/2014/main" xmlns="" val="2188681178"/>
                    </a:ext>
                  </a:extLst>
                </a:gridCol>
              </a:tblGrid>
              <a:tr h="576039">
                <a:tc>
                  <a:txBody>
                    <a:bodyPr/>
                    <a:lstStyle/>
                    <a:p>
                      <a:pPr algn="ctr" rtl="1"/>
                      <a:r>
                        <a:rPr lang="ar-BH" sz="3200" dirty="0">
                          <a:latin typeface="Sakkal Majalla" panose="02000000000000000000" pitchFamily="2" charset="-78"/>
                          <a:cs typeface="Sakkal Majalla" panose="02000000000000000000" pitchFamily="2" charset="-78"/>
                        </a:rPr>
                        <a:t>المعنى</a:t>
                      </a: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6191112"/>
                  </a:ext>
                </a:extLst>
              </a:tr>
              <a:tr h="635489">
                <a:tc>
                  <a:txBody>
                    <a:bodyPr/>
                    <a:lstStyle/>
                    <a:p>
                      <a:pPr algn="ctr" rtl="1"/>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2669011919"/>
                  </a:ext>
                </a:extLst>
              </a:tr>
              <a:tr h="652493">
                <a:tc>
                  <a:txBody>
                    <a:bodyPr/>
                    <a:lstStyle/>
                    <a:p>
                      <a:pPr algn="ctr" rtl="1"/>
                      <a:endParaRPr lang="en-GB" sz="2400" b="1" dirty="0">
                        <a:solidFill>
                          <a:srgbClr val="0070C0"/>
                        </a:solidFill>
                      </a:endParaRPr>
                    </a:p>
                  </a:txBody>
                  <a:tcPr/>
                </a:tc>
                <a:extLst>
                  <a:ext uri="{0D108BD9-81ED-4DB2-BD59-A6C34878D82A}">
                    <a16:rowId xmlns:a16="http://schemas.microsoft.com/office/drawing/2014/main" xmlns="" val="3728115105"/>
                  </a:ext>
                </a:extLst>
              </a:tr>
              <a:tr h="642605">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1458104101"/>
                  </a:ext>
                </a:extLst>
              </a:tr>
              <a:tr h="606157">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950865540"/>
                  </a:ext>
                </a:extLst>
              </a:tr>
              <a:tr h="712657">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902935981"/>
                  </a:ext>
                </a:extLst>
              </a:tr>
              <a:tr h="712657">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2039028932"/>
                  </a:ext>
                </a:extLst>
              </a:tr>
            </a:tbl>
          </a:graphicData>
        </a:graphic>
      </p:graphicFrame>
      <p:sp>
        <p:nvSpPr>
          <p:cNvPr id="8" name="مربع نص 7">
            <a:extLst>
              <a:ext uri="{FF2B5EF4-FFF2-40B4-BE49-F238E27FC236}">
                <a16:creationId xmlns:a16="http://schemas.microsoft.com/office/drawing/2014/main" xmlns="" id="{A8B1E1BD-1C3C-4FBA-BF61-845011C9C12D}"/>
              </a:ext>
            </a:extLst>
          </p:cNvPr>
          <p:cNvSpPr txBox="1"/>
          <p:nvPr/>
        </p:nvSpPr>
        <p:spPr>
          <a:xfrm>
            <a:off x="2162843" y="1077772"/>
            <a:ext cx="8855763" cy="584775"/>
          </a:xfrm>
          <a:prstGeom prst="rect">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r" rtl="1"/>
            <a:r>
              <a:rPr lang="ar-BH" sz="3200" b="1" dirty="0">
                <a:solidFill>
                  <a:sysClr val="windowText" lastClr="000000"/>
                </a:solidFill>
                <a:latin typeface="Sakkal Majalla" panose="02000000000000000000" pitchFamily="2" charset="-78"/>
                <a:cs typeface="Sakkal Majalla" panose="02000000000000000000" pitchFamily="2" charset="-78"/>
              </a:rPr>
              <a:t>أتعرّفُ الـمعاني السَّياقيّةَ للمفرداتِ من خلالِ الجدولِ الآتي:</a:t>
            </a:r>
          </a:p>
        </p:txBody>
      </p:sp>
      <p:sp>
        <p:nvSpPr>
          <p:cNvPr id="4" name="مربع نص 3">
            <a:extLst>
              <a:ext uri="{FF2B5EF4-FFF2-40B4-BE49-F238E27FC236}">
                <a16:creationId xmlns:a16="http://schemas.microsoft.com/office/drawing/2014/main" xmlns="" id="{2FF2A516-894C-4DC4-9EA9-CD2D2E478632}"/>
              </a:ext>
            </a:extLst>
          </p:cNvPr>
          <p:cNvSpPr txBox="1"/>
          <p:nvPr/>
        </p:nvSpPr>
        <p:spPr>
          <a:xfrm>
            <a:off x="3351371" y="2390503"/>
            <a:ext cx="4422226" cy="584775"/>
          </a:xfrm>
          <a:prstGeom prst="rect">
            <a:avLst/>
          </a:prstGeom>
          <a:noFill/>
        </p:spPr>
        <p:txBody>
          <a:bodyPr wrap="square" rtlCol="0">
            <a:spAutoFit/>
          </a:bodyPr>
          <a:lstStyle/>
          <a:p>
            <a:pPr algn="ctr" rtl="1"/>
            <a:r>
              <a:rPr lang="ar-BH" altLang="zh-CN" sz="3200" b="1" dirty="0">
                <a:solidFill>
                  <a:srgbClr val="0070C0"/>
                </a:solidFill>
                <a:latin typeface="Sakkal Majalla" panose="02000000000000000000" pitchFamily="2" charset="-78"/>
                <a:cs typeface="Sakkal Majalla" panose="02000000000000000000" pitchFamily="2" charset="-78"/>
              </a:rPr>
              <a:t>الممتلئةُ</a:t>
            </a:r>
          </a:p>
        </p:txBody>
      </p:sp>
      <p:sp>
        <p:nvSpPr>
          <p:cNvPr id="10" name="مربع نص 9">
            <a:extLst>
              <a:ext uri="{FF2B5EF4-FFF2-40B4-BE49-F238E27FC236}">
                <a16:creationId xmlns:a16="http://schemas.microsoft.com/office/drawing/2014/main" xmlns="" id="{FACA2FDD-BB81-4838-B3C7-3F0167493E84}"/>
              </a:ext>
            </a:extLst>
          </p:cNvPr>
          <p:cNvSpPr txBox="1"/>
          <p:nvPr/>
        </p:nvSpPr>
        <p:spPr>
          <a:xfrm>
            <a:off x="2988479" y="3599140"/>
            <a:ext cx="4848446" cy="584775"/>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جمع مُرطِّب: مشروباتُ حارّةُ أو مثلجةُ</a:t>
            </a:r>
          </a:p>
        </p:txBody>
      </p:sp>
      <p:sp>
        <p:nvSpPr>
          <p:cNvPr id="11" name="مربع نص 10">
            <a:extLst>
              <a:ext uri="{FF2B5EF4-FFF2-40B4-BE49-F238E27FC236}">
                <a16:creationId xmlns:a16="http://schemas.microsoft.com/office/drawing/2014/main" xmlns="" id="{E194C0AF-EDEA-483A-B1AF-99CEF814FC2E}"/>
              </a:ext>
            </a:extLst>
          </p:cNvPr>
          <p:cNvSpPr txBox="1"/>
          <p:nvPr/>
        </p:nvSpPr>
        <p:spPr>
          <a:xfrm>
            <a:off x="3584128" y="4298341"/>
            <a:ext cx="4189469" cy="580280"/>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صانعُ الحلوى وبائعُها</a:t>
            </a:r>
          </a:p>
        </p:txBody>
      </p:sp>
      <p:sp>
        <p:nvSpPr>
          <p:cNvPr id="29" name="مربع نص 28">
            <a:extLst>
              <a:ext uri="{FF2B5EF4-FFF2-40B4-BE49-F238E27FC236}">
                <a16:creationId xmlns:a16="http://schemas.microsoft.com/office/drawing/2014/main" xmlns="" id="{7C034EDA-1FC5-41D2-AAE4-9587EBECEF9A}"/>
              </a:ext>
            </a:extLst>
          </p:cNvPr>
          <p:cNvSpPr txBox="1"/>
          <p:nvPr/>
        </p:nvSpPr>
        <p:spPr>
          <a:xfrm>
            <a:off x="3109598" y="2989209"/>
            <a:ext cx="4848446" cy="584775"/>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محلّ التّجارة</a:t>
            </a:r>
          </a:p>
        </p:txBody>
      </p:sp>
      <p:sp>
        <p:nvSpPr>
          <p:cNvPr id="14" name="مربع نص 13">
            <a:extLst>
              <a:ext uri="{FF2B5EF4-FFF2-40B4-BE49-F238E27FC236}">
                <a16:creationId xmlns:a16="http://schemas.microsoft.com/office/drawing/2014/main" xmlns="" id="{0BE3F8F8-DA82-424B-BA56-0F5081BD1BEA}"/>
              </a:ext>
            </a:extLst>
          </p:cNvPr>
          <p:cNvSpPr txBox="1"/>
          <p:nvPr/>
        </p:nvSpPr>
        <p:spPr>
          <a:xfrm>
            <a:off x="6734174" y="289535"/>
            <a:ext cx="4284431" cy="70190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r"/>
            <a:r>
              <a:rPr lang="ar-BH" sz="4000" b="1" dirty="0">
                <a:latin typeface="Sakkal Majalla" panose="02000000000000000000" pitchFamily="2" charset="-78"/>
                <a:cs typeface="Sakkal Majalla" panose="02000000000000000000" pitchFamily="2" charset="-78"/>
              </a:rPr>
              <a:t>معاني مُفرداتِ المقطعِ الثَّاني</a:t>
            </a:r>
            <a:endParaRPr lang="en-GB" sz="4000" b="1" dirty="0">
              <a:latin typeface="Sakkal Majalla" panose="02000000000000000000" pitchFamily="2" charset="-78"/>
              <a:cs typeface="Sakkal Majalla" panose="02000000000000000000" pitchFamily="2" charset="-78"/>
            </a:endParaRPr>
          </a:p>
        </p:txBody>
      </p:sp>
      <p:sp>
        <p:nvSpPr>
          <p:cNvPr id="13" name="مربع نص 28">
            <a:extLst>
              <a:ext uri="{FF2B5EF4-FFF2-40B4-BE49-F238E27FC236}">
                <a16:creationId xmlns:a16="http://schemas.microsoft.com/office/drawing/2014/main" xmlns="" id="{7C034EDA-1FC5-41D2-AAE4-9587EBECEF9A}"/>
              </a:ext>
            </a:extLst>
          </p:cNvPr>
          <p:cNvSpPr txBox="1"/>
          <p:nvPr/>
        </p:nvSpPr>
        <p:spPr>
          <a:xfrm>
            <a:off x="8885376" y="2347255"/>
            <a:ext cx="1598259"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العامرةُ</a:t>
            </a:r>
            <a:endParaRPr lang="en-GB" sz="3200" b="1" dirty="0">
              <a:latin typeface="Sakkal Majalla" panose="02000000000000000000" pitchFamily="2" charset="-78"/>
              <a:cs typeface="Sakkal Majalla" panose="02000000000000000000" pitchFamily="2" charset="-78"/>
            </a:endParaRPr>
          </a:p>
        </p:txBody>
      </p:sp>
      <p:sp>
        <p:nvSpPr>
          <p:cNvPr id="15" name="مربع نص 28">
            <a:extLst>
              <a:ext uri="{FF2B5EF4-FFF2-40B4-BE49-F238E27FC236}">
                <a16:creationId xmlns:a16="http://schemas.microsoft.com/office/drawing/2014/main" xmlns="" id="{7C034EDA-1FC5-41D2-AAE4-9587EBECEF9A}"/>
              </a:ext>
            </a:extLst>
          </p:cNvPr>
          <p:cNvSpPr txBox="1"/>
          <p:nvPr/>
        </p:nvSpPr>
        <p:spPr>
          <a:xfrm>
            <a:off x="8885376" y="2915436"/>
            <a:ext cx="1598259"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حانوت</a:t>
            </a:r>
            <a:endParaRPr lang="en-GB" sz="3200" b="1" dirty="0">
              <a:latin typeface="Sakkal Majalla" panose="02000000000000000000" pitchFamily="2" charset="-78"/>
              <a:cs typeface="Sakkal Majalla" panose="02000000000000000000" pitchFamily="2" charset="-78"/>
            </a:endParaRPr>
          </a:p>
        </p:txBody>
      </p:sp>
      <p:sp>
        <p:nvSpPr>
          <p:cNvPr id="16" name="مربع نص 28">
            <a:extLst>
              <a:ext uri="{FF2B5EF4-FFF2-40B4-BE49-F238E27FC236}">
                <a16:creationId xmlns:a16="http://schemas.microsoft.com/office/drawing/2014/main" xmlns="" id="{7C034EDA-1FC5-41D2-AAE4-9587EBECEF9A}"/>
              </a:ext>
            </a:extLst>
          </p:cNvPr>
          <p:cNvSpPr txBox="1"/>
          <p:nvPr/>
        </p:nvSpPr>
        <p:spPr>
          <a:xfrm>
            <a:off x="8943119" y="3619360"/>
            <a:ext cx="1598259" cy="584775"/>
          </a:xfrm>
          <a:prstGeom prst="rect">
            <a:avLst/>
          </a:prstGeom>
          <a:noFill/>
        </p:spPr>
        <p:txBody>
          <a:bodyPr wrap="square" rtlCol="0">
            <a:spAutoFit/>
          </a:bodyPr>
          <a:lstStyle/>
          <a:p>
            <a:pPr algn="ctr"/>
            <a:r>
              <a:rPr lang="ar-BH" sz="3200" b="1" dirty="0">
                <a:solidFill>
                  <a:schemeClr val="dk1"/>
                </a:solidFill>
                <a:latin typeface="Sakkal Majalla" panose="02000000000000000000" pitchFamily="2" charset="-78"/>
                <a:cs typeface="Sakkal Majalla" panose="02000000000000000000" pitchFamily="2" charset="-78"/>
              </a:rPr>
              <a:t>الـمُـرَطّباتُ</a:t>
            </a:r>
            <a:endParaRPr lang="en-GB" sz="3200" b="1" dirty="0">
              <a:solidFill>
                <a:schemeClr val="dk1"/>
              </a:solidFill>
              <a:latin typeface="Sakkal Majalla" panose="02000000000000000000" pitchFamily="2" charset="-78"/>
              <a:cs typeface="Sakkal Majalla" panose="02000000000000000000" pitchFamily="2" charset="-78"/>
            </a:endParaRPr>
          </a:p>
        </p:txBody>
      </p:sp>
      <p:sp>
        <p:nvSpPr>
          <p:cNvPr id="17" name="مربع نص 28">
            <a:extLst>
              <a:ext uri="{FF2B5EF4-FFF2-40B4-BE49-F238E27FC236}">
                <a16:creationId xmlns:a16="http://schemas.microsoft.com/office/drawing/2014/main" xmlns="" id="{7C034EDA-1FC5-41D2-AAE4-9587EBECEF9A}"/>
              </a:ext>
            </a:extLst>
          </p:cNvPr>
          <p:cNvSpPr txBox="1"/>
          <p:nvPr/>
        </p:nvSpPr>
        <p:spPr>
          <a:xfrm>
            <a:off x="8509538" y="4233144"/>
            <a:ext cx="2465423"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الحلوانيّ</a:t>
            </a:r>
            <a:endParaRPr lang="en-GB" sz="3200" b="1" dirty="0">
              <a:solidFill>
                <a:schemeClr val="dk1"/>
              </a:solidFill>
              <a:latin typeface="Sakkal Majalla" panose="02000000000000000000" pitchFamily="2" charset="-78"/>
              <a:cs typeface="Sakkal Majalla" panose="02000000000000000000" pitchFamily="2" charset="-78"/>
            </a:endParaRPr>
          </a:p>
        </p:txBody>
      </p:sp>
      <mc:AlternateContent xmlns:mc="http://schemas.openxmlformats.org/markup-compatibility/2006" xmlns:p14="http://schemas.microsoft.com/office/powerpoint/2010/main">
        <mc:Choice Requires="p14">
          <p:contentPart p14:bwMode="auto" r:id="rId2">
            <p14:nvContentPartPr>
              <p14:cNvPr id="2" name="حبر 1">
                <a:extLst>
                  <a:ext uri="{FF2B5EF4-FFF2-40B4-BE49-F238E27FC236}">
                    <a16:creationId xmlns:a16="http://schemas.microsoft.com/office/drawing/2014/main" xmlns="" id="{21376412-F19B-451F-A1A7-EE48A18B0051}"/>
                  </a:ext>
                </a:extLst>
              </p14:cNvPr>
              <p14:cNvContentPartPr/>
              <p14:nvPr/>
            </p14:nvContentPartPr>
            <p14:xfrm>
              <a:off x="3137960" y="2390503"/>
              <a:ext cx="360" cy="360"/>
            </p14:xfrm>
          </p:contentPart>
        </mc:Choice>
        <mc:Fallback xmlns="">
          <p:pic>
            <p:nvPicPr>
              <p:cNvPr id="2" name="حبر 1">
                <a:extLst>
                  <a:ext uri="{FF2B5EF4-FFF2-40B4-BE49-F238E27FC236}">
                    <a16:creationId xmlns:a16="http://schemas.microsoft.com/office/drawing/2014/main" id="{21376412-F19B-451F-A1A7-EE48A18B0051}"/>
                  </a:ext>
                </a:extLst>
              </p:cNvPr>
              <p:cNvPicPr/>
              <p:nvPr/>
            </p:nvPicPr>
            <p:blipFill>
              <a:blip r:embed="rId3"/>
              <a:stretch>
                <a:fillRect/>
              </a:stretch>
            </p:blipFill>
            <p:spPr>
              <a:xfrm>
                <a:off x="3128960" y="238150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حبر 2">
                <a:extLst>
                  <a:ext uri="{FF2B5EF4-FFF2-40B4-BE49-F238E27FC236}">
                    <a16:creationId xmlns:a16="http://schemas.microsoft.com/office/drawing/2014/main" xmlns="" id="{2DB912EA-AA97-4940-A743-9853141B40FC}"/>
                  </a:ext>
                </a:extLst>
              </p14:cNvPr>
              <p14:cNvContentPartPr/>
              <p14:nvPr/>
            </p14:nvContentPartPr>
            <p14:xfrm>
              <a:off x="3137960" y="2390503"/>
              <a:ext cx="360" cy="360"/>
            </p14:xfrm>
          </p:contentPart>
        </mc:Choice>
        <mc:Fallback xmlns="">
          <p:pic>
            <p:nvPicPr>
              <p:cNvPr id="3" name="حبر 2">
                <a:extLst>
                  <a:ext uri="{FF2B5EF4-FFF2-40B4-BE49-F238E27FC236}">
                    <a16:creationId xmlns:a16="http://schemas.microsoft.com/office/drawing/2014/main" id="{2DB912EA-AA97-4940-A743-9853141B40FC}"/>
                  </a:ext>
                </a:extLst>
              </p:cNvPr>
              <p:cNvPicPr/>
              <p:nvPr/>
            </p:nvPicPr>
            <p:blipFill>
              <a:blip r:embed="rId3"/>
              <a:stretch>
                <a:fillRect/>
              </a:stretch>
            </p:blipFill>
            <p:spPr>
              <a:xfrm>
                <a:off x="3128960" y="238150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حبر 5">
                <a:extLst>
                  <a:ext uri="{FF2B5EF4-FFF2-40B4-BE49-F238E27FC236}">
                    <a16:creationId xmlns:a16="http://schemas.microsoft.com/office/drawing/2014/main" xmlns="" id="{2D344B7E-EBF2-482B-B3B4-23EE3C142052}"/>
                  </a:ext>
                </a:extLst>
              </p14:cNvPr>
              <p14:cNvContentPartPr/>
              <p14:nvPr/>
            </p14:nvContentPartPr>
            <p14:xfrm>
              <a:off x="3137960" y="2390503"/>
              <a:ext cx="360" cy="360"/>
            </p14:xfrm>
          </p:contentPart>
        </mc:Choice>
        <mc:Fallback xmlns="">
          <p:pic>
            <p:nvPicPr>
              <p:cNvPr id="6" name="حبر 5">
                <a:extLst>
                  <a:ext uri="{FF2B5EF4-FFF2-40B4-BE49-F238E27FC236}">
                    <a16:creationId xmlns:a16="http://schemas.microsoft.com/office/drawing/2014/main" id="{2D344B7E-EBF2-482B-B3B4-23EE3C142052}"/>
                  </a:ext>
                </a:extLst>
              </p:cNvPr>
              <p:cNvPicPr/>
              <p:nvPr/>
            </p:nvPicPr>
            <p:blipFill>
              <a:blip r:embed="rId3"/>
              <a:stretch>
                <a:fillRect/>
              </a:stretch>
            </p:blipFill>
            <p:spPr>
              <a:xfrm>
                <a:off x="3128960" y="2381503"/>
                <a:ext cx="18000" cy="18000"/>
              </a:xfrm>
              <a:prstGeom prst="rect">
                <a:avLst/>
              </a:prstGeom>
            </p:spPr>
          </p:pic>
        </mc:Fallback>
      </mc:AlternateContent>
      <p:sp>
        <p:nvSpPr>
          <p:cNvPr id="20" name="مربع نص 19">
            <a:extLst>
              <a:ext uri="{FF2B5EF4-FFF2-40B4-BE49-F238E27FC236}">
                <a16:creationId xmlns:a16="http://schemas.microsoft.com/office/drawing/2014/main" xmlns="" id="{376B4803-C6BC-41E4-A996-4BBC206BAB91}"/>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
        <p:nvSpPr>
          <p:cNvPr id="23" name="مربع نص 28">
            <a:extLst>
              <a:ext uri="{FF2B5EF4-FFF2-40B4-BE49-F238E27FC236}">
                <a16:creationId xmlns:a16="http://schemas.microsoft.com/office/drawing/2014/main" xmlns="" id="{B40B5143-F293-47A2-B754-2C18ECE2CC75}"/>
              </a:ext>
            </a:extLst>
          </p:cNvPr>
          <p:cNvSpPr txBox="1"/>
          <p:nvPr/>
        </p:nvSpPr>
        <p:spPr>
          <a:xfrm>
            <a:off x="8553183" y="4885355"/>
            <a:ext cx="2465423"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الذِّهْنُ </a:t>
            </a:r>
            <a:endParaRPr lang="en-GB" sz="3200" b="1" dirty="0">
              <a:solidFill>
                <a:schemeClr val="dk1"/>
              </a:solidFill>
              <a:latin typeface="Sakkal Majalla" panose="02000000000000000000" pitchFamily="2" charset="-78"/>
              <a:cs typeface="Sakkal Majalla" panose="02000000000000000000" pitchFamily="2" charset="-78"/>
            </a:endParaRPr>
          </a:p>
        </p:txBody>
      </p:sp>
      <p:sp>
        <p:nvSpPr>
          <p:cNvPr id="24" name="مربع نص 23">
            <a:extLst>
              <a:ext uri="{FF2B5EF4-FFF2-40B4-BE49-F238E27FC236}">
                <a16:creationId xmlns:a16="http://schemas.microsoft.com/office/drawing/2014/main" xmlns="" id="{CA9E5C98-39D9-4901-B780-FF93314755CD}"/>
              </a:ext>
            </a:extLst>
          </p:cNvPr>
          <p:cNvSpPr txBox="1"/>
          <p:nvPr/>
        </p:nvSpPr>
        <p:spPr>
          <a:xfrm>
            <a:off x="3584127" y="4889850"/>
            <a:ext cx="4189469" cy="580280"/>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الفَهْمُ والعقْلُ. والجمعُ : أذْهان.</a:t>
            </a:r>
          </a:p>
        </p:txBody>
      </p:sp>
      <p:sp>
        <p:nvSpPr>
          <p:cNvPr id="21" name="مربع نص 28">
            <a:extLst>
              <a:ext uri="{FF2B5EF4-FFF2-40B4-BE49-F238E27FC236}">
                <a16:creationId xmlns:a16="http://schemas.microsoft.com/office/drawing/2014/main" xmlns="" id="{B2BA71FA-6149-49B3-B986-DDE0E5C3D222}"/>
              </a:ext>
            </a:extLst>
          </p:cNvPr>
          <p:cNvSpPr txBox="1"/>
          <p:nvPr/>
        </p:nvSpPr>
        <p:spPr>
          <a:xfrm>
            <a:off x="8451793" y="5608687"/>
            <a:ext cx="2465423"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التَّحضُّر</a:t>
            </a:r>
            <a:endParaRPr lang="en-GB" sz="3200" b="1" dirty="0">
              <a:solidFill>
                <a:schemeClr val="dk1"/>
              </a:solidFill>
              <a:latin typeface="Sakkal Majalla" panose="02000000000000000000" pitchFamily="2" charset="-78"/>
              <a:cs typeface="Sakkal Majalla" panose="02000000000000000000" pitchFamily="2" charset="-78"/>
            </a:endParaRPr>
          </a:p>
        </p:txBody>
      </p:sp>
      <p:sp>
        <p:nvSpPr>
          <p:cNvPr id="22" name="مربع نص 21">
            <a:extLst>
              <a:ext uri="{FF2B5EF4-FFF2-40B4-BE49-F238E27FC236}">
                <a16:creationId xmlns:a16="http://schemas.microsoft.com/office/drawing/2014/main" xmlns="" id="{1626E2FF-EFEA-4A10-976F-130A3793BE49}"/>
              </a:ext>
            </a:extLst>
          </p:cNvPr>
          <p:cNvSpPr txBox="1"/>
          <p:nvPr/>
        </p:nvSpPr>
        <p:spPr>
          <a:xfrm>
            <a:off x="3467749" y="5643863"/>
            <a:ext cx="4189469" cy="580280"/>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التَّقدمُ والازدهارُ</a:t>
            </a:r>
          </a:p>
        </p:txBody>
      </p:sp>
    </p:spTree>
    <p:extLst>
      <p:ext uri="{BB962C8B-B14F-4D97-AF65-F5344CB8AC3E}">
        <p14:creationId xmlns:p14="http://schemas.microsoft.com/office/powerpoint/2010/main" val="164976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1000"/>
                                        <p:tgtEl>
                                          <p:spTgt spid="29"/>
                                        </p:tgtEl>
                                      </p:cBhvr>
                                    </p:animEffect>
                                    <p:anim calcmode="lin" valueType="num">
                                      <p:cBhvr>
                                        <p:cTn id="41" dur="1000" fill="hold"/>
                                        <p:tgtEl>
                                          <p:spTgt spid="29"/>
                                        </p:tgtEl>
                                        <p:attrNameLst>
                                          <p:attrName>ppt_x</p:attrName>
                                        </p:attrNameLst>
                                      </p:cBhvr>
                                      <p:tavLst>
                                        <p:tav tm="0">
                                          <p:val>
                                            <p:strVal val="#ppt_x"/>
                                          </p:val>
                                        </p:tav>
                                        <p:tav tm="100000">
                                          <p:val>
                                            <p:strVal val="#ppt_x"/>
                                          </p:val>
                                        </p:tav>
                                      </p:tavLst>
                                    </p:anim>
                                    <p:anim calcmode="lin" valueType="num">
                                      <p:cBhvr>
                                        <p:cTn id="4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barn(inVertical)">
                                      <p:cBhvr>
                                        <p:cTn id="59" dur="5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1000"/>
                                        <p:tgtEl>
                                          <p:spTgt spid="11"/>
                                        </p:tgtEl>
                                      </p:cBhvr>
                                    </p:animEffect>
                                    <p:anim calcmode="lin" valueType="num">
                                      <p:cBhvr>
                                        <p:cTn id="65" dur="1000" fill="hold"/>
                                        <p:tgtEl>
                                          <p:spTgt spid="11"/>
                                        </p:tgtEl>
                                        <p:attrNameLst>
                                          <p:attrName>ppt_x</p:attrName>
                                        </p:attrNameLst>
                                      </p:cBhvr>
                                      <p:tavLst>
                                        <p:tav tm="0">
                                          <p:val>
                                            <p:strVal val="#ppt_x"/>
                                          </p:val>
                                        </p:tav>
                                        <p:tav tm="100000">
                                          <p:val>
                                            <p:strVal val="#ppt_x"/>
                                          </p:val>
                                        </p:tav>
                                      </p:tavLst>
                                    </p:anim>
                                    <p:anim calcmode="lin" valueType="num">
                                      <p:cBhvr>
                                        <p:cTn id="6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barn(inVertical)">
                                      <p:cBhvr>
                                        <p:cTn id="71" dur="500"/>
                                        <p:tgtEl>
                                          <p:spTgt spid="23"/>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1000"/>
                                        <p:tgtEl>
                                          <p:spTgt spid="24"/>
                                        </p:tgtEl>
                                      </p:cBhvr>
                                    </p:animEffect>
                                    <p:anim calcmode="lin" valueType="num">
                                      <p:cBhvr>
                                        <p:cTn id="77" dur="1000" fill="hold"/>
                                        <p:tgtEl>
                                          <p:spTgt spid="24"/>
                                        </p:tgtEl>
                                        <p:attrNameLst>
                                          <p:attrName>ppt_x</p:attrName>
                                        </p:attrNameLst>
                                      </p:cBhvr>
                                      <p:tavLst>
                                        <p:tav tm="0">
                                          <p:val>
                                            <p:strVal val="#ppt_x"/>
                                          </p:val>
                                        </p:tav>
                                        <p:tav tm="100000">
                                          <p:val>
                                            <p:strVal val="#ppt_x"/>
                                          </p:val>
                                        </p:tav>
                                      </p:tavLst>
                                    </p:anim>
                                    <p:anim calcmode="lin" valueType="num">
                                      <p:cBhvr>
                                        <p:cTn id="7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6" presetClass="entr" presetSubtype="21"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barn(inVertical)">
                                      <p:cBhvr>
                                        <p:cTn id="83" dur="500"/>
                                        <p:tgtEl>
                                          <p:spTgt spid="21"/>
                                        </p:tgtEl>
                                      </p:cBhvr>
                                    </p:animEffect>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1000"/>
                                        <p:tgtEl>
                                          <p:spTgt spid="22"/>
                                        </p:tgtEl>
                                      </p:cBhvr>
                                    </p:animEffect>
                                    <p:anim calcmode="lin" valueType="num">
                                      <p:cBhvr>
                                        <p:cTn id="89" dur="1000" fill="hold"/>
                                        <p:tgtEl>
                                          <p:spTgt spid="22"/>
                                        </p:tgtEl>
                                        <p:attrNameLst>
                                          <p:attrName>ppt_x</p:attrName>
                                        </p:attrNameLst>
                                      </p:cBhvr>
                                      <p:tavLst>
                                        <p:tav tm="0">
                                          <p:val>
                                            <p:strVal val="#ppt_x"/>
                                          </p:val>
                                        </p:tav>
                                        <p:tav tm="100000">
                                          <p:val>
                                            <p:strVal val="#ppt_x"/>
                                          </p:val>
                                        </p:tav>
                                      </p:tavLst>
                                    </p:anim>
                                    <p:anim calcmode="lin" valueType="num">
                                      <p:cBhvr>
                                        <p:cTn id="9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P spid="10" grpId="0"/>
      <p:bldP spid="11" grpId="0"/>
      <p:bldP spid="29" grpId="0"/>
      <p:bldP spid="13" grpId="0"/>
      <p:bldP spid="15" grpId="0"/>
      <p:bldP spid="16" grpId="0"/>
      <p:bldP spid="17" grpId="0"/>
      <p:bldP spid="23" grpId="0"/>
      <p:bldP spid="24"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xmlns="" id="{7EFA9C2A-B889-49F9-AB44-7999233D09D3}"/>
              </a:ext>
            </a:extLst>
          </p:cNvPr>
          <p:cNvSpPr txBox="1"/>
          <p:nvPr/>
        </p:nvSpPr>
        <p:spPr>
          <a:xfrm>
            <a:off x="5001470" y="1395723"/>
            <a:ext cx="6496200" cy="646331"/>
          </a:xfrm>
          <a:prstGeom prst="rect">
            <a:avLst/>
          </a:prstGeom>
          <a:noFill/>
          <a:ln>
            <a:noFill/>
          </a:ln>
        </p:spPr>
        <p:txBody>
          <a:bodyPr wrap="square" rtlCol="0">
            <a:spAutoFit/>
          </a:bodyPr>
          <a:lstStyle/>
          <a:p>
            <a:pPr algn="r" rtl="1"/>
            <a:r>
              <a:rPr lang="ar-BH" sz="3600" dirty="0">
                <a:latin typeface="Sakkal Majalla" panose="02000000000000000000" pitchFamily="2" charset="-78"/>
                <a:cs typeface="Sakkal Majalla" panose="02000000000000000000" pitchFamily="2" charset="-78"/>
              </a:rPr>
              <a:t>أبيّن نوع الأسلوب والغرض منهُ في الأمثلةِ الآتيةِ:</a:t>
            </a:r>
            <a:endParaRPr lang="en-GB" sz="3600" dirty="0">
              <a:latin typeface="Sakkal Majalla" panose="02000000000000000000" pitchFamily="2" charset="-78"/>
              <a:cs typeface="Sakkal Majalla" panose="02000000000000000000" pitchFamily="2" charset="-78"/>
            </a:endParaRPr>
          </a:p>
        </p:txBody>
      </p:sp>
      <p:sp>
        <p:nvSpPr>
          <p:cNvPr id="11" name="مربع نص 10">
            <a:extLst>
              <a:ext uri="{FF2B5EF4-FFF2-40B4-BE49-F238E27FC236}">
                <a16:creationId xmlns:a16="http://schemas.microsoft.com/office/drawing/2014/main" xmlns="" id="{BE292638-4EAE-4791-8606-4ED357AD0B87}"/>
              </a:ext>
            </a:extLst>
          </p:cNvPr>
          <p:cNvSpPr txBox="1"/>
          <p:nvPr/>
        </p:nvSpPr>
        <p:spPr>
          <a:xfrm>
            <a:off x="6257925" y="516772"/>
            <a:ext cx="5172075"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r" rtl="1"/>
            <a:r>
              <a:rPr lang="ar-BH" sz="4000" b="1" dirty="0">
                <a:latin typeface="Sakkal Majalla" panose="02000000000000000000" pitchFamily="2" charset="-78"/>
                <a:cs typeface="Sakkal Majalla" panose="02000000000000000000" pitchFamily="2" charset="-78"/>
              </a:rPr>
              <a:t>الأساليبُ اللّغوية في المقطَعِ الثَّاني</a:t>
            </a:r>
            <a:endParaRPr lang="en-GB" sz="4000" b="1" dirty="0">
              <a:latin typeface="Sakkal Majalla" panose="02000000000000000000" pitchFamily="2" charset="-78"/>
              <a:cs typeface="Sakkal Majalla" panose="02000000000000000000" pitchFamily="2" charset="-78"/>
            </a:endParaRPr>
          </a:p>
        </p:txBody>
      </p:sp>
      <p:sp>
        <p:nvSpPr>
          <p:cNvPr id="17" name="مربع نص 16">
            <a:extLst>
              <a:ext uri="{FF2B5EF4-FFF2-40B4-BE49-F238E27FC236}">
                <a16:creationId xmlns:a16="http://schemas.microsoft.com/office/drawing/2014/main" xmlns="" id="{48D915AF-DC91-49A5-9161-508AF2D7FDA3}"/>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graphicFrame>
        <p:nvGraphicFramePr>
          <p:cNvPr id="18" name="Table 6">
            <a:extLst>
              <a:ext uri="{FF2B5EF4-FFF2-40B4-BE49-F238E27FC236}">
                <a16:creationId xmlns:a16="http://schemas.microsoft.com/office/drawing/2014/main" xmlns="" id="{64F8D7D5-233B-4C98-B903-AADE722F5CD7}"/>
              </a:ext>
            </a:extLst>
          </p:cNvPr>
          <p:cNvGraphicFramePr>
            <a:graphicFrameLocks noGrp="1"/>
          </p:cNvGraphicFramePr>
          <p:nvPr>
            <p:extLst>
              <p:ext uri="{D42A27DB-BD31-4B8C-83A1-F6EECF244321}">
                <p14:modId xmlns:p14="http://schemas.microsoft.com/office/powerpoint/2010/main" val="2328451430"/>
              </p:ext>
            </p:extLst>
          </p:nvPr>
        </p:nvGraphicFramePr>
        <p:xfrm>
          <a:off x="1053548" y="2141269"/>
          <a:ext cx="10376452" cy="3167216"/>
        </p:xfrm>
        <a:graphic>
          <a:graphicData uri="http://schemas.openxmlformats.org/drawingml/2006/table">
            <a:tbl>
              <a:tblPr firstRow="1" bandRow="1">
                <a:tableStyleId>{21E4AEA4-8DFA-4A89-87EB-49C32662AFE0}</a:tableStyleId>
              </a:tblPr>
              <a:tblGrid>
                <a:gridCol w="5665304">
                  <a:extLst>
                    <a:ext uri="{9D8B030D-6E8A-4147-A177-3AD203B41FA5}">
                      <a16:colId xmlns:a16="http://schemas.microsoft.com/office/drawing/2014/main" xmlns="" val="4197800554"/>
                    </a:ext>
                  </a:extLst>
                </a:gridCol>
                <a:gridCol w="4711148">
                  <a:extLst>
                    <a:ext uri="{9D8B030D-6E8A-4147-A177-3AD203B41FA5}">
                      <a16:colId xmlns:a16="http://schemas.microsoft.com/office/drawing/2014/main" xmlns="" val="3739626947"/>
                    </a:ext>
                  </a:extLst>
                </a:gridCol>
              </a:tblGrid>
              <a:tr h="723202">
                <a:tc>
                  <a:txBody>
                    <a:bodyPr/>
                    <a:lstStyle/>
                    <a:p>
                      <a:pPr algn="ctr"/>
                      <a:r>
                        <a:rPr lang="ar-BH" sz="3200" dirty="0">
                          <a:latin typeface="Sakkal Majalla" panose="02000000000000000000" pitchFamily="2" charset="-78"/>
                          <a:cs typeface="Sakkal Majalla" panose="02000000000000000000" pitchFamily="2" charset="-78"/>
                        </a:rPr>
                        <a:t>نوع الأسلوب والغرض منه</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3028257565"/>
                  </a:ext>
                </a:extLst>
              </a:tr>
              <a:tr h="1050294">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BH" sz="1200" b="1" kern="1200" dirty="0">
                        <a:solidFill>
                          <a:schemeClr val="dk1"/>
                        </a:solidFill>
                        <a:effectLst/>
                        <a:latin typeface="Sakkal Majalla" panose="02000000000000000000" pitchFamily="2" charset="-78"/>
                        <a:ea typeface="+mn-ea"/>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BH" sz="3200" b="1" kern="1200" dirty="0">
                          <a:solidFill>
                            <a:schemeClr val="dk1"/>
                          </a:solidFill>
                          <a:effectLst/>
                          <a:latin typeface="Sakkal Majalla" panose="02000000000000000000" pitchFamily="2" charset="-78"/>
                          <a:ea typeface="+mn-ea"/>
                          <a:cs typeface="Sakkal Majalla" panose="02000000000000000000" pitchFamily="2" charset="-78"/>
                        </a:rPr>
                        <a:t>هل رأيتَ هذه المكتبةَ العامرةَ بالكتبِ كيف تحوَّلت أخيرًا إلى حانوت؟</a:t>
                      </a:r>
                    </a:p>
                  </a:txBody>
                  <a:tcPr/>
                </a:tc>
                <a:extLst>
                  <a:ext uri="{0D108BD9-81ED-4DB2-BD59-A6C34878D82A}">
                    <a16:rowId xmlns:a16="http://schemas.microsoft.com/office/drawing/2014/main" xmlns="" val="1931693004"/>
                  </a:ext>
                </a:extLst>
              </a:tr>
              <a:tr h="1194334">
                <a:tc>
                  <a:txBody>
                    <a:bodyPr/>
                    <a:lstStyle/>
                    <a:p>
                      <a:pPr algn="r" rtl="1"/>
                      <a:r>
                        <a:rPr lang="ar-BH" sz="3200" dirty="0">
                          <a:latin typeface="Sakkal Majalla" panose="02000000000000000000" pitchFamily="2" charset="-78"/>
                          <a:cs typeface="Sakkal Majalla" panose="02000000000000000000" pitchFamily="2" charset="-78"/>
                        </a:rPr>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Low" rtl="1">
                        <a:lnSpc>
                          <a:spcPct val="115000"/>
                        </a:lnSpc>
                        <a:spcAft>
                          <a:spcPts val="0"/>
                        </a:spcAft>
                      </a:pPr>
                      <a:endParaRPr lang="ar-BH" sz="1200" b="1" dirty="0">
                        <a:effectLst/>
                        <a:latin typeface="Sakkal Majalla" panose="02000000000000000000" pitchFamily="2" charset="-78"/>
                        <a:cs typeface="Sakkal Majalla" panose="02000000000000000000" pitchFamily="2" charset="-78"/>
                      </a:endParaRPr>
                    </a:p>
                    <a:p>
                      <a:pPr algn="justLow"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إنَّ صاحبها هو صاحبها لمْ يتغير.</a:t>
                      </a:r>
                      <a:endParaRPr lang="ar-TN" sz="3200" b="1" dirty="0">
                        <a:effectLst/>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82884903"/>
                  </a:ext>
                </a:extLst>
              </a:tr>
            </a:tbl>
          </a:graphicData>
        </a:graphic>
      </p:graphicFrame>
      <p:sp>
        <p:nvSpPr>
          <p:cNvPr id="19" name="Rectangle 2">
            <a:extLst>
              <a:ext uri="{FF2B5EF4-FFF2-40B4-BE49-F238E27FC236}">
                <a16:creationId xmlns:a16="http://schemas.microsoft.com/office/drawing/2014/main" xmlns="" id="{BE1A656F-4E0D-4B1F-878E-6BC0ABC4B24A}"/>
              </a:ext>
            </a:extLst>
          </p:cNvPr>
          <p:cNvSpPr/>
          <p:nvPr/>
        </p:nvSpPr>
        <p:spPr>
          <a:xfrm>
            <a:off x="1114427" y="2964387"/>
            <a:ext cx="5861600" cy="109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dirty="0">
                <a:solidFill>
                  <a:srgbClr val="0070C0"/>
                </a:solidFill>
                <a:latin typeface="Sakkal Majalla" panose="02000000000000000000" pitchFamily="2" charset="-78"/>
                <a:cs typeface="Sakkal Majalla" panose="02000000000000000000" pitchFamily="2" charset="-78"/>
              </a:rPr>
              <a:t>أسلوبُ استفهام، الغرضُ منه الأسى والحسرة .</a:t>
            </a:r>
          </a:p>
        </p:txBody>
      </p:sp>
      <p:sp>
        <p:nvSpPr>
          <p:cNvPr id="21" name="Rectangle 7">
            <a:extLst>
              <a:ext uri="{FF2B5EF4-FFF2-40B4-BE49-F238E27FC236}">
                <a16:creationId xmlns:a16="http://schemas.microsoft.com/office/drawing/2014/main" xmlns="" id="{23408504-22CB-47FD-8717-97C914CA66D9}"/>
              </a:ext>
            </a:extLst>
          </p:cNvPr>
          <p:cNvSpPr/>
          <p:nvPr/>
        </p:nvSpPr>
        <p:spPr>
          <a:xfrm>
            <a:off x="1361662" y="4094921"/>
            <a:ext cx="5367130" cy="9640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rgbClr val="0070C0"/>
                </a:solidFill>
                <a:latin typeface="Sakkal Majalla" panose="02000000000000000000" pitchFamily="2" charset="-78"/>
                <a:cs typeface="Sakkal Majalla" panose="02000000000000000000" pitchFamily="2" charset="-78"/>
              </a:rPr>
              <a:t>أسلوبُ توكيد، الغرضُ منْه تأكيد المعنى وإبرازه.</a:t>
            </a:r>
            <a:endParaRPr lang="en-US" sz="3200" dirty="0">
              <a:solidFill>
                <a:srgbClr val="0070C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52192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0-#ppt_w/2"/>
                                          </p:val>
                                        </p:tav>
                                        <p:tav tm="100000">
                                          <p:val>
                                            <p:strVal val="#ppt_x"/>
                                          </p:val>
                                        </p:tav>
                                      </p:tavLst>
                                    </p:anim>
                                    <p:anim calcmode="lin" valueType="num">
                                      <p:cBhvr additive="base">
                                        <p:cTn id="25"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1">
                                            <p:txEl>
                                              <p:pRg st="0" end="0"/>
                                            </p:txEl>
                                          </p:spTgt>
                                        </p:tgtEl>
                                        <p:attrNameLst>
                                          <p:attrName>style.visibility</p:attrName>
                                        </p:attrNameLst>
                                      </p:cBhvr>
                                      <p:to>
                                        <p:strVal val="visible"/>
                                      </p:to>
                                    </p:set>
                                    <p:anim calcmode="lin" valueType="num">
                                      <p:cBhvr additive="base">
                                        <p:cTn id="30" dur="500" fill="hold"/>
                                        <p:tgtEl>
                                          <p:spTgt spid="21">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xmlns="" id="{7EFA9C2A-B889-49F9-AB44-7999233D09D3}"/>
              </a:ext>
            </a:extLst>
          </p:cNvPr>
          <p:cNvSpPr txBox="1"/>
          <p:nvPr/>
        </p:nvSpPr>
        <p:spPr>
          <a:xfrm>
            <a:off x="5178998" y="1297208"/>
            <a:ext cx="6496200" cy="646331"/>
          </a:xfrm>
          <a:prstGeom prst="rect">
            <a:avLst/>
          </a:prstGeom>
          <a:noFill/>
          <a:ln>
            <a:noFill/>
          </a:ln>
        </p:spPr>
        <p:txBody>
          <a:bodyPr wrap="square" rtlCol="0">
            <a:spAutoFit/>
          </a:bodyPr>
          <a:lstStyle/>
          <a:p>
            <a:pPr algn="r" rtl="1"/>
            <a:r>
              <a:rPr lang="ar-BH" sz="3600" dirty="0">
                <a:latin typeface="Sakkal Majalla" panose="02000000000000000000" pitchFamily="2" charset="-78"/>
                <a:cs typeface="Sakkal Majalla" panose="02000000000000000000" pitchFamily="2" charset="-78"/>
              </a:rPr>
              <a:t>أُوضّحُ الصّورَ الخياليّةُ فيما يأتي:</a:t>
            </a:r>
          </a:p>
        </p:txBody>
      </p:sp>
      <p:sp>
        <p:nvSpPr>
          <p:cNvPr id="11" name="مربع نص 10">
            <a:extLst>
              <a:ext uri="{FF2B5EF4-FFF2-40B4-BE49-F238E27FC236}">
                <a16:creationId xmlns:a16="http://schemas.microsoft.com/office/drawing/2014/main" xmlns="" id="{BE292638-4EAE-4791-8606-4ED357AD0B87}"/>
              </a:ext>
            </a:extLst>
          </p:cNvPr>
          <p:cNvSpPr txBox="1"/>
          <p:nvPr/>
        </p:nvSpPr>
        <p:spPr>
          <a:xfrm>
            <a:off x="6810374" y="422107"/>
            <a:ext cx="4864823" cy="73247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r" rtl="1"/>
            <a:r>
              <a:rPr lang="ar-BH" sz="4000" b="1" dirty="0">
                <a:latin typeface="Sakkal Majalla" panose="02000000000000000000" pitchFamily="2" charset="-78"/>
                <a:cs typeface="Sakkal Majalla" panose="02000000000000000000" pitchFamily="2" charset="-78"/>
              </a:rPr>
              <a:t>الصُّورُ  الخياليَّةُ في المقطعِ الثَّاني</a:t>
            </a:r>
          </a:p>
        </p:txBody>
      </p:sp>
      <p:sp>
        <p:nvSpPr>
          <p:cNvPr id="17" name="مربع نص 16">
            <a:extLst>
              <a:ext uri="{FF2B5EF4-FFF2-40B4-BE49-F238E27FC236}">
                <a16:creationId xmlns:a16="http://schemas.microsoft.com/office/drawing/2014/main" xmlns="" id="{48D915AF-DC91-49A5-9161-508AF2D7FDA3}"/>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graphicFrame>
        <p:nvGraphicFramePr>
          <p:cNvPr id="18" name="Table 6">
            <a:extLst>
              <a:ext uri="{FF2B5EF4-FFF2-40B4-BE49-F238E27FC236}">
                <a16:creationId xmlns:a16="http://schemas.microsoft.com/office/drawing/2014/main" xmlns="" id="{64F8D7D5-233B-4C98-B903-AADE722F5CD7}"/>
              </a:ext>
            </a:extLst>
          </p:cNvPr>
          <p:cNvGraphicFramePr>
            <a:graphicFrameLocks noGrp="1"/>
          </p:cNvGraphicFramePr>
          <p:nvPr>
            <p:extLst>
              <p:ext uri="{D42A27DB-BD31-4B8C-83A1-F6EECF244321}">
                <p14:modId xmlns:p14="http://schemas.microsoft.com/office/powerpoint/2010/main" val="3370516106"/>
              </p:ext>
            </p:extLst>
          </p:nvPr>
        </p:nvGraphicFramePr>
        <p:xfrm>
          <a:off x="968728" y="2116019"/>
          <a:ext cx="10706470" cy="4020312"/>
        </p:xfrm>
        <a:graphic>
          <a:graphicData uri="http://schemas.openxmlformats.org/drawingml/2006/table">
            <a:tbl>
              <a:tblPr firstRow="1" bandRow="1">
                <a:tableStyleId>{21E4AEA4-8DFA-4A89-87EB-49C32662AFE0}</a:tableStyleId>
              </a:tblPr>
              <a:tblGrid>
                <a:gridCol w="7111785">
                  <a:extLst>
                    <a:ext uri="{9D8B030D-6E8A-4147-A177-3AD203B41FA5}">
                      <a16:colId xmlns:a16="http://schemas.microsoft.com/office/drawing/2014/main" xmlns="" val="4197800554"/>
                    </a:ext>
                  </a:extLst>
                </a:gridCol>
                <a:gridCol w="3594685">
                  <a:extLst>
                    <a:ext uri="{9D8B030D-6E8A-4147-A177-3AD203B41FA5}">
                      <a16:colId xmlns:a16="http://schemas.microsoft.com/office/drawing/2014/main" xmlns="" val="3739626947"/>
                    </a:ext>
                  </a:extLst>
                </a:gridCol>
              </a:tblGrid>
              <a:tr h="573471">
                <a:tc>
                  <a:txBody>
                    <a:bodyPr/>
                    <a:lstStyle/>
                    <a:p>
                      <a:pPr algn="ctr"/>
                      <a:r>
                        <a:rPr lang="ar-BH" sz="3200" dirty="0">
                          <a:latin typeface="Sakkal Majalla" panose="02000000000000000000" pitchFamily="2" charset="-78"/>
                          <a:cs typeface="Sakkal Majalla" panose="02000000000000000000" pitchFamily="2" charset="-78"/>
                        </a:rPr>
                        <a:t>نوعُ الأسلوبُ والغرض منه</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3028257565"/>
                  </a:ext>
                </a:extLst>
              </a:tr>
              <a:tr h="573471">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BH" sz="2400" b="0" kern="1200" dirty="0">
                        <a:solidFill>
                          <a:schemeClr val="dk1"/>
                        </a:solidFill>
                        <a:effectLst/>
                        <a:latin typeface="Sakkal Majalla" panose="02000000000000000000" pitchFamily="2" charset="-78"/>
                        <a:ea typeface="+mn-ea"/>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BH" sz="3200" b="0" kern="1200" dirty="0">
                          <a:solidFill>
                            <a:schemeClr val="dk1"/>
                          </a:solidFill>
                          <a:effectLst/>
                          <a:latin typeface="Sakkal Majalla" panose="02000000000000000000" pitchFamily="2" charset="-78"/>
                          <a:ea typeface="+mn-ea"/>
                          <a:cs typeface="Sakkal Majalla" panose="02000000000000000000" pitchFamily="2" charset="-78"/>
                        </a:rPr>
                        <a:t>النّاسُ لا يريدونَ اليومَ </a:t>
                      </a:r>
                      <a:r>
                        <a:rPr lang="ar-BH" sz="3200" b="1" kern="1200" dirty="0">
                          <a:solidFill>
                            <a:schemeClr val="dk1"/>
                          </a:solidFill>
                          <a:effectLst/>
                          <a:latin typeface="Sakkal Majalla" panose="02000000000000000000" pitchFamily="2" charset="-78"/>
                          <a:ea typeface="+mn-ea"/>
                          <a:cs typeface="Sakkal Majalla" panose="02000000000000000000" pitchFamily="2" charset="-78"/>
                        </a:rPr>
                        <a:t>عصيرَ الذِّهنِ.</a:t>
                      </a:r>
                    </a:p>
                    <a:p>
                      <a:pPr marL="0" marR="0" lvl="0" indent="0" algn="r" defTabSz="914400" rtl="1" eaLnBrk="1" fontAlgn="auto" latinLnBrk="0" hangingPunct="1">
                        <a:lnSpc>
                          <a:spcPct val="100000"/>
                        </a:lnSpc>
                        <a:spcBef>
                          <a:spcPts val="0"/>
                        </a:spcBef>
                        <a:spcAft>
                          <a:spcPts val="0"/>
                        </a:spcAft>
                        <a:buClrTx/>
                        <a:buSzTx/>
                        <a:buFontTx/>
                        <a:buNone/>
                        <a:tabLst/>
                        <a:defRPr/>
                      </a:pPr>
                      <a:endParaRPr lang="ar-BH" sz="2000" b="0" kern="1200" dirty="0">
                        <a:solidFill>
                          <a:schemeClr val="dk1"/>
                        </a:solidFill>
                        <a:effectLst/>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1931693004"/>
                  </a:ext>
                </a:extLst>
              </a:tr>
              <a:tr h="645910">
                <a:tc>
                  <a:txBody>
                    <a:bodyPr/>
                    <a:lstStyle/>
                    <a:p>
                      <a:pPr algn="r" rtl="1"/>
                      <a:r>
                        <a:rPr lang="ar-BH" sz="3200" dirty="0">
                          <a:latin typeface="Sakkal Majalla" panose="02000000000000000000" pitchFamily="2" charset="-78"/>
                          <a:cs typeface="Sakkal Majalla" panose="02000000000000000000" pitchFamily="2" charset="-78"/>
                        </a:rPr>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Low" rtl="1">
                        <a:lnSpc>
                          <a:spcPct val="115000"/>
                        </a:lnSpc>
                        <a:spcAft>
                          <a:spcPts val="0"/>
                        </a:spcAft>
                      </a:pPr>
                      <a:endParaRPr lang="ar-BH" sz="1600" b="0" dirty="0">
                        <a:effectLst/>
                        <a:latin typeface="Sakkal Majalla" panose="02000000000000000000" pitchFamily="2" charset="-78"/>
                        <a:cs typeface="Sakkal Majalla" panose="02000000000000000000" pitchFamily="2" charset="-78"/>
                      </a:endParaRPr>
                    </a:p>
                    <a:p>
                      <a:pPr algn="r" rtl="1">
                        <a:lnSpc>
                          <a:spcPct val="115000"/>
                        </a:lnSpc>
                        <a:spcAft>
                          <a:spcPts val="0"/>
                        </a:spcAft>
                      </a:pPr>
                      <a:r>
                        <a:rPr lang="ar-BH" sz="3200" b="0" dirty="0">
                          <a:effectLst/>
                          <a:latin typeface="Sakkal Majalla" panose="02000000000000000000" pitchFamily="2" charset="-78"/>
                          <a:cs typeface="Sakkal Majalla" panose="02000000000000000000" pitchFamily="2" charset="-78"/>
                        </a:rPr>
                        <a:t>فإنَّ انصرافَ النّاسِ عن </a:t>
                      </a:r>
                      <a:r>
                        <a:rPr lang="ar-TN" sz="3200" b="1" dirty="0">
                          <a:effectLst/>
                          <a:latin typeface="Sakkal Majalla" panose="02000000000000000000" pitchFamily="2" charset="-78"/>
                          <a:cs typeface="Sakkal Majalla" panose="02000000000000000000" pitchFamily="2" charset="-78"/>
                        </a:rPr>
                        <a:t>غذاءُ العقلِ</a:t>
                      </a:r>
                      <a:r>
                        <a:rPr lang="ar-BH" sz="3200" b="0" dirty="0">
                          <a:effectLst/>
                          <a:latin typeface="Sakkal Majalla" panose="02000000000000000000" pitchFamily="2" charset="-78"/>
                          <a:cs typeface="Sakkal Majalla" panose="02000000000000000000" pitchFamily="2" charset="-78"/>
                        </a:rPr>
                        <a:t> نكبةٌ كبرى.</a:t>
                      </a:r>
                    </a:p>
                    <a:p>
                      <a:pPr algn="justLow" rtl="1">
                        <a:lnSpc>
                          <a:spcPct val="115000"/>
                        </a:lnSpc>
                        <a:spcAft>
                          <a:spcPts val="0"/>
                        </a:spcAft>
                      </a:pPr>
                      <a:endParaRPr lang="ar-BH" sz="1200" b="0" dirty="0">
                        <a:effectLst/>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82884903"/>
                  </a:ext>
                </a:extLst>
              </a:tr>
            </a:tbl>
          </a:graphicData>
        </a:graphic>
      </p:graphicFrame>
      <p:sp>
        <p:nvSpPr>
          <p:cNvPr id="19" name="Rectangle 2">
            <a:extLst>
              <a:ext uri="{FF2B5EF4-FFF2-40B4-BE49-F238E27FC236}">
                <a16:creationId xmlns:a16="http://schemas.microsoft.com/office/drawing/2014/main" xmlns="" id="{BE1A656F-4E0D-4B1F-878E-6BC0ABC4B24A}"/>
              </a:ext>
            </a:extLst>
          </p:cNvPr>
          <p:cNvSpPr/>
          <p:nvPr/>
        </p:nvSpPr>
        <p:spPr>
          <a:xfrm>
            <a:off x="1192172" y="2841697"/>
            <a:ext cx="6759863" cy="11746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dirty="0">
                <a:solidFill>
                  <a:srgbClr val="0070C0"/>
                </a:solidFill>
                <a:latin typeface="Sakkal Majalla" panose="02000000000000000000" pitchFamily="2" charset="-78"/>
                <a:cs typeface="Sakkal Majalla" panose="02000000000000000000" pitchFamily="2" charset="-78"/>
              </a:rPr>
              <a:t>شَبَّهَ الكاتبُ فوائدَ القراءةِ الّتي تُرطبُ جفافَ القلبِ والعقلِ بالعصيرِ الذي يحتسيهِ الانسانُ ؛ ليستمتعَ بطعمهِ وحلاوتِهِ.</a:t>
            </a:r>
          </a:p>
        </p:txBody>
      </p:sp>
      <p:sp>
        <p:nvSpPr>
          <p:cNvPr id="21" name="Rectangle 7">
            <a:extLst>
              <a:ext uri="{FF2B5EF4-FFF2-40B4-BE49-F238E27FC236}">
                <a16:creationId xmlns:a16="http://schemas.microsoft.com/office/drawing/2014/main" xmlns="" id="{23408504-22CB-47FD-8717-97C914CA66D9}"/>
              </a:ext>
            </a:extLst>
          </p:cNvPr>
          <p:cNvSpPr/>
          <p:nvPr/>
        </p:nvSpPr>
        <p:spPr>
          <a:xfrm>
            <a:off x="1346230" y="4370726"/>
            <a:ext cx="6451748" cy="1698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rgbClr val="0070C0"/>
                </a:solidFill>
                <a:latin typeface="Sakkal Majalla" panose="02000000000000000000" pitchFamily="2" charset="-78"/>
                <a:cs typeface="Sakkal Majalla" panose="02000000000000000000" pitchFamily="2" charset="-78"/>
              </a:rPr>
              <a:t>شَبَّهَ الكاتبُ حاجةَ العقلِ إلى الفكرِ والمعرفةِ بالإنسانِ الذي يحتاجُ إلى الغذاءِ؛ ليشبعَ حاجتَهُ من الطَّعامِ والغذاءِ. </a:t>
            </a:r>
          </a:p>
        </p:txBody>
      </p:sp>
    </p:spTree>
    <p:extLst>
      <p:ext uri="{BB962C8B-B14F-4D97-AF65-F5344CB8AC3E}">
        <p14:creationId xmlns:p14="http://schemas.microsoft.com/office/powerpoint/2010/main" val="259589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0-#ppt_w/2"/>
                                          </p:val>
                                        </p:tav>
                                        <p:tav tm="100000">
                                          <p:val>
                                            <p:strVal val="#ppt_x"/>
                                          </p:val>
                                        </p:tav>
                                      </p:tavLst>
                                    </p:anim>
                                    <p:anim calcmode="lin" valueType="num">
                                      <p:cBhvr additive="base">
                                        <p:cTn id="25"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1">
                                            <p:txEl>
                                              <p:pRg st="0" end="0"/>
                                            </p:txEl>
                                          </p:spTgt>
                                        </p:tgtEl>
                                        <p:attrNameLst>
                                          <p:attrName>style.visibility</p:attrName>
                                        </p:attrNameLst>
                                      </p:cBhvr>
                                      <p:to>
                                        <p:strVal val="visible"/>
                                      </p:to>
                                    </p:set>
                                    <p:anim calcmode="lin" valueType="num">
                                      <p:cBhvr additive="base">
                                        <p:cTn id="30" dur="500" fill="hold"/>
                                        <p:tgtEl>
                                          <p:spTgt spid="21">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3116635" y="541943"/>
            <a:ext cx="6365129" cy="646986"/>
          </a:xfrm>
          <a:prstGeom prst="roundRect">
            <a:avLst/>
          </a:prstGeom>
          <a:noFill/>
          <a:ln>
            <a:noFill/>
          </a:ln>
        </p:spPr>
        <p:style>
          <a:lnRef idx="1">
            <a:schemeClr val="accent1"/>
          </a:lnRef>
          <a:fillRef idx="2">
            <a:schemeClr val="accent1"/>
          </a:fillRef>
          <a:effectRef idx="1">
            <a:schemeClr val="accent1"/>
          </a:effectRef>
          <a:fontRef idx="minor">
            <a:schemeClr val="dk1"/>
          </a:fontRef>
        </p:style>
        <p:txBody>
          <a:bodyPr wrap="square" rtlCol="1" anchor="ctr">
            <a:spAutoFit/>
          </a:bodyPr>
          <a:lstStyle/>
          <a:p>
            <a:pPr algn="r" rtl="1"/>
            <a:r>
              <a:rPr lang="ar-BH" sz="3200" b="1" dirty="0">
                <a:solidFill>
                  <a:srgbClr val="FF0000"/>
                </a:solidFill>
                <a:latin typeface="Sakkal Majalla" panose="02000000000000000000" pitchFamily="2" charset="-78"/>
                <a:cs typeface="Sakkal Majalla" panose="02000000000000000000" pitchFamily="2" charset="-78"/>
              </a:rPr>
              <a:t>أقرأُ المَقْطَعَ الثَّاني جيّدا، ثمّ أُجِيبُ عن الأسْئلةِ الآتيةِ: </a:t>
            </a:r>
            <a:endParaRPr lang="ar-BH" sz="2800" b="1" dirty="0">
              <a:solidFill>
                <a:srgbClr val="FF0000"/>
              </a:solidFill>
              <a:latin typeface="Sakkal Majalla" panose="02000000000000000000" pitchFamily="2" charset="-78"/>
              <a:cs typeface="Sakkal Majalla" panose="02000000000000000000" pitchFamily="2" charset="-78"/>
            </a:endParaRPr>
          </a:p>
        </p:txBody>
      </p:sp>
      <p:sp>
        <p:nvSpPr>
          <p:cNvPr id="6" name="Rectangle 3">
            <a:extLst>
              <a:ext uri="{FF2B5EF4-FFF2-40B4-BE49-F238E27FC236}">
                <a16:creationId xmlns:a16="http://schemas.microsoft.com/office/drawing/2014/main" xmlns="" id="{2421DBA7-251B-4B78-A0CC-14AD03BB27B8}"/>
              </a:ext>
            </a:extLst>
          </p:cNvPr>
          <p:cNvSpPr/>
          <p:nvPr/>
        </p:nvSpPr>
        <p:spPr>
          <a:xfrm>
            <a:off x="1615736" y="1533402"/>
            <a:ext cx="952573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1-  أعلّلُ تحوّلَ المكتبةِ إلى مَحلّ لبيعِ المرَطِّباتِ.</a:t>
            </a:r>
          </a:p>
        </p:txBody>
      </p:sp>
      <p:sp>
        <p:nvSpPr>
          <p:cNvPr id="14" name="مستطيل 13">
            <a:extLst>
              <a:ext uri="{FF2B5EF4-FFF2-40B4-BE49-F238E27FC236}">
                <a16:creationId xmlns:a16="http://schemas.microsoft.com/office/drawing/2014/main" xmlns="" id="{D1A4A916-E742-4F9F-8DB5-EF64533700EB}"/>
              </a:ext>
            </a:extLst>
          </p:cNvPr>
          <p:cNvSpPr/>
          <p:nvPr/>
        </p:nvSpPr>
        <p:spPr>
          <a:xfrm>
            <a:off x="9510457" y="547521"/>
            <a:ext cx="2311473" cy="523220"/>
          </a:xfrm>
          <a:prstGeom prst="rect">
            <a:avLst/>
          </a:prstGeom>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ar-BH" sz="2800" b="1" dirty="0">
                <a:solidFill>
                  <a:schemeClr val="tx1"/>
                </a:solidFill>
                <a:latin typeface="Sakkal Majalla" panose="02000000000000000000" pitchFamily="2" charset="-78"/>
                <a:cs typeface="Sakkal Majalla" panose="02000000000000000000" pitchFamily="2" charset="-78"/>
              </a:rPr>
              <a:t>نشاط: (4 دقائق)</a:t>
            </a:r>
            <a:endParaRPr lang="en-GB" sz="2800" b="1" dirty="0">
              <a:solidFill>
                <a:schemeClr val="tx1"/>
              </a:solidFill>
              <a:latin typeface="Sakkal Majalla" panose="02000000000000000000" pitchFamily="2" charset="-78"/>
              <a:cs typeface="Sakkal Majalla" panose="02000000000000000000" pitchFamily="2" charset="-78"/>
            </a:endParaRPr>
          </a:p>
        </p:txBody>
      </p:sp>
      <p:sp>
        <p:nvSpPr>
          <p:cNvPr id="2" name="مربع نص 1">
            <a:extLst>
              <a:ext uri="{FF2B5EF4-FFF2-40B4-BE49-F238E27FC236}">
                <a16:creationId xmlns:a16="http://schemas.microsoft.com/office/drawing/2014/main" xmlns="" id="{B1C7E1DE-B1E5-4F07-82B6-7F967FC0CA03}"/>
              </a:ext>
            </a:extLst>
          </p:cNvPr>
          <p:cNvSpPr txBox="1"/>
          <p:nvPr/>
        </p:nvSpPr>
        <p:spPr>
          <a:xfrm>
            <a:off x="2145267" y="2354771"/>
            <a:ext cx="9079033"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 .............................................................................................................................</a:t>
            </a:r>
            <a:endParaRPr lang="en-GB" sz="2800" b="1" dirty="0">
              <a:latin typeface="Sakkal Majalla" panose="02000000000000000000" pitchFamily="2" charset="-78"/>
              <a:cs typeface="Sakkal Majalla" panose="02000000000000000000" pitchFamily="2" charset="-78"/>
            </a:endParaRPr>
          </a:p>
        </p:txBody>
      </p:sp>
      <p:sp>
        <p:nvSpPr>
          <p:cNvPr id="3" name="مربع نص 2">
            <a:extLst>
              <a:ext uri="{FF2B5EF4-FFF2-40B4-BE49-F238E27FC236}">
                <a16:creationId xmlns:a16="http://schemas.microsoft.com/office/drawing/2014/main" xmlns="" id="{81916189-FD93-4177-BB26-11267D9C749F}"/>
              </a:ext>
            </a:extLst>
          </p:cNvPr>
          <p:cNvSpPr txBox="1"/>
          <p:nvPr/>
        </p:nvSpPr>
        <p:spPr>
          <a:xfrm>
            <a:off x="1429056" y="2306222"/>
            <a:ext cx="9711154" cy="954107"/>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لأن النّاسَ أصبحوا لا يهتمونَ بعصير الذَّهن (غذاء العقل)، بل يهتمونَ بعصيرِ الليمونِ (غذاء الجسم).</a:t>
            </a:r>
          </a:p>
        </p:txBody>
      </p:sp>
      <p:sp>
        <p:nvSpPr>
          <p:cNvPr id="26" name="Rectangle 3">
            <a:extLst>
              <a:ext uri="{FF2B5EF4-FFF2-40B4-BE49-F238E27FC236}">
                <a16:creationId xmlns:a16="http://schemas.microsoft.com/office/drawing/2014/main" xmlns="" id="{60C651D9-6D4C-4EEC-808F-4C1FEC5301E9}"/>
              </a:ext>
            </a:extLst>
          </p:cNvPr>
          <p:cNvSpPr/>
          <p:nvPr/>
        </p:nvSpPr>
        <p:spPr>
          <a:xfrm>
            <a:off x="1614471" y="3340652"/>
            <a:ext cx="952573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2- ما المقصودُ بعصيرَ الذّهْن؟</a:t>
            </a:r>
          </a:p>
        </p:txBody>
      </p:sp>
      <p:sp>
        <p:nvSpPr>
          <p:cNvPr id="13" name="مربع نص 12">
            <a:extLst>
              <a:ext uri="{FF2B5EF4-FFF2-40B4-BE49-F238E27FC236}">
                <a16:creationId xmlns:a16="http://schemas.microsoft.com/office/drawing/2014/main" xmlns="" id="{3047C4E3-24D3-44D2-9A17-2E8158110515}"/>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
        <p:nvSpPr>
          <p:cNvPr id="22" name="مربع نص 21">
            <a:extLst>
              <a:ext uri="{FF2B5EF4-FFF2-40B4-BE49-F238E27FC236}">
                <a16:creationId xmlns:a16="http://schemas.microsoft.com/office/drawing/2014/main" xmlns="" id="{30003603-DAE0-4930-91BF-4E47C0FDA4DF}"/>
              </a:ext>
            </a:extLst>
          </p:cNvPr>
          <p:cNvSpPr txBox="1"/>
          <p:nvPr/>
        </p:nvSpPr>
        <p:spPr>
          <a:xfrm>
            <a:off x="2144002" y="4113472"/>
            <a:ext cx="9079033"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 .............................................................................................................................</a:t>
            </a:r>
            <a:endParaRPr lang="en-GB" sz="2800" b="1" dirty="0">
              <a:latin typeface="Sakkal Majalla" panose="02000000000000000000" pitchFamily="2" charset="-78"/>
              <a:cs typeface="Sakkal Majalla" panose="02000000000000000000" pitchFamily="2" charset="-78"/>
            </a:endParaRPr>
          </a:p>
        </p:txBody>
      </p:sp>
      <p:sp>
        <p:nvSpPr>
          <p:cNvPr id="23" name="مربع نص 22">
            <a:extLst>
              <a:ext uri="{FF2B5EF4-FFF2-40B4-BE49-F238E27FC236}">
                <a16:creationId xmlns:a16="http://schemas.microsoft.com/office/drawing/2014/main" xmlns="" id="{E3520008-580C-400A-A1D3-46A5CE3886C9}"/>
              </a:ext>
            </a:extLst>
          </p:cNvPr>
          <p:cNvSpPr txBox="1"/>
          <p:nvPr/>
        </p:nvSpPr>
        <p:spPr>
          <a:xfrm>
            <a:off x="1427791" y="4064923"/>
            <a:ext cx="9711154" cy="523220"/>
          </a:xfrm>
          <a:prstGeom prst="rect">
            <a:avLst/>
          </a:prstGeom>
          <a:noFill/>
        </p:spPr>
        <p:txBody>
          <a:bodyPr wrap="square" rtlCol="0">
            <a:spAutoFit/>
          </a:bodyPr>
          <a:lstStyle/>
          <a:p>
            <a:pPr algn="just" rtl="1"/>
            <a:r>
              <a:rPr lang="ar-BH" sz="2800" b="1" dirty="0" err="1">
                <a:solidFill>
                  <a:schemeClr val="accent5">
                    <a:lumMod val="75000"/>
                  </a:schemeClr>
                </a:solidFill>
                <a:latin typeface="Sakkal Majalla" panose="02000000000000000000" pitchFamily="2" charset="-78"/>
                <a:cs typeface="Sakkal Majalla" panose="02000000000000000000" pitchFamily="2" charset="-78"/>
              </a:rPr>
              <a:t>القِراءةُالمفيدةُ</a:t>
            </a:r>
            <a:r>
              <a:rPr lang="ar-BH" sz="2800" b="1" dirty="0">
                <a:solidFill>
                  <a:schemeClr val="accent5">
                    <a:lumMod val="75000"/>
                  </a:schemeClr>
                </a:solidFill>
                <a:latin typeface="Sakkal Majalla" panose="02000000000000000000" pitchFamily="2" charset="-78"/>
                <a:cs typeface="Sakkal Majalla" panose="02000000000000000000" pitchFamily="2" charset="-78"/>
              </a:rPr>
              <a:t> التي تنفعُ وتفيدُ صاحبَها، وتوسعُ فكرَه ومدارِكَه.</a:t>
            </a:r>
          </a:p>
        </p:txBody>
      </p:sp>
      <p:sp>
        <p:nvSpPr>
          <p:cNvPr id="25" name="Rectangle 3">
            <a:extLst>
              <a:ext uri="{FF2B5EF4-FFF2-40B4-BE49-F238E27FC236}">
                <a16:creationId xmlns:a16="http://schemas.microsoft.com/office/drawing/2014/main" xmlns="" id="{9526F2B5-88A7-4B19-8F72-34EF345E24E7}"/>
              </a:ext>
            </a:extLst>
          </p:cNvPr>
          <p:cNvSpPr/>
          <p:nvPr/>
        </p:nvSpPr>
        <p:spPr>
          <a:xfrm>
            <a:off x="1614471" y="4739620"/>
            <a:ext cx="952573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3- لماذا شبَّه الكاتبُ فوائدَ القراءةِ بالعصيرِ؟</a:t>
            </a:r>
          </a:p>
        </p:txBody>
      </p:sp>
      <p:sp>
        <p:nvSpPr>
          <p:cNvPr id="27" name="مربع نص 26">
            <a:extLst>
              <a:ext uri="{FF2B5EF4-FFF2-40B4-BE49-F238E27FC236}">
                <a16:creationId xmlns:a16="http://schemas.microsoft.com/office/drawing/2014/main" xmlns="" id="{30D148FD-756D-46C3-B565-4C78F2D16F47}"/>
              </a:ext>
            </a:extLst>
          </p:cNvPr>
          <p:cNvSpPr txBox="1"/>
          <p:nvPr/>
        </p:nvSpPr>
        <p:spPr>
          <a:xfrm>
            <a:off x="2144002" y="5512440"/>
            <a:ext cx="9079033"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 .............................................................................................................................</a:t>
            </a:r>
            <a:endParaRPr lang="en-GB" sz="2800" b="1" dirty="0">
              <a:latin typeface="Sakkal Majalla" panose="02000000000000000000" pitchFamily="2" charset="-78"/>
              <a:cs typeface="Sakkal Majalla" panose="02000000000000000000" pitchFamily="2" charset="-78"/>
            </a:endParaRPr>
          </a:p>
        </p:txBody>
      </p:sp>
      <p:sp>
        <p:nvSpPr>
          <p:cNvPr id="28" name="مربع نص 27">
            <a:extLst>
              <a:ext uri="{FF2B5EF4-FFF2-40B4-BE49-F238E27FC236}">
                <a16:creationId xmlns:a16="http://schemas.microsoft.com/office/drawing/2014/main" xmlns="" id="{D17E49AD-4870-4CCD-BEBB-7B959EC4D966}"/>
              </a:ext>
            </a:extLst>
          </p:cNvPr>
          <p:cNvSpPr txBox="1"/>
          <p:nvPr/>
        </p:nvSpPr>
        <p:spPr>
          <a:xfrm>
            <a:off x="1427791" y="5463891"/>
            <a:ext cx="9711154"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لأنَّ كِليهما مفيدٌ للإنسانِ.</a:t>
            </a:r>
          </a:p>
        </p:txBody>
      </p:sp>
    </p:spTree>
    <p:extLst>
      <p:ext uri="{BB962C8B-B14F-4D97-AF65-F5344CB8AC3E}">
        <p14:creationId xmlns:p14="http://schemas.microsoft.com/office/powerpoint/2010/main" val="324977449"/>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xit" presetSubtype="21" fill="hold" grpId="1" nodeType="clickEffect">
                                  <p:stCondLst>
                                    <p:cond delay="0"/>
                                  </p:stCondLst>
                                  <p:childTnLst>
                                    <p:animEffect transition="out" filter="barn(inVertical)">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childTnLst>
                          </p:cTn>
                        </p:par>
                        <p:par>
                          <p:cTn id="19" fill="hold">
                            <p:stCondLst>
                              <p:cond delay="500"/>
                            </p:stCondLst>
                            <p:childTnLst>
                              <p:par>
                                <p:cTn id="20" presetID="47"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xit" presetSubtype="21" fill="hold" grpId="1" nodeType="clickEffect">
                                  <p:stCondLst>
                                    <p:cond delay="0"/>
                                  </p:stCondLst>
                                  <p:childTnLst>
                                    <p:animEffect transition="out" filter="barn(inVertical)">
                                      <p:cBhvr>
                                        <p:cTn id="39" dur="500"/>
                                        <p:tgtEl>
                                          <p:spTgt spid="22"/>
                                        </p:tgtEl>
                                      </p:cBhvr>
                                    </p:animEffect>
                                    <p:set>
                                      <p:cBhvr>
                                        <p:cTn id="40" dur="1" fill="hold">
                                          <p:stCondLst>
                                            <p:cond delay="499"/>
                                          </p:stCondLst>
                                        </p:cTn>
                                        <p:tgtEl>
                                          <p:spTgt spid="22"/>
                                        </p:tgtEl>
                                        <p:attrNameLst>
                                          <p:attrName>style.visibility</p:attrName>
                                        </p:attrNameLst>
                                      </p:cBhvr>
                                      <p:to>
                                        <p:strVal val="hidden"/>
                                      </p:to>
                                    </p:set>
                                  </p:childTnLst>
                                </p:cTn>
                              </p:par>
                            </p:childTnLst>
                          </p:cTn>
                        </p:par>
                        <p:par>
                          <p:cTn id="41" fill="hold">
                            <p:stCondLst>
                              <p:cond delay="500"/>
                            </p:stCondLst>
                            <p:childTnLst>
                              <p:par>
                                <p:cTn id="42" presetID="47"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10"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xit" presetSubtype="21" fill="hold" grpId="1" nodeType="clickEffect">
                                  <p:stCondLst>
                                    <p:cond delay="0"/>
                                  </p:stCondLst>
                                  <p:childTnLst>
                                    <p:animEffect transition="out" filter="barn(inVertical)">
                                      <p:cBhvr>
                                        <p:cTn id="61" dur="500"/>
                                        <p:tgtEl>
                                          <p:spTgt spid="27"/>
                                        </p:tgtEl>
                                      </p:cBhvr>
                                    </p:animEffect>
                                    <p:set>
                                      <p:cBhvr>
                                        <p:cTn id="62" dur="1" fill="hold">
                                          <p:stCondLst>
                                            <p:cond delay="499"/>
                                          </p:stCondLst>
                                        </p:cTn>
                                        <p:tgtEl>
                                          <p:spTgt spid="27"/>
                                        </p:tgtEl>
                                        <p:attrNameLst>
                                          <p:attrName>style.visibility</p:attrName>
                                        </p:attrNameLst>
                                      </p:cBhvr>
                                      <p:to>
                                        <p:strVal val="hidden"/>
                                      </p:to>
                                    </p:set>
                                  </p:childTnLst>
                                </p:cTn>
                              </p:par>
                            </p:childTnLst>
                          </p:cTn>
                        </p:par>
                        <p:par>
                          <p:cTn id="63" fill="hold">
                            <p:stCondLst>
                              <p:cond delay="500"/>
                            </p:stCondLst>
                            <p:childTnLst>
                              <p:par>
                                <p:cTn id="64" presetID="47" presetClass="entr" presetSubtype="0"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1000"/>
                                        <p:tgtEl>
                                          <p:spTgt spid="28"/>
                                        </p:tgtEl>
                                      </p:cBhvr>
                                    </p:animEffect>
                                    <p:anim calcmode="lin" valueType="num">
                                      <p:cBhvr>
                                        <p:cTn id="67" dur="1000" fill="hold"/>
                                        <p:tgtEl>
                                          <p:spTgt spid="28"/>
                                        </p:tgtEl>
                                        <p:attrNameLst>
                                          <p:attrName>ppt_x</p:attrName>
                                        </p:attrNameLst>
                                      </p:cBhvr>
                                      <p:tavLst>
                                        <p:tav tm="0">
                                          <p:val>
                                            <p:strVal val="#ppt_x"/>
                                          </p:val>
                                        </p:tav>
                                        <p:tav tm="100000">
                                          <p:val>
                                            <p:strVal val="#ppt_x"/>
                                          </p:val>
                                        </p:tav>
                                      </p:tavLst>
                                    </p:anim>
                                    <p:anim calcmode="lin" valueType="num">
                                      <p:cBhvr>
                                        <p:cTn id="6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2" grpId="1"/>
      <p:bldP spid="3" grpId="0"/>
      <p:bldP spid="26" grpId="0" animBg="1"/>
      <p:bldP spid="22" grpId="0"/>
      <p:bldP spid="22" grpId="1"/>
      <p:bldP spid="23" grpId="0"/>
      <p:bldP spid="25" grpId="0" animBg="1"/>
      <p:bldP spid="27" grpId="0"/>
      <p:bldP spid="27" grpId="1"/>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6827" t="23121" r="26768" b="20182"/>
          <a:stretch/>
        </p:blipFill>
        <p:spPr>
          <a:xfrm>
            <a:off x="1352550" y="638175"/>
            <a:ext cx="8515349" cy="547410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مستطيل 6">
            <a:extLst>
              <a:ext uri="{FF2B5EF4-FFF2-40B4-BE49-F238E27FC236}">
                <a16:creationId xmlns:a16="http://schemas.microsoft.com/office/drawing/2014/main" xmlns="" id="{DFD6DBDF-BDFC-4E9C-8255-595BEFE69E77}"/>
              </a:ext>
            </a:extLst>
          </p:cNvPr>
          <p:cNvSpPr/>
          <p:nvPr/>
        </p:nvSpPr>
        <p:spPr>
          <a:xfrm>
            <a:off x="9982200" y="2263914"/>
            <a:ext cx="1981200"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ar-BH" sz="3600" b="1" dirty="0">
                <a:solidFill>
                  <a:srgbClr val="FF0000"/>
                </a:solidFill>
                <a:latin typeface="Sakkal Majalla" panose="02000000000000000000" pitchFamily="2" charset="-78"/>
                <a:cs typeface="Sakkal Majalla" panose="02000000000000000000" pitchFamily="2" charset="-78"/>
              </a:rPr>
              <a:t>المقطع الثّالثُ للنّصّ</a:t>
            </a:r>
            <a:endParaRPr lang="en-GB" sz="3600" dirty="0"/>
          </a:p>
        </p:txBody>
      </p:sp>
      <p:sp>
        <p:nvSpPr>
          <p:cNvPr id="9" name="مربع نص 8">
            <a:extLst>
              <a:ext uri="{FF2B5EF4-FFF2-40B4-BE49-F238E27FC236}">
                <a16:creationId xmlns:a16="http://schemas.microsoft.com/office/drawing/2014/main" xmlns="" id="{8A9A6057-B989-41F8-AC2D-5EC24502F341}"/>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
        <p:nvSpPr>
          <p:cNvPr id="13" name="مستطيل 12">
            <a:extLst>
              <a:ext uri="{FF2B5EF4-FFF2-40B4-BE49-F238E27FC236}">
                <a16:creationId xmlns:a16="http://schemas.microsoft.com/office/drawing/2014/main" xmlns="" id="{64E3A37E-DF47-4313-A7DC-8E06F3CEB973}"/>
              </a:ext>
            </a:extLst>
          </p:cNvPr>
          <p:cNvSpPr/>
          <p:nvPr/>
        </p:nvSpPr>
        <p:spPr>
          <a:xfrm>
            <a:off x="5981700" y="557646"/>
            <a:ext cx="3743742" cy="5091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32096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xmlns="" id="{79F79F2E-8D5F-4CDD-A7F3-18EFA56567F6}"/>
              </a:ext>
            </a:extLst>
          </p:cNvPr>
          <p:cNvGraphicFramePr>
            <a:graphicFrameLocks noGrp="1"/>
          </p:cNvGraphicFramePr>
          <p:nvPr>
            <p:extLst>
              <p:ext uri="{D42A27DB-BD31-4B8C-83A1-F6EECF244321}">
                <p14:modId xmlns:p14="http://schemas.microsoft.com/office/powerpoint/2010/main" val="8719162"/>
              </p:ext>
            </p:extLst>
          </p:nvPr>
        </p:nvGraphicFramePr>
        <p:xfrm>
          <a:off x="683106" y="2206486"/>
          <a:ext cx="10934993" cy="3785941"/>
        </p:xfrm>
        <a:graphic>
          <a:graphicData uri="http://schemas.openxmlformats.org/drawingml/2006/table">
            <a:tbl>
              <a:tblPr firstRow="1" bandRow="1">
                <a:tableStyleId>{21E4AEA4-8DFA-4A89-87EB-49C32662AFE0}</a:tableStyleId>
              </a:tblPr>
              <a:tblGrid>
                <a:gridCol w="10934993">
                  <a:extLst>
                    <a:ext uri="{9D8B030D-6E8A-4147-A177-3AD203B41FA5}">
                      <a16:colId xmlns:a16="http://schemas.microsoft.com/office/drawing/2014/main" xmlns="" val="4107278025"/>
                    </a:ext>
                  </a:extLst>
                </a:gridCol>
              </a:tblGrid>
              <a:tr h="693515">
                <a:tc>
                  <a:txBody>
                    <a:bodyPr/>
                    <a:lstStyle/>
                    <a:p>
                      <a:pPr algn="ctr">
                        <a:lnSpc>
                          <a:spcPct val="100000"/>
                        </a:lnSpc>
                      </a:pPr>
                      <a:r>
                        <a:rPr lang="ar-BH" sz="3600" dirty="0">
                          <a:latin typeface="Sakkal Majalla" panose="02000000000000000000" pitchFamily="2" charset="-78"/>
                          <a:cs typeface="Sakkal Majalla" panose="02000000000000000000" pitchFamily="2" charset="-78"/>
                        </a:rPr>
                        <a:t>الشَّرحُ</a:t>
                      </a:r>
                      <a:endParaRPr lang="ar-BH" sz="3600" b="1" kern="1200" dirty="0">
                        <a:solidFill>
                          <a:schemeClr val="lt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936915430"/>
                  </a:ext>
                </a:extLst>
              </a:tr>
              <a:tr h="3092426">
                <a:tc>
                  <a:txBody>
                    <a:bodyPr/>
                    <a:lstStyle/>
                    <a:p>
                      <a:pPr algn="just">
                        <a:lnSpc>
                          <a:spcPct val="100000"/>
                        </a:lnSpc>
                      </a:pPr>
                      <a:endParaRPr lang="ar-BH" sz="36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503703359"/>
                  </a:ext>
                </a:extLst>
              </a:tr>
            </a:tbl>
          </a:graphicData>
        </a:graphic>
      </p:graphicFrame>
      <p:graphicFrame>
        <p:nvGraphicFramePr>
          <p:cNvPr id="6" name="جدول 5">
            <a:extLst>
              <a:ext uri="{FF2B5EF4-FFF2-40B4-BE49-F238E27FC236}">
                <a16:creationId xmlns:a16="http://schemas.microsoft.com/office/drawing/2014/main" xmlns="" id="{6310061D-4568-4038-9F3C-1D84D32CE8F4}"/>
              </a:ext>
            </a:extLst>
          </p:cNvPr>
          <p:cNvGraphicFramePr>
            <a:graphicFrameLocks noGrp="1"/>
          </p:cNvGraphicFramePr>
          <p:nvPr>
            <p:extLst>
              <p:ext uri="{D42A27DB-BD31-4B8C-83A1-F6EECF244321}">
                <p14:modId xmlns:p14="http://schemas.microsoft.com/office/powerpoint/2010/main" val="1271811700"/>
              </p:ext>
            </p:extLst>
          </p:nvPr>
        </p:nvGraphicFramePr>
        <p:xfrm>
          <a:off x="781051" y="2972625"/>
          <a:ext cx="10727844" cy="3338307"/>
        </p:xfrm>
        <a:graphic>
          <a:graphicData uri="http://schemas.openxmlformats.org/drawingml/2006/table">
            <a:tbl>
              <a:tblPr>
                <a:tableStyleId>{2D5ABB26-0587-4C30-8999-92F81FD0307C}</a:tableStyleId>
              </a:tblPr>
              <a:tblGrid>
                <a:gridCol w="10727844">
                  <a:extLst>
                    <a:ext uri="{9D8B030D-6E8A-4147-A177-3AD203B41FA5}">
                      <a16:colId xmlns:a16="http://schemas.microsoft.com/office/drawing/2014/main" xmlns="" val="4107278025"/>
                    </a:ext>
                  </a:extLst>
                </a:gridCol>
              </a:tblGrid>
              <a:tr h="2820147">
                <a:tc>
                  <a: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28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يُكملُ الكاتبُ الحوارَ بينَه وبين عصاه حولَ موضوعِ أزمةِ القراءةِ التي شغلتْ تفكيرَهُ، إنَّها مشكلةٌ من مشكلاتِ السَّاعةِ جيلٌ ينصرفُ عن القراءةِ المفيدةِ إلى فنونٍ من اللَّهو والعبثِ لا تنفعُ ولا تفيدُ.</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28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ماذا حدثَ لهذا الجيلِ، وماذا نفعلُ من أجلهِ، وكيف نهديهِ إلى معالمِ الطريقِ؟ إنَّنا نستطيعُ أن ننفذَ إلى مكامنِ الداءِ في جسمِ هذا الجيلِ المريضِ، ونستطيعُ أن نضعَ أيديَنا على مصدرِهِ ونستطيعُ بعد هذا كلِّه أَن نصفَ العلاجَ الناجحَ والدواءَ المفيدَ الذي يتمثَّلُ في تنميةِ وتعظيمِ دَورِ المدارسِ والجامعاتِ في تنميةِ حُبِّ القراءةِ والمطالعةِ لدى الطلابِ.</a:t>
                      </a:r>
                    </a:p>
                  </a:txBody>
                  <a:tcPr/>
                </a:tc>
                <a:extLst>
                  <a:ext uri="{0D108BD9-81ED-4DB2-BD59-A6C34878D82A}">
                    <a16:rowId xmlns:a16="http://schemas.microsoft.com/office/drawing/2014/main" xmlns="" val="1503703359"/>
                  </a:ext>
                </a:extLst>
              </a:tr>
              <a:tr h="474678">
                <a:tc>
                  <a: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BH" sz="2800" b="0" i="0" u="none" strike="noStrike" kern="1200" cap="none" spc="0" normalizeH="0" baseline="0" noProof="0" dirty="0">
                        <a:ln>
                          <a:noFill/>
                        </a:ln>
                        <a:solidFill>
                          <a:prstClr val="black"/>
                        </a:solidFill>
                        <a:effectLst/>
                        <a:uLnTx/>
                        <a:uFillTx/>
                        <a:latin typeface="Calibri" panose="020F0502020204030204"/>
                        <a:ea typeface="+mn-ea"/>
                        <a:cs typeface="Sultan normal" pitchFamily="2" charset="-78"/>
                      </a:endParaRPr>
                    </a:p>
                  </a:txBody>
                  <a:tcPr/>
                </a:tc>
                <a:extLst>
                  <a:ext uri="{0D108BD9-81ED-4DB2-BD59-A6C34878D82A}">
                    <a16:rowId xmlns:a16="http://schemas.microsoft.com/office/drawing/2014/main" xmlns="" val="2066390258"/>
                  </a:ext>
                </a:extLst>
              </a:tr>
            </a:tbl>
          </a:graphicData>
        </a:graphic>
      </p:graphicFrame>
      <p:sp>
        <p:nvSpPr>
          <p:cNvPr id="10" name="مستطيل 9">
            <a:extLst>
              <a:ext uri="{FF2B5EF4-FFF2-40B4-BE49-F238E27FC236}">
                <a16:creationId xmlns:a16="http://schemas.microsoft.com/office/drawing/2014/main" xmlns="" id="{87271785-0D0A-448A-8DAB-4F0CD115B71B}"/>
              </a:ext>
            </a:extLst>
          </p:cNvPr>
          <p:cNvSpPr/>
          <p:nvPr/>
        </p:nvSpPr>
        <p:spPr>
          <a:xfrm>
            <a:off x="8555022" y="1442213"/>
            <a:ext cx="3030692" cy="70788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r>
              <a:rPr lang="ar-BH" sz="4000" b="1" dirty="0">
                <a:solidFill>
                  <a:schemeClr val="bg1"/>
                </a:solidFill>
                <a:latin typeface="Sakkal Majalla" panose="02000000000000000000" pitchFamily="2" charset="-78"/>
                <a:cs typeface="Sakkal Majalla" panose="02000000000000000000" pitchFamily="2" charset="-78"/>
              </a:rPr>
              <a:t>الفكرةُ الرّئيسةُ:</a:t>
            </a:r>
          </a:p>
        </p:txBody>
      </p:sp>
      <p:sp>
        <p:nvSpPr>
          <p:cNvPr id="11" name="Rectangle 3">
            <a:extLst>
              <a:ext uri="{FF2B5EF4-FFF2-40B4-BE49-F238E27FC236}">
                <a16:creationId xmlns:a16="http://schemas.microsoft.com/office/drawing/2014/main" xmlns="" id="{328A453B-778D-4BBF-B967-660D565F3696}"/>
              </a:ext>
            </a:extLst>
          </p:cNvPr>
          <p:cNvSpPr/>
          <p:nvPr/>
        </p:nvSpPr>
        <p:spPr>
          <a:xfrm>
            <a:off x="922804" y="1457860"/>
            <a:ext cx="7564248" cy="584775"/>
          </a:xfrm>
          <a:prstGeom prst="rect">
            <a:avLst/>
          </a:prstGeom>
          <a:solidFill>
            <a:schemeClr val="accent2">
              <a:lumMod val="20000"/>
              <a:lumOff val="80000"/>
            </a:schemeClr>
          </a:solidFill>
        </p:spPr>
        <p:txBody>
          <a:bodyPr wrap="square">
            <a:spAutoFit/>
          </a:bodyPr>
          <a:lstStyle/>
          <a:p>
            <a:pPr algn="ctr"/>
            <a:r>
              <a:rPr lang="ar-BH" sz="3200" b="1" dirty="0">
                <a:latin typeface="Sakkal Majalla" panose="02000000000000000000" pitchFamily="2" charset="-78"/>
                <a:cs typeface="Sakkal Majalla" panose="02000000000000000000" pitchFamily="2" charset="-78"/>
              </a:rPr>
              <a:t>واجبُ المدارسِ والجامعاتِ في إعدادِ جيلِ محبّ للقراءةِ والاطّلاعِ.</a:t>
            </a:r>
          </a:p>
        </p:txBody>
      </p:sp>
      <p:sp>
        <p:nvSpPr>
          <p:cNvPr id="12" name="مستطيل 11">
            <a:extLst>
              <a:ext uri="{FF2B5EF4-FFF2-40B4-BE49-F238E27FC236}">
                <a16:creationId xmlns:a16="http://schemas.microsoft.com/office/drawing/2014/main" xmlns="" id="{4F1ED2DA-E0A8-4D56-9C59-A5E2BA874AE6}"/>
              </a:ext>
            </a:extLst>
          </p:cNvPr>
          <p:cNvSpPr/>
          <p:nvPr/>
        </p:nvSpPr>
        <p:spPr>
          <a:xfrm>
            <a:off x="3849756" y="276223"/>
            <a:ext cx="4492487"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ar-BH" sz="4000" b="1" dirty="0">
                <a:solidFill>
                  <a:srgbClr val="FF0000"/>
                </a:solidFill>
                <a:latin typeface="Sakkal Majalla" panose="02000000000000000000" pitchFamily="2" charset="-78"/>
                <a:cs typeface="Sakkal Majalla" panose="02000000000000000000" pitchFamily="2" charset="-78"/>
              </a:rPr>
              <a:t>المقطعُ الثّالثُ للنّصّ</a:t>
            </a:r>
            <a:endParaRPr lang="en-GB" sz="4000" dirty="0"/>
          </a:p>
        </p:txBody>
      </p:sp>
      <p:sp>
        <p:nvSpPr>
          <p:cNvPr id="13" name="مربع نص 12">
            <a:extLst>
              <a:ext uri="{FF2B5EF4-FFF2-40B4-BE49-F238E27FC236}">
                <a16:creationId xmlns:a16="http://schemas.microsoft.com/office/drawing/2014/main" xmlns="" id="{D1C9543B-22B5-42B4-A0A5-2615CC59D705}"/>
              </a:ext>
            </a:extLst>
          </p:cNvPr>
          <p:cNvSpPr txBox="1"/>
          <p:nvPr/>
        </p:nvSpPr>
        <p:spPr>
          <a:xfrm>
            <a:off x="322123" y="108319"/>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1195404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xmlns="" id="{5EC21325-E399-4A71-B7D9-D73EB52AF2CE}"/>
              </a:ext>
            </a:extLst>
          </p:cNvPr>
          <p:cNvGraphicFramePr>
            <a:graphicFrameLocks noGrp="1"/>
          </p:cNvGraphicFramePr>
          <p:nvPr>
            <p:extLst>
              <p:ext uri="{D42A27DB-BD31-4B8C-83A1-F6EECF244321}">
                <p14:modId xmlns:p14="http://schemas.microsoft.com/office/powerpoint/2010/main" val="1442367552"/>
              </p:ext>
            </p:extLst>
          </p:nvPr>
        </p:nvGraphicFramePr>
        <p:xfrm>
          <a:off x="8375209" y="2252677"/>
          <a:ext cx="2634519" cy="3132100"/>
        </p:xfrm>
        <a:graphic>
          <a:graphicData uri="http://schemas.openxmlformats.org/drawingml/2006/table">
            <a:tbl>
              <a:tblPr firstRow="1" bandRow="1">
                <a:tableStyleId>{9DCAF9ED-07DC-4A11-8D7F-57B35C25682E}</a:tableStyleId>
              </a:tblPr>
              <a:tblGrid>
                <a:gridCol w="2634519">
                  <a:extLst>
                    <a:ext uri="{9D8B030D-6E8A-4147-A177-3AD203B41FA5}">
                      <a16:colId xmlns:a16="http://schemas.microsoft.com/office/drawing/2014/main" xmlns="" val="2188681178"/>
                    </a:ext>
                  </a:extLst>
                </a:gridCol>
              </a:tblGrid>
              <a:tr h="586664">
                <a:tc>
                  <a:txBody>
                    <a:bodyPr/>
                    <a:lstStyle/>
                    <a:p>
                      <a:pPr algn="ctr"/>
                      <a:r>
                        <a:rPr lang="ar-BH" sz="3200" dirty="0">
                          <a:latin typeface="Sakkal Majalla" panose="02000000000000000000" pitchFamily="2" charset="-78"/>
                          <a:cs typeface="Sakkal Majalla" panose="02000000000000000000" pitchFamily="2" charset="-78"/>
                        </a:rPr>
                        <a:t>الكلمةً</a:t>
                      </a: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6191112"/>
                  </a:ext>
                </a:extLst>
              </a:tr>
              <a:tr h="627075">
                <a:tc>
                  <a:txBody>
                    <a:bodyPr/>
                    <a:lstStyle/>
                    <a:p>
                      <a:pPr algn="ct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043005580"/>
                  </a:ext>
                </a:extLst>
              </a:tr>
              <a:tr h="664527">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3728115105"/>
                  </a:ext>
                </a:extLst>
              </a:tr>
              <a:tr h="654460">
                <a:tc>
                  <a:txBody>
                    <a:bodyPr/>
                    <a:lstStyle/>
                    <a:p>
                      <a:pPr algn="ctr"/>
                      <a:r>
                        <a:rPr lang="ar-BH" sz="2800" kern="1200" dirty="0"/>
                        <a:t> </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1458104101"/>
                  </a:ext>
                </a:extLst>
              </a:tr>
              <a:tr h="599374">
                <a:tc>
                  <a:txBody>
                    <a:bodyPr/>
                    <a:lstStyle/>
                    <a:p>
                      <a:pPr algn="ct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950865540"/>
                  </a:ext>
                </a:extLst>
              </a:tr>
            </a:tbl>
          </a:graphicData>
        </a:graphic>
      </p:graphicFrame>
      <p:graphicFrame>
        <p:nvGraphicFramePr>
          <p:cNvPr id="7" name="جدول 5">
            <a:extLst>
              <a:ext uri="{FF2B5EF4-FFF2-40B4-BE49-F238E27FC236}">
                <a16:creationId xmlns:a16="http://schemas.microsoft.com/office/drawing/2014/main" xmlns="" id="{18463613-A4CF-4F7E-A0EC-41CA2D99D4F4}"/>
              </a:ext>
            </a:extLst>
          </p:cNvPr>
          <p:cNvGraphicFramePr>
            <a:graphicFrameLocks noGrp="1"/>
          </p:cNvGraphicFramePr>
          <p:nvPr>
            <p:extLst>
              <p:ext uri="{D42A27DB-BD31-4B8C-83A1-F6EECF244321}">
                <p14:modId xmlns:p14="http://schemas.microsoft.com/office/powerpoint/2010/main" val="793498079"/>
              </p:ext>
            </p:extLst>
          </p:nvPr>
        </p:nvGraphicFramePr>
        <p:xfrm>
          <a:off x="2153965" y="2233319"/>
          <a:ext cx="6088936" cy="3115864"/>
        </p:xfrm>
        <a:graphic>
          <a:graphicData uri="http://schemas.openxmlformats.org/drawingml/2006/table">
            <a:tbl>
              <a:tblPr firstRow="1" bandRow="1">
                <a:tableStyleId>{9DCAF9ED-07DC-4A11-8D7F-57B35C25682E}</a:tableStyleId>
              </a:tblPr>
              <a:tblGrid>
                <a:gridCol w="6088936">
                  <a:extLst>
                    <a:ext uri="{9D8B030D-6E8A-4147-A177-3AD203B41FA5}">
                      <a16:colId xmlns:a16="http://schemas.microsoft.com/office/drawing/2014/main" xmlns="" val="2188681178"/>
                    </a:ext>
                  </a:extLst>
                </a:gridCol>
              </a:tblGrid>
              <a:tr h="576039">
                <a:tc>
                  <a:txBody>
                    <a:bodyPr/>
                    <a:lstStyle/>
                    <a:p>
                      <a:pPr algn="ctr" rtl="1"/>
                      <a:r>
                        <a:rPr lang="ar-BH" sz="3200" dirty="0">
                          <a:latin typeface="Sakkal Majalla" panose="02000000000000000000" pitchFamily="2" charset="-78"/>
                          <a:cs typeface="Sakkal Majalla" panose="02000000000000000000" pitchFamily="2" charset="-78"/>
                        </a:rPr>
                        <a:t>المعنى</a:t>
                      </a: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6191112"/>
                  </a:ext>
                </a:extLst>
              </a:tr>
              <a:tr h="635489">
                <a:tc>
                  <a:txBody>
                    <a:bodyPr/>
                    <a:lstStyle/>
                    <a:p>
                      <a:pPr algn="ctr" rtl="1"/>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2669011919"/>
                  </a:ext>
                </a:extLst>
              </a:tr>
              <a:tr h="652493">
                <a:tc>
                  <a:txBody>
                    <a:bodyPr/>
                    <a:lstStyle/>
                    <a:p>
                      <a:pPr algn="ctr" rtl="1"/>
                      <a:endParaRPr lang="en-GB" sz="2400" b="1" dirty="0">
                        <a:solidFill>
                          <a:srgbClr val="0070C0"/>
                        </a:solidFill>
                      </a:endParaRPr>
                    </a:p>
                  </a:txBody>
                  <a:tcPr/>
                </a:tc>
                <a:extLst>
                  <a:ext uri="{0D108BD9-81ED-4DB2-BD59-A6C34878D82A}">
                    <a16:rowId xmlns:a16="http://schemas.microsoft.com/office/drawing/2014/main" xmlns="" val="3728115105"/>
                  </a:ext>
                </a:extLst>
              </a:tr>
              <a:tr h="642605">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1458104101"/>
                  </a:ext>
                </a:extLst>
              </a:tr>
              <a:tr h="606157">
                <a:tc>
                  <a:txBody>
                    <a:bodyPr/>
                    <a:lstStyle/>
                    <a:p>
                      <a:pPr algn="ctr" rtl="1"/>
                      <a:endParaRPr lang="en-GB" sz="2400" b="1" kern="1200" dirty="0">
                        <a:solidFill>
                          <a:srgbClr val="0070C0"/>
                        </a:solidFill>
                        <a:latin typeface="+mn-lt"/>
                        <a:ea typeface="+mn-ea"/>
                        <a:cs typeface="+mn-cs"/>
                      </a:endParaRPr>
                    </a:p>
                  </a:txBody>
                  <a:tcPr/>
                </a:tc>
                <a:extLst>
                  <a:ext uri="{0D108BD9-81ED-4DB2-BD59-A6C34878D82A}">
                    <a16:rowId xmlns:a16="http://schemas.microsoft.com/office/drawing/2014/main" xmlns="" val="950865540"/>
                  </a:ext>
                </a:extLst>
              </a:tr>
            </a:tbl>
          </a:graphicData>
        </a:graphic>
      </p:graphicFrame>
      <p:sp>
        <p:nvSpPr>
          <p:cNvPr id="8" name="مربع نص 7">
            <a:extLst>
              <a:ext uri="{FF2B5EF4-FFF2-40B4-BE49-F238E27FC236}">
                <a16:creationId xmlns:a16="http://schemas.microsoft.com/office/drawing/2014/main" xmlns="" id="{A8B1E1BD-1C3C-4FBA-BF61-845011C9C12D}"/>
              </a:ext>
            </a:extLst>
          </p:cNvPr>
          <p:cNvSpPr txBox="1"/>
          <p:nvPr/>
        </p:nvSpPr>
        <p:spPr>
          <a:xfrm>
            <a:off x="2153965" y="1299699"/>
            <a:ext cx="8855763" cy="584775"/>
          </a:xfrm>
          <a:prstGeom prst="rect">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r" rtl="1"/>
            <a:r>
              <a:rPr lang="ar-BH" sz="3200" b="1" dirty="0">
                <a:solidFill>
                  <a:sysClr val="windowText" lastClr="000000"/>
                </a:solidFill>
                <a:latin typeface="Sakkal Majalla" panose="02000000000000000000" pitchFamily="2" charset="-78"/>
                <a:cs typeface="Sakkal Majalla" panose="02000000000000000000" pitchFamily="2" charset="-78"/>
              </a:rPr>
              <a:t>أتعرّفُ الـمعاني السَّياقيّةَ للمفرداتِ من خلال الجدولِ الآتي:</a:t>
            </a:r>
          </a:p>
        </p:txBody>
      </p:sp>
      <p:sp>
        <p:nvSpPr>
          <p:cNvPr id="4" name="مربع نص 3">
            <a:extLst>
              <a:ext uri="{FF2B5EF4-FFF2-40B4-BE49-F238E27FC236}">
                <a16:creationId xmlns:a16="http://schemas.microsoft.com/office/drawing/2014/main" xmlns="" id="{2FF2A516-894C-4DC4-9EA9-CD2D2E478632}"/>
              </a:ext>
            </a:extLst>
          </p:cNvPr>
          <p:cNvSpPr txBox="1"/>
          <p:nvPr/>
        </p:nvSpPr>
        <p:spPr>
          <a:xfrm>
            <a:off x="3342493" y="2905408"/>
            <a:ext cx="4422226" cy="584775"/>
          </a:xfrm>
          <a:prstGeom prst="rect">
            <a:avLst/>
          </a:prstGeom>
          <a:noFill/>
        </p:spPr>
        <p:txBody>
          <a:bodyPr wrap="square" rtlCol="0">
            <a:spAutoFit/>
          </a:bodyPr>
          <a:lstStyle/>
          <a:p>
            <a:pPr algn="ctr" rtl="1"/>
            <a:r>
              <a:rPr lang="ar-BH" altLang="zh-CN" sz="3200" b="1" dirty="0">
                <a:solidFill>
                  <a:srgbClr val="0070C0"/>
                </a:solidFill>
                <a:latin typeface="Sakkal Majalla" panose="02000000000000000000" pitchFamily="2" charset="-78"/>
                <a:cs typeface="Sakkal Majalla" panose="02000000000000000000" pitchFamily="2" charset="-78"/>
              </a:rPr>
              <a:t>دَخْلٌ / خبرةٌ ومعرفةٌ</a:t>
            </a:r>
          </a:p>
        </p:txBody>
      </p:sp>
      <p:sp>
        <p:nvSpPr>
          <p:cNvPr id="10" name="مربع نص 9">
            <a:extLst>
              <a:ext uri="{FF2B5EF4-FFF2-40B4-BE49-F238E27FC236}">
                <a16:creationId xmlns:a16="http://schemas.microsoft.com/office/drawing/2014/main" xmlns="" id="{FACA2FDD-BB81-4838-B3C7-3F0167493E84}"/>
              </a:ext>
            </a:extLst>
          </p:cNvPr>
          <p:cNvSpPr txBox="1"/>
          <p:nvPr/>
        </p:nvSpPr>
        <p:spPr>
          <a:xfrm>
            <a:off x="2979601" y="4114045"/>
            <a:ext cx="4848446" cy="584775"/>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أعلى / أرفع</a:t>
            </a:r>
          </a:p>
        </p:txBody>
      </p:sp>
      <p:sp>
        <p:nvSpPr>
          <p:cNvPr id="11" name="مربع نص 10">
            <a:extLst>
              <a:ext uri="{FF2B5EF4-FFF2-40B4-BE49-F238E27FC236}">
                <a16:creationId xmlns:a16="http://schemas.microsoft.com/office/drawing/2014/main" xmlns="" id="{E194C0AF-EDEA-483A-B1AF-99CEF814FC2E}"/>
              </a:ext>
            </a:extLst>
          </p:cNvPr>
          <p:cNvSpPr txBox="1"/>
          <p:nvPr/>
        </p:nvSpPr>
        <p:spPr>
          <a:xfrm>
            <a:off x="3575250" y="4813246"/>
            <a:ext cx="4189469" cy="580280"/>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نبْتلعُها بِسُرْعَةٍ</a:t>
            </a:r>
          </a:p>
        </p:txBody>
      </p:sp>
      <p:sp>
        <p:nvSpPr>
          <p:cNvPr id="29" name="مربع نص 28">
            <a:extLst>
              <a:ext uri="{FF2B5EF4-FFF2-40B4-BE49-F238E27FC236}">
                <a16:creationId xmlns:a16="http://schemas.microsoft.com/office/drawing/2014/main" xmlns="" id="{7C034EDA-1FC5-41D2-AAE4-9587EBECEF9A}"/>
              </a:ext>
            </a:extLst>
          </p:cNvPr>
          <p:cNvSpPr txBox="1"/>
          <p:nvPr/>
        </p:nvSpPr>
        <p:spPr>
          <a:xfrm>
            <a:off x="3100720" y="3504114"/>
            <a:ext cx="4848446" cy="584775"/>
          </a:xfrm>
          <a:prstGeom prst="rect">
            <a:avLst/>
          </a:prstGeom>
          <a:noFill/>
        </p:spPr>
        <p:txBody>
          <a:bodyPr wrap="square" rtlCol="0">
            <a:spAutoFit/>
          </a:bodyPr>
          <a:lstStyle/>
          <a:p>
            <a:pPr algn="ctr" rtl="1"/>
            <a:r>
              <a:rPr lang="ar-BH" sz="3200" b="1" dirty="0">
                <a:solidFill>
                  <a:srgbClr val="0070C0"/>
                </a:solidFill>
                <a:latin typeface="Sakkal Majalla" panose="02000000000000000000" pitchFamily="2" charset="-78"/>
                <a:cs typeface="Sakkal Majalla" panose="02000000000000000000" pitchFamily="2" charset="-78"/>
              </a:rPr>
              <a:t>لازمٌ أو واجبٌ فعلُه</a:t>
            </a:r>
          </a:p>
        </p:txBody>
      </p:sp>
      <p:sp>
        <p:nvSpPr>
          <p:cNvPr id="14" name="مربع نص 13">
            <a:extLst>
              <a:ext uri="{FF2B5EF4-FFF2-40B4-BE49-F238E27FC236}">
                <a16:creationId xmlns:a16="http://schemas.microsoft.com/office/drawing/2014/main" xmlns="" id="{0BE3F8F8-DA82-424B-BA56-0F5081BD1BEA}"/>
              </a:ext>
            </a:extLst>
          </p:cNvPr>
          <p:cNvSpPr txBox="1"/>
          <p:nvPr/>
        </p:nvSpPr>
        <p:spPr>
          <a:xfrm>
            <a:off x="6638924" y="478648"/>
            <a:ext cx="4386137" cy="70190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r"/>
            <a:r>
              <a:rPr lang="ar-BH" sz="4000" b="1" dirty="0">
                <a:latin typeface="Sakkal Majalla" panose="02000000000000000000" pitchFamily="2" charset="-78"/>
                <a:cs typeface="Sakkal Majalla" panose="02000000000000000000" pitchFamily="2" charset="-78"/>
              </a:rPr>
              <a:t>معاني مُفرداتِ المقطعِ الثَّالثِ</a:t>
            </a:r>
            <a:endParaRPr lang="en-GB" sz="4000" b="1" dirty="0">
              <a:latin typeface="Sakkal Majalla" panose="02000000000000000000" pitchFamily="2" charset="-78"/>
              <a:cs typeface="Sakkal Majalla" panose="02000000000000000000" pitchFamily="2" charset="-78"/>
            </a:endParaRPr>
          </a:p>
        </p:txBody>
      </p:sp>
      <p:sp>
        <p:nvSpPr>
          <p:cNvPr id="13" name="مربع نص 28">
            <a:extLst>
              <a:ext uri="{FF2B5EF4-FFF2-40B4-BE49-F238E27FC236}">
                <a16:creationId xmlns:a16="http://schemas.microsoft.com/office/drawing/2014/main" xmlns="" id="{7C034EDA-1FC5-41D2-AAE4-9587EBECEF9A}"/>
              </a:ext>
            </a:extLst>
          </p:cNvPr>
          <p:cNvSpPr txBox="1"/>
          <p:nvPr/>
        </p:nvSpPr>
        <p:spPr>
          <a:xfrm>
            <a:off x="8876498" y="2862160"/>
            <a:ext cx="1598259" cy="584775"/>
          </a:xfrm>
          <a:prstGeom prst="rect">
            <a:avLst/>
          </a:prstGeom>
          <a:noFill/>
        </p:spPr>
        <p:txBody>
          <a:bodyPr wrap="square" rtlCol="0">
            <a:spAutoFit/>
          </a:bodyPr>
          <a:lstStyle/>
          <a:p>
            <a:pPr algn="ctr" rtl="1"/>
            <a:r>
              <a:rPr lang="ar-BH" sz="3200" b="1" dirty="0">
                <a:solidFill>
                  <a:schemeClr val="dk1"/>
                </a:solidFill>
                <a:latin typeface="Sakkal Majalla" panose="02000000000000000000" pitchFamily="2" charset="-78"/>
                <a:cs typeface="Sakkal Majalla" panose="02000000000000000000" pitchFamily="2" charset="-78"/>
              </a:rPr>
              <a:t>كَسْب</a:t>
            </a:r>
            <a:endParaRPr lang="en-GB" sz="3200" b="1" dirty="0">
              <a:latin typeface="Sakkal Majalla" panose="02000000000000000000" pitchFamily="2" charset="-78"/>
              <a:cs typeface="Sakkal Majalla" panose="02000000000000000000" pitchFamily="2" charset="-78"/>
            </a:endParaRPr>
          </a:p>
        </p:txBody>
      </p:sp>
      <p:sp>
        <p:nvSpPr>
          <p:cNvPr id="15" name="مربع نص 28">
            <a:extLst>
              <a:ext uri="{FF2B5EF4-FFF2-40B4-BE49-F238E27FC236}">
                <a16:creationId xmlns:a16="http://schemas.microsoft.com/office/drawing/2014/main" xmlns="" id="{7C034EDA-1FC5-41D2-AAE4-9587EBECEF9A}"/>
              </a:ext>
            </a:extLst>
          </p:cNvPr>
          <p:cNvSpPr txBox="1"/>
          <p:nvPr/>
        </p:nvSpPr>
        <p:spPr>
          <a:xfrm>
            <a:off x="8876498" y="3430341"/>
            <a:ext cx="1598259" cy="584775"/>
          </a:xfrm>
          <a:prstGeom prst="rect">
            <a:avLst/>
          </a:prstGeom>
          <a:noFill/>
        </p:spPr>
        <p:txBody>
          <a:bodyPr wrap="square" rtlCol="0">
            <a:spAutoFit/>
          </a:bodyPr>
          <a:lstStyle/>
          <a:p>
            <a:pPr algn="ctr" rtl="1">
              <a:defRPr/>
            </a:pPr>
            <a:r>
              <a:rPr lang="ar-BH" sz="3200" b="1" dirty="0">
                <a:solidFill>
                  <a:schemeClr val="dk1"/>
                </a:solidFill>
                <a:latin typeface="Sakkal Majalla" panose="02000000000000000000" pitchFamily="2" charset="-78"/>
                <a:cs typeface="Sakkal Majalla" panose="02000000000000000000" pitchFamily="2" charset="-78"/>
              </a:rPr>
              <a:t>حتْمًا</a:t>
            </a:r>
            <a:endParaRPr lang="en-GB" sz="3200" b="1" dirty="0">
              <a:solidFill>
                <a:schemeClr val="dk1"/>
              </a:solidFill>
              <a:latin typeface="Sakkal Majalla" panose="02000000000000000000" pitchFamily="2" charset="-78"/>
              <a:cs typeface="Sakkal Majalla" panose="02000000000000000000" pitchFamily="2" charset="-78"/>
            </a:endParaRPr>
          </a:p>
        </p:txBody>
      </p:sp>
      <p:sp>
        <p:nvSpPr>
          <p:cNvPr id="16" name="مربع نص 28">
            <a:extLst>
              <a:ext uri="{FF2B5EF4-FFF2-40B4-BE49-F238E27FC236}">
                <a16:creationId xmlns:a16="http://schemas.microsoft.com/office/drawing/2014/main" xmlns="" id="{7C034EDA-1FC5-41D2-AAE4-9587EBECEF9A}"/>
              </a:ext>
            </a:extLst>
          </p:cNvPr>
          <p:cNvSpPr txBox="1"/>
          <p:nvPr/>
        </p:nvSpPr>
        <p:spPr>
          <a:xfrm>
            <a:off x="8934241" y="4134265"/>
            <a:ext cx="1598259" cy="584775"/>
          </a:xfrm>
          <a:prstGeom prst="rect">
            <a:avLst/>
          </a:prstGeom>
          <a:noFill/>
        </p:spPr>
        <p:txBody>
          <a:bodyPr wrap="square" rtlCol="0">
            <a:spAutoFit/>
          </a:bodyPr>
          <a:lstStyle/>
          <a:p>
            <a:pPr algn="ctr" rtl="1">
              <a:defRPr/>
            </a:pPr>
            <a:r>
              <a:rPr lang="ar-BH" sz="3200" b="1" dirty="0">
                <a:solidFill>
                  <a:schemeClr val="dk1"/>
                </a:solidFill>
                <a:latin typeface="Sakkal Majalla" panose="02000000000000000000" pitchFamily="2" charset="-78"/>
                <a:cs typeface="Sakkal Majalla" panose="02000000000000000000" pitchFamily="2" charset="-78"/>
              </a:rPr>
              <a:t>أرْقى</a:t>
            </a:r>
            <a:endParaRPr lang="en-GB" sz="3200" b="1" dirty="0">
              <a:solidFill>
                <a:schemeClr val="dk1"/>
              </a:solidFill>
              <a:latin typeface="Sakkal Majalla" panose="02000000000000000000" pitchFamily="2" charset="-78"/>
              <a:cs typeface="Sakkal Majalla" panose="02000000000000000000" pitchFamily="2" charset="-78"/>
            </a:endParaRPr>
          </a:p>
        </p:txBody>
      </p:sp>
      <p:sp>
        <p:nvSpPr>
          <p:cNvPr id="17" name="مربع نص 28">
            <a:extLst>
              <a:ext uri="{FF2B5EF4-FFF2-40B4-BE49-F238E27FC236}">
                <a16:creationId xmlns:a16="http://schemas.microsoft.com/office/drawing/2014/main" xmlns="" id="{7C034EDA-1FC5-41D2-AAE4-9587EBECEF9A}"/>
              </a:ext>
            </a:extLst>
          </p:cNvPr>
          <p:cNvSpPr txBox="1"/>
          <p:nvPr/>
        </p:nvSpPr>
        <p:spPr>
          <a:xfrm>
            <a:off x="8500660" y="4748049"/>
            <a:ext cx="2465423" cy="584775"/>
          </a:xfrm>
          <a:prstGeom prst="rect">
            <a:avLst/>
          </a:prstGeom>
          <a:noFill/>
        </p:spPr>
        <p:txBody>
          <a:bodyPr wrap="square" rtlCol="0">
            <a:spAutoFit/>
          </a:bodyPr>
          <a:lstStyle/>
          <a:p>
            <a:pPr algn="ctr"/>
            <a:r>
              <a:rPr lang="ar-BH" sz="3200" b="1" dirty="0">
                <a:solidFill>
                  <a:schemeClr val="dk1"/>
                </a:solidFill>
                <a:latin typeface="Sakkal Majalla" panose="02000000000000000000" pitchFamily="2" charset="-78"/>
                <a:cs typeface="Sakkal Majalla" panose="02000000000000000000" pitchFamily="2" charset="-78"/>
              </a:rPr>
              <a:t>نزْدَرِد</a:t>
            </a:r>
            <a:endParaRPr lang="en-GB" sz="3200" b="1" dirty="0">
              <a:solidFill>
                <a:schemeClr val="dk1"/>
              </a:solidFill>
              <a:latin typeface="Sakkal Majalla" panose="02000000000000000000" pitchFamily="2" charset="-78"/>
              <a:cs typeface="Sakkal Majalla" panose="02000000000000000000" pitchFamily="2" charset="-78"/>
            </a:endParaRPr>
          </a:p>
        </p:txBody>
      </p:sp>
      <mc:AlternateContent xmlns:mc="http://schemas.openxmlformats.org/markup-compatibility/2006" xmlns:p14="http://schemas.microsoft.com/office/powerpoint/2010/main">
        <mc:Choice Requires="p14">
          <p:contentPart p14:bwMode="auto" r:id="rId2">
            <p14:nvContentPartPr>
              <p14:cNvPr id="2" name="حبر 1">
                <a:extLst>
                  <a:ext uri="{FF2B5EF4-FFF2-40B4-BE49-F238E27FC236}">
                    <a16:creationId xmlns:a16="http://schemas.microsoft.com/office/drawing/2014/main" xmlns="" id="{21376412-F19B-451F-A1A7-EE48A18B0051}"/>
                  </a:ext>
                </a:extLst>
              </p14:cNvPr>
              <p14:cNvContentPartPr/>
              <p14:nvPr/>
            </p14:nvContentPartPr>
            <p14:xfrm>
              <a:off x="3129082" y="2905408"/>
              <a:ext cx="360" cy="360"/>
            </p14:xfrm>
          </p:contentPart>
        </mc:Choice>
        <mc:Fallback xmlns="">
          <p:pic>
            <p:nvPicPr>
              <p:cNvPr id="2" name="حبر 1">
                <a:extLst>
                  <a:ext uri="{FF2B5EF4-FFF2-40B4-BE49-F238E27FC236}">
                    <a16:creationId xmlns:a16="http://schemas.microsoft.com/office/drawing/2014/main" id="{21376412-F19B-451F-A1A7-EE48A18B0051}"/>
                  </a:ext>
                </a:extLst>
              </p:cNvPr>
              <p:cNvPicPr/>
              <p:nvPr/>
            </p:nvPicPr>
            <p:blipFill>
              <a:blip r:embed="rId3"/>
              <a:stretch>
                <a:fillRect/>
              </a:stretch>
            </p:blipFill>
            <p:spPr>
              <a:xfrm>
                <a:off x="3120082" y="289640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حبر 2">
                <a:extLst>
                  <a:ext uri="{FF2B5EF4-FFF2-40B4-BE49-F238E27FC236}">
                    <a16:creationId xmlns:a16="http://schemas.microsoft.com/office/drawing/2014/main" xmlns="" id="{2DB912EA-AA97-4940-A743-9853141B40FC}"/>
                  </a:ext>
                </a:extLst>
              </p14:cNvPr>
              <p14:cNvContentPartPr/>
              <p14:nvPr/>
            </p14:nvContentPartPr>
            <p14:xfrm>
              <a:off x="3129082" y="2905408"/>
              <a:ext cx="360" cy="360"/>
            </p14:xfrm>
          </p:contentPart>
        </mc:Choice>
        <mc:Fallback xmlns="">
          <p:pic>
            <p:nvPicPr>
              <p:cNvPr id="3" name="حبر 2">
                <a:extLst>
                  <a:ext uri="{FF2B5EF4-FFF2-40B4-BE49-F238E27FC236}">
                    <a16:creationId xmlns:a16="http://schemas.microsoft.com/office/drawing/2014/main" id="{2DB912EA-AA97-4940-A743-9853141B40FC}"/>
                  </a:ext>
                </a:extLst>
              </p:cNvPr>
              <p:cNvPicPr/>
              <p:nvPr/>
            </p:nvPicPr>
            <p:blipFill>
              <a:blip r:embed="rId3"/>
              <a:stretch>
                <a:fillRect/>
              </a:stretch>
            </p:blipFill>
            <p:spPr>
              <a:xfrm>
                <a:off x="3120082" y="289640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حبر 5">
                <a:extLst>
                  <a:ext uri="{FF2B5EF4-FFF2-40B4-BE49-F238E27FC236}">
                    <a16:creationId xmlns:a16="http://schemas.microsoft.com/office/drawing/2014/main" xmlns="" id="{2D344B7E-EBF2-482B-B3B4-23EE3C142052}"/>
                  </a:ext>
                </a:extLst>
              </p14:cNvPr>
              <p14:cNvContentPartPr/>
              <p14:nvPr/>
            </p14:nvContentPartPr>
            <p14:xfrm>
              <a:off x="3129082" y="2905408"/>
              <a:ext cx="360" cy="360"/>
            </p14:xfrm>
          </p:contentPart>
        </mc:Choice>
        <mc:Fallback xmlns="">
          <p:pic>
            <p:nvPicPr>
              <p:cNvPr id="6" name="حبر 5">
                <a:extLst>
                  <a:ext uri="{FF2B5EF4-FFF2-40B4-BE49-F238E27FC236}">
                    <a16:creationId xmlns:a16="http://schemas.microsoft.com/office/drawing/2014/main" id="{2D344B7E-EBF2-482B-B3B4-23EE3C142052}"/>
                  </a:ext>
                </a:extLst>
              </p:cNvPr>
              <p:cNvPicPr/>
              <p:nvPr/>
            </p:nvPicPr>
            <p:blipFill>
              <a:blip r:embed="rId3"/>
              <a:stretch>
                <a:fillRect/>
              </a:stretch>
            </p:blipFill>
            <p:spPr>
              <a:xfrm>
                <a:off x="3120082" y="2896408"/>
                <a:ext cx="18000" cy="18000"/>
              </a:xfrm>
              <a:prstGeom prst="rect">
                <a:avLst/>
              </a:prstGeom>
            </p:spPr>
          </p:pic>
        </mc:Fallback>
      </mc:AlternateContent>
      <p:sp>
        <p:nvSpPr>
          <p:cNvPr id="20" name="مربع نص 19">
            <a:extLst>
              <a:ext uri="{FF2B5EF4-FFF2-40B4-BE49-F238E27FC236}">
                <a16:creationId xmlns:a16="http://schemas.microsoft.com/office/drawing/2014/main" xmlns="" id="{376B4803-C6BC-41E4-A996-4BBC206BAB91}"/>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287935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1000"/>
                                        <p:tgtEl>
                                          <p:spTgt spid="29"/>
                                        </p:tgtEl>
                                      </p:cBhvr>
                                    </p:animEffect>
                                    <p:anim calcmode="lin" valueType="num">
                                      <p:cBhvr>
                                        <p:cTn id="41" dur="1000" fill="hold"/>
                                        <p:tgtEl>
                                          <p:spTgt spid="29"/>
                                        </p:tgtEl>
                                        <p:attrNameLst>
                                          <p:attrName>ppt_x</p:attrName>
                                        </p:attrNameLst>
                                      </p:cBhvr>
                                      <p:tavLst>
                                        <p:tav tm="0">
                                          <p:val>
                                            <p:strVal val="#ppt_x"/>
                                          </p:val>
                                        </p:tav>
                                        <p:tav tm="100000">
                                          <p:val>
                                            <p:strVal val="#ppt_x"/>
                                          </p:val>
                                        </p:tav>
                                      </p:tavLst>
                                    </p:anim>
                                    <p:anim calcmode="lin" valueType="num">
                                      <p:cBhvr>
                                        <p:cTn id="4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barn(inVertical)">
                                      <p:cBhvr>
                                        <p:cTn id="59" dur="5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1000"/>
                                        <p:tgtEl>
                                          <p:spTgt spid="11"/>
                                        </p:tgtEl>
                                      </p:cBhvr>
                                    </p:animEffect>
                                    <p:anim calcmode="lin" valueType="num">
                                      <p:cBhvr>
                                        <p:cTn id="65" dur="1000" fill="hold"/>
                                        <p:tgtEl>
                                          <p:spTgt spid="11"/>
                                        </p:tgtEl>
                                        <p:attrNameLst>
                                          <p:attrName>ppt_x</p:attrName>
                                        </p:attrNameLst>
                                      </p:cBhvr>
                                      <p:tavLst>
                                        <p:tav tm="0">
                                          <p:val>
                                            <p:strVal val="#ppt_x"/>
                                          </p:val>
                                        </p:tav>
                                        <p:tav tm="100000">
                                          <p:val>
                                            <p:strVal val="#ppt_x"/>
                                          </p:val>
                                        </p:tav>
                                      </p:tavLst>
                                    </p:anim>
                                    <p:anim calcmode="lin" valueType="num">
                                      <p:cBhvr>
                                        <p:cTn id="6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P spid="10" grpId="0"/>
      <p:bldP spid="11" grpId="0"/>
      <p:bldP spid="29" grpId="0"/>
      <p:bldP spid="13"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xmlns="" id="{7EFA9C2A-B889-49F9-AB44-7999233D09D3}"/>
              </a:ext>
            </a:extLst>
          </p:cNvPr>
          <p:cNvSpPr txBox="1"/>
          <p:nvPr/>
        </p:nvSpPr>
        <p:spPr>
          <a:xfrm>
            <a:off x="5195690" y="1474395"/>
            <a:ext cx="6496200" cy="646331"/>
          </a:xfrm>
          <a:prstGeom prst="rect">
            <a:avLst/>
          </a:prstGeom>
          <a:noFill/>
          <a:ln>
            <a:noFill/>
          </a:ln>
        </p:spPr>
        <p:txBody>
          <a:bodyPr wrap="square" rtlCol="0">
            <a:spAutoFit/>
          </a:bodyPr>
          <a:lstStyle/>
          <a:p>
            <a:pPr algn="r" rtl="1"/>
            <a:r>
              <a:rPr lang="ar-BH" sz="3600" dirty="0">
                <a:latin typeface="Sakkal Majalla" panose="02000000000000000000" pitchFamily="2" charset="-78"/>
                <a:cs typeface="Sakkal Majalla" panose="02000000000000000000" pitchFamily="2" charset="-78"/>
              </a:rPr>
              <a:t>أبيّنُ نوعَ الأسلوبِ والغرضَ منهُ في الأمثلةِ الآتيةِ:</a:t>
            </a:r>
            <a:endParaRPr lang="en-GB" sz="3600" dirty="0">
              <a:latin typeface="Sakkal Majalla" panose="02000000000000000000" pitchFamily="2" charset="-78"/>
              <a:cs typeface="Sakkal Majalla" panose="02000000000000000000" pitchFamily="2" charset="-78"/>
            </a:endParaRPr>
          </a:p>
        </p:txBody>
      </p:sp>
      <p:sp>
        <p:nvSpPr>
          <p:cNvPr id="11" name="مربع نص 10">
            <a:extLst>
              <a:ext uri="{FF2B5EF4-FFF2-40B4-BE49-F238E27FC236}">
                <a16:creationId xmlns:a16="http://schemas.microsoft.com/office/drawing/2014/main" xmlns="" id="{BE292638-4EAE-4791-8606-4ED357AD0B87}"/>
              </a:ext>
            </a:extLst>
          </p:cNvPr>
          <p:cNvSpPr txBox="1"/>
          <p:nvPr/>
        </p:nvSpPr>
        <p:spPr>
          <a:xfrm>
            <a:off x="6467475" y="631502"/>
            <a:ext cx="5224415"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r" rtl="1"/>
            <a:r>
              <a:rPr lang="ar-BH" sz="4000" b="1" dirty="0">
                <a:latin typeface="Sakkal Majalla" panose="02000000000000000000" pitchFamily="2" charset="-78"/>
                <a:cs typeface="Sakkal Majalla" panose="02000000000000000000" pitchFamily="2" charset="-78"/>
              </a:rPr>
              <a:t>الأساليبُ اللّغويةُ في المقطَعِ الثَّالثِ</a:t>
            </a:r>
            <a:endParaRPr lang="en-GB" sz="4000" b="1" dirty="0">
              <a:latin typeface="Sakkal Majalla" panose="02000000000000000000" pitchFamily="2" charset="-78"/>
              <a:cs typeface="Sakkal Majalla" panose="02000000000000000000" pitchFamily="2" charset="-78"/>
            </a:endParaRPr>
          </a:p>
        </p:txBody>
      </p:sp>
      <p:sp>
        <p:nvSpPr>
          <p:cNvPr id="17" name="مربع نص 16">
            <a:extLst>
              <a:ext uri="{FF2B5EF4-FFF2-40B4-BE49-F238E27FC236}">
                <a16:creationId xmlns:a16="http://schemas.microsoft.com/office/drawing/2014/main" xmlns="" id="{48D915AF-DC91-49A5-9161-508AF2D7FDA3}"/>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graphicFrame>
        <p:nvGraphicFramePr>
          <p:cNvPr id="18" name="Table 6">
            <a:extLst>
              <a:ext uri="{FF2B5EF4-FFF2-40B4-BE49-F238E27FC236}">
                <a16:creationId xmlns:a16="http://schemas.microsoft.com/office/drawing/2014/main" xmlns="" id="{64F8D7D5-233B-4C98-B903-AADE722F5CD7}"/>
              </a:ext>
            </a:extLst>
          </p:cNvPr>
          <p:cNvGraphicFramePr>
            <a:graphicFrameLocks noGrp="1"/>
          </p:cNvGraphicFramePr>
          <p:nvPr>
            <p:extLst>
              <p:ext uri="{D42A27DB-BD31-4B8C-83A1-F6EECF244321}">
                <p14:modId xmlns:p14="http://schemas.microsoft.com/office/powerpoint/2010/main" val="2074573651"/>
              </p:ext>
            </p:extLst>
          </p:nvPr>
        </p:nvGraphicFramePr>
        <p:xfrm>
          <a:off x="1053547" y="2141269"/>
          <a:ext cx="10638343" cy="3196912"/>
        </p:xfrm>
        <a:graphic>
          <a:graphicData uri="http://schemas.openxmlformats.org/drawingml/2006/table">
            <a:tbl>
              <a:tblPr firstRow="1" bandRow="1">
                <a:tableStyleId>{21E4AEA4-8DFA-4A89-87EB-49C32662AFE0}</a:tableStyleId>
              </a:tblPr>
              <a:tblGrid>
                <a:gridCol w="5808290">
                  <a:extLst>
                    <a:ext uri="{9D8B030D-6E8A-4147-A177-3AD203B41FA5}">
                      <a16:colId xmlns:a16="http://schemas.microsoft.com/office/drawing/2014/main" xmlns="" val="4197800554"/>
                    </a:ext>
                  </a:extLst>
                </a:gridCol>
                <a:gridCol w="4830053">
                  <a:extLst>
                    <a:ext uri="{9D8B030D-6E8A-4147-A177-3AD203B41FA5}">
                      <a16:colId xmlns:a16="http://schemas.microsoft.com/office/drawing/2014/main" xmlns="" val="3739626947"/>
                    </a:ext>
                  </a:extLst>
                </a:gridCol>
              </a:tblGrid>
              <a:tr h="723202">
                <a:tc>
                  <a:txBody>
                    <a:bodyPr/>
                    <a:lstStyle/>
                    <a:p>
                      <a:pPr algn="ctr"/>
                      <a:r>
                        <a:rPr lang="ar-BH" sz="3200" dirty="0">
                          <a:latin typeface="Sakkal Majalla" panose="02000000000000000000" pitchFamily="2" charset="-78"/>
                          <a:cs typeface="Sakkal Majalla" panose="02000000000000000000" pitchFamily="2" charset="-78"/>
                        </a:rPr>
                        <a:t>نوع الأسلوب والغرض منه</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3028257565"/>
                  </a:ext>
                </a:extLst>
              </a:tr>
              <a:tr h="1050294">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BH" sz="1200" b="1" kern="1200" dirty="0">
                        <a:solidFill>
                          <a:schemeClr val="dk1"/>
                        </a:solidFill>
                        <a:effectLst/>
                        <a:latin typeface="Sakkal Majalla" panose="02000000000000000000" pitchFamily="2" charset="-78"/>
                        <a:ea typeface="+mn-ea"/>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BH" sz="3200" b="1" kern="1200" dirty="0">
                          <a:solidFill>
                            <a:schemeClr val="dk1"/>
                          </a:solidFill>
                          <a:effectLst/>
                          <a:latin typeface="Sakkal Majalla" panose="02000000000000000000" pitchFamily="2" charset="-78"/>
                          <a:ea typeface="+mn-ea"/>
                          <a:cs typeface="Sakkal Majalla" panose="02000000000000000000" pitchFamily="2" charset="-78"/>
                        </a:rPr>
                        <a:t>لا للمكاتبِ - لا خيرَ- لا نفعَ.</a:t>
                      </a:r>
                    </a:p>
                  </a:txBody>
                  <a:tcPr/>
                </a:tc>
                <a:extLst>
                  <a:ext uri="{0D108BD9-81ED-4DB2-BD59-A6C34878D82A}">
                    <a16:rowId xmlns:a16="http://schemas.microsoft.com/office/drawing/2014/main" xmlns="" val="1931693004"/>
                  </a:ext>
                </a:extLst>
              </a:tr>
              <a:tr h="1194334">
                <a:tc>
                  <a:txBody>
                    <a:bodyPr/>
                    <a:lstStyle/>
                    <a:p>
                      <a:pPr algn="r" rtl="1"/>
                      <a:r>
                        <a:rPr lang="ar-BH" sz="3200" dirty="0">
                          <a:latin typeface="Sakkal Majalla" panose="02000000000000000000" pitchFamily="2" charset="-78"/>
                          <a:cs typeface="Sakkal Majalla" panose="02000000000000000000" pitchFamily="2" charset="-78"/>
                        </a:rPr>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Low" rtl="1">
                        <a:lnSpc>
                          <a:spcPct val="115000"/>
                        </a:lnSpc>
                        <a:spcAft>
                          <a:spcPts val="0"/>
                        </a:spcAft>
                      </a:pPr>
                      <a:endParaRPr lang="ar-BH" sz="1200" b="1" dirty="0">
                        <a:effectLst/>
                        <a:latin typeface="Sakkal Majalla" panose="02000000000000000000" pitchFamily="2" charset="-78"/>
                        <a:cs typeface="Sakkal Majalla" panose="02000000000000000000" pitchFamily="2" charset="-78"/>
                      </a:endParaRPr>
                    </a:p>
                    <a:p>
                      <a:pPr algn="justLow"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ما قيمةُ التّعليمِ في أُمّـــةٍ، إذا كانت نتيجتُه تخريجِ زبائنَ للمشاربِ لا للمكاتبِ؟</a:t>
                      </a:r>
                    </a:p>
                  </a:txBody>
                  <a:tcPr/>
                </a:tc>
                <a:extLst>
                  <a:ext uri="{0D108BD9-81ED-4DB2-BD59-A6C34878D82A}">
                    <a16:rowId xmlns:a16="http://schemas.microsoft.com/office/drawing/2014/main" xmlns="" val="182884903"/>
                  </a:ext>
                </a:extLst>
              </a:tr>
            </a:tbl>
          </a:graphicData>
        </a:graphic>
      </p:graphicFrame>
      <p:sp>
        <p:nvSpPr>
          <p:cNvPr id="19" name="Rectangle 2">
            <a:extLst>
              <a:ext uri="{FF2B5EF4-FFF2-40B4-BE49-F238E27FC236}">
                <a16:creationId xmlns:a16="http://schemas.microsoft.com/office/drawing/2014/main" xmlns="" id="{BE1A656F-4E0D-4B1F-878E-6BC0ABC4B24A}"/>
              </a:ext>
            </a:extLst>
          </p:cNvPr>
          <p:cNvSpPr/>
          <p:nvPr/>
        </p:nvSpPr>
        <p:spPr>
          <a:xfrm>
            <a:off x="1114427" y="2856988"/>
            <a:ext cx="5861600" cy="109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dirty="0">
                <a:solidFill>
                  <a:srgbClr val="0070C0"/>
                </a:solidFill>
                <a:latin typeface="Sakkal Majalla" panose="02000000000000000000" pitchFamily="2" charset="-78"/>
                <a:cs typeface="Sakkal Majalla" panose="02000000000000000000" pitchFamily="2" charset="-78"/>
              </a:rPr>
              <a:t>أسلوبُ نفي، الغرضُ منْه نقضُ فكرةٍ وإنكارِها.</a:t>
            </a:r>
          </a:p>
        </p:txBody>
      </p:sp>
      <p:sp>
        <p:nvSpPr>
          <p:cNvPr id="21" name="Rectangle 7">
            <a:extLst>
              <a:ext uri="{FF2B5EF4-FFF2-40B4-BE49-F238E27FC236}">
                <a16:creationId xmlns:a16="http://schemas.microsoft.com/office/drawing/2014/main" xmlns="" id="{23408504-22CB-47FD-8717-97C914CA66D9}"/>
              </a:ext>
            </a:extLst>
          </p:cNvPr>
          <p:cNvSpPr/>
          <p:nvPr/>
        </p:nvSpPr>
        <p:spPr>
          <a:xfrm>
            <a:off x="1361662" y="4218536"/>
            <a:ext cx="5367130" cy="9640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rgbClr val="0070C0"/>
                </a:solidFill>
                <a:latin typeface="Sakkal Majalla" panose="02000000000000000000" pitchFamily="2" charset="-78"/>
                <a:cs typeface="Sakkal Majalla" panose="02000000000000000000" pitchFamily="2" charset="-78"/>
              </a:rPr>
              <a:t>أسلوبُ استفهامٍ، الغرضُ منه </a:t>
            </a:r>
            <a:r>
              <a:rPr lang="ar-BH" sz="3200" dirty="0" smtClean="0">
                <a:solidFill>
                  <a:srgbClr val="0070C0"/>
                </a:solidFill>
                <a:latin typeface="Sakkal Majalla" panose="02000000000000000000" pitchFamily="2" charset="-78"/>
                <a:cs typeface="Sakkal Majalla" panose="02000000000000000000" pitchFamily="2" charset="-78"/>
              </a:rPr>
              <a:t>السخرية والتهكم.</a:t>
            </a:r>
            <a:endParaRPr lang="ar-BH" sz="3200" dirty="0">
              <a:solidFill>
                <a:srgbClr val="0070C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01168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0-#ppt_w/2"/>
                                          </p:val>
                                        </p:tav>
                                        <p:tav tm="100000">
                                          <p:val>
                                            <p:strVal val="#ppt_x"/>
                                          </p:val>
                                        </p:tav>
                                      </p:tavLst>
                                    </p:anim>
                                    <p:anim calcmode="lin" valueType="num">
                                      <p:cBhvr additive="base">
                                        <p:cTn id="25"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1">
                                            <p:txEl>
                                              <p:pRg st="0" end="0"/>
                                            </p:txEl>
                                          </p:spTgt>
                                        </p:tgtEl>
                                        <p:attrNameLst>
                                          <p:attrName>style.visibility</p:attrName>
                                        </p:attrNameLst>
                                      </p:cBhvr>
                                      <p:to>
                                        <p:strVal val="visible"/>
                                      </p:to>
                                    </p:set>
                                    <p:anim calcmode="lin" valueType="num">
                                      <p:cBhvr additive="base">
                                        <p:cTn id="30" dur="500" fill="hold"/>
                                        <p:tgtEl>
                                          <p:spTgt spid="21">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xmlns="" id="{7EFA9C2A-B889-49F9-AB44-7999233D09D3}"/>
              </a:ext>
            </a:extLst>
          </p:cNvPr>
          <p:cNvSpPr txBox="1"/>
          <p:nvPr/>
        </p:nvSpPr>
        <p:spPr>
          <a:xfrm>
            <a:off x="5178998" y="1268172"/>
            <a:ext cx="6496200" cy="646331"/>
          </a:xfrm>
          <a:prstGeom prst="rect">
            <a:avLst/>
          </a:prstGeom>
          <a:noFill/>
          <a:ln>
            <a:noFill/>
          </a:ln>
        </p:spPr>
        <p:txBody>
          <a:bodyPr wrap="square" rtlCol="0">
            <a:spAutoFit/>
          </a:bodyPr>
          <a:lstStyle/>
          <a:p>
            <a:pPr algn="r" rtl="1"/>
            <a:r>
              <a:rPr lang="ar-BH" sz="3600" dirty="0">
                <a:latin typeface="Sakkal Majalla" panose="02000000000000000000" pitchFamily="2" charset="-78"/>
                <a:cs typeface="Sakkal Majalla" panose="02000000000000000000" pitchFamily="2" charset="-78"/>
              </a:rPr>
              <a:t>أُوضّحُ الصّورَ الخياليّة فيما يأتي:</a:t>
            </a:r>
          </a:p>
        </p:txBody>
      </p:sp>
      <p:sp>
        <p:nvSpPr>
          <p:cNvPr id="11" name="مربع نص 10">
            <a:extLst>
              <a:ext uri="{FF2B5EF4-FFF2-40B4-BE49-F238E27FC236}">
                <a16:creationId xmlns:a16="http://schemas.microsoft.com/office/drawing/2014/main" xmlns="" id="{BE292638-4EAE-4791-8606-4ED357AD0B87}"/>
              </a:ext>
            </a:extLst>
          </p:cNvPr>
          <p:cNvSpPr txBox="1"/>
          <p:nvPr/>
        </p:nvSpPr>
        <p:spPr>
          <a:xfrm>
            <a:off x="6705600" y="370918"/>
            <a:ext cx="4969598" cy="73247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r" rtl="1"/>
            <a:r>
              <a:rPr lang="ar-BH" sz="4000" b="1" dirty="0">
                <a:latin typeface="Sakkal Majalla" panose="02000000000000000000" pitchFamily="2" charset="-78"/>
                <a:cs typeface="Sakkal Majalla" panose="02000000000000000000" pitchFamily="2" charset="-78"/>
              </a:rPr>
              <a:t>الصُّورُ  الخياليَّةُ في المقطعِ الثَّالث</a:t>
            </a:r>
          </a:p>
        </p:txBody>
      </p:sp>
      <p:sp>
        <p:nvSpPr>
          <p:cNvPr id="17" name="مربع نص 16">
            <a:extLst>
              <a:ext uri="{FF2B5EF4-FFF2-40B4-BE49-F238E27FC236}">
                <a16:creationId xmlns:a16="http://schemas.microsoft.com/office/drawing/2014/main" xmlns="" id="{48D915AF-DC91-49A5-9161-508AF2D7FDA3}"/>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graphicFrame>
        <p:nvGraphicFramePr>
          <p:cNvPr id="18" name="Table 6">
            <a:extLst>
              <a:ext uri="{FF2B5EF4-FFF2-40B4-BE49-F238E27FC236}">
                <a16:creationId xmlns:a16="http://schemas.microsoft.com/office/drawing/2014/main" xmlns="" id="{64F8D7D5-233B-4C98-B903-AADE722F5CD7}"/>
              </a:ext>
            </a:extLst>
          </p:cNvPr>
          <p:cNvGraphicFramePr>
            <a:graphicFrameLocks noGrp="1"/>
          </p:cNvGraphicFramePr>
          <p:nvPr>
            <p:extLst>
              <p:ext uri="{D42A27DB-BD31-4B8C-83A1-F6EECF244321}">
                <p14:modId xmlns:p14="http://schemas.microsoft.com/office/powerpoint/2010/main" val="789386253"/>
              </p:ext>
            </p:extLst>
          </p:nvPr>
        </p:nvGraphicFramePr>
        <p:xfrm>
          <a:off x="968728" y="2049344"/>
          <a:ext cx="10706470" cy="3462528"/>
        </p:xfrm>
        <a:graphic>
          <a:graphicData uri="http://schemas.openxmlformats.org/drawingml/2006/table">
            <a:tbl>
              <a:tblPr firstRow="1" bandRow="1">
                <a:tableStyleId>{21E4AEA4-8DFA-4A89-87EB-49C32662AFE0}</a:tableStyleId>
              </a:tblPr>
              <a:tblGrid>
                <a:gridCol w="7111785">
                  <a:extLst>
                    <a:ext uri="{9D8B030D-6E8A-4147-A177-3AD203B41FA5}">
                      <a16:colId xmlns:a16="http://schemas.microsoft.com/office/drawing/2014/main" xmlns="" val="4197800554"/>
                    </a:ext>
                  </a:extLst>
                </a:gridCol>
                <a:gridCol w="3594685">
                  <a:extLst>
                    <a:ext uri="{9D8B030D-6E8A-4147-A177-3AD203B41FA5}">
                      <a16:colId xmlns:a16="http://schemas.microsoft.com/office/drawing/2014/main" xmlns="" val="3739626947"/>
                    </a:ext>
                  </a:extLst>
                </a:gridCol>
              </a:tblGrid>
              <a:tr h="573471">
                <a:tc>
                  <a:txBody>
                    <a:bodyPr/>
                    <a:lstStyle/>
                    <a:p>
                      <a:pPr algn="ctr"/>
                      <a:r>
                        <a:rPr lang="ar-BH" sz="3200" dirty="0">
                          <a:latin typeface="Sakkal Majalla" panose="02000000000000000000" pitchFamily="2" charset="-78"/>
                          <a:cs typeface="Sakkal Majalla" panose="02000000000000000000" pitchFamily="2" charset="-78"/>
                        </a:rPr>
                        <a:t>نوعُ الأسلوبِ والغرضُ منه</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3028257565"/>
                  </a:ext>
                </a:extLst>
              </a:tr>
              <a:tr h="573471">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BH" sz="900" b="0" kern="1200" dirty="0">
                        <a:solidFill>
                          <a:schemeClr val="dk1"/>
                        </a:solidFill>
                        <a:effectLst/>
                        <a:latin typeface="Sakkal Majalla" panose="02000000000000000000" pitchFamily="2" charset="-78"/>
                        <a:ea typeface="+mn-ea"/>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BH" sz="3200" b="1" kern="1200" dirty="0">
                          <a:solidFill>
                            <a:schemeClr val="dk1"/>
                          </a:solidFill>
                          <a:effectLst/>
                          <a:latin typeface="Sakkal Majalla" panose="02000000000000000000" pitchFamily="2" charset="-78"/>
                          <a:ea typeface="+mn-ea"/>
                          <a:cs typeface="Sakkal Majalla" panose="02000000000000000000" pitchFamily="2" charset="-78"/>
                        </a:rPr>
                        <a:t>وتُمَرِّنُ عضلاتِنا الفكريةَ </a:t>
                      </a:r>
                      <a:r>
                        <a:rPr lang="ar-BH" sz="3200" b="0" kern="1200" dirty="0">
                          <a:solidFill>
                            <a:schemeClr val="dk1"/>
                          </a:solidFill>
                          <a:effectLst/>
                          <a:latin typeface="Sakkal Majalla" panose="02000000000000000000" pitchFamily="2" charset="-78"/>
                          <a:ea typeface="+mn-ea"/>
                          <a:cs typeface="Sakkal Majalla" panose="02000000000000000000" pitchFamily="2" charset="-78"/>
                        </a:rPr>
                        <a:t>على هضم أغذية العقل.</a:t>
                      </a:r>
                    </a:p>
                    <a:p>
                      <a:pPr marL="0" marR="0" lvl="0" indent="0" algn="r" defTabSz="914400" rtl="1" eaLnBrk="1" fontAlgn="auto" latinLnBrk="0" hangingPunct="1">
                        <a:lnSpc>
                          <a:spcPct val="100000"/>
                        </a:lnSpc>
                        <a:spcBef>
                          <a:spcPts val="0"/>
                        </a:spcBef>
                        <a:spcAft>
                          <a:spcPts val="0"/>
                        </a:spcAft>
                        <a:buClrTx/>
                        <a:buSzTx/>
                        <a:buFontTx/>
                        <a:buNone/>
                        <a:tabLst/>
                        <a:defRPr/>
                      </a:pPr>
                      <a:endParaRPr lang="ar-BH" sz="800" b="0" kern="1200" dirty="0">
                        <a:solidFill>
                          <a:schemeClr val="dk1"/>
                        </a:solidFill>
                        <a:effectLst/>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xmlns="" val="1931693004"/>
                  </a:ext>
                </a:extLst>
              </a:tr>
              <a:tr h="645910">
                <a:tc>
                  <a:txBody>
                    <a:bodyPr/>
                    <a:lstStyle/>
                    <a:p>
                      <a:pPr algn="r" rtl="1"/>
                      <a:r>
                        <a:rPr lang="ar-BH" sz="3200" dirty="0">
                          <a:latin typeface="Sakkal Majalla" panose="02000000000000000000" pitchFamily="2" charset="-78"/>
                          <a:cs typeface="Sakkal Majalla" panose="02000000000000000000" pitchFamily="2" charset="-78"/>
                        </a:rPr>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Low" rtl="1">
                        <a:lnSpc>
                          <a:spcPct val="115000"/>
                        </a:lnSpc>
                        <a:spcAft>
                          <a:spcPts val="0"/>
                        </a:spcAft>
                      </a:pPr>
                      <a:endParaRPr lang="ar-BH" sz="1600" b="0" dirty="0">
                        <a:effectLst/>
                        <a:latin typeface="Sakkal Majalla" panose="02000000000000000000" pitchFamily="2" charset="-78"/>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BH" sz="3200" b="0" kern="1200" dirty="0">
                          <a:solidFill>
                            <a:schemeClr val="dk1"/>
                          </a:solidFill>
                          <a:effectLst/>
                          <a:latin typeface="Sakkal Majalla" panose="02000000000000000000" pitchFamily="2" charset="-78"/>
                          <a:ea typeface="+mn-ea"/>
                          <a:cs typeface="Sakkal Majalla" panose="02000000000000000000" pitchFamily="2" charset="-78"/>
                        </a:rPr>
                        <a:t>وتُمَرِّنُ عضلاتِنا الفكريةَ على هضم </a:t>
                      </a:r>
                      <a:r>
                        <a:rPr lang="ar-BH" sz="3200" b="1" kern="1200" dirty="0">
                          <a:solidFill>
                            <a:schemeClr val="dk1"/>
                          </a:solidFill>
                          <a:effectLst/>
                          <a:latin typeface="Sakkal Majalla" panose="02000000000000000000" pitchFamily="2" charset="-78"/>
                          <a:ea typeface="+mn-ea"/>
                          <a:cs typeface="Sakkal Majalla" panose="02000000000000000000" pitchFamily="2" charset="-78"/>
                        </a:rPr>
                        <a:t>أغذية العقل</a:t>
                      </a:r>
                      <a:r>
                        <a:rPr lang="ar-BH" sz="3200" b="0" kern="1200" dirty="0">
                          <a:solidFill>
                            <a:schemeClr val="dk1"/>
                          </a:solidFill>
                          <a:effectLst/>
                          <a:latin typeface="Sakkal Majalla" panose="02000000000000000000" pitchFamily="2" charset="-78"/>
                          <a:ea typeface="+mn-ea"/>
                          <a:cs typeface="Sakkal Majalla" panose="02000000000000000000" pitchFamily="2" charset="-78"/>
                        </a:rPr>
                        <a:t>.</a:t>
                      </a:r>
                    </a:p>
                    <a:p>
                      <a:pPr algn="justLow" rtl="1">
                        <a:lnSpc>
                          <a:spcPct val="115000"/>
                        </a:lnSpc>
                        <a:spcAft>
                          <a:spcPts val="0"/>
                        </a:spcAft>
                      </a:pPr>
                      <a:endParaRPr lang="ar-BH" sz="1200" b="0" dirty="0">
                        <a:effectLst/>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xmlns="" val="182884903"/>
                  </a:ext>
                </a:extLst>
              </a:tr>
            </a:tbl>
          </a:graphicData>
        </a:graphic>
      </p:graphicFrame>
      <p:sp>
        <p:nvSpPr>
          <p:cNvPr id="19" name="Rectangle 2">
            <a:extLst>
              <a:ext uri="{FF2B5EF4-FFF2-40B4-BE49-F238E27FC236}">
                <a16:creationId xmlns:a16="http://schemas.microsoft.com/office/drawing/2014/main" xmlns="" id="{BE1A656F-4E0D-4B1F-878E-6BC0ABC4B24A}"/>
              </a:ext>
            </a:extLst>
          </p:cNvPr>
          <p:cNvSpPr/>
          <p:nvPr/>
        </p:nvSpPr>
        <p:spPr>
          <a:xfrm>
            <a:off x="1192172" y="2841697"/>
            <a:ext cx="6759863" cy="11746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dirty="0">
                <a:solidFill>
                  <a:srgbClr val="0070C0"/>
                </a:solidFill>
                <a:latin typeface="Sakkal Majalla" panose="02000000000000000000" pitchFamily="2" charset="-78"/>
                <a:cs typeface="Sakkal Majalla" panose="02000000000000000000" pitchFamily="2" charset="-78"/>
              </a:rPr>
              <a:t>شبّهَ الكاتبُ أهميةَ القراءةِ في تنميةِ الجوانبِ الفكريَّةِ لدى الانسانِ بإنسانٍ يتدربُ كلَّ يومٍ لتنميةِ عضلاتِهِ. </a:t>
            </a:r>
          </a:p>
        </p:txBody>
      </p:sp>
      <p:sp>
        <p:nvSpPr>
          <p:cNvPr id="21" name="Rectangle 7">
            <a:extLst>
              <a:ext uri="{FF2B5EF4-FFF2-40B4-BE49-F238E27FC236}">
                <a16:creationId xmlns:a16="http://schemas.microsoft.com/office/drawing/2014/main" xmlns="" id="{23408504-22CB-47FD-8717-97C914CA66D9}"/>
              </a:ext>
            </a:extLst>
          </p:cNvPr>
          <p:cNvSpPr/>
          <p:nvPr/>
        </p:nvSpPr>
        <p:spPr>
          <a:xfrm>
            <a:off x="1127464" y="3903732"/>
            <a:ext cx="6824571" cy="1698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rgbClr val="0070C0"/>
                </a:solidFill>
                <a:latin typeface="Sakkal Majalla" panose="02000000000000000000" pitchFamily="2" charset="-78"/>
                <a:cs typeface="Sakkal Majalla" panose="02000000000000000000" pitchFamily="2" charset="-78"/>
              </a:rPr>
              <a:t>شبّه الكاتِبُ المعلوماتِ والمعارفَ العلميَّةَ التي يتزودُ الانسانُ بها نتيجةً لحبِّهِ للقراءةِ بالغذاءِ الذي يتناولُهُ الانسانُ ليساعدَهُ في تنميةِ الجوانبِ العقليَّةِ لديه. </a:t>
            </a:r>
          </a:p>
        </p:txBody>
      </p:sp>
    </p:spTree>
    <p:extLst>
      <p:ext uri="{BB962C8B-B14F-4D97-AF65-F5344CB8AC3E}">
        <p14:creationId xmlns:p14="http://schemas.microsoft.com/office/powerpoint/2010/main" val="330354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0-#ppt_w/2"/>
                                          </p:val>
                                        </p:tav>
                                        <p:tav tm="100000">
                                          <p:val>
                                            <p:strVal val="#ppt_x"/>
                                          </p:val>
                                        </p:tav>
                                      </p:tavLst>
                                    </p:anim>
                                    <p:anim calcmode="lin" valueType="num">
                                      <p:cBhvr additive="base">
                                        <p:cTn id="25"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1">
                                            <p:txEl>
                                              <p:pRg st="0" end="0"/>
                                            </p:txEl>
                                          </p:spTgt>
                                        </p:tgtEl>
                                        <p:attrNameLst>
                                          <p:attrName>style.visibility</p:attrName>
                                        </p:attrNameLst>
                                      </p:cBhvr>
                                      <p:to>
                                        <p:strVal val="visible"/>
                                      </p:to>
                                    </p:set>
                                    <p:anim calcmode="lin" valueType="num">
                                      <p:cBhvr additive="base">
                                        <p:cTn id="30" dur="500" fill="hold"/>
                                        <p:tgtEl>
                                          <p:spTgt spid="21">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4466716" y="832037"/>
            <a:ext cx="6756319" cy="646986"/>
          </a:xfrm>
          <a:prstGeom prst="roundRect">
            <a:avLst/>
          </a:prstGeom>
          <a:noFill/>
          <a:ln>
            <a:noFill/>
          </a:ln>
        </p:spPr>
        <p:style>
          <a:lnRef idx="1">
            <a:schemeClr val="accent1"/>
          </a:lnRef>
          <a:fillRef idx="2">
            <a:schemeClr val="accent1"/>
          </a:fillRef>
          <a:effectRef idx="1">
            <a:schemeClr val="accent1"/>
          </a:effectRef>
          <a:fontRef idx="minor">
            <a:schemeClr val="dk1"/>
          </a:fontRef>
        </p:style>
        <p:txBody>
          <a:bodyPr wrap="square" rtlCol="1" anchor="ctr">
            <a:spAutoFit/>
          </a:bodyPr>
          <a:lstStyle/>
          <a:p>
            <a:pPr algn="r" rtl="1"/>
            <a:r>
              <a:rPr lang="ar-BH" sz="3200" b="1" dirty="0">
                <a:solidFill>
                  <a:srgbClr val="FF0000"/>
                </a:solidFill>
                <a:latin typeface="Sakkal Majalla" panose="02000000000000000000" pitchFamily="2" charset="-78"/>
                <a:cs typeface="Sakkal Majalla" panose="02000000000000000000" pitchFamily="2" charset="-78"/>
              </a:rPr>
              <a:t>أقرأُ المَقْطَعَ الثَّالثَ جيّدا، ثمّ أُجِيبُ عن الأسْئلةِ الآتيةِ: </a:t>
            </a:r>
            <a:endParaRPr lang="ar-BH" sz="2800" b="1" dirty="0">
              <a:solidFill>
                <a:srgbClr val="FF0000"/>
              </a:solidFill>
              <a:latin typeface="Sakkal Majalla" panose="02000000000000000000" pitchFamily="2" charset="-78"/>
              <a:cs typeface="Sakkal Majalla" panose="02000000000000000000" pitchFamily="2" charset="-78"/>
            </a:endParaRPr>
          </a:p>
        </p:txBody>
      </p:sp>
      <p:sp>
        <p:nvSpPr>
          <p:cNvPr id="6" name="Rectangle 3">
            <a:extLst>
              <a:ext uri="{FF2B5EF4-FFF2-40B4-BE49-F238E27FC236}">
                <a16:creationId xmlns:a16="http://schemas.microsoft.com/office/drawing/2014/main" xmlns="" id="{2421DBA7-251B-4B78-A0CC-14AD03BB27B8}"/>
              </a:ext>
            </a:extLst>
          </p:cNvPr>
          <p:cNvSpPr/>
          <p:nvPr/>
        </p:nvSpPr>
        <p:spPr>
          <a:xfrm>
            <a:off x="1427792" y="1533402"/>
            <a:ext cx="9713684"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1-  كيفَ يرى الكاتبُ وظيفةَ التّعليمِ كما فهمتَ من المقطعِ الثَّالثِ للنّصّ؟</a:t>
            </a:r>
          </a:p>
        </p:txBody>
      </p:sp>
      <p:sp>
        <p:nvSpPr>
          <p:cNvPr id="14" name="مستطيل 13">
            <a:extLst>
              <a:ext uri="{FF2B5EF4-FFF2-40B4-BE49-F238E27FC236}">
                <a16:creationId xmlns:a16="http://schemas.microsoft.com/office/drawing/2014/main" xmlns="" id="{D1A4A916-E742-4F9F-8DB5-EF64533700EB}"/>
              </a:ext>
            </a:extLst>
          </p:cNvPr>
          <p:cNvSpPr/>
          <p:nvPr/>
        </p:nvSpPr>
        <p:spPr>
          <a:xfrm>
            <a:off x="9567281" y="240257"/>
            <a:ext cx="2311473" cy="523220"/>
          </a:xfrm>
          <a:prstGeom prst="rect">
            <a:avLst/>
          </a:prstGeom>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ar-BH" sz="2800" b="1" dirty="0">
                <a:solidFill>
                  <a:schemeClr val="tx1"/>
                </a:solidFill>
                <a:latin typeface="Sakkal Majalla" panose="02000000000000000000" pitchFamily="2" charset="-78"/>
                <a:cs typeface="Sakkal Majalla" panose="02000000000000000000" pitchFamily="2" charset="-78"/>
              </a:rPr>
              <a:t>نشاط: (4 دقائق)</a:t>
            </a:r>
            <a:endParaRPr lang="en-GB" sz="2800" b="1" dirty="0">
              <a:solidFill>
                <a:schemeClr val="tx1"/>
              </a:solidFill>
              <a:latin typeface="Sakkal Majalla" panose="02000000000000000000" pitchFamily="2" charset="-78"/>
              <a:cs typeface="Sakkal Majalla" panose="02000000000000000000" pitchFamily="2" charset="-78"/>
            </a:endParaRPr>
          </a:p>
        </p:txBody>
      </p:sp>
      <p:sp>
        <p:nvSpPr>
          <p:cNvPr id="2" name="مربع نص 1">
            <a:extLst>
              <a:ext uri="{FF2B5EF4-FFF2-40B4-BE49-F238E27FC236}">
                <a16:creationId xmlns:a16="http://schemas.microsoft.com/office/drawing/2014/main" xmlns="" id="{B1C7E1DE-B1E5-4F07-82B6-7F967FC0CA03}"/>
              </a:ext>
            </a:extLst>
          </p:cNvPr>
          <p:cNvSpPr txBox="1"/>
          <p:nvPr/>
        </p:nvSpPr>
        <p:spPr>
          <a:xfrm>
            <a:off x="2145267" y="2354771"/>
            <a:ext cx="9079033"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 .............................................................................................................................</a:t>
            </a:r>
            <a:endParaRPr lang="en-GB" sz="2800" b="1" dirty="0">
              <a:latin typeface="Sakkal Majalla" panose="02000000000000000000" pitchFamily="2" charset="-78"/>
              <a:cs typeface="Sakkal Majalla" panose="02000000000000000000" pitchFamily="2" charset="-78"/>
            </a:endParaRPr>
          </a:p>
        </p:txBody>
      </p:sp>
      <p:sp>
        <p:nvSpPr>
          <p:cNvPr id="3" name="مربع نص 2">
            <a:extLst>
              <a:ext uri="{FF2B5EF4-FFF2-40B4-BE49-F238E27FC236}">
                <a16:creationId xmlns:a16="http://schemas.microsoft.com/office/drawing/2014/main" xmlns="" id="{81916189-FD93-4177-BB26-11267D9C749F}"/>
              </a:ext>
            </a:extLst>
          </p:cNvPr>
          <p:cNvSpPr txBox="1"/>
          <p:nvPr/>
        </p:nvSpPr>
        <p:spPr>
          <a:xfrm>
            <a:off x="1427791" y="2344714"/>
            <a:ext cx="9711154"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يرى الكاتبُ أن وظيفةَ التّعليمِ، هي تخريجُ أجيالٍ محبةٍ للقراءةِ والمطالعةِ لا للأكلِ والشُّربِ. </a:t>
            </a:r>
          </a:p>
        </p:txBody>
      </p:sp>
      <p:sp>
        <p:nvSpPr>
          <p:cNvPr id="26" name="Rectangle 3">
            <a:extLst>
              <a:ext uri="{FF2B5EF4-FFF2-40B4-BE49-F238E27FC236}">
                <a16:creationId xmlns:a16="http://schemas.microsoft.com/office/drawing/2014/main" xmlns="" id="{60C651D9-6D4C-4EEC-808F-4C1FEC5301E9}"/>
              </a:ext>
            </a:extLst>
          </p:cNvPr>
          <p:cNvSpPr/>
          <p:nvPr/>
        </p:nvSpPr>
        <p:spPr>
          <a:xfrm>
            <a:off x="1427791" y="3340652"/>
            <a:ext cx="971241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2- بيَّنَ الكاتبُ وظيفةَ المدرسةِ ودورَها في المجتمعِ. أوضِّحُ هذا الدورَ.</a:t>
            </a:r>
          </a:p>
        </p:txBody>
      </p:sp>
      <p:sp>
        <p:nvSpPr>
          <p:cNvPr id="13" name="مربع نص 12">
            <a:extLst>
              <a:ext uri="{FF2B5EF4-FFF2-40B4-BE49-F238E27FC236}">
                <a16:creationId xmlns:a16="http://schemas.microsoft.com/office/drawing/2014/main" xmlns="" id="{3047C4E3-24D3-44D2-9A17-2E8158110515}"/>
              </a:ext>
            </a:extLst>
          </p:cNvPr>
          <p:cNvSpPr txBox="1"/>
          <p:nvPr/>
        </p:nvSpPr>
        <p:spPr>
          <a:xfrm>
            <a:off x="313246" y="116662"/>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
        <p:nvSpPr>
          <p:cNvPr id="22" name="مربع نص 21">
            <a:extLst>
              <a:ext uri="{FF2B5EF4-FFF2-40B4-BE49-F238E27FC236}">
                <a16:creationId xmlns:a16="http://schemas.microsoft.com/office/drawing/2014/main" xmlns="" id="{30003603-DAE0-4930-91BF-4E47C0FDA4DF}"/>
              </a:ext>
            </a:extLst>
          </p:cNvPr>
          <p:cNvSpPr txBox="1"/>
          <p:nvPr/>
        </p:nvSpPr>
        <p:spPr>
          <a:xfrm>
            <a:off x="2144002" y="4113472"/>
            <a:ext cx="9079033"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 .............................................................................................................................</a:t>
            </a:r>
            <a:endParaRPr lang="en-GB" sz="2800" b="1" dirty="0">
              <a:latin typeface="Sakkal Majalla" panose="02000000000000000000" pitchFamily="2" charset="-78"/>
              <a:cs typeface="Sakkal Majalla" panose="02000000000000000000" pitchFamily="2" charset="-78"/>
            </a:endParaRPr>
          </a:p>
        </p:txBody>
      </p:sp>
      <p:sp>
        <p:nvSpPr>
          <p:cNvPr id="23" name="مربع نص 22">
            <a:extLst>
              <a:ext uri="{FF2B5EF4-FFF2-40B4-BE49-F238E27FC236}">
                <a16:creationId xmlns:a16="http://schemas.microsoft.com/office/drawing/2014/main" xmlns="" id="{E3520008-580C-400A-A1D3-46A5CE3886C9}"/>
              </a:ext>
            </a:extLst>
          </p:cNvPr>
          <p:cNvSpPr txBox="1"/>
          <p:nvPr/>
        </p:nvSpPr>
        <p:spPr>
          <a:xfrm>
            <a:off x="1427791" y="4113472"/>
            <a:ext cx="9711154"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تزويدُ الطُّلابِ بالمعارفِ المتجدّدةِ، وتنميةُ حبِّ القراءة والمطالعةِ في نفوسِهِم.</a:t>
            </a:r>
          </a:p>
        </p:txBody>
      </p:sp>
      <p:sp>
        <p:nvSpPr>
          <p:cNvPr id="25" name="Rectangle 3">
            <a:extLst>
              <a:ext uri="{FF2B5EF4-FFF2-40B4-BE49-F238E27FC236}">
                <a16:creationId xmlns:a16="http://schemas.microsoft.com/office/drawing/2014/main" xmlns="" id="{9526F2B5-88A7-4B19-8F72-34EF345E24E7}"/>
              </a:ext>
            </a:extLst>
          </p:cNvPr>
          <p:cNvSpPr/>
          <p:nvPr/>
        </p:nvSpPr>
        <p:spPr>
          <a:xfrm>
            <a:off x="1427791" y="4739620"/>
            <a:ext cx="971241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3- المعارفُ والمعلوماتُ مفيدةٌ للإنسانِ بشروطٍ. أستخلصُ هذه الشروطَ  في ضَوءِ فهمِي للفِقْرَةِ.</a:t>
            </a:r>
          </a:p>
        </p:txBody>
      </p:sp>
      <p:sp>
        <p:nvSpPr>
          <p:cNvPr id="27" name="مربع نص 26">
            <a:extLst>
              <a:ext uri="{FF2B5EF4-FFF2-40B4-BE49-F238E27FC236}">
                <a16:creationId xmlns:a16="http://schemas.microsoft.com/office/drawing/2014/main" xmlns="" id="{30D148FD-756D-46C3-B565-4C78F2D16F47}"/>
              </a:ext>
            </a:extLst>
          </p:cNvPr>
          <p:cNvSpPr txBox="1"/>
          <p:nvPr/>
        </p:nvSpPr>
        <p:spPr>
          <a:xfrm>
            <a:off x="2144002" y="5512440"/>
            <a:ext cx="9079033"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 .............................................................................................................................</a:t>
            </a:r>
            <a:endParaRPr lang="en-GB" sz="2800" b="1" dirty="0">
              <a:latin typeface="Sakkal Majalla" panose="02000000000000000000" pitchFamily="2" charset="-78"/>
              <a:cs typeface="Sakkal Majalla" panose="02000000000000000000" pitchFamily="2" charset="-78"/>
            </a:endParaRPr>
          </a:p>
        </p:txBody>
      </p:sp>
      <p:sp>
        <p:nvSpPr>
          <p:cNvPr id="28" name="مربع نص 27">
            <a:extLst>
              <a:ext uri="{FF2B5EF4-FFF2-40B4-BE49-F238E27FC236}">
                <a16:creationId xmlns:a16="http://schemas.microsoft.com/office/drawing/2014/main" xmlns="" id="{D17E49AD-4870-4CCD-BEBB-7B959EC4D966}"/>
              </a:ext>
            </a:extLst>
          </p:cNvPr>
          <p:cNvSpPr txBox="1"/>
          <p:nvPr/>
        </p:nvSpPr>
        <p:spPr>
          <a:xfrm>
            <a:off x="1427791" y="5512440"/>
            <a:ext cx="9711154"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أن تكونَ متجدّدةً، ومرتبطةً بحياةِ الإنسانِ، وأن يتمَّ استغلالُها وتطبيقُها؛ لتسهيلِ حياتِه.</a:t>
            </a:r>
          </a:p>
        </p:txBody>
      </p:sp>
    </p:spTree>
    <p:extLst>
      <p:ext uri="{BB962C8B-B14F-4D97-AF65-F5344CB8AC3E}">
        <p14:creationId xmlns:p14="http://schemas.microsoft.com/office/powerpoint/2010/main" val="136664803"/>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xit" presetSubtype="21" fill="hold" grpId="1" nodeType="clickEffect">
                                  <p:stCondLst>
                                    <p:cond delay="0"/>
                                  </p:stCondLst>
                                  <p:childTnLst>
                                    <p:animEffect transition="out" filter="barn(inVertical)">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childTnLst>
                          </p:cTn>
                        </p:par>
                        <p:par>
                          <p:cTn id="19" fill="hold">
                            <p:stCondLst>
                              <p:cond delay="500"/>
                            </p:stCondLst>
                            <p:childTnLst>
                              <p:par>
                                <p:cTn id="20" presetID="47"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xit" presetSubtype="21" fill="hold" grpId="1" nodeType="clickEffect">
                                  <p:stCondLst>
                                    <p:cond delay="0"/>
                                  </p:stCondLst>
                                  <p:childTnLst>
                                    <p:animEffect transition="out" filter="barn(inVertical)">
                                      <p:cBhvr>
                                        <p:cTn id="39" dur="500"/>
                                        <p:tgtEl>
                                          <p:spTgt spid="22"/>
                                        </p:tgtEl>
                                      </p:cBhvr>
                                    </p:animEffect>
                                    <p:set>
                                      <p:cBhvr>
                                        <p:cTn id="40" dur="1" fill="hold">
                                          <p:stCondLst>
                                            <p:cond delay="499"/>
                                          </p:stCondLst>
                                        </p:cTn>
                                        <p:tgtEl>
                                          <p:spTgt spid="22"/>
                                        </p:tgtEl>
                                        <p:attrNameLst>
                                          <p:attrName>style.visibility</p:attrName>
                                        </p:attrNameLst>
                                      </p:cBhvr>
                                      <p:to>
                                        <p:strVal val="hidden"/>
                                      </p:to>
                                    </p:set>
                                  </p:childTnLst>
                                </p:cTn>
                              </p:par>
                            </p:childTnLst>
                          </p:cTn>
                        </p:par>
                        <p:par>
                          <p:cTn id="41" fill="hold">
                            <p:stCondLst>
                              <p:cond delay="500"/>
                            </p:stCondLst>
                            <p:childTnLst>
                              <p:par>
                                <p:cTn id="42" presetID="47"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10"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xit" presetSubtype="21" fill="hold" grpId="1" nodeType="clickEffect">
                                  <p:stCondLst>
                                    <p:cond delay="0"/>
                                  </p:stCondLst>
                                  <p:childTnLst>
                                    <p:animEffect transition="out" filter="barn(inVertical)">
                                      <p:cBhvr>
                                        <p:cTn id="61" dur="500"/>
                                        <p:tgtEl>
                                          <p:spTgt spid="27"/>
                                        </p:tgtEl>
                                      </p:cBhvr>
                                    </p:animEffect>
                                    <p:set>
                                      <p:cBhvr>
                                        <p:cTn id="62" dur="1" fill="hold">
                                          <p:stCondLst>
                                            <p:cond delay="499"/>
                                          </p:stCondLst>
                                        </p:cTn>
                                        <p:tgtEl>
                                          <p:spTgt spid="27"/>
                                        </p:tgtEl>
                                        <p:attrNameLst>
                                          <p:attrName>style.visibility</p:attrName>
                                        </p:attrNameLst>
                                      </p:cBhvr>
                                      <p:to>
                                        <p:strVal val="hidden"/>
                                      </p:to>
                                    </p:set>
                                  </p:childTnLst>
                                </p:cTn>
                              </p:par>
                            </p:childTnLst>
                          </p:cTn>
                        </p:par>
                        <p:par>
                          <p:cTn id="63" fill="hold">
                            <p:stCondLst>
                              <p:cond delay="500"/>
                            </p:stCondLst>
                            <p:childTnLst>
                              <p:par>
                                <p:cTn id="64" presetID="47" presetClass="entr" presetSubtype="0"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1000"/>
                                        <p:tgtEl>
                                          <p:spTgt spid="28"/>
                                        </p:tgtEl>
                                      </p:cBhvr>
                                    </p:animEffect>
                                    <p:anim calcmode="lin" valueType="num">
                                      <p:cBhvr>
                                        <p:cTn id="67" dur="1000" fill="hold"/>
                                        <p:tgtEl>
                                          <p:spTgt spid="28"/>
                                        </p:tgtEl>
                                        <p:attrNameLst>
                                          <p:attrName>ppt_x</p:attrName>
                                        </p:attrNameLst>
                                      </p:cBhvr>
                                      <p:tavLst>
                                        <p:tav tm="0">
                                          <p:val>
                                            <p:strVal val="#ppt_x"/>
                                          </p:val>
                                        </p:tav>
                                        <p:tav tm="100000">
                                          <p:val>
                                            <p:strVal val="#ppt_x"/>
                                          </p:val>
                                        </p:tav>
                                      </p:tavLst>
                                    </p:anim>
                                    <p:anim calcmode="lin" valueType="num">
                                      <p:cBhvr>
                                        <p:cTn id="6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2" grpId="1"/>
      <p:bldP spid="3" grpId="0"/>
      <p:bldP spid="26" grpId="0" animBg="1"/>
      <p:bldP spid="22" grpId="0"/>
      <p:bldP spid="22" grpId="1"/>
      <p:bldP spid="23" grpId="0"/>
      <p:bldP spid="25" grpId="0" animBg="1"/>
      <p:bldP spid="27" grpId="0"/>
      <p:bldP spid="27" grpId="1"/>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5395132" y="1042589"/>
            <a:ext cx="5653064" cy="646986"/>
          </a:xfrm>
          <a:prstGeom prst="roundRect">
            <a:avLst/>
          </a:prstGeom>
          <a:noFill/>
          <a:ln>
            <a:noFill/>
          </a:ln>
        </p:spPr>
        <p:style>
          <a:lnRef idx="1">
            <a:schemeClr val="accent1"/>
          </a:lnRef>
          <a:fillRef idx="2">
            <a:schemeClr val="accent1"/>
          </a:fillRef>
          <a:effectRef idx="1">
            <a:schemeClr val="accent1"/>
          </a:effectRef>
          <a:fontRef idx="minor">
            <a:schemeClr val="dk1"/>
          </a:fontRef>
        </p:style>
        <p:txBody>
          <a:bodyPr wrap="square" rtlCol="1" anchor="ctr">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 </a:t>
            </a:r>
            <a:r>
              <a:rPr lang="ar-BH" sz="3200" b="1" dirty="0">
                <a:solidFill>
                  <a:srgbClr val="FF0000"/>
                </a:solidFill>
                <a:latin typeface="Sakkal Majalla" panose="02000000000000000000" pitchFamily="2" charset="-78"/>
                <a:cs typeface="Sakkal Majalla" panose="02000000000000000000" pitchFamily="2" charset="-78"/>
              </a:rPr>
              <a:t>بعد أن فهمتَ النّصَّ أُجيبُ عمّا يأتي:</a:t>
            </a:r>
            <a:endParaRPr lang="ar-BH" sz="2800" b="1" dirty="0">
              <a:solidFill>
                <a:srgbClr val="FF0000"/>
              </a:solidFill>
              <a:latin typeface="Sakkal Majalla" panose="02000000000000000000" pitchFamily="2" charset="-78"/>
              <a:cs typeface="Sakkal Majalla" panose="02000000000000000000" pitchFamily="2" charset="-78"/>
            </a:endParaRPr>
          </a:p>
        </p:txBody>
      </p:sp>
      <p:sp>
        <p:nvSpPr>
          <p:cNvPr id="13" name="Rectangle 12"/>
          <p:cNvSpPr/>
          <p:nvPr/>
        </p:nvSpPr>
        <p:spPr>
          <a:xfrm>
            <a:off x="1619790" y="1796029"/>
            <a:ext cx="9259764"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1- ما القضيةُ التي تناولَها الكاتبُ في النَّصِّ؟</a:t>
            </a:r>
          </a:p>
        </p:txBody>
      </p:sp>
      <p:sp>
        <p:nvSpPr>
          <p:cNvPr id="10" name="مستطيل: زوايا مستديرة 9">
            <a:extLst>
              <a:ext uri="{FF2B5EF4-FFF2-40B4-BE49-F238E27FC236}">
                <a16:creationId xmlns:a16="http://schemas.microsoft.com/office/drawing/2014/main" xmlns="" id="{BEAA26E8-0A61-4A32-9F98-CF2FF983199E}"/>
              </a:ext>
            </a:extLst>
          </p:cNvPr>
          <p:cNvSpPr/>
          <p:nvPr/>
        </p:nvSpPr>
        <p:spPr>
          <a:xfrm>
            <a:off x="8829476" y="297712"/>
            <a:ext cx="3087259" cy="646986"/>
          </a:xfrm>
          <a:prstGeom prst="roundRect">
            <a:avLst/>
          </a:prstGeom>
          <a:solidFill>
            <a:schemeClr val="accent1">
              <a:lumMod val="20000"/>
              <a:lumOff val="80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BH" sz="3600" dirty="0">
                <a:latin typeface="Sakkal Majalla" panose="02000000000000000000" pitchFamily="2" charset="-78"/>
                <a:cs typeface="Sakkal Majalla" panose="02000000000000000000" pitchFamily="2" charset="-78"/>
              </a:rPr>
              <a:t>النّشاطُ الختاميّ (8د)</a:t>
            </a:r>
            <a:endParaRPr lang="en-GB" sz="3600" dirty="0">
              <a:latin typeface="Sakkal Majalla" panose="02000000000000000000" pitchFamily="2" charset="-78"/>
              <a:cs typeface="Sakkal Majalla" panose="02000000000000000000" pitchFamily="2" charset="-78"/>
            </a:endParaRPr>
          </a:p>
        </p:txBody>
      </p:sp>
      <p:sp>
        <p:nvSpPr>
          <p:cNvPr id="12" name="Rectangle 3">
            <a:extLst>
              <a:ext uri="{FF2B5EF4-FFF2-40B4-BE49-F238E27FC236}">
                <a16:creationId xmlns:a16="http://schemas.microsoft.com/office/drawing/2014/main" xmlns="" id="{52556B80-E32E-4919-9A45-958ABCA7D8CE}"/>
              </a:ext>
            </a:extLst>
          </p:cNvPr>
          <p:cNvSpPr/>
          <p:nvPr/>
        </p:nvSpPr>
        <p:spPr>
          <a:xfrm>
            <a:off x="1650760" y="3380162"/>
            <a:ext cx="9228794"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2- أرتّبُ الأفكارَ الرّئيسةَ الآتيةَ بحَسَبِ ورودِها في النصّ:</a:t>
            </a:r>
          </a:p>
        </p:txBody>
      </p:sp>
      <p:sp>
        <p:nvSpPr>
          <p:cNvPr id="16" name="مستطيل: زوايا مستديرة 2">
            <a:extLst>
              <a:ext uri="{FF2B5EF4-FFF2-40B4-BE49-F238E27FC236}">
                <a16:creationId xmlns:a16="http://schemas.microsoft.com/office/drawing/2014/main" xmlns="" id="{91685324-D919-4F9B-A886-F0835A0A0134}"/>
              </a:ext>
            </a:extLst>
          </p:cNvPr>
          <p:cNvSpPr/>
          <p:nvPr/>
        </p:nvSpPr>
        <p:spPr>
          <a:xfrm>
            <a:off x="1600327" y="3934306"/>
            <a:ext cx="9228794" cy="2416432"/>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justLow" rtl="1">
              <a:lnSpc>
                <a:spcPct val="150000"/>
              </a:lnSpc>
            </a:pPr>
            <a:r>
              <a:rPr lang="ar-BH" sz="2800" b="1" dirty="0">
                <a:solidFill>
                  <a:schemeClr val="tx1"/>
                </a:solidFill>
                <a:latin typeface="Sakkal Majalla" panose="02000000000000000000" pitchFamily="2" charset="-78"/>
                <a:cs typeface="Sakkal Majalla" panose="02000000000000000000" pitchFamily="2" charset="-78"/>
              </a:rPr>
              <a:t>(      ) خطورةُ انصراف النّاسِ عن تغذيةِ العقول.</a:t>
            </a:r>
          </a:p>
          <a:p>
            <a:pPr algn="justLow" rtl="1">
              <a:lnSpc>
                <a:spcPct val="150000"/>
              </a:lnSpc>
            </a:pPr>
            <a:r>
              <a:rPr lang="ar-BH" sz="2800" b="1" dirty="0">
                <a:solidFill>
                  <a:schemeClr val="tx1"/>
                </a:solidFill>
                <a:latin typeface="Sakkal Majalla" panose="02000000000000000000" pitchFamily="2" charset="-78"/>
                <a:cs typeface="Sakkal Majalla" panose="02000000000000000000" pitchFamily="2" charset="-78"/>
              </a:rPr>
              <a:t>(      ) واجبُ المدارسِ والجامعاتِ في تنميةِ القراءةِ لدى الأجيال.</a:t>
            </a:r>
          </a:p>
          <a:p>
            <a:pPr algn="justLow" rtl="1">
              <a:lnSpc>
                <a:spcPct val="150000"/>
              </a:lnSpc>
            </a:pPr>
            <a:r>
              <a:rPr lang="ar-BH" sz="2800" b="1" dirty="0">
                <a:solidFill>
                  <a:schemeClr val="tx1"/>
                </a:solidFill>
                <a:latin typeface="Sakkal Majalla" panose="02000000000000000000" pitchFamily="2" charset="-78"/>
                <a:cs typeface="Sakkal Majalla" panose="02000000000000000000" pitchFamily="2" charset="-78"/>
              </a:rPr>
              <a:t>(      ) وصْفُ الكاتبِ لعَصَاه ومدى ارتباطِه بها.</a:t>
            </a:r>
          </a:p>
        </p:txBody>
      </p:sp>
      <p:sp>
        <p:nvSpPr>
          <p:cNvPr id="17" name="Rectangle 2">
            <a:extLst>
              <a:ext uri="{FF2B5EF4-FFF2-40B4-BE49-F238E27FC236}">
                <a16:creationId xmlns:a16="http://schemas.microsoft.com/office/drawing/2014/main" xmlns="" id="{1189F403-822C-4A01-B441-A138E87F605C}"/>
              </a:ext>
            </a:extLst>
          </p:cNvPr>
          <p:cNvSpPr/>
          <p:nvPr/>
        </p:nvSpPr>
        <p:spPr>
          <a:xfrm>
            <a:off x="10241026" y="5623093"/>
            <a:ext cx="264160" cy="523220"/>
          </a:xfrm>
          <a:prstGeom prst="rect">
            <a:avLst/>
          </a:prstGeom>
          <a:noFill/>
        </p:spPr>
        <p:txBody>
          <a:bodyPr wrap="square">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1</a:t>
            </a:r>
          </a:p>
        </p:txBody>
      </p:sp>
      <p:sp>
        <p:nvSpPr>
          <p:cNvPr id="18" name="Rectangle 2">
            <a:extLst>
              <a:ext uri="{FF2B5EF4-FFF2-40B4-BE49-F238E27FC236}">
                <a16:creationId xmlns:a16="http://schemas.microsoft.com/office/drawing/2014/main" xmlns="" id="{063250A6-0DED-47FD-8620-DFEE61A23F92}"/>
              </a:ext>
            </a:extLst>
          </p:cNvPr>
          <p:cNvSpPr/>
          <p:nvPr/>
        </p:nvSpPr>
        <p:spPr>
          <a:xfrm>
            <a:off x="10261092" y="4303817"/>
            <a:ext cx="264160" cy="523220"/>
          </a:xfrm>
          <a:prstGeom prst="rect">
            <a:avLst/>
          </a:prstGeom>
          <a:noFill/>
        </p:spPr>
        <p:txBody>
          <a:bodyPr wrap="square">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2</a:t>
            </a:r>
          </a:p>
        </p:txBody>
      </p:sp>
      <p:sp>
        <p:nvSpPr>
          <p:cNvPr id="20" name="Rectangle 2">
            <a:extLst>
              <a:ext uri="{FF2B5EF4-FFF2-40B4-BE49-F238E27FC236}">
                <a16:creationId xmlns:a16="http://schemas.microsoft.com/office/drawing/2014/main" xmlns="" id="{CF4B5858-D3A4-40D6-8C17-A44D833ED50F}"/>
              </a:ext>
            </a:extLst>
          </p:cNvPr>
          <p:cNvSpPr/>
          <p:nvPr/>
        </p:nvSpPr>
        <p:spPr>
          <a:xfrm>
            <a:off x="10261092" y="4998548"/>
            <a:ext cx="264160" cy="523220"/>
          </a:xfrm>
          <a:prstGeom prst="rect">
            <a:avLst/>
          </a:prstGeom>
          <a:noFill/>
        </p:spPr>
        <p:txBody>
          <a:bodyPr wrap="square">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3</a:t>
            </a:r>
          </a:p>
        </p:txBody>
      </p:sp>
      <p:sp>
        <p:nvSpPr>
          <p:cNvPr id="27" name="مربع نص 26">
            <a:extLst>
              <a:ext uri="{FF2B5EF4-FFF2-40B4-BE49-F238E27FC236}">
                <a16:creationId xmlns:a16="http://schemas.microsoft.com/office/drawing/2014/main" xmlns="" id="{0F2BE5EF-261D-4B7E-BAC0-D03692074ADF}"/>
              </a:ext>
            </a:extLst>
          </p:cNvPr>
          <p:cNvSpPr txBox="1"/>
          <p:nvPr/>
        </p:nvSpPr>
        <p:spPr>
          <a:xfrm>
            <a:off x="1650759" y="2544670"/>
            <a:ext cx="9228795"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واقعُ الثّقافةِ والتّعليمِ في عصرِنا.</a:t>
            </a:r>
            <a:endParaRPr lang="en-GB" sz="28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14" name="مربع نص 13">
            <a:extLst>
              <a:ext uri="{FF2B5EF4-FFF2-40B4-BE49-F238E27FC236}">
                <a16:creationId xmlns:a16="http://schemas.microsoft.com/office/drawing/2014/main" xmlns="" id="{87D81C67-126D-443E-A5B1-44C22564A3C9}"/>
              </a:ext>
            </a:extLst>
          </p:cNvPr>
          <p:cNvSpPr txBox="1"/>
          <p:nvPr/>
        </p:nvSpPr>
        <p:spPr>
          <a:xfrm>
            <a:off x="313246" y="198120"/>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2845085248"/>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ppt_x"/>
                                          </p:val>
                                        </p:tav>
                                        <p:tav tm="100000">
                                          <p:val>
                                            <p:strVal val="#ppt_x"/>
                                          </p:val>
                                        </p:tav>
                                      </p:tavLst>
                                    </p:anim>
                                    <p:anim calcmode="lin" valueType="num">
                                      <p:cBhvr additive="base">
                                        <p:cTn id="4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6" grpId="0" animBg="1"/>
      <p:bldP spid="17" grpId="0"/>
      <p:bldP spid="18" grpId="0"/>
      <p:bldP spid="20"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
            <a:extLst>
              <a:ext uri="{FF2B5EF4-FFF2-40B4-BE49-F238E27FC236}">
                <a16:creationId xmlns:a16="http://schemas.microsoft.com/office/drawing/2014/main" xmlns="" id="{314D3F24-B9DD-44DE-B5F3-65168B630BB6}"/>
              </a:ext>
            </a:extLst>
          </p:cNvPr>
          <p:cNvSpPr/>
          <p:nvPr/>
        </p:nvSpPr>
        <p:spPr>
          <a:xfrm>
            <a:off x="2093485" y="1703724"/>
            <a:ext cx="9163217" cy="100027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 " إنَّ عصاي معي دائمًا" نوع الأسلوب السَّابق.</a:t>
            </a:r>
          </a:p>
          <a:p>
            <a:pPr marL="457200" indent="-457200" algn="r" rtl="1">
              <a:buFontTx/>
              <a:buChar char="-"/>
            </a:pPr>
            <a:endParaRPr lang="ar-BH" sz="200" b="1" dirty="0">
              <a:latin typeface="Sakkal Majalla" panose="02000000000000000000" pitchFamily="2" charset="-78"/>
              <a:cs typeface="Sakkal Majalla" panose="02000000000000000000" pitchFamily="2" charset="-78"/>
            </a:endParaRPr>
          </a:p>
          <a:p>
            <a:pPr algn="r" rtl="1"/>
            <a:r>
              <a:rPr lang="ar-BH" sz="2800" b="1" dirty="0">
                <a:latin typeface="Sakkal Majalla" panose="02000000000000000000" pitchFamily="2" charset="-78"/>
                <a:cs typeface="Sakkal Majalla" panose="02000000000000000000" pitchFamily="2" charset="-78"/>
              </a:rPr>
              <a:t>أ. أسلوب استفهام.                     ب. أسلوب تعجب.                              ج. أسلوب توكيد.</a:t>
            </a:r>
          </a:p>
        </p:txBody>
      </p:sp>
      <p:sp>
        <p:nvSpPr>
          <p:cNvPr id="20" name="Arc 2">
            <a:extLst>
              <a:ext uri="{FF2B5EF4-FFF2-40B4-BE49-F238E27FC236}">
                <a16:creationId xmlns:a16="http://schemas.microsoft.com/office/drawing/2014/main" xmlns="" id="{86D0BD1D-E32D-44FC-A09A-E4BB185B5171}"/>
              </a:ext>
            </a:extLst>
          </p:cNvPr>
          <p:cNvSpPr/>
          <p:nvPr/>
        </p:nvSpPr>
        <p:spPr>
          <a:xfrm>
            <a:off x="4560825" y="2214830"/>
            <a:ext cx="303953" cy="471231"/>
          </a:xfrm>
          <a:prstGeom prst="arc">
            <a:avLst>
              <a:gd name="adj1" fmla="val 16200000"/>
              <a:gd name="adj2" fmla="val 16136284"/>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800"/>
          </a:p>
        </p:txBody>
      </p:sp>
      <p:sp>
        <p:nvSpPr>
          <p:cNvPr id="27" name="Rectangle 12">
            <a:extLst>
              <a:ext uri="{FF2B5EF4-FFF2-40B4-BE49-F238E27FC236}">
                <a16:creationId xmlns:a16="http://schemas.microsoft.com/office/drawing/2014/main" xmlns="" id="{1EC41303-7090-408C-AC91-8D03A2750457}"/>
              </a:ext>
            </a:extLst>
          </p:cNvPr>
          <p:cNvSpPr/>
          <p:nvPr/>
        </p:nvSpPr>
        <p:spPr>
          <a:xfrm>
            <a:off x="2132490" y="1039518"/>
            <a:ext cx="9130792"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3- أختارُ الإجابة الصّحيحة ممّا يأتي:</a:t>
            </a:r>
          </a:p>
        </p:txBody>
      </p:sp>
      <p:sp>
        <p:nvSpPr>
          <p:cNvPr id="33" name="Rectangle 1">
            <a:extLst>
              <a:ext uri="{FF2B5EF4-FFF2-40B4-BE49-F238E27FC236}">
                <a16:creationId xmlns:a16="http://schemas.microsoft.com/office/drawing/2014/main" xmlns="" id="{8055F1E8-94C4-4A76-814F-BDBD2E0335F2}"/>
              </a:ext>
            </a:extLst>
          </p:cNvPr>
          <p:cNvSpPr/>
          <p:nvPr/>
        </p:nvSpPr>
        <p:spPr>
          <a:xfrm>
            <a:off x="2093484" y="2703998"/>
            <a:ext cx="9163217" cy="104644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 "لمْ أحملْ سواها قط" نوع الأسلوب السَّابق.</a:t>
            </a:r>
          </a:p>
          <a:p>
            <a:pPr algn="r" rtl="1"/>
            <a:endParaRPr lang="ar-BH" sz="500" b="1" dirty="0">
              <a:latin typeface="Sakkal Majalla" panose="02000000000000000000" pitchFamily="2" charset="-78"/>
              <a:cs typeface="Sakkal Majalla" panose="02000000000000000000" pitchFamily="2" charset="-78"/>
            </a:endParaRPr>
          </a:p>
          <a:p>
            <a:pPr algn="r" rtl="1"/>
            <a:r>
              <a:rPr lang="ar-BH" sz="2800" b="1" dirty="0">
                <a:latin typeface="Sakkal Majalla" panose="02000000000000000000" pitchFamily="2" charset="-78"/>
                <a:cs typeface="Sakkal Majalla" panose="02000000000000000000" pitchFamily="2" charset="-78"/>
              </a:rPr>
              <a:t>أ.  أسلوب نفي.                              ب. أسلوب شْرط.                               ج. أسلوب تعجب.</a:t>
            </a:r>
          </a:p>
        </p:txBody>
      </p:sp>
      <p:sp>
        <p:nvSpPr>
          <p:cNvPr id="34" name="Arc 2">
            <a:extLst>
              <a:ext uri="{FF2B5EF4-FFF2-40B4-BE49-F238E27FC236}">
                <a16:creationId xmlns:a16="http://schemas.microsoft.com/office/drawing/2014/main" xmlns="" id="{7F630526-83BE-4DB7-A89C-9A7C90FD4417}"/>
              </a:ext>
            </a:extLst>
          </p:cNvPr>
          <p:cNvSpPr/>
          <p:nvPr/>
        </p:nvSpPr>
        <p:spPr>
          <a:xfrm>
            <a:off x="10952748" y="3240202"/>
            <a:ext cx="303953" cy="471231"/>
          </a:xfrm>
          <a:prstGeom prst="arc">
            <a:avLst>
              <a:gd name="adj1" fmla="val 16200000"/>
              <a:gd name="adj2" fmla="val 16136284"/>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800"/>
          </a:p>
        </p:txBody>
      </p:sp>
      <p:sp>
        <p:nvSpPr>
          <p:cNvPr id="12" name="Rectangle 12">
            <a:extLst>
              <a:ext uri="{FF2B5EF4-FFF2-40B4-BE49-F238E27FC236}">
                <a16:creationId xmlns:a16="http://schemas.microsoft.com/office/drawing/2014/main" xmlns="" id="{05099295-931E-4467-A2BA-2A5A025B2CFA}"/>
              </a:ext>
            </a:extLst>
          </p:cNvPr>
          <p:cNvSpPr/>
          <p:nvPr/>
        </p:nvSpPr>
        <p:spPr>
          <a:xfrm>
            <a:off x="2132490" y="4025032"/>
            <a:ext cx="9130792"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4- ما العاطفةُ الـمسيطرةُ على الكاتب في النّصّ؟</a:t>
            </a:r>
          </a:p>
        </p:txBody>
      </p:sp>
      <p:sp>
        <p:nvSpPr>
          <p:cNvPr id="14" name="مربع نص 13">
            <a:extLst>
              <a:ext uri="{FF2B5EF4-FFF2-40B4-BE49-F238E27FC236}">
                <a16:creationId xmlns:a16="http://schemas.microsoft.com/office/drawing/2014/main" xmlns="" id="{E0476E65-941F-4866-98AD-812901C1E74F}"/>
              </a:ext>
            </a:extLst>
          </p:cNvPr>
          <p:cNvSpPr txBox="1"/>
          <p:nvPr/>
        </p:nvSpPr>
        <p:spPr>
          <a:xfrm>
            <a:off x="1984053" y="4606055"/>
            <a:ext cx="9228795"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الحزنُ والتَّحسُّرُ على فقدانِ الأجيالِ لحبِّ للقراءةِ.</a:t>
            </a:r>
          </a:p>
        </p:txBody>
      </p:sp>
      <p:sp>
        <p:nvSpPr>
          <p:cNvPr id="15" name="Rectangle 12">
            <a:extLst>
              <a:ext uri="{FF2B5EF4-FFF2-40B4-BE49-F238E27FC236}">
                <a16:creationId xmlns:a16="http://schemas.microsoft.com/office/drawing/2014/main" xmlns="" id="{9B0B4B6A-B28D-4021-90E8-7792FAC1E893}"/>
              </a:ext>
            </a:extLst>
          </p:cNvPr>
          <p:cNvSpPr/>
          <p:nvPr/>
        </p:nvSpPr>
        <p:spPr>
          <a:xfrm>
            <a:off x="2082056" y="5187079"/>
            <a:ext cx="9130792"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5- ما القيمة المستفادة من النّصّ؟</a:t>
            </a:r>
          </a:p>
        </p:txBody>
      </p:sp>
      <p:sp>
        <p:nvSpPr>
          <p:cNvPr id="17" name="مربع نص 16">
            <a:extLst>
              <a:ext uri="{FF2B5EF4-FFF2-40B4-BE49-F238E27FC236}">
                <a16:creationId xmlns:a16="http://schemas.microsoft.com/office/drawing/2014/main" xmlns="" id="{6917CAA6-8705-446E-8D0F-C123959BD721}"/>
              </a:ext>
            </a:extLst>
          </p:cNvPr>
          <p:cNvSpPr txBox="1"/>
          <p:nvPr/>
        </p:nvSpPr>
        <p:spPr>
          <a:xfrm>
            <a:off x="1984052" y="5768103"/>
            <a:ext cx="9228795" cy="523220"/>
          </a:xfrm>
          <a:prstGeom prst="rect">
            <a:avLst/>
          </a:prstGeom>
          <a:noFill/>
        </p:spPr>
        <p:txBody>
          <a:bodyPr wrap="square" rtlCol="0">
            <a:spAutoFit/>
          </a:bodyPr>
          <a:lstStyle/>
          <a:p>
            <a:pPr algn="just" rtl="1"/>
            <a:r>
              <a:rPr lang="ar-BH" sz="2800" b="1" dirty="0">
                <a:solidFill>
                  <a:schemeClr val="accent5">
                    <a:lumMod val="75000"/>
                  </a:schemeClr>
                </a:solidFill>
                <a:latin typeface="Sakkal Majalla" panose="02000000000000000000" pitchFamily="2" charset="-78"/>
                <a:cs typeface="Sakkal Majalla" panose="02000000000000000000" pitchFamily="2" charset="-78"/>
              </a:rPr>
              <a:t>أهمية القراءة والمطالعة في بناء الأجيال.</a:t>
            </a:r>
            <a:endParaRPr lang="en-GB" sz="28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19" name="مربع نص 18">
            <a:extLst>
              <a:ext uri="{FF2B5EF4-FFF2-40B4-BE49-F238E27FC236}">
                <a16:creationId xmlns:a16="http://schemas.microsoft.com/office/drawing/2014/main" xmlns="" id="{ABC4B55C-313B-4295-A970-B20501C81DDF}"/>
              </a:ext>
            </a:extLst>
          </p:cNvPr>
          <p:cNvSpPr txBox="1"/>
          <p:nvPr/>
        </p:nvSpPr>
        <p:spPr>
          <a:xfrm>
            <a:off x="313246" y="198120"/>
            <a:ext cx="2065969" cy="400110"/>
          </a:xfrm>
          <a:prstGeom prst="rect">
            <a:avLst/>
          </a:prstGeom>
          <a:solidFill>
            <a:schemeClr val="accent1">
              <a:lumMod val="40000"/>
              <a:lumOff val="60000"/>
            </a:schemeClr>
          </a:solidFill>
        </p:spPr>
        <p:txBody>
          <a:bodyPr wrap="square" rtlCol="0">
            <a:spAutoFit/>
          </a:bodyPr>
          <a:lstStyle/>
          <a:p>
            <a:pPr algn="ctr"/>
            <a:r>
              <a:rPr lang="ar-BH" sz="2000" b="1" dirty="0">
                <a:latin typeface="Sakkal Majalla" panose="02000000000000000000" pitchFamily="2" charset="-78"/>
                <a:cs typeface="Sakkal Majalla" panose="02000000000000000000" pitchFamily="2" charset="-78"/>
              </a:rPr>
              <a:t>لُغة عربيّة /  عصيرُ الذّهن</a:t>
            </a:r>
          </a:p>
        </p:txBody>
      </p:sp>
    </p:spTree>
    <p:extLst>
      <p:ext uri="{BB962C8B-B14F-4D97-AF65-F5344CB8AC3E}">
        <p14:creationId xmlns:p14="http://schemas.microsoft.com/office/powerpoint/2010/main" val="1240618520"/>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xEl>
                                              <p:pRg st="0" end="0"/>
                                            </p:txEl>
                                          </p:spTgt>
                                        </p:tgtEl>
                                        <p:attrNameLst>
                                          <p:attrName>style.visibility</p:attrName>
                                        </p:attrNameLst>
                                      </p:cBhvr>
                                      <p:to>
                                        <p:strVal val="visible"/>
                                      </p:to>
                                    </p:set>
                                    <p:animEffect transition="in" filter="fade">
                                      <p:cBhvr>
                                        <p:cTn id="14" dur="1000"/>
                                        <p:tgtEl>
                                          <p:spTgt spid="18">
                                            <p:txEl>
                                              <p:pRg st="0" end="0"/>
                                            </p:txEl>
                                          </p:spTgt>
                                        </p:tgtEl>
                                      </p:cBhvr>
                                    </p:animEffect>
                                    <p:anim calcmode="lin" valueType="num">
                                      <p:cBhvr>
                                        <p:cTn id="15"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18">
                                            <p:txEl>
                                              <p:pRg st="2" end="2"/>
                                            </p:txEl>
                                          </p:spTgt>
                                        </p:tgtEl>
                                        <p:attrNameLst>
                                          <p:attrName>style.visibility</p:attrName>
                                        </p:attrNameLst>
                                      </p:cBhvr>
                                      <p:to>
                                        <p:strVal val="visible"/>
                                      </p:to>
                                    </p:set>
                                    <p:animEffect transition="in" filter="fade">
                                      <p:cBhvr>
                                        <p:cTn id="20" dur="1000"/>
                                        <p:tgtEl>
                                          <p:spTgt spid="18">
                                            <p:txEl>
                                              <p:pRg st="2" end="2"/>
                                            </p:txEl>
                                          </p:spTgt>
                                        </p:tgtEl>
                                      </p:cBhvr>
                                    </p:animEffect>
                                    <p:anim calcmode="lin" valueType="num">
                                      <p:cBhvr>
                                        <p:cTn id="21"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heel(1)">
                                      <p:cBhvr>
                                        <p:cTn id="27" dur="20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3">
                                            <p:txEl>
                                              <p:pRg st="0" end="0"/>
                                            </p:txEl>
                                          </p:spTgt>
                                        </p:tgtEl>
                                        <p:attrNameLst>
                                          <p:attrName>style.visibility</p:attrName>
                                        </p:attrNameLst>
                                      </p:cBhvr>
                                      <p:to>
                                        <p:strVal val="visible"/>
                                      </p:to>
                                    </p:set>
                                    <p:animEffect transition="in" filter="fade">
                                      <p:cBhvr>
                                        <p:cTn id="38" dur="1000"/>
                                        <p:tgtEl>
                                          <p:spTgt spid="33">
                                            <p:txEl>
                                              <p:pRg st="0" end="0"/>
                                            </p:txEl>
                                          </p:spTgt>
                                        </p:tgtEl>
                                      </p:cBhvr>
                                    </p:animEffect>
                                    <p:anim calcmode="lin" valueType="num">
                                      <p:cBhvr>
                                        <p:cTn id="39" dur="1000" fill="hold"/>
                                        <p:tgtEl>
                                          <p:spTgt spid="33">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33">
                                            <p:txEl>
                                              <p:pRg st="0" end="0"/>
                                            </p:txEl>
                                          </p:spTgt>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2" presetClass="entr" presetSubtype="0" fill="hold" nodeType="afterEffect">
                                  <p:stCondLst>
                                    <p:cond delay="0"/>
                                  </p:stCondLst>
                                  <p:childTnLst>
                                    <p:set>
                                      <p:cBhvr>
                                        <p:cTn id="43" dur="1" fill="hold">
                                          <p:stCondLst>
                                            <p:cond delay="0"/>
                                          </p:stCondLst>
                                        </p:cTn>
                                        <p:tgtEl>
                                          <p:spTgt spid="33">
                                            <p:txEl>
                                              <p:pRg st="2" end="2"/>
                                            </p:txEl>
                                          </p:spTgt>
                                        </p:tgtEl>
                                        <p:attrNameLst>
                                          <p:attrName>style.visibility</p:attrName>
                                        </p:attrNameLst>
                                      </p:cBhvr>
                                      <p:to>
                                        <p:strVal val="visible"/>
                                      </p:to>
                                    </p:set>
                                    <p:animEffect transition="in" filter="fade">
                                      <p:cBhvr>
                                        <p:cTn id="44" dur="1000"/>
                                        <p:tgtEl>
                                          <p:spTgt spid="33">
                                            <p:txEl>
                                              <p:pRg st="2" end="2"/>
                                            </p:txEl>
                                          </p:spTgt>
                                        </p:tgtEl>
                                      </p:cBhvr>
                                    </p:animEffect>
                                    <p:anim calcmode="lin" valueType="num">
                                      <p:cBhvr>
                                        <p:cTn id="45" dur="1000" fill="hold"/>
                                        <p:tgtEl>
                                          <p:spTgt spid="33">
                                            <p:txEl>
                                              <p:pRg st="2" end="2"/>
                                            </p:txEl>
                                          </p:spTgt>
                                        </p:tgtEl>
                                        <p:attrNameLst>
                                          <p:attrName>ppt_x</p:attrName>
                                        </p:attrNameLst>
                                      </p:cBhvr>
                                      <p:tavLst>
                                        <p:tav tm="0">
                                          <p:val>
                                            <p:strVal val="#ppt_x"/>
                                          </p:val>
                                        </p:tav>
                                        <p:tav tm="100000">
                                          <p:val>
                                            <p:strVal val="#ppt_x"/>
                                          </p:val>
                                        </p:tav>
                                      </p:tavLst>
                                    </p:anim>
                                    <p:anim calcmode="lin" valueType="num">
                                      <p:cBhvr>
                                        <p:cTn id="46" dur="1000" fill="hold"/>
                                        <p:tgtEl>
                                          <p:spTgt spid="3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heel(1)">
                                      <p:cBhvr>
                                        <p:cTn id="51" dur="2000"/>
                                        <p:tgtEl>
                                          <p:spTgt spid="34"/>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1000"/>
                                        <p:tgtEl>
                                          <p:spTgt spid="15"/>
                                        </p:tgtEl>
                                      </p:cBhvr>
                                    </p:animEffect>
                                    <p:anim calcmode="lin" valueType="num">
                                      <p:cBhvr>
                                        <p:cTn id="71" dur="1000" fill="hold"/>
                                        <p:tgtEl>
                                          <p:spTgt spid="15"/>
                                        </p:tgtEl>
                                        <p:attrNameLst>
                                          <p:attrName>ppt_x</p:attrName>
                                        </p:attrNameLst>
                                      </p:cBhvr>
                                      <p:tavLst>
                                        <p:tav tm="0">
                                          <p:val>
                                            <p:strVal val="#ppt_x"/>
                                          </p:val>
                                        </p:tav>
                                        <p:tav tm="100000">
                                          <p:val>
                                            <p:strVal val="#ppt_x"/>
                                          </p:val>
                                        </p:tav>
                                      </p:tavLst>
                                    </p:anim>
                                    <p:anim calcmode="lin" valueType="num">
                                      <p:cBhvr>
                                        <p:cTn id="7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1000"/>
                                        <p:tgtEl>
                                          <p:spTgt spid="17"/>
                                        </p:tgtEl>
                                      </p:cBhvr>
                                    </p:animEffect>
                                    <p:anim calcmode="lin" valueType="num">
                                      <p:cBhvr>
                                        <p:cTn id="78" dur="1000" fill="hold"/>
                                        <p:tgtEl>
                                          <p:spTgt spid="17"/>
                                        </p:tgtEl>
                                        <p:attrNameLst>
                                          <p:attrName>ppt_x</p:attrName>
                                        </p:attrNameLst>
                                      </p:cBhvr>
                                      <p:tavLst>
                                        <p:tav tm="0">
                                          <p:val>
                                            <p:strVal val="#ppt_x"/>
                                          </p:val>
                                        </p:tav>
                                        <p:tav tm="100000">
                                          <p:val>
                                            <p:strVal val="#ppt_x"/>
                                          </p:val>
                                        </p:tav>
                                      </p:tavLst>
                                    </p:anim>
                                    <p:anim calcmode="lin" valueType="num">
                                      <p:cBhvr>
                                        <p:cTn id="7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33" grpId="0" animBg="1"/>
      <p:bldP spid="34" grpId="0" animBg="1"/>
      <p:bldP spid="12" grpId="0" animBg="1"/>
      <p:bldP spid="14" grpId="0"/>
      <p:bldP spid="15" grpId="0" animBg="1"/>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xmlns="" id="{039225DE-BEB5-4309-AA32-7DCE69317253}"/>
              </a:ext>
            </a:extLst>
          </p:cNvPr>
          <p:cNvSpPr>
            <a:spLocks noGrp="1"/>
          </p:cNvSpPr>
          <p:nvPr>
            <p:ph idx="1"/>
          </p:nvPr>
        </p:nvSpPr>
        <p:spPr>
          <a:xfrm>
            <a:off x="838200" y="1825625"/>
            <a:ext cx="10515600" cy="4351338"/>
          </a:xfrm>
        </p:spPr>
        <p:txBody>
          <a:bodyPr/>
          <a:lstStyle/>
          <a:p>
            <a:pPr marL="914400" lvl="2" indent="0" algn="ctr">
              <a:buNone/>
            </a:pPr>
            <a:endParaRPr lang="ar-BH" dirty="0"/>
          </a:p>
          <a:p>
            <a:pPr marL="914400" lvl="2" indent="0" algn="ctr">
              <a:buNone/>
            </a:pPr>
            <a:endParaRPr lang="ar-BH" dirty="0"/>
          </a:p>
          <a:p>
            <a:pPr marL="914400" lvl="2" indent="0" algn="ctr">
              <a:buNone/>
            </a:pPr>
            <a:endParaRPr lang="ar-BH" dirty="0"/>
          </a:p>
          <a:p>
            <a:pPr marL="914400" lvl="2" indent="0" algn="ctr">
              <a:buNone/>
            </a:pPr>
            <a:endParaRPr lang="ar-BH" dirty="0"/>
          </a:p>
        </p:txBody>
      </p:sp>
      <p:sp>
        <p:nvSpPr>
          <p:cNvPr id="10" name="Title 1">
            <a:extLst>
              <a:ext uri="{FF2B5EF4-FFF2-40B4-BE49-F238E27FC236}">
                <a16:creationId xmlns:a16="http://schemas.microsoft.com/office/drawing/2014/main" xmlns="" id="{58AB8B5B-D61A-4A12-A3FE-C49D765D426A}"/>
              </a:ext>
            </a:extLst>
          </p:cNvPr>
          <p:cNvSpPr>
            <a:spLocks noGrp="1"/>
          </p:cNvSpPr>
          <p:nvPr>
            <p:ph type="title"/>
          </p:nvPr>
        </p:nvSpPr>
        <p:spPr>
          <a:xfrm>
            <a:off x="838200" y="2494715"/>
            <a:ext cx="10515600" cy="1325563"/>
          </a:xfrm>
        </p:spPr>
        <p:txBody>
          <a:bodyPr>
            <a:normAutofit/>
          </a:bodyPr>
          <a:lstStyle/>
          <a:p>
            <a:pPr algn="ctr"/>
            <a:r>
              <a:rPr lang="ar-BH" sz="6000" b="1" dirty="0">
                <a:solidFill>
                  <a:srgbClr val="FF0000"/>
                </a:solidFill>
                <a:latin typeface="Sakkal Majalla" panose="02000000000000000000" pitchFamily="2" charset="-78"/>
                <a:cs typeface="Sakkal Majalla" panose="02000000000000000000" pitchFamily="2" charset="-78"/>
              </a:rPr>
              <a:t>انتهى الدَّرس</a:t>
            </a:r>
          </a:p>
        </p:txBody>
      </p:sp>
    </p:spTree>
    <p:extLst>
      <p:ext uri="{BB962C8B-B14F-4D97-AF65-F5344CB8AC3E}">
        <p14:creationId xmlns:p14="http://schemas.microsoft.com/office/powerpoint/2010/main" val="3337370550"/>
      </p:ext>
    </p:extLst>
  </p:cSld>
  <p:clrMapOvr>
    <a:masterClrMapping/>
  </p:clrMapOvr>
</p:sld>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قالب الدروس</Template>
  <TotalTime>1</TotalTime>
  <Words>1660</Words>
  <Application>Microsoft Office PowerPoint</Application>
  <PresentationFormat>Widescreen</PresentationFormat>
  <Paragraphs>285</Paragraphs>
  <Slides>29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宋体</vt:lpstr>
      <vt:lpstr>Arial</vt:lpstr>
      <vt:lpstr>Calibri</vt:lpstr>
      <vt:lpstr>Calibri Light</vt:lpstr>
      <vt:lpstr>Courier New</vt:lpstr>
      <vt:lpstr>Sakkal Majalla</vt:lpstr>
      <vt:lpstr>Sultan normal</vt:lpstr>
      <vt:lpstr>قالب الدروس</vt:lpstr>
      <vt:lpstr>PowerPoint Presentation</vt:lpstr>
      <vt:lpstr>أهدافُ الدَّرسِ:</vt:lpstr>
      <vt:lpstr> لقراءةِ النّصّ افتحْ كتابَ اللغةِ العربيةِ ص(72) </vt:lpstr>
      <vt:lpstr> مقاطع النّصّ: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انتهى الدَّرس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بِيئتُنَا...حَيَاتُنَا (للحفظ 1-6)</dc:title>
  <dc:creator>Hatem bin Saleh Darwish</dc:creator>
  <cp:lastModifiedBy>Dheya Mohamed Mansoor Aljabor</cp:lastModifiedBy>
  <cp:revision>551</cp:revision>
  <dcterms:created xsi:type="dcterms:W3CDTF">2020-03-04T09:54:10Z</dcterms:created>
  <dcterms:modified xsi:type="dcterms:W3CDTF">2020-11-24T08:55:56Z</dcterms:modified>
</cp:coreProperties>
</file>