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8" r:id="rId4"/>
    <p:sldId id="283" r:id="rId5"/>
    <p:sldId id="259" r:id="rId6"/>
    <p:sldId id="284" r:id="rId7"/>
    <p:sldId id="285" r:id="rId8"/>
    <p:sldId id="286" r:id="rId9"/>
    <p:sldId id="287" r:id="rId10"/>
    <p:sldId id="288" r:id="rId11"/>
    <p:sldId id="289" r:id="rId12"/>
    <p:sldId id="291" r:id="rId13"/>
    <p:sldId id="292" r:id="rId14"/>
    <p:sldId id="274"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4BA"/>
    <a:srgbClr val="FFCDCD"/>
    <a:srgbClr val="FFDDDD"/>
    <a:srgbClr val="FFCCCC"/>
    <a:srgbClr val="C5D4ED"/>
    <a:srgbClr val="FDF3ED"/>
    <a:srgbClr val="D1E6C4"/>
    <a:srgbClr val="B00000"/>
    <a:srgbClr val="E5E6FB"/>
    <a:srgbClr val="D4D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88" autoAdjust="0"/>
    <p:restoredTop sz="94660"/>
  </p:normalViewPr>
  <p:slideViewPr>
    <p:cSldViewPr snapToGrid="0">
      <p:cViewPr varScale="1">
        <p:scale>
          <a:sx n="86" d="100"/>
          <a:sy n="86"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5670F69-DA0C-3342-99B4-488D60CF6C37}" type="datetimeFigureOut">
              <a:rPr lang="en-US" smtClean="0"/>
              <a:t>3/10/2021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3D7517B-464F-DC45-AE4F-A8D1C5FA8158}" type="slidenum">
              <a:rPr lang="en-US" smtClean="0"/>
              <a:t>‹#›</a:t>
            </a:fld>
            <a:endParaRPr lang="en-US"/>
          </a:p>
        </p:txBody>
      </p:sp>
    </p:spTree>
    <p:extLst>
      <p:ext uri="{BB962C8B-B14F-4D97-AF65-F5344CB8AC3E}">
        <p14:creationId xmlns:p14="http://schemas.microsoft.com/office/powerpoint/2010/main" val="130598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p:cNvSpPr txBox="1"/>
          <p:nvPr/>
        </p:nvSpPr>
        <p:spPr>
          <a:xfrm>
            <a:off x="4633962" y="1930832"/>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a:solidFill>
                  <a:srgbClr val="C00000"/>
                </a:solidFill>
                <a:latin typeface="Sakkal Majalla" panose="02000000000000000000" pitchFamily="2" charset="-78"/>
                <a:cs typeface="Sakkal Majalla" panose="02000000000000000000" pitchFamily="2" charset="-78"/>
              </a:rPr>
              <a:t>المواد الاجتماعية / </a:t>
            </a:r>
            <a:r>
              <a:rPr lang="ar-SA" sz="2800" b="1" dirty="0">
                <a:solidFill>
                  <a:srgbClr val="C00000"/>
                </a:solidFill>
                <a:latin typeface="Sakkal Majalla" panose="02000000000000000000" pitchFamily="2" charset="-78"/>
                <a:cs typeface="Sakkal Majalla" panose="02000000000000000000" pitchFamily="2" charset="-78"/>
              </a:rPr>
              <a:t>الصف الثاني الإعدادي </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8" name="Rectangle 7"/>
          <p:cNvSpPr/>
          <p:nvPr/>
        </p:nvSpPr>
        <p:spPr>
          <a:xfrm>
            <a:off x="4981682" y="3190412"/>
            <a:ext cx="6250145" cy="1877437"/>
          </a:xfrm>
          <a:prstGeom prst="rect">
            <a:avLst/>
          </a:prstGeom>
        </p:spPr>
        <p:txBody>
          <a:bodyPr wrap="square">
            <a:spAutoFit/>
          </a:bodyPr>
          <a:lstStyle/>
          <a:p>
            <a:pPr algn="ctr" rtl="1"/>
            <a:r>
              <a:rPr lang="ar-BH" sz="4400" b="1" dirty="0" smtClean="0">
                <a:solidFill>
                  <a:srgbClr val="C00000"/>
                </a:solidFill>
                <a:latin typeface="Sakkal Majalla" panose="02000000000000000000" pitchFamily="2" charset="-78"/>
                <a:ea typeface="Calibri" panose="020F0502020204030204" pitchFamily="34" charset="0"/>
                <a:cs typeface="Sakkal Majalla" panose="02000000000000000000" pitchFamily="2" charset="-78"/>
              </a:rPr>
              <a:t>الدرس </a:t>
            </a:r>
            <a:r>
              <a:rPr lang="en-US" sz="4400" b="1" dirty="0" smtClean="0">
                <a:solidFill>
                  <a:srgbClr val="C00000"/>
                </a:solidFill>
                <a:latin typeface="Sakkal Majalla" panose="02000000000000000000" pitchFamily="2" charset="-78"/>
                <a:ea typeface="Calibri" panose="020F0502020204030204" pitchFamily="34" charset="0"/>
                <a:cs typeface="Sakkal Majalla" panose="02000000000000000000" pitchFamily="2" charset="-78"/>
              </a:rPr>
              <a:t>37</a:t>
            </a:r>
            <a:r>
              <a:rPr lang="ar-BH" sz="4400" b="1" dirty="0" smtClean="0">
                <a:solidFill>
                  <a:srgbClr val="C00000"/>
                </a:solidFill>
                <a:latin typeface="Sakkal Majalla" panose="02000000000000000000" pitchFamily="2" charset="-78"/>
                <a:ea typeface="Calibri" panose="020F0502020204030204" pitchFamily="34" charset="0"/>
                <a:cs typeface="Sakkal Majalla" panose="02000000000000000000" pitchFamily="2" charset="-78"/>
              </a:rPr>
              <a:t>: </a:t>
            </a:r>
            <a:r>
              <a:rPr lang="ar-SA" sz="4400" b="1" dirty="0">
                <a:solidFill>
                  <a:srgbClr val="C00000"/>
                </a:solidFill>
                <a:latin typeface="Sakkal Majalla" panose="02000000000000000000" pitchFamily="2" charset="-78"/>
                <a:cs typeface="Sakkal Majalla" panose="02000000000000000000" pitchFamily="2" charset="-78"/>
              </a:rPr>
              <a:t>الخلافة العبّاسية </a:t>
            </a:r>
            <a:r>
              <a:rPr lang="ar-SA" sz="4400" b="1" dirty="0" smtClean="0">
                <a:solidFill>
                  <a:srgbClr val="C00000"/>
                </a:solidFill>
                <a:latin typeface="Sakkal Majalla" panose="02000000000000000000" pitchFamily="2" charset="-78"/>
                <a:cs typeface="Sakkal Majalla" panose="02000000000000000000" pitchFamily="2" charset="-78"/>
              </a:rPr>
              <a:t>(</a:t>
            </a:r>
            <a:r>
              <a:rPr lang="en-US" sz="4400" b="1" dirty="0" smtClean="0">
                <a:solidFill>
                  <a:srgbClr val="C00000"/>
                </a:solidFill>
                <a:latin typeface="Sakkal Majalla" panose="02000000000000000000" pitchFamily="2" charset="-78"/>
                <a:cs typeface="Sakkal Majalla" panose="02000000000000000000" pitchFamily="2" charset="-78"/>
              </a:rPr>
              <a:t>6</a:t>
            </a:r>
            <a:r>
              <a:rPr lang="ar-SA" sz="4400" b="1" dirty="0" smtClean="0">
                <a:solidFill>
                  <a:srgbClr val="C00000"/>
                </a:solidFill>
                <a:latin typeface="Sakkal Majalla" panose="02000000000000000000" pitchFamily="2" charset="-78"/>
                <a:cs typeface="Sakkal Majalla" panose="02000000000000000000" pitchFamily="2" charset="-78"/>
              </a:rPr>
              <a:t>)</a:t>
            </a:r>
            <a:endParaRPr lang="ar-SA" sz="4400" b="1" dirty="0">
              <a:solidFill>
                <a:srgbClr val="C00000"/>
              </a:solidFill>
              <a:latin typeface="Sakkal Majalla" panose="02000000000000000000" pitchFamily="2" charset="-78"/>
              <a:cs typeface="Sakkal Majalla" panose="02000000000000000000" pitchFamily="2" charset="-78"/>
            </a:endParaRPr>
          </a:p>
          <a:p>
            <a:pPr algn="ctr" rtl="1"/>
            <a:r>
              <a:rPr lang="ar-SA" sz="3600" b="1" dirty="0" smtClean="0">
                <a:latin typeface="Sakkal Majalla" panose="02000000000000000000" pitchFamily="2" charset="-78"/>
                <a:cs typeface="Sakkal Majalla" panose="02000000000000000000" pitchFamily="2" charset="-78"/>
              </a:rPr>
              <a:t>الحركات السياسية والاجتماعية (</a:t>
            </a:r>
            <a:r>
              <a:rPr lang="en-US" sz="3600" b="1" dirty="0" smtClean="0">
                <a:latin typeface="Sakkal Majalla" panose="02000000000000000000" pitchFamily="2" charset="-78"/>
                <a:cs typeface="Sakkal Majalla" panose="02000000000000000000" pitchFamily="2" charset="-78"/>
              </a:rPr>
              <a:t>2</a:t>
            </a:r>
            <a:r>
              <a:rPr lang="ar-SA" sz="3600" b="1" dirty="0" smtClean="0">
                <a:latin typeface="Sakkal Majalla" panose="02000000000000000000" pitchFamily="2" charset="-78"/>
                <a:cs typeface="Sakkal Majalla" panose="02000000000000000000" pitchFamily="2" charset="-78"/>
              </a:rPr>
              <a:t>)- قيام الخلافة الفاطمية في مصر</a:t>
            </a:r>
            <a:endParaRPr lang="ar-SA" sz="3600" b="1"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rotWithShape="1">
          <a:blip r:embed="rId3"/>
          <a:srcRect l="36703" t="17386" r="35977" b="17298"/>
          <a:stretch/>
        </p:blipFill>
        <p:spPr>
          <a:xfrm>
            <a:off x="740534" y="1930832"/>
            <a:ext cx="3483735" cy="4164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4633962" y="5238956"/>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smtClean="0">
                <a:solidFill>
                  <a:srgbClr val="C00000"/>
                </a:solidFill>
                <a:latin typeface="Sakkal Majalla" panose="02000000000000000000" pitchFamily="2" charset="-78"/>
                <a:cs typeface="Sakkal Majalla" panose="02000000000000000000" pitchFamily="2" charset="-78"/>
              </a:rPr>
              <a:t>رقم الصفحة </a:t>
            </a:r>
            <a:r>
              <a:rPr lang="en-US" sz="2800" b="1" dirty="0" smtClean="0">
                <a:solidFill>
                  <a:srgbClr val="C00000"/>
                </a:solidFill>
                <a:latin typeface="Sakkal Majalla" panose="02000000000000000000" pitchFamily="2" charset="-78"/>
                <a:cs typeface="Sakkal Majalla" panose="02000000000000000000" pitchFamily="2" charset="-78"/>
              </a:rPr>
              <a:t>111</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عنوان فرعي 2"/>
          <p:cNvSpPr txBox="1">
            <a:spLocks/>
          </p:cNvSpPr>
          <p:nvPr/>
        </p:nvSpPr>
        <p:spPr>
          <a:xfrm>
            <a:off x="403412" y="1871376"/>
            <a:ext cx="11349317" cy="3789481"/>
          </a:xfrm>
          <a:prstGeom prst="rect">
            <a:avLst/>
          </a:prstGeom>
          <a:noFill/>
          <a:ln w="82550" cmpd="dbl">
            <a:solidFill>
              <a:schemeClr val="accent1">
                <a:lumMod val="50000"/>
              </a:schemeClr>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ar-BH" sz="1100" b="1" dirty="0"/>
          </a:p>
          <a:p>
            <a:pPr marL="0" indent="0" algn="r" rtl="1">
              <a:lnSpc>
                <a:spcPct val="150000"/>
              </a:lnSpc>
              <a:buNone/>
            </a:pPr>
            <a:r>
              <a:rPr lang="ar-BH" sz="2400" b="1" dirty="0" smtClean="0">
                <a:solidFill>
                  <a:schemeClr val="tx1"/>
                </a:solidFill>
                <a:latin typeface="Sakkal Majalla" panose="02000000000000000000" pitchFamily="2" charset="-78"/>
                <a:cs typeface="Sakkal Majalla" panose="02000000000000000000" pitchFamily="2" charset="-78"/>
              </a:rPr>
              <a:t>يتوقّع من الطّالب في نهاية الدّرس أن:</a:t>
            </a:r>
          </a:p>
          <a:p>
            <a:pPr algn="just" rtl="1">
              <a:lnSpc>
                <a:spcPct val="150000"/>
              </a:lnSpc>
              <a:buFont typeface="Calibri" panose="020F050202020403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يحدد سبب رغبة الفاطميين في قيام دولة جديدة لهم.</a:t>
            </a:r>
            <a:endParaRPr lang="ar-BH" sz="2400" b="1" dirty="0">
              <a:latin typeface="Simplified Arabic" panose="02020603050405020304" pitchFamily="18" charset="-78"/>
            </a:endParaRPr>
          </a:p>
          <a:p>
            <a:pPr lvl="0" algn="just" rtl="1">
              <a:lnSpc>
                <a:spcPct val="150000"/>
              </a:lnSpc>
              <a:buFont typeface="Calibri" panose="020F050202020403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يتعرف </a:t>
            </a:r>
            <a:r>
              <a:rPr lang="ar-SA" sz="2400" b="1" dirty="0">
                <a:solidFill>
                  <a:schemeClr val="tx1"/>
                </a:solidFill>
                <a:latin typeface="Sakkal Majalla" panose="02000000000000000000" pitchFamily="2" charset="-78"/>
                <a:cs typeface="Sakkal Majalla" panose="02000000000000000000" pitchFamily="2" charset="-78"/>
              </a:rPr>
              <a:t>على إنجازات الفاطميين في الحكم والحضارة</a:t>
            </a:r>
            <a:r>
              <a:rPr lang="ar-SA" sz="2400" b="1" dirty="0" smtClean="0">
                <a:solidFill>
                  <a:schemeClr val="tx1"/>
                </a:solidFill>
                <a:latin typeface="Sakkal Majalla" panose="02000000000000000000" pitchFamily="2" charset="-78"/>
                <a:cs typeface="Sakkal Majalla" panose="02000000000000000000" pitchFamily="2" charset="-78"/>
              </a:rPr>
              <a:t>.</a:t>
            </a:r>
          </a:p>
          <a:p>
            <a:pPr lvl="0" algn="just" rtl="1">
              <a:lnSpc>
                <a:spcPct val="150000"/>
              </a:lnSpc>
              <a:buFont typeface="Calibri" panose="020F050202020403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يبين جهود القائد الفاطمي جوهر الصِقِلِّي في تمدد الخلافة الفاطمية </a:t>
            </a:r>
            <a:r>
              <a:rPr lang="ar-SA" sz="2400" b="1" dirty="0" smtClean="0">
                <a:solidFill>
                  <a:schemeClr val="tx1"/>
                </a:solidFill>
                <a:latin typeface="Sakkal Majalla" panose="02000000000000000000" pitchFamily="2" charset="-78"/>
                <a:cs typeface="Sakkal Majalla" panose="02000000000000000000" pitchFamily="2" charset="-78"/>
              </a:rPr>
              <a:t>في مصر.</a:t>
            </a:r>
          </a:p>
          <a:p>
            <a:pPr lvl="0" algn="just" rtl="1">
              <a:lnSpc>
                <a:spcPct val="150000"/>
              </a:lnSpc>
              <a:buFont typeface="Calibri" panose="020F050202020403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يستنتج طريقة تأسيس الخلافة الفاطمية.</a:t>
            </a:r>
            <a:endParaRPr lang="ar-BH" sz="2400" b="1" dirty="0" smtClean="0">
              <a:latin typeface="Simplified Arabic" panose="02020603050405020304" pitchFamily="18" charset="-78"/>
            </a:endParaRPr>
          </a:p>
        </p:txBody>
      </p:sp>
      <p:sp>
        <p:nvSpPr>
          <p:cNvPr id="11" name="عنوان 1"/>
          <p:cNvSpPr txBox="1">
            <a:spLocks/>
          </p:cNvSpPr>
          <p:nvPr/>
        </p:nvSpPr>
        <p:spPr>
          <a:xfrm>
            <a:off x="4907463" y="828305"/>
            <a:ext cx="3079432" cy="907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SA" sz="4000" b="1" dirty="0" smtClean="0">
                <a:solidFill>
                  <a:srgbClr val="C00000"/>
                </a:solidFill>
                <a:latin typeface="Sakkal Majalla" panose="02000000000000000000" pitchFamily="2" charset="-78"/>
                <a:cs typeface="Sakkal Majalla" panose="02000000000000000000" pitchFamily="2" charset="-78"/>
              </a:rPr>
              <a:t>أهداف الدرس </a:t>
            </a:r>
            <a:endParaRPr lang="ar-BH" sz="4000" b="1" dirty="0">
              <a:solidFill>
                <a:srgbClr val="C00000"/>
              </a:solidFill>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651871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2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fade">
                                      <p:cBhvr>
                                        <p:cTn id="12" dur="1000"/>
                                        <p:tgtEl>
                                          <p:spTgt spid="9">
                                            <p:bg/>
                                          </p:spTgt>
                                        </p:tgtEl>
                                      </p:cBhvr>
                                    </p:animEffect>
                                    <p:anim calcmode="lin" valueType="num">
                                      <p:cBhvr>
                                        <p:cTn id="13" dur="1000" fill="hold"/>
                                        <p:tgtEl>
                                          <p:spTgt spid="9">
                                            <p:bg/>
                                          </p:spTgt>
                                        </p:tgtEl>
                                        <p:attrNameLst>
                                          <p:attrName>ppt_x</p:attrName>
                                        </p:attrNameLst>
                                      </p:cBhvr>
                                      <p:tavLst>
                                        <p:tav tm="0">
                                          <p:val>
                                            <p:strVal val="#ppt_x"/>
                                          </p:val>
                                        </p:tav>
                                        <p:tav tm="100000">
                                          <p:val>
                                            <p:strVal val="#ppt_x"/>
                                          </p:val>
                                        </p:tav>
                                      </p:tavLst>
                                    </p:anim>
                                    <p:anim calcmode="lin" valueType="num">
                                      <p:cBhvr>
                                        <p:cTn id="14"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1000"/>
                                        <p:tgtEl>
                                          <p:spTgt spid="9">
                                            <p:txEl>
                                              <p:pRg st="3" end="3"/>
                                            </p:txEl>
                                          </p:spTgt>
                                        </p:tgtEl>
                                      </p:cBhvr>
                                    </p:animEffect>
                                    <p:anim calcmode="lin" valueType="num">
                                      <p:cBhvr>
                                        <p:cTn id="34"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9">
                                            <p:txEl>
                                              <p:pRg st="4" end="4"/>
                                            </p:txEl>
                                          </p:spTgt>
                                        </p:tgtEl>
                                        <p:attrNameLst>
                                          <p:attrName>style.visibility</p:attrName>
                                        </p:attrNameLst>
                                      </p:cBhvr>
                                      <p:to>
                                        <p:strVal val="visible"/>
                                      </p:to>
                                    </p:set>
                                    <p:animEffect transition="in" filter="fade">
                                      <p:cBhvr>
                                        <p:cTn id="40" dur="1000"/>
                                        <p:tgtEl>
                                          <p:spTgt spid="9">
                                            <p:txEl>
                                              <p:pRg st="4" end="4"/>
                                            </p:txEl>
                                          </p:spTgt>
                                        </p:tgtEl>
                                      </p:cBhvr>
                                    </p:animEffect>
                                    <p:anim calcmode="lin" valueType="num">
                                      <p:cBhvr>
                                        <p:cTn id="41"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animEffect transition="in" filter="fade">
                                      <p:cBhvr>
                                        <p:cTn id="47" dur="1000"/>
                                        <p:tgtEl>
                                          <p:spTgt spid="9">
                                            <p:txEl>
                                              <p:pRg st="5" end="5"/>
                                            </p:txEl>
                                          </p:spTgt>
                                        </p:tgtEl>
                                      </p:cBhvr>
                                    </p:animEffect>
                                    <p:anim calcmode="lin" valueType="num">
                                      <p:cBhvr>
                                        <p:cTn id="4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971551" y="1499573"/>
            <a:ext cx="10153582" cy="2492990"/>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400" b="1" dirty="0" smtClean="0">
                <a:latin typeface="Sakkal Majalla" panose="02000000000000000000" pitchFamily="2" charset="-78"/>
                <a:cs typeface="Sakkal Majalla" panose="02000000000000000000" pitchFamily="2" charset="-78"/>
              </a:rPr>
              <a:t>تفرَّعت </a:t>
            </a:r>
            <a:r>
              <a:rPr lang="ar-SA" sz="2400" b="1" dirty="0">
                <a:latin typeface="Sakkal Majalla" panose="02000000000000000000" pitchFamily="2" charset="-78"/>
                <a:cs typeface="Sakkal Majalla" panose="02000000000000000000" pitchFamily="2" charset="-78"/>
              </a:rPr>
              <a:t>الدعوة الفاطمية عن الدعوة الإسماعيلية </a:t>
            </a:r>
            <a:r>
              <a:rPr lang="ar-SA" sz="2400" b="1" dirty="0" smtClean="0">
                <a:latin typeface="Sakkal Majalla" panose="02000000000000000000" pitchFamily="2" charset="-78"/>
                <a:cs typeface="Sakkal Majalla" panose="02000000000000000000" pitchFamily="2" charset="-78"/>
              </a:rPr>
              <a:t>(297هـ </a:t>
            </a:r>
            <a:r>
              <a:rPr lang="ar-SA" sz="2400" b="1" dirty="0">
                <a:latin typeface="Sakkal Majalla" panose="02000000000000000000" pitchFamily="2" charset="-78"/>
                <a:cs typeface="Sakkal Majalla" panose="02000000000000000000" pitchFamily="2" charset="-78"/>
              </a:rPr>
              <a:t>- 909م / 567هـ - </a:t>
            </a:r>
            <a:r>
              <a:rPr lang="ar-SA" sz="2400" b="1" dirty="0" smtClean="0">
                <a:latin typeface="Sakkal Majalla" panose="02000000000000000000" pitchFamily="2" charset="-78"/>
                <a:cs typeface="Sakkal Majalla" panose="02000000000000000000" pitchFamily="2" charset="-78"/>
              </a:rPr>
              <a:t>1171م)، </a:t>
            </a:r>
            <a:r>
              <a:rPr lang="ar-SA" sz="2400" b="1" dirty="0">
                <a:latin typeface="Sakkal Majalla" panose="02000000000000000000" pitchFamily="2" charset="-78"/>
                <a:cs typeface="Sakkal Majalla" panose="02000000000000000000" pitchFamily="2" charset="-78"/>
              </a:rPr>
              <a:t>وكان هدفها القضاء على الخلافة </a:t>
            </a:r>
            <a:r>
              <a:rPr lang="ar-SA" sz="2400" b="1" dirty="0" smtClean="0">
                <a:latin typeface="Sakkal Majalla" panose="02000000000000000000" pitchFamily="2" charset="-78"/>
                <a:cs typeface="Sakkal Majalla" panose="02000000000000000000" pitchFamily="2" charset="-78"/>
              </a:rPr>
              <a:t>العباسية، </a:t>
            </a:r>
            <a:r>
              <a:rPr lang="ar-SA" sz="2400" b="1" dirty="0">
                <a:latin typeface="Sakkal Majalla" panose="02000000000000000000" pitchFamily="2" charset="-78"/>
                <a:cs typeface="Sakkal Majalla" panose="02000000000000000000" pitchFamily="2" charset="-78"/>
              </a:rPr>
              <a:t>ومن ثم توحيد دولة الإسلام تحت </a:t>
            </a:r>
            <a:r>
              <a:rPr lang="ar-SA" sz="2400" b="1" dirty="0" smtClean="0">
                <a:latin typeface="Sakkal Majalla" panose="02000000000000000000" pitchFamily="2" charset="-78"/>
                <a:cs typeface="Sakkal Majalla" panose="02000000000000000000" pitchFamily="2" charset="-78"/>
              </a:rPr>
              <a:t>رايته</a:t>
            </a:r>
            <a:r>
              <a:rPr lang="ar-BH" sz="2400" b="1" dirty="0" smtClean="0">
                <a:latin typeface="Sakkal Majalla" panose="02000000000000000000" pitchFamily="2" charset="-78"/>
                <a:cs typeface="Sakkal Majalla" panose="02000000000000000000" pitchFamily="2" charset="-78"/>
              </a:rPr>
              <a:t>ا</a:t>
            </a:r>
            <a:r>
              <a:rPr lang="ar-SA" sz="2400" b="1" dirty="0" smtClean="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وذلك لما </a:t>
            </a:r>
            <a:r>
              <a:rPr lang="ar-SA" sz="2400" b="1" dirty="0" err="1">
                <a:latin typeface="Sakkal Majalla" panose="02000000000000000000" pitchFamily="2" charset="-78"/>
                <a:cs typeface="Sakkal Majalla" panose="02000000000000000000" pitchFamily="2" charset="-78"/>
              </a:rPr>
              <a:t>اعتقدوه</a:t>
            </a:r>
            <a:r>
              <a:rPr lang="ar-SA" sz="2400" b="1" dirty="0">
                <a:latin typeface="Sakkal Majalla" panose="02000000000000000000" pitchFamily="2" charset="-78"/>
                <a:cs typeface="Sakkal Majalla" panose="02000000000000000000" pitchFamily="2" charset="-78"/>
              </a:rPr>
              <a:t> من أن الخلافة حق لأبناء علي من فاطمة بنت رسول الله صلى الله عليه وسلم</a:t>
            </a:r>
            <a:r>
              <a:rPr lang="ar-SA" sz="2400" b="1" dirty="0" smtClean="0">
                <a:latin typeface="Sakkal Majalla" panose="02000000000000000000" pitchFamily="2" charset="-78"/>
                <a:cs typeface="Sakkal Majalla" panose="02000000000000000000" pitchFamily="2" charset="-78"/>
              </a:rPr>
              <a:t>.</a:t>
            </a:r>
          </a:p>
          <a:p>
            <a:pPr marL="342900" indent="-342900" algn="r" rtl="1">
              <a:lnSpc>
                <a:spcPct val="150000"/>
              </a:lnSpc>
              <a:buFont typeface="Wingdings" charset="2"/>
              <a:buChar char="v"/>
            </a:pPr>
            <a:r>
              <a:rPr lang="ar-SA" sz="3200" b="1" dirty="0" smtClean="0">
                <a:solidFill>
                  <a:srgbClr val="FF0000"/>
                </a:solidFill>
                <a:latin typeface="Sakkal Majalla" panose="02000000000000000000" pitchFamily="2" charset="-78"/>
                <a:cs typeface="Sakkal Majalla" panose="02000000000000000000" pitchFamily="2" charset="-78"/>
              </a:rPr>
              <a:t>ما </a:t>
            </a:r>
            <a:r>
              <a:rPr lang="ar-SA" sz="3200" b="1" dirty="0">
                <a:solidFill>
                  <a:srgbClr val="FF0000"/>
                </a:solidFill>
                <a:latin typeface="Sakkal Majalla" panose="02000000000000000000" pitchFamily="2" charset="-78"/>
                <a:cs typeface="Sakkal Majalla" panose="02000000000000000000" pitchFamily="2" charset="-78"/>
              </a:rPr>
              <a:t>أبرز إنجازاتهم الحضارية؟</a:t>
            </a: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تمهيد </a:t>
            </a:r>
            <a:endParaRPr lang="ar-BH" sz="4000" b="1" dirty="0">
              <a:solidFill>
                <a:srgbClr val="B00000"/>
              </a:solidFill>
              <a:latin typeface="Sakkal Majalla" panose="02000000000000000000" pitchFamily="2" charset="-78"/>
              <a:cs typeface="Sakkal Majalla" panose="02000000000000000000" pitchFamily="2" charset="-78"/>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1" y="4224068"/>
            <a:ext cx="10153582" cy="1872973"/>
          </a:xfrm>
          <a:prstGeom prst="rect">
            <a:avLst/>
          </a:prstGeom>
          <a:ln w="28575">
            <a:solidFill>
              <a:schemeClr val="tx1"/>
            </a:solidFill>
          </a:ln>
        </p:spPr>
      </p:pic>
      <p:sp>
        <p:nvSpPr>
          <p:cNvPr id="17"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72044607"/>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أولاً: </a:t>
            </a:r>
            <a:r>
              <a:rPr lang="ar-SA" sz="4000" b="1" dirty="0">
                <a:solidFill>
                  <a:srgbClr val="B00000"/>
                </a:solidFill>
                <a:latin typeface="Sakkal Majalla" panose="02000000000000000000" pitchFamily="2" charset="-78"/>
                <a:cs typeface="Sakkal Majalla" panose="02000000000000000000" pitchFamily="2" charset="-78"/>
              </a:rPr>
              <a:t>تأسيس الخلافة في المغرب.</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8" name="AutoShape 92"/>
          <p:cNvSpPr>
            <a:spLocks noChangeArrowheads="1"/>
          </p:cNvSpPr>
          <p:nvPr/>
        </p:nvSpPr>
        <p:spPr bwMode="auto">
          <a:xfrm flipH="1">
            <a:off x="1571625" y="3651613"/>
            <a:ext cx="8927263" cy="915427"/>
          </a:xfrm>
          <a:prstGeom prst="rect">
            <a:avLst/>
          </a:prstGeom>
          <a:solidFill>
            <a:schemeClr val="accent6">
              <a:lumMod val="20000"/>
              <a:lumOff val="80000"/>
            </a:schemeClr>
          </a:solidFill>
          <a:ln w="1905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just" rtl="1"/>
            <a:r>
              <a:rPr lang="ar-SA" sz="2400" b="1" dirty="0">
                <a:solidFill>
                  <a:schemeClr val="tx1"/>
                </a:solidFill>
                <a:latin typeface="Sakkal Majalla" panose="02000000000000000000" pitchFamily="2" charset="-78"/>
                <a:cs typeface="Sakkal Majalla" panose="02000000000000000000" pitchFamily="2" charset="-78"/>
              </a:rPr>
              <a:t>وفي عام 300 هـ ، أسَّس عبيد الله المهدي مدينة المهدية في إفريقية وجعلها عاصمة جديدة لدولته.</a:t>
            </a:r>
          </a:p>
        </p:txBody>
      </p:sp>
      <p:sp>
        <p:nvSpPr>
          <p:cNvPr id="11" name="TextBox 10"/>
          <p:cNvSpPr txBox="1"/>
          <p:nvPr/>
        </p:nvSpPr>
        <p:spPr>
          <a:xfrm>
            <a:off x="1571625" y="1764009"/>
            <a:ext cx="8927263" cy="1775486"/>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lnSpc>
                <a:spcPct val="150000"/>
              </a:lnSpc>
            </a:pPr>
            <a:r>
              <a:rPr lang="ar-SA" sz="2500" b="1" dirty="0" smtClean="0">
                <a:latin typeface="Sakkal Majalla" panose="02000000000000000000" pitchFamily="2" charset="-78"/>
                <a:cs typeface="Sakkal Majalla" panose="02000000000000000000" pitchFamily="2" charset="-78"/>
              </a:rPr>
              <a:t>انتقل </a:t>
            </a:r>
            <a:r>
              <a:rPr lang="ar-SA" sz="2500" b="1" dirty="0">
                <a:latin typeface="Sakkal Majalla" panose="02000000000000000000" pitchFamily="2" charset="-78"/>
                <a:cs typeface="Sakkal Majalla" panose="02000000000000000000" pitchFamily="2" charset="-78"/>
              </a:rPr>
              <a:t>عبدالله الصنعاني في أحد مواسم الحج من اليمن إلى المغرب الأقصى مع حجاج من قبيلة كتامة البربرية. وفي عام 297هـ دخل عبدالله القيروان عاصمة الأغالبة بجيش من قبيلة كتامة، ثم استدعى إليها عبيد الله المهدي، فأعلن المهدي تأسيس الخلافة الفاطمية في القيروان.</a:t>
            </a:r>
          </a:p>
        </p:txBody>
      </p:sp>
      <p:sp>
        <p:nvSpPr>
          <p:cNvPr id="13"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28792812"/>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النّشاط الأوّل</a:t>
            </a:r>
            <a:endParaRPr lang="ar-BH" sz="4000" b="1" dirty="0">
              <a:solidFill>
                <a:srgbClr val="B00000"/>
              </a:solidFill>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216" y="1645567"/>
            <a:ext cx="5696084" cy="419922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p:cNvSpPr txBox="1"/>
          <p:nvPr/>
        </p:nvSpPr>
        <p:spPr>
          <a:xfrm>
            <a:off x="7433716" y="2722153"/>
            <a:ext cx="3065172" cy="1842812"/>
          </a:xfrm>
          <a:prstGeom prst="rect">
            <a:avLst/>
          </a:prstGeom>
          <a:solidFill>
            <a:schemeClr val="bg1"/>
          </a:solidFill>
          <a:ln w="38100">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a:solidFill>
                  <a:srgbClr val="FF0000"/>
                </a:solidFill>
                <a:latin typeface="Sakkal Majalla" panose="02000000000000000000" pitchFamily="2" charset="-78"/>
                <a:cs typeface="Sakkal Majalla" panose="02000000000000000000" pitchFamily="2" charset="-78"/>
              </a:rPr>
              <a:t>من خلال المستند </a:t>
            </a:r>
            <a:r>
              <a:rPr lang="ar-SA" sz="2600" b="1" dirty="0" smtClean="0">
                <a:solidFill>
                  <a:srgbClr val="FF0000"/>
                </a:solidFill>
                <a:latin typeface="Sakkal Majalla" panose="02000000000000000000" pitchFamily="2" charset="-78"/>
                <a:cs typeface="Sakkal Majalla" panose="02000000000000000000" pitchFamily="2" charset="-78"/>
              </a:rPr>
              <a:t>الآتي، </a:t>
            </a:r>
            <a:r>
              <a:rPr lang="ar-SA" sz="2600" b="1" dirty="0">
                <a:solidFill>
                  <a:srgbClr val="0070C0"/>
                </a:solidFill>
                <a:latin typeface="Sakkal Majalla" panose="02000000000000000000" pitchFamily="2" charset="-78"/>
                <a:cs typeface="Sakkal Majalla" panose="02000000000000000000" pitchFamily="2" charset="-78"/>
              </a:rPr>
              <a:t>تعرًّف على حملات الفاطميين لتوسيع خلافتهم.</a:t>
            </a:r>
            <a:endParaRPr lang="ar-BH" sz="2600" b="1" dirty="0" smtClean="0">
              <a:solidFill>
                <a:srgbClr val="0070C0"/>
              </a:solidFill>
              <a:latin typeface="Sakkal Majalla" panose="02000000000000000000" pitchFamily="2" charset="-78"/>
              <a:cs typeface="Sakkal Majalla" panose="02000000000000000000" pitchFamily="2" charset="-78"/>
            </a:endParaRPr>
          </a:p>
        </p:txBody>
      </p:sp>
      <p:sp>
        <p:nvSpPr>
          <p:cNvPr id="11"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9684783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0-#ppt_w/2"/>
                                          </p:val>
                                        </p:tav>
                                        <p:tav tm="100000">
                                          <p:val>
                                            <p:strVal val="#ppt_x"/>
                                          </p:val>
                                        </p:tav>
                                      </p:tavLst>
                                    </p:anim>
                                    <p:anim calcmode="lin" valueType="num">
                                      <p:cBhvr additive="base">
                                        <p:cTn id="20"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ثانيًا</a:t>
            </a:r>
            <a:r>
              <a:rPr lang="ar-SA" sz="4000" b="1" dirty="0">
                <a:solidFill>
                  <a:srgbClr val="B00000"/>
                </a:solidFill>
                <a:latin typeface="Sakkal Majalla" panose="02000000000000000000" pitchFamily="2" charset="-78"/>
                <a:cs typeface="Sakkal Majalla" panose="02000000000000000000" pitchFamily="2" charset="-78"/>
              </a:rPr>
              <a:t>: الفاطميون في مصر.</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1" name="TextBox 10"/>
          <p:cNvSpPr txBox="1"/>
          <p:nvPr/>
        </p:nvSpPr>
        <p:spPr>
          <a:xfrm>
            <a:off x="6300788" y="1609351"/>
            <a:ext cx="4198920" cy="4154984"/>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457200" indent="-457200" algn="just" rtl="1">
              <a:lnSpc>
                <a:spcPct val="150000"/>
              </a:lnSpc>
              <a:buFont typeface="Wingdings" charset="2"/>
              <a:buChar char="v"/>
            </a:pPr>
            <a:r>
              <a:rPr lang="ar-SA" sz="2200" b="1" dirty="0" smtClean="0">
                <a:latin typeface="Sakkal Majalla" panose="02000000000000000000" pitchFamily="2" charset="-78"/>
                <a:cs typeface="Sakkal Majalla" panose="02000000000000000000" pitchFamily="2" charset="-78"/>
              </a:rPr>
              <a:t>كان </a:t>
            </a:r>
            <a:r>
              <a:rPr lang="ar-SA" sz="2200" b="1" dirty="0">
                <a:latin typeface="Sakkal Majalla" panose="02000000000000000000" pitchFamily="2" charset="-78"/>
                <a:cs typeface="Sakkal Majalla" panose="02000000000000000000" pitchFamily="2" charset="-78"/>
              </a:rPr>
              <a:t>الخلفاء الفاطميون يتطلعون </a:t>
            </a:r>
            <a:r>
              <a:rPr lang="ar-SA" sz="2200" b="1" dirty="0" smtClean="0">
                <a:latin typeface="Sakkal Majalla" panose="02000000000000000000" pitchFamily="2" charset="-78"/>
                <a:cs typeface="Sakkal Majalla" panose="02000000000000000000" pitchFamily="2" charset="-78"/>
              </a:rPr>
              <a:t>إلى مصر </a:t>
            </a:r>
            <a:r>
              <a:rPr lang="ar-SA" sz="2200" b="1" dirty="0">
                <a:latin typeface="Sakkal Majalla" panose="02000000000000000000" pitchFamily="2" charset="-78"/>
                <a:cs typeface="Sakkal Majalla" panose="02000000000000000000" pitchFamily="2" charset="-78"/>
              </a:rPr>
              <a:t>الإخشيدية بوصفها خطوة أولى لتحقيق هدفهم</a:t>
            </a:r>
            <a:r>
              <a:rPr lang="ar-SA" sz="2200" b="1" dirty="0" smtClean="0">
                <a:latin typeface="Sakkal Majalla" panose="02000000000000000000" pitchFamily="2" charset="-78"/>
                <a:cs typeface="Sakkal Majalla" panose="02000000000000000000" pitchFamily="2" charset="-78"/>
              </a:rPr>
              <a:t>.</a:t>
            </a:r>
          </a:p>
          <a:p>
            <a:pPr marL="457200" indent="-457200" algn="just" rtl="1">
              <a:lnSpc>
                <a:spcPct val="150000"/>
              </a:lnSpc>
              <a:buFont typeface="Wingdings" charset="2"/>
              <a:buChar char="v"/>
            </a:pPr>
            <a:r>
              <a:rPr lang="ar-SA" sz="2200" b="1" dirty="0">
                <a:latin typeface="Sakkal Majalla" panose="02000000000000000000" pitchFamily="2" charset="-78"/>
                <a:cs typeface="Sakkal Majalla" panose="02000000000000000000" pitchFamily="2" charset="-78"/>
              </a:rPr>
              <a:t>تمكن القائد جوهر الصِقِلِّي من السيطرة عليها في عهد الخليفة المعز لدين الله عام 358هـ </a:t>
            </a:r>
            <a:r>
              <a:rPr lang="ar-SA" sz="2200" b="1" dirty="0" smtClean="0">
                <a:latin typeface="Sakkal Majalla" panose="02000000000000000000" pitchFamily="2" charset="-78"/>
                <a:cs typeface="Sakkal Majalla" panose="02000000000000000000" pitchFamily="2" charset="-78"/>
              </a:rPr>
              <a:t>.</a:t>
            </a:r>
          </a:p>
          <a:p>
            <a:pPr marL="457200" indent="-457200" algn="just" rtl="1">
              <a:lnSpc>
                <a:spcPct val="150000"/>
              </a:lnSpc>
              <a:buFont typeface="Wingdings" charset="2"/>
              <a:buChar char="v"/>
            </a:pPr>
            <a:r>
              <a:rPr lang="ar-SA" sz="2200" b="1" dirty="0">
                <a:latin typeface="Sakkal Majalla" panose="02000000000000000000" pitchFamily="2" charset="-78"/>
                <a:cs typeface="Sakkal Majalla" panose="02000000000000000000" pitchFamily="2" charset="-78"/>
              </a:rPr>
              <a:t>قام القائد جوهر الصِقِلِّي ببناء القاهرة التي أصبحت عاصمتهم الجديدة.</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430" y="1638267"/>
            <a:ext cx="4585369" cy="4054831"/>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3"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14089694"/>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Horizontal)">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ثالثًا</a:t>
            </a:r>
            <a:r>
              <a:rPr lang="ar-SA" sz="4000" b="1" dirty="0">
                <a:solidFill>
                  <a:srgbClr val="B00000"/>
                </a:solidFill>
                <a:latin typeface="Sakkal Majalla" panose="02000000000000000000" pitchFamily="2" charset="-78"/>
                <a:cs typeface="Sakkal Majalla" panose="02000000000000000000" pitchFamily="2" charset="-78"/>
              </a:rPr>
              <a:t>: الفاطميون في الشام.</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8" name="AutoShape 92"/>
          <p:cNvSpPr>
            <a:spLocks noChangeArrowheads="1"/>
          </p:cNvSpPr>
          <p:nvPr/>
        </p:nvSpPr>
        <p:spPr bwMode="auto">
          <a:xfrm flipH="1">
            <a:off x="1571624" y="3875398"/>
            <a:ext cx="8927263" cy="1239527"/>
          </a:xfrm>
          <a:prstGeom prst="rect">
            <a:avLst/>
          </a:prstGeom>
          <a:solidFill>
            <a:schemeClr val="accent6">
              <a:lumMod val="20000"/>
              <a:lumOff val="80000"/>
            </a:schemeClr>
          </a:solidFill>
          <a:ln w="1905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just" rtl="1">
              <a:lnSpc>
                <a:spcPct val="150000"/>
              </a:lnSpc>
            </a:pPr>
            <a:r>
              <a:rPr lang="ar-SA" sz="2600" b="1" dirty="0">
                <a:solidFill>
                  <a:schemeClr val="tx1"/>
                </a:solidFill>
                <a:latin typeface="Sakkal Majalla" panose="02000000000000000000" pitchFamily="2" charset="-78"/>
                <a:cs typeface="Sakkal Majalla" panose="02000000000000000000" pitchFamily="2" charset="-78"/>
              </a:rPr>
              <a:t>ومن ثم قامت الحملات الصليبية على الشام، مما أجبر الفاطميين على التراجع إلى الأجزاء </a:t>
            </a:r>
            <a:endParaRPr lang="ar-SA" sz="2600" b="1" dirty="0" smtClean="0">
              <a:solidFill>
                <a:schemeClr val="tx1"/>
              </a:solidFill>
              <a:latin typeface="Sakkal Majalla" panose="02000000000000000000" pitchFamily="2" charset="-78"/>
              <a:cs typeface="Sakkal Majalla" panose="02000000000000000000" pitchFamily="2" charset="-78"/>
            </a:endParaRPr>
          </a:p>
          <a:p>
            <a:pPr algn="just" rtl="1">
              <a:lnSpc>
                <a:spcPct val="150000"/>
              </a:lnSpc>
            </a:pPr>
            <a:r>
              <a:rPr lang="ar-SA" sz="2600" b="1" dirty="0" smtClean="0">
                <a:solidFill>
                  <a:schemeClr val="tx1"/>
                </a:solidFill>
                <a:latin typeface="Sakkal Majalla" panose="02000000000000000000" pitchFamily="2" charset="-78"/>
                <a:cs typeface="Sakkal Majalla" panose="02000000000000000000" pitchFamily="2" charset="-78"/>
              </a:rPr>
              <a:t>الجنوبية من الشام.</a:t>
            </a:r>
            <a:endParaRPr lang="ar-SA" sz="2600" b="1" dirty="0">
              <a:latin typeface="Sakkal Majalla" panose="02000000000000000000" pitchFamily="2" charset="-78"/>
              <a:cs typeface="Sakkal Majalla" panose="02000000000000000000" pitchFamily="2" charset="-78"/>
            </a:endParaRPr>
          </a:p>
        </p:txBody>
      </p:sp>
      <p:sp>
        <p:nvSpPr>
          <p:cNvPr id="11" name="TextBox 10"/>
          <p:cNvSpPr txBox="1"/>
          <p:nvPr/>
        </p:nvSpPr>
        <p:spPr>
          <a:xfrm>
            <a:off x="1571625" y="1764009"/>
            <a:ext cx="8927263" cy="1892826"/>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a:latin typeface="Sakkal Majalla" panose="02000000000000000000" pitchFamily="2" charset="-78"/>
                <a:cs typeface="Sakkal Majalla" panose="02000000000000000000" pitchFamily="2" charset="-78"/>
              </a:rPr>
              <a:t>زحف الفاطميون بعد مصر إلى بلاد الشام بقيادة جعفر بن فلاح، ودخلوا دمشق سنة </a:t>
            </a:r>
            <a:r>
              <a:rPr lang="ar-SA" sz="2600" b="1" dirty="0" smtClean="0">
                <a:latin typeface="Sakkal Majalla" panose="02000000000000000000" pitchFamily="2" charset="-78"/>
                <a:cs typeface="Sakkal Majalla" panose="02000000000000000000" pitchFamily="2" charset="-78"/>
              </a:rPr>
              <a:t>359هـ. </a:t>
            </a:r>
          </a:p>
          <a:p>
            <a:pPr algn="r" rtl="1">
              <a:lnSpc>
                <a:spcPct val="150000"/>
              </a:lnSpc>
            </a:pPr>
            <a:r>
              <a:rPr lang="ar-SA" sz="2600" b="1" dirty="0" smtClean="0">
                <a:solidFill>
                  <a:srgbClr val="FF0000"/>
                </a:solidFill>
                <a:latin typeface="Sakkal Majalla" panose="02000000000000000000" pitchFamily="2" charset="-78"/>
                <a:cs typeface="Sakkal Majalla" panose="02000000000000000000" pitchFamily="2" charset="-78"/>
              </a:rPr>
              <a:t>لكن.. هل </a:t>
            </a:r>
            <a:r>
              <a:rPr lang="ar-SA" sz="2600" b="1" dirty="0">
                <a:solidFill>
                  <a:srgbClr val="FF0000"/>
                </a:solidFill>
                <a:latin typeface="Sakkal Majalla" panose="02000000000000000000" pitchFamily="2" charset="-78"/>
                <a:cs typeface="Sakkal Majalla" panose="02000000000000000000" pitchFamily="2" charset="-78"/>
              </a:rPr>
              <a:t>استمر </a:t>
            </a:r>
            <a:r>
              <a:rPr lang="ar-SA" sz="2600" b="1" dirty="0" smtClean="0">
                <a:solidFill>
                  <a:srgbClr val="FF0000"/>
                </a:solidFill>
                <a:latin typeface="Sakkal Majalla" panose="02000000000000000000" pitchFamily="2" charset="-78"/>
                <a:cs typeface="Sakkal Majalla" panose="02000000000000000000" pitchFamily="2" charset="-78"/>
              </a:rPr>
              <a:t>وجوده</a:t>
            </a:r>
            <a:r>
              <a:rPr lang="ar-BH" sz="2600" b="1" dirty="0" smtClean="0">
                <a:solidFill>
                  <a:srgbClr val="FF0000"/>
                </a:solidFill>
                <a:latin typeface="Sakkal Majalla" panose="02000000000000000000" pitchFamily="2" charset="-78"/>
                <a:cs typeface="Sakkal Majalla" panose="02000000000000000000" pitchFamily="2" charset="-78"/>
              </a:rPr>
              <a:t>م</a:t>
            </a:r>
            <a:r>
              <a:rPr lang="ar-SA" sz="2600" b="1" dirty="0" smtClean="0">
                <a:solidFill>
                  <a:srgbClr val="FF0000"/>
                </a:solidFill>
                <a:latin typeface="Sakkal Majalla" panose="02000000000000000000" pitchFamily="2" charset="-78"/>
                <a:cs typeface="Sakkal Majalla" panose="02000000000000000000" pitchFamily="2" charset="-78"/>
              </a:rPr>
              <a:t> </a:t>
            </a:r>
            <a:r>
              <a:rPr lang="ar-SA" sz="2600" b="1" dirty="0">
                <a:solidFill>
                  <a:srgbClr val="FF0000"/>
                </a:solidFill>
                <a:latin typeface="Sakkal Majalla" panose="02000000000000000000" pitchFamily="2" charset="-78"/>
                <a:cs typeface="Sakkal Majalla" panose="02000000000000000000" pitchFamily="2" charset="-78"/>
              </a:rPr>
              <a:t>في الشام</a:t>
            </a:r>
            <a:r>
              <a:rPr lang="ar-SA" sz="2600" b="1" dirty="0" smtClean="0">
                <a:solidFill>
                  <a:srgbClr val="FF0000"/>
                </a:solidFill>
                <a:latin typeface="Sakkal Majalla" panose="02000000000000000000" pitchFamily="2" charset="-78"/>
                <a:cs typeface="Sakkal Majalla" panose="02000000000000000000" pitchFamily="2" charset="-78"/>
              </a:rPr>
              <a:t>؟</a:t>
            </a:r>
          </a:p>
          <a:p>
            <a:pPr algn="r" rtl="1">
              <a:lnSpc>
                <a:spcPct val="150000"/>
              </a:lnSpc>
            </a:pPr>
            <a:r>
              <a:rPr lang="ar-SA" sz="2600" b="1" dirty="0" smtClean="0">
                <a:latin typeface="Sakkal Majalla" panose="02000000000000000000" pitchFamily="2" charset="-78"/>
                <a:cs typeface="Sakkal Majalla" panose="02000000000000000000" pitchFamily="2" charset="-78"/>
              </a:rPr>
              <a:t>بعد </a:t>
            </a:r>
            <a:r>
              <a:rPr lang="ar-SA" sz="2600" b="1" dirty="0">
                <a:latin typeface="Sakkal Majalla" panose="02000000000000000000" pitchFamily="2" charset="-78"/>
                <a:cs typeface="Sakkal Majalla" panose="02000000000000000000" pitchFamily="2" charset="-78"/>
              </a:rPr>
              <a:t>دخولهم إلى دمشق، ثارت القبائل العربية المتحالفة ضدهم مع </a:t>
            </a:r>
            <a:r>
              <a:rPr lang="ar-SA" sz="2600" b="1" dirty="0" smtClean="0">
                <a:latin typeface="Sakkal Majalla" panose="02000000000000000000" pitchFamily="2" charset="-78"/>
                <a:cs typeface="Sakkal Majalla" panose="02000000000000000000" pitchFamily="2" charset="-78"/>
              </a:rPr>
              <a:t>القرامطة.</a:t>
            </a:r>
            <a:endParaRPr lang="ar-SA" sz="2600" b="1" dirty="0">
              <a:latin typeface="Sakkal Majalla" panose="02000000000000000000" pitchFamily="2" charset="-78"/>
              <a:cs typeface="Sakkal Majalla" panose="02000000000000000000" pitchFamily="2" charset="-78"/>
            </a:endParaRPr>
          </a:p>
        </p:txBody>
      </p:sp>
      <p:sp>
        <p:nvSpPr>
          <p:cNvPr id="9"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19226248"/>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رابعًا</a:t>
            </a:r>
            <a:r>
              <a:rPr lang="ar-SA" sz="4000" b="1" dirty="0">
                <a:solidFill>
                  <a:srgbClr val="B00000"/>
                </a:solidFill>
                <a:latin typeface="Sakkal Majalla" panose="02000000000000000000" pitchFamily="2" charset="-78"/>
                <a:cs typeface="Sakkal Majalla" panose="02000000000000000000" pitchFamily="2" charset="-78"/>
              </a:rPr>
              <a:t>: الخلافة الفاطمية: نظام الحكم والحضارة.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1" name="TextBox 10"/>
          <p:cNvSpPr txBox="1"/>
          <p:nvPr/>
        </p:nvSpPr>
        <p:spPr>
          <a:xfrm>
            <a:off x="1555139" y="2353453"/>
            <a:ext cx="8927263" cy="3093154"/>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smtClean="0">
                <a:latin typeface="Sakkal Majalla" panose="02000000000000000000" pitchFamily="2" charset="-78"/>
                <a:cs typeface="Sakkal Majalla" panose="02000000000000000000" pitchFamily="2" charset="-78"/>
              </a:rPr>
              <a:t>اعتمد الفاطميون نظام الوراثة في الحكم كما فعل العباسيون، كما اقتبسوا عنهم منصب الوزارة.</a:t>
            </a:r>
          </a:p>
          <a:p>
            <a:pPr marL="457200" indent="-457200" algn="r" rtl="1">
              <a:lnSpc>
                <a:spcPct val="150000"/>
              </a:lnSpc>
              <a:buFont typeface="Wingdings" panose="05000000000000000000" pitchFamily="2" charset="2"/>
              <a:buChar char="Ø"/>
            </a:pPr>
            <a:r>
              <a:rPr lang="ar-SA" sz="2600" b="1" dirty="0" smtClean="0">
                <a:solidFill>
                  <a:srgbClr val="FF0000"/>
                </a:solidFill>
                <a:latin typeface="Sakkal Majalla" panose="02000000000000000000" pitchFamily="2" charset="-78"/>
                <a:cs typeface="Sakkal Majalla" panose="02000000000000000000" pitchFamily="2" charset="-78"/>
              </a:rPr>
              <a:t>بماذا تميَّز نظام الحكم عند الفاطميين؟</a:t>
            </a:r>
            <a:endParaRPr lang="ar-SA" sz="2600" b="1" dirty="0" smtClean="0">
              <a:latin typeface="Sakkal Majalla" panose="02000000000000000000" pitchFamily="2" charset="-78"/>
              <a:cs typeface="Sakkal Majalla" panose="02000000000000000000" pitchFamily="2" charset="-78"/>
            </a:endParaRPr>
          </a:p>
          <a:p>
            <a:pPr algn="r" rtl="1">
              <a:lnSpc>
                <a:spcPct val="150000"/>
              </a:lnSpc>
            </a:pPr>
            <a:r>
              <a:rPr lang="ar-SA" sz="2600" b="1" dirty="0" smtClean="0">
                <a:latin typeface="Sakkal Majalla" panose="02000000000000000000" pitchFamily="2" charset="-78"/>
                <a:cs typeface="Sakkal Majalla" panose="02000000000000000000" pitchFamily="2" charset="-78"/>
              </a:rPr>
              <a:t>تميَّز نظام حكم الفاطميين ببناء أسطول قوي، سيطروا به على البحر المتوسط، كما ساعدهم في فتوحاتهم ونشر دعوتهم.</a:t>
            </a:r>
            <a:endParaRPr lang="ar-SA" sz="2600" b="1" dirty="0">
              <a:latin typeface="Sakkal Majalla" panose="02000000000000000000" pitchFamily="2" charset="-78"/>
              <a:cs typeface="Sakkal Majalla" panose="02000000000000000000" pitchFamily="2" charset="-78"/>
            </a:endParaRPr>
          </a:p>
        </p:txBody>
      </p:sp>
      <p:sp>
        <p:nvSpPr>
          <p:cNvPr id="2" name="TextBox 1"/>
          <p:cNvSpPr txBox="1"/>
          <p:nvPr/>
        </p:nvSpPr>
        <p:spPr>
          <a:xfrm>
            <a:off x="8201025" y="1645567"/>
            <a:ext cx="2281377" cy="707886"/>
          </a:xfrm>
          <a:prstGeom prst="rect">
            <a:avLst/>
          </a:prstGeom>
          <a:solidFill>
            <a:schemeClr val="accent6">
              <a:lumMod val="60000"/>
              <a:lumOff val="40000"/>
            </a:schemeClr>
          </a:solidFill>
          <a:ln>
            <a:solidFill>
              <a:schemeClr val="tx1"/>
            </a:solidFill>
          </a:ln>
        </p:spPr>
        <p:txBody>
          <a:bodyPr wrap="square" rtlCol="0">
            <a:spAutoFit/>
          </a:bodyPr>
          <a:lstStyle/>
          <a:p>
            <a:pPr algn="r" rtl="1"/>
            <a:r>
              <a:rPr lang="ar-SA" sz="4000" dirty="0" smtClean="0">
                <a:latin typeface="Sakkal Majalla" charset="0"/>
                <a:ea typeface="Sakkal Majalla" charset="0"/>
                <a:cs typeface="Sakkal Majalla" charset="0"/>
              </a:rPr>
              <a:t>١: </a:t>
            </a:r>
            <a:r>
              <a:rPr lang="ar-SA" sz="4000" dirty="0">
                <a:latin typeface="Sakkal Majalla" panose="02000000000000000000" pitchFamily="2" charset="-78"/>
                <a:cs typeface="Sakkal Majalla" panose="02000000000000000000" pitchFamily="2" charset="-78"/>
              </a:rPr>
              <a:t>نظام </a:t>
            </a:r>
            <a:r>
              <a:rPr lang="ar-SA" sz="4000" dirty="0" smtClean="0">
                <a:latin typeface="Sakkal Majalla" panose="02000000000000000000" pitchFamily="2" charset="-78"/>
                <a:cs typeface="Sakkal Majalla" panose="02000000000000000000" pitchFamily="2" charset="-78"/>
              </a:rPr>
              <a:t>الحكم</a:t>
            </a:r>
            <a:endParaRPr lang="en-US" sz="4000" dirty="0">
              <a:latin typeface="Sakkal Majalla" charset="0"/>
              <a:ea typeface="Sakkal Majalla" charset="0"/>
              <a:cs typeface="Sakkal Majalla" charset="0"/>
            </a:endParaRPr>
          </a:p>
        </p:txBody>
      </p:sp>
      <p:sp>
        <p:nvSpPr>
          <p:cNvPr id="13"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935950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رابعًا</a:t>
            </a:r>
            <a:r>
              <a:rPr lang="ar-SA" sz="4000" b="1" dirty="0">
                <a:solidFill>
                  <a:srgbClr val="B00000"/>
                </a:solidFill>
                <a:latin typeface="Sakkal Majalla" panose="02000000000000000000" pitchFamily="2" charset="-78"/>
                <a:cs typeface="Sakkal Majalla" panose="02000000000000000000" pitchFamily="2" charset="-78"/>
              </a:rPr>
              <a:t>: الخلافة الفاطمية: نظام الحكم والحضارة.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1" name="TextBox 10"/>
          <p:cNvSpPr txBox="1"/>
          <p:nvPr/>
        </p:nvSpPr>
        <p:spPr>
          <a:xfrm>
            <a:off x="5069306" y="2353452"/>
            <a:ext cx="5413098" cy="3093154"/>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a:solidFill>
                  <a:srgbClr val="FF0000"/>
                </a:solidFill>
                <a:latin typeface="Sakkal Majalla" panose="02000000000000000000" pitchFamily="2" charset="-78"/>
                <a:cs typeface="Sakkal Majalla" panose="02000000000000000000" pitchFamily="2" charset="-78"/>
              </a:rPr>
              <a:t>ما مظاهر العمران في الخلافة </a:t>
            </a:r>
            <a:r>
              <a:rPr lang="ar-SA" sz="2600" b="1" dirty="0" smtClean="0">
                <a:solidFill>
                  <a:srgbClr val="FF0000"/>
                </a:solidFill>
                <a:latin typeface="Sakkal Majalla" panose="02000000000000000000" pitchFamily="2" charset="-78"/>
                <a:cs typeface="Sakkal Majalla" panose="02000000000000000000" pitchFamily="2" charset="-78"/>
              </a:rPr>
              <a:t>الفاطمية؟</a:t>
            </a:r>
          </a:p>
          <a:p>
            <a:pPr algn="just" rtl="1">
              <a:lnSpc>
                <a:spcPct val="150000"/>
              </a:lnSpc>
            </a:pPr>
            <a:r>
              <a:rPr lang="ar-SA" sz="2600" b="1" dirty="0" smtClean="0">
                <a:latin typeface="Sakkal Majalla" panose="02000000000000000000" pitchFamily="2" charset="-78"/>
                <a:cs typeface="Sakkal Majalla" panose="02000000000000000000" pitchFamily="2" charset="-78"/>
              </a:rPr>
              <a:t>شهدت </a:t>
            </a:r>
            <a:r>
              <a:rPr lang="ar-SA" sz="2600" b="1" dirty="0">
                <a:latin typeface="Sakkal Majalla" panose="02000000000000000000" pitchFamily="2" charset="-78"/>
                <a:cs typeface="Sakkal Majalla" panose="02000000000000000000" pitchFamily="2" charset="-78"/>
              </a:rPr>
              <a:t>مصر الفاطمية نهضة عمرانية باهرة، فبعد بناء القاهرة، اهتم الفاطميون ببناء </a:t>
            </a:r>
            <a:r>
              <a:rPr lang="ar-SA" sz="2600" b="1" dirty="0" smtClean="0">
                <a:latin typeface="Sakkal Majalla" panose="02000000000000000000" pitchFamily="2" charset="-78"/>
                <a:cs typeface="Sakkal Majalla" panose="02000000000000000000" pitchFamily="2" charset="-78"/>
              </a:rPr>
              <a:t>المساجد </a:t>
            </a:r>
            <a:r>
              <a:rPr lang="ar-SA" sz="2600" b="1" dirty="0">
                <a:latin typeface="Sakkal Majalla" panose="02000000000000000000" pitchFamily="2" charset="-78"/>
                <a:cs typeface="Sakkal Majalla" panose="02000000000000000000" pitchFamily="2" charset="-78"/>
              </a:rPr>
              <a:t>وزخرفتها، فكان من معالم حضارتهم جامع الأزهر ومسجد الحسين وغيرهما.</a:t>
            </a:r>
          </a:p>
        </p:txBody>
      </p:sp>
      <p:sp>
        <p:nvSpPr>
          <p:cNvPr id="2" name="TextBox 1"/>
          <p:cNvSpPr txBox="1"/>
          <p:nvPr/>
        </p:nvSpPr>
        <p:spPr>
          <a:xfrm>
            <a:off x="8772525" y="1645567"/>
            <a:ext cx="1709877" cy="707886"/>
          </a:xfrm>
          <a:prstGeom prst="rect">
            <a:avLst/>
          </a:prstGeom>
          <a:solidFill>
            <a:schemeClr val="accent6">
              <a:lumMod val="60000"/>
              <a:lumOff val="40000"/>
            </a:schemeClr>
          </a:solidFill>
          <a:ln>
            <a:solidFill>
              <a:schemeClr val="tx1"/>
            </a:solidFill>
          </a:ln>
        </p:spPr>
        <p:txBody>
          <a:bodyPr wrap="square" rtlCol="0">
            <a:spAutoFit/>
          </a:bodyPr>
          <a:lstStyle/>
          <a:p>
            <a:pPr marL="0" algn="r" defTabSz="914400" rtl="1" eaLnBrk="1" latinLnBrk="0" hangingPunct="1"/>
            <a:r>
              <a:rPr lang="ar-SA" sz="4000" dirty="0" smtClean="0">
                <a:latin typeface="Sakkal Majalla" charset="0"/>
                <a:ea typeface="Sakkal Majalla" charset="0"/>
                <a:cs typeface="Sakkal Majalla" charset="0"/>
              </a:rPr>
              <a:t>٢: العمران</a:t>
            </a:r>
            <a:endParaRPr lang="en-US" sz="4000" dirty="0">
              <a:latin typeface="Sakkal Majalla" charset="0"/>
              <a:ea typeface="Sakkal Majalla" charset="0"/>
              <a:cs typeface="Sakkal Majalla"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1976" y="1554442"/>
            <a:ext cx="2408149" cy="3892164"/>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2532637" y="5548314"/>
            <a:ext cx="1766830" cy="369332"/>
          </a:xfrm>
          <a:prstGeom prst="rect">
            <a:avLst/>
          </a:prstGeom>
          <a:noFill/>
          <a:ln>
            <a:solidFill>
              <a:schemeClr val="tx1"/>
            </a:solidFill>
          </a:ln>
        </p:spPr>
        <p:txBody>
          <a:bodyPr wrap="none" rtlCol="0">
            <a:spAutoFit/>
          </a:bodyPr>
          <a:lstStyle/>
          <a:p>
            <a:pPr algn="r" rtl="1"/>
            <a:r>
              <a:rPr lang="ar-SA" dirty="0">
                <a:latin typeface="Sakkal Majalla" charset="0"/>
                <a:ea typeface="Sakkal Majalla" charset="0"/>
                <a:cs typeface="Sakkal Majalla" charset="0"/>
              </a:rPr>
              <a:t>ا</a:t>
            </a:r>
            <a:r>
              <a:rPr lang="ar-SA" dirty="0" smtClean="0">
                <a:latin typeface="Sakkal Majalla" charset="0"/>
                <a:ea typeface="Sakkal Majalla" charset="0"/>
                <a:cs typeface="Sakkal Majalla" charset="0"/>
              </a:rPr>
              <a:t>لجامع </a:t>
            </a:r>
            <a:r>
              <a:rPr lang="ar-SA" dirty="0" err="1" smtClean="0">
                <a:latin typeface="Sakkal Majalla" charset="0"/>
                <a:ea typeface="Sakkal Majalla" charset="0"/>
                <a:cs typeface="Sakkal Majalla" charset="0"/>
              </a:rPr>
              <a:t>الأزهر</a:t>
            </a:r>
            <a:r>
              <a:rPr lang="ar-SA" dirty="0" smtClean="0">
                <a:latin typeface="Sakkal Majalla" charset="0"/>
                <a:ea typeface="Sakkal Majalla" charset="0"/>
                <a:cs typeface="Sakkal Majalla" charset="0"/>
              </a:rPr>
              <a:t> </a:t>
            </a:r>
            <a:r>
              <a:rPr lang="ar-SA" dirty="0">
                <a:latin typeface="Sakkal Majalla" charset="0"/>
                <a:ea typeface="Sakkal Majalla" charset="0"/>
                <a:cs typeface="Sakkal Majalla" charset="0"/>
              </a:rPr>
              <a:t>في </a:t>
            </a:r>
            <a:r>
              <a:rPr lang="ar-SA" dirty="0" smtClean="0">
                <a:latin typeface="Sakkal Majalla" charset="0"/>
                <a:ea typeface="Sakkal Majalla" charset="0"/>
                <a:cs typeface="Sakkal Majalla" charset="0"/>
              </a:rPr>
              <a:t>القاهرة</a:t>
            </a:r>
            <a:endParaRPr lang="ar-SA" dirty="0">
              <a:latin typeface="Sakkal Majalla" charset="0"/>
              <a:ea typeface="Sakkal Majalla" charset="0"/>
              <a:cs typeface="Sakkal Majalla" charset="0"/>
            </a:endParaRPr>
          </a:p>
        </p:txBody>
      </p:sp>
      <p:sp>
        <p:nvSpPr>
          <p:cNvPr id="13"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5396886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outHorizontal)">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smtClean="0">
                <a:solidFill>
                  <a:srgbClr val="B00000"/>
                </a:solidFill>
                <a:latin typeface="Sakkal Majalla" panose="02000000000000000000" pitchFamily="2" charset="-78"/>
                <a:cs typeface="Sakkal Majalla" panose="02000000000000000000" pitchFamily="2" charset="-78"/>
              </a:rPr>
              <a:t>رابعًا</a:t>
            </a:r>
            <a:r>
              <a:rPr lang="ar-SA" sz="4000" b="1" dirty="0">
                <a:solidFill>
                  <a:srgbClr val="B00000"/>
                </a:solidFill>
                <a:latin typeface="Sakkal Majalla" panose="02000000000000000000" pitchFamily="2" charset="-78"/>
                <a:cs typeface="Sakkal Majalla" panose="02000000000000000000" pitchFamily="2" charset="-78"/>
              </a:rPr>
              <a:t>: الخلافة الفاطمية: نظام الحكم والحضارة.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1" name="TextBox 10"/>
          <p:cNvSpPr txBox="1"/>
          <p:nvPr/>
        </p:nvSpPr>
        <p:spPr>
          <a:xfrm>
            <a:off x="1555139" y="2353453"/>
            <a:ext cx="8927263" cy="1892826"/>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a:latin typeface="Sakkal Majalla" panose="02000000000000000000" pitchFamily="2" charset="-78"/>
                <a:cs typeface="Sakkal Majalla" panose="02000000000000000000" pitchFamily="2" charset="-78"/>
              </a:rPr>
              <a:t>ازدهرت العلوم في العصر الفاطمي ازدهارًا </a:t>
            </a:r>
            <a:r>
              <a:rPr lang="ar-SA" sz="2600" b="1" dirty="0" smtClean="0">
                <a:latin typeface="Sakkal Majalla" panose="02000000000000000000" pitchFamily="2" charset="-78"/>
                <a:cs typeface="Sakkal Majalla" panose="02000000000000000000" pitchFamily="2" charset="-78"/>
              </a:rPr>
              <a:t>بارزً</a:t>
            </a:r>
            <a:r>
              <a:rPr lang="ar-BH" sz="2600" b="1" dirty="0" smtClean="0">
                <a:latin typeface="Sakkal Majalla" panose="02000000000000000000" pitchFamily="2" charset="-78"/>
                <a:cs typeface="Sakkal Majalla" panose="02000000000000000000" pitchFamily="2" charset="-78"/>
              </a:rPr>
              <a:t>ا</a:t>
            </a:r>
            <a:r>
              <a:rPr lang="ar-SA" sz="2600" b="1" dirty="0" smtClean="0">
                <a:latin typeface="Sakkal Majalla" panose="02000000000000000000" pitchFamily="2" charset="-78"/>
                <a:cs typeface="Sakkal Majalla" panose="02000000000000000000" pitchFamily="2" charset="-78"/>
              </a:rPr>
              <a:t> ..  </a:t>
            </a:r>
            <a:r>
              <a:rPr lang="ar-SA" sz="2600" b="1" dirty="0" smtClean="0">
                <a:solidFill>
                  <a:srgbClr val="FF0000"/>
                </a:solidFill>
                <a:latin typeface="Sakkal Majalla" panose="02000000000000000000" pitchFamily="2" charset="-78"/>
                <a:cs typeface="Sakkal Majalla" panose="02000000000000000000" pitchFamily="2" charset="-78"/>
              </a:rPr>
              <a:t>ما </a:t>
            </a:r>
            <a:r>
              <a:rPr lang="ar-SA" sz="2600" b="1" dirty="0">
                <a:solidFill>
                  <a:srgbClr val="FF0000"/>
                </a:solidFill>
                <a:latin typeface="Sakkal Majalla" panose="02000000000000000000" pitchFamily="2" charset="-78"/>
                <a:cs typeface="Sakkal Majalla" panose="02000000000000000000" pitchFamily="2" charset="-78"/>
              </a:rPr>
              <a:t>مظاهر هذا </a:t>
            </a:r>
            <a:r>
              <a:rPr lang="ar-SA" sz="2600" b="1" dirty="0" smtClean="0">
                <a:solidFill>
                  <a:srgbClr val="FF0000"/>
                </a:solidFill>
                <a:latin typeface="Sakkal Majalla" panose="02000000000000000000" pitchFamily="2" charset="-78"/>
                <a:cs typeface="Sakkal Majalla" panose="02000000000000000000" pitchFamily="2" charset="-78"/>
              </a:rPr>
              <a:t>الازدهار؟ </a:t>
            </a:r>
          </a:p>
          <a:p>
            <a:pPr algn="just" rtl="1">
              <a:lnSpc>
                <a:spcPct val="150000"/>
              </a:lnSpc>
            </a:pPr>
            <a:r>
              <a:rPr lang="ar-SA" sz="2600" b="1" dirty="0" smtClean="0">
                <a:latin typeface="Sakkal Majalla" panose="02000000000000000000" pitchFamily="2" charset="-78"/>
                <a:cs typeface="Sakkal Majalla" panose="02000000000000000000" pitchFamily="2" charset="-78"/>
              </a:rPr>
              <a:t>من </a:t>
            </a:r>
            <a:r>
              <a:rPr lang="ar-SA" sz="2600" b="1" dirty="0">
                <a:latin typeface="Sakkal Majalla" panose="02000000000000000000" pitchFamily="2" charset="-78"/>
                <a:cs typeface="Sakkal Majalla" panose="02000000000000000000" pitchFamily="2" charset="-78"/>
              </a:rPr>
              <a:t>مظاهر </a:t>
            </a:r>
            <a:r>
              <a:rPr lang="ar-SA" sz="2600" b="1" dirty="0" smtClean="0">
                <a:latin typeface="Sakkal Majalla" panose="02000000000000000000" pitchFamily="2" charset="-78"/>
                <a:cs typeface="Sakkal Majalla" panose="02000000000000000000" pitchFamily="2" charset="-78"/>
              </a:rPr>
              <a:t>ازدها</a:t>
            </a:r>
            <a:r>
              <a:rPr lang="ar-BH" sz="2600" b="1" dirty="0" smtClean="0">
                <a:latin typeface="Sakkal Majalla" panose="02000000000000000000" pitchFamily="2" charset="-78"/>
                <a:cs typeface="Sakkal Majalla" panose="02000000000000000000" pitchFamily="2" charset="-78"/>
              </a:rPr>
              <a:t>ر</a:t>
            </a:r>
            <a:r>
              <a:rPr lang="ar-SA" sz="2600" b="1" dirty="0" smtClean="0">
                <a:latin typeface="Sakkal Majalla" panose="02000000000000000000" pitchFamily="2" charset="-78"/>
                <a:cs typeface="Sakkal Majalla" panose="02000000000000000000" pitchFamily="2" charset="-78"/>
              </a:rPr>
              <a:t> </a:t>
            </a:r>
            <a:r>
              <a:rPr lang="ar-SA" sz="2600" b="1" dirty="0">
                <a:latin typeface="Sakkal Majalla" panose="02000000000000000000" pitchFamily="2" charset="-78"/>
                <a:cs typeface="Sakkal Majalla" panose="02000000000000000000" pitchFamily="2" charset="-78"/>
              </a:rPr>
              <a:t>العلوم في العصر الفاطمي، الاهمام بعلوم الفلسفة والتاريخ والصيدلة والطب، وتشجيع شعراء المذهب الإسماعيلي لينشروا دعوتهم بين الناس.</a:t>
            </a:r>
          </a:p>
        </p:txBody>
      </p:sp>
      <p:sp>
        <p:nvSpPr>
          <p:cNvPr id="2" name="TextBox 1"/>
          <p:cNvSpPr txBox="1"/>
          <p:nvPr/>
        </p:nvSpPr>
        <p:spPr>
          <a:xfrm>
            <a:off x="8999621" y="1645567"/>
            <a:ext cx="1482781" cy="707886"/>
          </a:xfrm>
          <a:prstGeom prst="rect">
            <a:avLst/>
          </a:prstGeom>
          <a:solidFill>
            <a:schemeClr val="accent6">
              <a:lumMod val="60000"/>
              <a:lumOff val="40000"/>
            </a:schemeClr>
          </a:solidFill>
          <a:ln>
            <a:solidFill>
              <a:schemeClr val="tx1"/>
            </a:solidFill>
          </a:ln>
        </p:spPr>
        <p:txBody>
          <a:bodyPr wrap="square" rtlCol="0">
            <a:spAutoFit/>
          </a:bodyPr>
          <a:lstStyle/>
          <a:p>
            <a:pPr algn="r" rtl="1"/>
            <a:r>
              <a:rPr lang="ar-SA" sz="4000" smtClean="0">
                <a:latin typeface="Sakkal Majalla" charset="0"/>
                <a:ea typeface="Sakkal Majalla" charset="0"/>
                <a:cs typeface="Sakkal Majalla" charset="0"/>
              </a:rPr>
              <a:t>٣: العلوم</a:t>
            </a:r>
            <a:endParaRPr lang="en-US" sz="4000" dirty="0">
              <a:latin typeface="Sakkal Majalla" charset="0"/>
              <a:ea typeface="Sakkal Majalla" charset="0"/>
              <a:cs typeface="Sakkal Majalla" charset="0"/>
            </a:endParaRPr>
          </a:p>
        </p:txBody>
      </p:sp>
      <p:sp>
        <p:nvSpPr>
          <p:cNvPr id="9"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19325597"/>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النّشاط الثاني</a:t>
            </a:r>
            <a:endParaRPr lang="ar-BH" sz="4000" b="1" dirty="0">
              <a:solidFill>
                <a:srgbClr val="B00000"/>
              </a:solidFill>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737" y="2966213"/>
            <a:ext cx="9456151" cy="2531807"/>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p:cNvSpPr txBox="1"/>
          <p:nvPr/>
        </p:nvSpPr>
        <p:spPr>
          <a:xfrm>
            <a:off x="1042737" y="1915771"/>
            <a:ext cx="9456151" cy="642484"/>
          </a:xfrm>
          <a:prstGeom prst="rect">
            <a:avLst/>
          </a:prstGeom>
          <a:solidFill>
            <a:schemeClr val="bg1"/>
          </a:solidFill>
          <a:ln w="38100">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600" b="1" dirty="0">
                <a:solidFill>
                  <a:srgbClr val="FF0000"/>
                </a:solidFill>
                <a:latin typeface="Sakkal Majalla" panose="02000000000000000000" pitchFamily="2" charset="-78"/>
                <a:cs typeface="Sakkal Majalla" panose="02000000000000000000" pitchFamily="2" charset="-78"/>
              </a:rPr>
              <a:t>من خلال المستند </a:t>
            </a:r>
            <a:r>
              <a:rPr lang="ar-SA" sz="2600" b="1" dirty="0" smtClean="0">
                <a:solidFill>
                  <a:srgbClr val="FF0000"/>
                </a:solidFill>
                <a:latin typeface="Sakkal Majalla" panose="02000000000000000000" pitchFamily="2" charset="-78"/>
                <a:cs typeface="Sakkal Majalla" panose="02000000000000000000" pitchFamily="2" charset="-78"/>
              </a:rPr>
              <a:t>الآتي</a:t>
            </a:r>
            <a:r>
              <a:rPr lang="ar-SA" sz="2600" b="1" dirty="0">
                <a:solidFill>
                  <a:srgbClr val="FF0000"/>
                </a:solidFill>
                <a:latin typeface="Sakkal Majalla" panose="02000000000000000000" pitchFamily="2" charset="-78"/>
                <a:cs typeface="Sakkal Majalla" panose="02000000000000000000" pitchFamily="2" charset="-78"/>
              </a:rPr>
              <a:t>، </a:t>
            </a:r>
            <a:r>
              <a:rPr lang="ar-SA" sz="2400" b="1" dirty="0">
                <a:solidFill>
                  <a:srgbClr val="0070C0"/>
                </a:solidFill>
                <a:latin typeface="Sakkal Majalla" panose="02000000000000000000" pitchFamily="2" charset="-78"/>
                <a:cs typeface="Sakkal Majalla" panose="02000000000000000000" pitchFamily="2" charset="-78"/>
              </a:rPr>
              <a:t>تحدث عن جهود </a:t>
            </a:r>
            <a:r>
              <a:rPr lang="ar-SA" sz="2400" b="1" dirty="0" smtClean="0">
                <a:solidFill>
                  <a:srgbClr val="0070C0"/>
                </a:solidFill>
                <a:latin typeface="Sakkal Majalla" panose="02000000000000000000" pitchFamily="2" charset="-78"/>
                <a:cs typeface="Sakkal Majalla" panose="02000000000000000000" pitchFamily="2" charset="-78"/>
              </a:rPr>
              <a:t>الخلفاء الفاطميين في </a:t>
            </a:r>
            <a:r>
              <a:rPr lang="ar-SA" sz="2400" b="1" dirty="0">
                <a:solidFill>
                  <a:srgbClr val="0070C0"/>
                </a:solidFill>
                <a:latin typeface="Sakkal Majalla" panose="02000000000000000000" pitchFamily="2" charset="-78"/>
                <a:cs typeface="Sakkal Majalla" panose="02000000000000000000" pitchFamily="2" charset="-78"/>
              </a:rPr>
              <a:t>ازدهار العلوم في عهد الخلافة الفاطمية.</a:t>
            </a:r>
            <a:endParaRPr lang="ar-BH" sz="2400" b="1" dirty="0" smtClean="0">
              <a:solidFill>
                <a:srgbClr val="0070C0"/>
              </a:solidFill>
              <a:latin typeface="Sakkal Majalla" panose="02000000000000000000" pitchFamily="2" charset="-78"/>
              <a:cs typeface="Sakkal Majalla" panose="02000000000000000000" pitchFamily="2" charset="-78"/>
            </a:endParaRPr>
          </a:p>
        </p:txBody>
      </p:sp>
      <p:sp>
        <p:nvSpPr>
          <p:cNvPr id="9"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59889597"/>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000" fill="hold"/>
                                        <p:tgtEl>
                                          <p:spTgt spid="17"/>
                                        </p:tgtEl>
                                        <p:attrNameLst>
                                          <p:attrName>ppt_x</p:attrName>
                                        </p:attrNameLst>
                                      </p:cBhvr>
                                      <p:tavLst>
                                        <p:tav tm="0">
                                          <p:val>
                                            <p:strVal val="0-#ppt_w/2"/>
                                          </p:val>
                                        </p:tav>
                                        <p:tav tm="100000">
                                          <p:val>
                                            <p:strVal val="#ppt_x"/>
                                          </p:val>
                                        </p:tav>
                                      </p:tavLst>
                                    </p:anim>
                                    <p:anim calcmode="lin" valueType="num">
                                      <p:cBhvr additive="base">
                                        <p:cTn id="15"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outHorizontal)">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a:solidFill>
                  <a:srgbClr val="B00000"/>
                </a:solidFill>
                <a:latin typeface="Sakkal Majalla" panose="02000000000000000000" pitchFamily="2" charset="-78"/>
                <a:cs typeface="Sakkal Majalla" panose="02000000000000000000" pitchFamily="2" charset="-78"/>
              </a:rPr>
              <a:t>أسئلة التقويم </a:t>
            </a:r>
          </a:p>
          <a:p>
            <a:pPr algn="ctr" rtl="1"/>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800822" y="1491034"/>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1"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الأول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5" name="AutoShape 92"/>
          <p:cNvSpPr>
            <a:spLocks noChangeArrowheads="1"/>
          </p:cNvSpPr>
          <p:nvPr/>
        </p:nvSpPr>
        <p:spPr bwMode="auto">
          <a:xfrm flipH="1">
            <a:off x="1094703" y="2340121"/>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2400" b="1" dirty="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1- القائد الذي تمكن من السيطرة على مصر في عهد الخليفة الفاطمي المعز لدين الله هو:</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6" name="عنوان 1"/>
          <p:cNvSpPr txBox="1">
            <a:spLocks/>
          </p:cNvSpPr>
          <p:nvPr/>
        </p:nvSpPr>
        <p:spPr>
          <a:xfrm>
            <a:off x="1094704" y="3204507"/>
            <a:ext cx="8515284" cy="623455"/>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 </a:t>
            </a:r>
            <a:endParaRPr lang="ar-SA" sz="2400" b="1" dirty="0" err="1" smtClean="0">
              <a:latin typeface="Sakkal Majalla" panose="02000000000000000000" pitchFamily="2" charset="-78"/>
              <a:cs typeface="Sakkal Majalla" panose="02000000000000000000" pitchFamily="2" charset="-78"/>
            </a:endParaRPr>
          </a:p>
          <a:p>
            <a:pPr algn="just" rtl="1"/>
            <a:r>
              <a:rPr lang="ar-SA" sz="2400" b="1" dirty="0" err="1" smtClean="0">
                <a:latin typeface="Sakkal Majalla" panose="02000000000000000000" pitchFamily="2" charset="-78"/>
                <a:cs typeface="Sakkal Majalla" panose="02000000000000000000" pitchFamily="2" charset="-78"/>
              </a:rPr>
              <a:t>أ</a:t>
            </a:r>
            <a:r>
              <a:rPr lang="ar-SA" sz="2400" b="1" dirty="0" smtClean="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عبدالله الصنعاني. </a:t>
            </a:r>
            <a:r>
              <a:rPr lang="ar-SA" sz="2400" b="1" dirty="0" smtClean="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ب- جوهر الصِقِلِّي.  </a:t>
            </a:r>
            <a:r>
              <a:rPr lang="ar-SA" sz="2400" b="1" dirty="0" smtClean="0">
                <a:latin typeface="Sakkal Majalla" panose="02000000000000000000" pitchFamily="2" charset="-78"/>
                <a:cs typeface="Sakkal Majalla" panose="02000000000000000000" pitchFamily="2" charset="-78"/>
              </a:rPr>
              <a:t>                         </a:t>
            </a:r>
            <a:r>
              <a:rPr lang="ar-SA" sz="2400" b="1" dirty="0" err="1">
                <a:latin typeface="Sakkal Majalla" panose="02000000000000000000" pitchFamily="2" charset="-78"/>
                <a:cs typeface="Sakkal Majalla" panose="02000000000000000000" pitchFamily="2" charset="-78"/>
              </a:rPr>
              <a:t>ج</a:t>
            </a:r>
            <a:r>
              <a:rPr lang="ar-SA" sz="2400" b="1" dirty="0">
                <a:latin typeface="Sakkal Majalla" panose="02000000000000000000" pitchFamily="2" charset="-78"/>
                <a:cs typeface="Sakkal Majalla" panose="02000000000000000000" pitchFamily="2" charset="-78"/>
              </a:rPr>
              <a:t>- عبيد الله المهدي.</a:t>
            </a:r>
            <a:endParaRPr lang="ar-SA" sz="2000" b="1" dirty="0">
              <a:latin typeface="Sakkal Majalla" panose="02000000000000000000" pitchFamily="2" charset="-78"/>
              <a:cs typeface="Sakkal Majalla" panose="02000000000000000000" pitchFamily="2" charset="-78"/>
            </a:endParaRPr>
          </a:p>
        </p:txBody>
      </p:sp>
      <p:sp>
        <p:nvSpPr>
          <p:cNvPr id="21" name="AutoShape 92"/>
          <p:cNvSpPr>
            <a:spLocks noChangeArrowheads="1"/>
          </p:cNvSpPr>
          <p:nvPr/>
        </p:nvSpPr>
        <p:spPr bwMode="auto">
          <a:xfrm flipH="1">
            <a:off x="1094703" y="3959728"/>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2400" b="1" dirty="0" smtClean="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 </a:t>
            </a:r>
            <a:r>
              <a:rPr lang="ar-SA" altLang="ko-KR" sz="2400" b="1" dirty="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2- تميّز الفاطميون عن العباسيين في نظام الحكم بـ:</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22" name="عنوان 1"/>
          <p:cNvSpPr txBox="1">
            <a:spLocks/>
          </p:cNvSpPr>
          <p:nvPr/>
        </p:nvSpPr>
        <p:spPr>
          <a:xfrm>
            <a:off x="1094704" y="4824114"/>
            <a:ext cx="8515284" cy="623455"/>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SA" sz="2400" b="1" dirty="0" err="1">
                <a:latin typeface="Sakkal Majalla" panose="02000000000000000000" pitchFamily="2" charset="-78"/>
                <a:cs typeface="Sakkal Majalla" panose="02000000000000000000" pitchFamily="2" charset="-78"/>
              </a:rPr>
              <a:t>ا</a:t>
            </a:r>
            <a:r>
              <a:rPr lang="ar-SA" sz="2400" b="1" dirty="0">
                <a:latin typeface="Sakkal Majalla" panose="02000000000000000000" pitchFamily="2" charset="-78"/>
                <a:cs typeface="Sakkal Majalla" panose="02000000000000000000" pitchFamily="2" charset="-78"/>
              </a:rPr>
              <a:t>- بناء أسطول بحري قوي. </a:t>
            </a:r>
            <a:r>
              <a:rPr lang="ar-SA" sz="2400" b="1" dirty="0" smtClean="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ب- نظام الوراثة في الحكم.  </a:t>
            </a:r>
            <a:r>
              <a:rPr lang="ar-SA" sz="2400" b="1" dirty="0" smtClean="0">
                <a:latin typeface="Sakkal Majalla" panose="02000000000000000000" pitchFamily="2" charset="-78"/>
                <a:cs typeface="Sakkal Majalla" panose="02000000000000000000" pitchFamily="2" charset="-78"/>
              </a:rPr>
              <a:t>        </a:t>
            </a:r>
            <a:r>
              <a:rPr lang="ar-SA" sz="2400" b="1" dirty="0" err="1" smtClean="0">
                <a:latin typeface="Sakkal Majalla" panose="02000000000000000000" pitchFamily="2" charset="-78"/>
                <a:cs typeface="Sakkal Majalla" panose="02000000000000000000" pitchFamily="2" charset="-78"/>
              </a:rPr>
              <a:t>ج</a:t>
            </a:r>
            <a:r>
              <a:rPr lang="ar-SA" sz="2400" b="1" dirty="0" smtClean="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استخدام منصب الوزارة.</a:t>
            </a:r>
            <a:endParaRPr lang="ar-SA" sz="2400" b="1" dirty="0" smtClean="0">
              <a:latin typeface="Sakkal Majalla" panose="02000000000000000000" pitchFamily="2" charset="-78"/>
              <a:cs typeface="Sakkal Majalla" panose="02000000000000000000" pitchFamily="2" charset="-78"/>
            </a:endParaRPr>
          </a:p>
        </p:txBody>
      </p:sp>
      <p:sp>
        <p:nvSpPr>
          <p:cNvPr id="23" name="AutoShape 92"/>
          <p:cNvSpPr>
            <a:spLocks noChangeArrowheads="1"/>
          </p:cNvSpPr>
          <p:nvPr/>
        </p:nvSpPr>
        <p:spPr bwMode="auto">
          <a:xfrm flipH="1">
            <a:off x="1090547" y="1475735"/>
            <a:ext cx="8519441" cy="732620"/>
          </a:xfrm>
          <a:prstGeom prst="rect">
            <a:avLst/>
          </a:prstGeom>
          <a:solidFill>
            <a:schemeClr val="accent2">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3200" b="1" dirty="0" smtClean="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اختر ال</a:t>
            </a:r>
            <a:r>
              <a:rPr lang="ar-BH" altLang="ko-KR" sz="3200" b="1" dirty="0" smtClean="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إ</a:t>
            </a:r>
            <a:r>
              <a:rPr lang="ar-SA" altLang="ko-KR" sz="3200" b="1" dirty="0" smtClean="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جابة الصحيحة</a:t>
            </a:r>
            <a:r>
              <a:rPr lang="ar-BH" altLang="ko-KR" sz="3200" b="1" dirty="0" smtClean="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a:t>
            </a:r>
            <a:endParaRPr kumimoji="0" lang="ko-KR" altLang="en-US" sz="3200" b="1" i="0" u="none" strike="noStrike" kern="1200" cap="none" spc="0" normalizeH="0" baseline="0" noProof="0" dirty="0">
              <a:ln>
                <a:noFill/>
              </a:ln>
              <a:solidFill>
                <a:srgbClr val="0070C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2" name="Rounded Rectangle 1"/>
          <p:cNvSpPr/>
          <p:nvPr/>
        </p:nvSpPr>
        <p:spPr>
          <a:xfrm>
            <a:off x="4713514" y="3309257"/>
            <a:ext cx="1981200" cy="51870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086600" y="4970906"/>
            <a:ext cx="2523388" cy="51870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9897461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1000" fill="hold"/>
                                        <p:tgtEl>
                                          <p:spTgt spid="23"/>
                                        </p:tgtEl>
                                        <p:attrNameLst>
                                          <p:attrName>ppt_x</p:attrName>
                                        </p:attrNameLst>
                                      </p:cBhvr>
                                      <p:tavLst>
                                        <p:tav tm="0">
                                          <p:val>
                                            <p:strVal val="#ppt_x"/>
                                          </p:val>
                                        </p:tav>
                                        <p:tav tm="100000">
                                          <p:val>
                                            <p:strVal val="#ppt_x"/>
                                          </p:val>
                                        </p:tav>
                                      </p:tavLst>
                                    </p:anim>
                                    <p:anim calcmode="lin" valueType="num">
                                      <p:cBhvr additive="base">
                                        <p:cTn id="21"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ppt_x"/>
                                          </p:val>
                                        </p:tav>
                                        <p:tav tm="100000">
                                          <p:val>
                                            <p:strVal val="#ppt_x"/>
                                          </p:val>
                                        </p:tav>
                                      </p:tavLst>
                                    </p:anim>
                                    <p:anim calcmode="lin" valueType="num">
                                      <p:cBhvr additive="base">
                                        <p:cTn id="27"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in)">
                                      <p:cBhvr>
                                        <p:cTn id="32" dur="2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6">
                                            <p:txEl>
                                              <p:pRg st="1" end="1"/>
                                            </p:txEl>
                                          </p:spTgt>
                                        </p:tgtEl>
                                        <p:attrNameLst>
                                          <p:attrName>style.visibility</p:attrName>
                                        </p:attrNameLst>
                                      </p:cBhvr>
                                      <p:to>
                                        <p:strVal val="visible"/>
                                      </p:to>
                                    </p:set>
                                    <p:animEffect transition="in" filter="wipe(right)">
                                      <p:cBhvr>
                                        <p:cTn id="37" dur="1000"/>
                                        <p:tgtEl>
                                          <p:spTgt spid="1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dissolv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1000" fill="hold"/>
                                        <p:tgtEl>
                                          <p:spTgt spid="21"/>
                                        </p:tgtEl>
                                        <p:attrNameLst>
                                          <p:attrName>ppt_x</p:attrName>
                                        </p:attrNameLst>
                                      </p:cBhvr>
                                      <p:tavLst>
                                        <p:tav tm="0">
                                          <p:val>
                                            <p:strVal val="#ppt_x"/>
                                          </p:val>
                                        </p:tav>
                                        <p:tav tm="100000">
                                          <p:val>
                                            <p:strVal val="#ppt_x"/>
                                          </p:val>
                                        </p:tav>
                                      </p:tavLst>
                                    </p:anim>
                                    <p:anim calcmode="lin" valueType="num">
                                      <p:cBhvr additive="base">
                                        <p:cTn id="48"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circle(in)">
                                      <p:cBhvr>
                                        <p:cTn id="53" dur="20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22">
                                            <p:txEl>
                                              <p:pRg st="0" end="0"/>
                                            </p:txEl>
                                          </p:spTgt>
                                        </p:tgtEl>
                                        <p:attrNameLst>
                                          <p:attrName>style.visibility</p:attrName>
                                        </p:attrNameLst>
                                      </p:cBhvr>
                                      <p:to>
                                        <p:strVal val="visible"/>
                                      </p:to>
                                    </p:set>
                                    <p:animEffect transition="in" filter="wipe(right)">
                                      <p:cBhvr>
                                        <p:cTn id="58" dur="1000"/>
                                        <p:tgtEl>
                                          <p:spTgt spid="2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dissolv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5" grpId="0" animBg="1"/>
      <p:bldP spid="16" grpId="0" animBg="1"/>
      <p:bldP spid="21" grpId="0" animBg="1"/>
      <p:bldP spid="22" grpId="0" animBg="1"/>
      <p:bldP spid="23" grpId="0" animBg="1"/>
      <p:bldP spid="2"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a:solidFill>
                  <a:srgbClr val="B00000"/>
                </a:solidFill>
                <a:latin typeface="Sakkal Majalla" panose="02000000000000000000" pitchFamily="2" charset="-78"/>
                <a:cs typeface="Sakkal Majalla" panose="02000000000000000000" pitchFamily="2" charset="-78"/>
              </a:rPr>
              <a:t>أسئلة التقويم </a:t>
            </a:r>
          </a:p>
          <a:p>
            <a:pPr algn="ctr" rtl="1"/>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796665" y="3292547"/>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1"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الثاني</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5" name="AutoShape 92"/>
          <p:cNvSpPr>
            <a:spLocks noChangeArrowheads="1"/>
          </p:cNvSpPr>
          <p:nvPr/>
        </p:nvSpPr>
        <p:spPr bwMode="auto">
          <a:xfrm flipH="1">
            <a:off x="1090546" y="1488329"/>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2400" b="1" dirty="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3-من مظاهر النهضة العمرانية في مصر الفاطمية:</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6" name="عنوان 1"/>
          <p:cNvSpPr txBox="1">
            <a:spLocks/>
          </p:cNvSpPr>
          <p:nvPr/>
        </p:nvSpPr>
        <p:spPr>
          <a:xfrm>
            <a:off x="1090547" y="2352715"/>
            <a:ext cx="8515284" cy="623455"/>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 </a:t>
            </a:r>
            <a:r>
              <a:rPr lang="ar-SA" sz="2400" b="1" dirty="0" smtClean="0">
                <a:latin typeface="Sakkal Majalla" panose="02000000000000000000" pitchFamily="2" charset="-78"/>
                <a:cs typeface="Sakkal Majalla" panose="02000000000000000000" pitchFamily="2" charset="-78"/>
              </a:rPr>
              <a:t>أ‌- بناء الجامع الأموي.               </a:t>
            </a:r>
            <a:r>
              <a:rPr lang="ar-SA" sz="2400" b="1" dirty="0">
                <a:latin typeface="Sakkal Majalla" panose="02000000000000000000" pitchFamily="2" charset="-78"/>
                <a:cs typeface="Sakkal Majalla" panose="02000000000000000000" pitchFamily="2" charset="-78"/>
              </a:rPr>
              <a:t>ب- بناء </a:t>
            </a:r>
            <a:r>
              <a:rPr lang="ar-SA" sz="2400" b="1" dirty="0" smtClean="0">
                <a:latin typeface="Sakkal Majalla" panose="02000000000000000000" pitchFamily="2" charset="-78"/>
                <a:cs typeface="Sakkal Majalla" panose="02000000000000000000" pitchFamily="2" charset="-78"/>
              </a:rPr>
              <a:t>جامع قرطبة.                </a:t>
            </a:r>
            <a:r>
              <a:rPr lang="ar-SA" sz="2400" b="1" dirty="0">
                <a:latin typeface="Sakkal Majalla" panose="02000000000000000000" pitchFamily="2" charset="-78"/>
                <a:cs typeface="Sakkal Majalla" panose="02000000000000000000" pitchFamily="2" charset="-78"/>
              </a:rPr>
              <a:t>ج- بناء جامع الأزهر.</a:t>
            </a:r>
            <a:endParaRPr lang="ar-SA" sz="2400" b="1" dirty="0" smtClean="0">
              <a:latin typeface="Sakkal Majalla" panose="02000000000000000000" pitchFamily="2" charset="-78"/>
              <a:cs typeface="Sakkal Majalla" panose="02000000000000000000" pitchFamily="2" charset="-78"/>
            </a:endParaRPr>
          </a:p>
        </p:txBody>
      </p:sp>
      <p:sp>
        <p:nvSpPr>
          <p:cNvPr id="23" name="AutoShape 92"/>
          <p:cNvSpPr>
            <a:spLocks noChangeArrowheads="1"/>
          </p:cNvSpPr>
          <p:nvPr/>
        </p:nvSpPr>
        <p:spPr bwMode="auto">
          <a:xfrm flipH="1">
            <a:off x="1086390" y="3277248"/>
            <a:ext cx="8519441" cy="732620"/>
          </a:xfrm>
          <a:prstGeom prst="rect">
            <a:avLst/>
          </a:prstGeom>
          <a:solidFill>
            <a:schemeClr val="accent2">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3200" b="1" dirty="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ما سبب رغبة الفاطميين في بناء </a:t>
            </a:r>
            <a:r>
              <a:rPr lang="ar-SA" altLang="ko-KR" sz="3200" b="1" dirty="0" smtClean="0">
                <a:solidFill>
                  <a:srgbClr val="0070C0"/>
                </a:solidFill>
                <a:latin typeface="Sakkal Majalla" panose="02000000000000000000" pitchFamily="2" charset="-78"/>
                <a:ea typeface="맑은 고딕" panose="020B0503020000020004" pitchFamily="34" charset="-127"/>
                <a:cs typeface="Sakkal Majalla" panose="02000000000000000000" pitchFamily="2" charset="-78"/>
              </a:rPr>
              <a:t>دولتهم؟</a:t>
            </a:r>
            <a:endParaRPr kumimoji="0" lang="ko-KR" altLang="en-US" sz="3200" b="1" i="0" u="none" strike="noStrike" kern="1200" cap="none" spc="0" normalizeH="0" baseline="0" noProof="0" dirty="0">
              <a:ln>
                <a:noFill/>
              </a:ln>
              <a:solidFill>
                <a:srgbClr val="0070C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3" name="Rounded Rectangle 12"/>
          <p:cNvSpPr/>
          <p:nvPr/>
        </p:nvSpPr>
        <p:spPr>
          <a:xfrm>
            <a:off x="2588506" y="2451139"/>
            <a:ext cx="1981200" cy="518705"/>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عنوان 1"/>
          <p:cNvSpPr txBox="1">
            <a:spLocks/>
          </p:cNvSpPr>
          <p:nvPr/>
        </p:nvSpPr>
        <p:spPr>
          <a:xfrm>
            <a:off x="1090547" y="4155315"/>
            <a:ext cx="8515284" cy="910852"/>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SA" sz="2400" b="1" dirty="0">
                <a:latin typeface="Sakkal Majalla" panose="02000000000000000000" pitchFamily="2" charset="-78"/>
                <a:cs typeface="Sakkal Majalla" panose="02000000000000000000" pitchFamily="2" charset="-78"/>
              </a:rPr>
              <a:t>قام الفاطميون بالقضاء على الخلافة العباسية </a:t>
            </a:r>
            <a:r>
              <a:rPr lang="ar-SA" sz="2400" b="1" dirty="0" smtClean="0">
                <a:latin typeface="Sakkal Majalla" panose="02000000000000000000" pitchFamily="2" charset="-78"/>
                <a:cs typeface="Sakkal Majalla" panose="02000000000000000000" pitchFamily="2" charset="-78"/>
              </a:rPr>
              <a:t>وتأسيس دولتهم؛ </a:t>
            </a:r>
            <a:r>
              <a:rPr lang="ar-SA" sz="2400" b="1" dirty="0">
                <a:latin typeface="Sakkal Majalla" panose="02000000000000000000" pitchFamily="2" charset="-78"/>
                <a:cs typeface="Sakkal Majalla" panose="02000000000000000000" pitchFamily="2" charset="-78"/>
              </a:rPr>
              <a:t>لما </a:t>
            </a:r>
            <a:r>
              <a:rPr lang="ar-SA" sz="2400" b="1" dirty="0" err="1">
                <a:latin typeface="Sakkal Majalla" panose="02000000000000000000" pitchFamily="2" charset="-78"/>
                <a:cs typeface="Sakkal Majalla" panose="02000000000000000000" pitchFamily="2" charset="-78"/>
              </a:rPr>
              <a:t>اعتقدوه</a:t>
            </a:r>
            <a:r>
              <a:rPr lang="ar-SA" sz="2400" b="1" dirty="0">
                <a:latin typeface="Sakkal Majalla" panose="02000000000000000000" pitchFamily="2" charset="-78"/>
                <a:cs typeface="Sakkal Majalla" panose="02000000000000000000" pitchFamily="2" charset="-78"/>
              </a:rPr>
              <a:t> من </a:t>
            </a:r>
            <a:r>
              <a:rPr lang="ar-SA" sz="2400" b="1" dirty="0" smtClean="0">
                <a:latin typeface="Sakkal Majalla" panose="02000000000000000000" pitchFamily="2" charset="-78"/>
                <a:cs typeface="Sakkal Majalla" panose="02000000000000000000" pitchFamily="2" charset="-78"/>
              </a:rPr>
              <a:t>أنَّ </a:t>
            </a:r>
            <a:r>
              <a:rPr lang="ar-SA" sz="2400" b="1" dirty="0">
                <a:latin typeface="Sakkal Majalla" panose="02000000000000000000" pitchFamily="2" charset="-78"/>
                <a:cs typeface="Sakkal Majalla" panose="02000000000000000000" pitchFamily="2" charset="-78"/>
              </a:rPr>
              <a:t>الخلافة حق لأبناء علي من فاطمة بنت رسول الله صلى الله عليه وسلم.</a:t>
            </a:r>
            <a:endParaRPr lang="ar-SA" sz="2400" b="1" dirty="0" smtClean="0">
              <a:latin typeface="Sakkal Majalla" panose="02000000000000000000" pitchFamily="2" charset="-78"/>
              <a:cs typeface="Sakkal Majalla" panose="02000000000000000000" pitchFamily="2" charset="-78"/>
            </a:endParaRPr>
          </a:p>
        </p:txBody>
      </p:sp>
      <p:sp>
        <p:nvSpPr>
          <p:cNvPr id="18"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619919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ircle(in)">
                                      <p:cBhvr>
                                        <p:cTn id="20" dur="20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animEffect transition="in" filter="wipe(right)">
                                      <p:cBhvr>
                                        <p:cTn id="25" dur="1000"/>
                                        <p:tgtEl>
                                          <p:spTgt spid="1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000" fill="hold"/>
                                        <p:tgtEl>
                                          <p:spTgt spid="9"/>
                                        </p:tgtEl>
                                        <p:attrNameLst>
                                          <p:attrName>ppt_x</p:attrName>
                                        </p:attrNameLst>
                                      </p:cBhvr>
                                      <p:tavLst>
                                        <p:tav tm="0">
                                          <p:val>
                                            <p:strVal val="#ppt_x"/>
                                          </p:val>
                                        </p:tav>
                                        <p:tav tm="100000">
                                          <p:val>
                                            <p:strVal val="#ppt_x"/>
                                          </p:val>
                                        </p:tav>
                                      </p:tavLst>
                                    </p:anim>
                                    <p:anim calcmode="lin" valueType="num">
                                      <p:cBhvr additive="base">
                                        <p:cTn id="3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000" fill="hold"/>
                                        <p:tgtEl>
                                          <p:spTgt spid="23"/>
                                        </p:tgtEl>
                                        <p:attrNameLst>
                                          <p:attrName>ppt_x</p:attrName>
                                        </p:attrNameLst>
                                      </p:cBhvr>
                                      <p:tavLst>
                                        <p:tav tm="0">
                                          <p:val>
                                            <p:strVal val="#ppt_x"/>
                                          </p:val>
                                        </p:tav>
                                        <p:tav tm="100000">
                                          <p:val>
                                            <p:strVal val="#ppt_x"/>
                                          </p:val>
                                        </p:tav>
                                      </p:tavLst>
                                    </p:anim>
                                    <p:anim calcmode="lin" valueType="num">
                                      <p:cBhvr additive="base">
                                        <p:cTn id="42"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circle(in)">
                                      <p:cBhvr>
                                        <p:cTn id="47" dur="20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nodeType="click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animEffect transition="in" filter="wipe(right)">
                                      <p:cBhvr>
                                        <p:cTn id="52"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5" grpId="0" animBg="1"/>
      <p:bldP spid="16" grpId="0" animBg="1"/>
      <p:bldP spid="23"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3554569" y="2204862"/>
            <a:ext cx="5413847" cy="1569660"/>
          </a:xfrm>
          <a:prstGeom prst="rect">
            <a:avLst/>
          </a:prstGeom>
          <a:solidFill>
            <a:srgbClr val="D1E6C4"/>
          </a:solidFill>
        </p:spPr>
        <p:txBody>
          <a:bodyPr wrap="square">
            <a:spAutoFit/>
          </a:bodyPr>
          <a:lstStyle/>
          <a:p>
            <a:pPr algn="ctr" rtl="1"/>
            <a:r>
              <a:rPr lang="ar-BH"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rPr>
              <a:t>انتهى </a:t>
            </a:r>
            <a:r>
              <a:rPr lang="ar-BH" sz="9600" b="1" dirty="0" smtClean="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rPr>
              <a:t>الدّرسُ</a:t>
            </a:r>
            <a:endParaRPr lang="en-US"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endParaRPr>
          </a:p>
        </p:txBody>
      </p:sp>
      <p:sp>
        <p:nvSpPr>
          <p:cNvPr id="9" name="مستطيل 3">
            <a:extLst>
              <a:ext uri="{FF2B5EF4-FFF2-40B4-BE49-F238E27FC236}">
                <a16:creationId xmlns:a16="http://schemas.microsoft.com/office/drawing/2014/main" xmlns="" id="{4B3C9DE7-92D6-469E-8AE9-CB0338F9207B}"/>
              </a:ext>
            </a:extLst>
          </p:cNvPr>
          <p:cNvSpPr/>
          <p:nvPr/>
        </p:nvSpPr>
        <p:spPr>
          <a:xfrm>
            <a:off x="-1" y="622616"/>
            <a:ext cx="2621757" cy="53502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6</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000" b="1" dirty="0">
                <a:solidFill>
                  <a:schemeClr val="bg1"/>
                </a:solidFill>
                <a:latin typeface="Sakkal Majalla" panose="02000000000000000000" pitchFamily="2" charset="-78"/>
                <a:cs typeface="Sakkal Majalla" panose="02000000000000000000" pitchFamily="2" charset="-78"/>
              </a:rPr>
              <a:t>الحركات السياسية والاجتماعية (</a:t>
            </a:r>
            <a:r>
              <a:rPr lang="en-US" sz="1000" b="1" dirty="0">
                <a:solidFill>
                  <a:schemeClr val="bg1"/>
                </a:solidFill>
                <a:latin typeface="Sakkal Majalla" panose="02000000000000000000" pitchFamily="2" charset="-78"/>
                <a:cs typeface="Sakkal Majalla" panose="02000000000000000000" pitchFamily="2" charset="-78"/>
              </a:rPr>
              <a:t>2</a:t>
            </a:r>
            <a:r>
              <a:rPr lang="ar-SA" sz="1000" b="1" dirty="0">
                <a:solidFill>
                  <a:schemeClr val="bg1"/>
                </a:solidFill>
                <a:latin typeface="Sakkal Majalla" panose="02000000000000000000" pitchFamily="2" charset="-78"/>
                <a:cs typeface="Sakkal Majalla" panose="02000000000000000000" pitchFamily="2" charset="-78"/>
              </a:rPr>
              <a:t>)- قيام الخلافة الفاطمية في </a:t>
            </a:r>
            <a:r>
              <a:rPr lang="ar-SA" sz="1000" b="1" dirty="0" smtClean="0">
                <a:solidFill>
                  <a:schemeClr val="bg1"/>
                </a:solidFill>
                <a:latin typeface="Sakkal Majalla" panose="02000000000000000000" pitchFamily="2" charset="-78"/>
                <a:cs typeface="Sakkal Majalla" panose="02000000000000000000" pitchFamily="2" charset="-78"/>
              </a:rPr>
              <a:t>مصر</a:t>
            </a:r>
            <a:endParaRPr lang="ar-SA" sz="1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0573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1282</TotalTime>
  <Words>959</Words>
  <Application>Microsoft Office PowerPoint</Application>
  <PresentationFormat>Widescreen</PresentationFormat>
  <Paragraphs>100</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맑은 고딕</vt:lpstr>
      <vt:lpstr>Arial</vt:lpstr>
      <vt:lpstr>Calibri</vt:lpstr>
      <vt:lpstr>Calibri Light</vt:lpstr>
      <vt:lpstr>Sakkal Majalla</vt:lpstr>
      <vt:lpstr>Simplified Arabic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Mothafer Abdul Mahmood Alrawashda</cp:lastModifiedBy>
  <cp:revision>82</cp:revision>
  <cp:lastPrinted>2021-01-17T11:49:49Z</cp:lastPrinted>
  <dcterms:created xsi:type="dcterms:W3CDTF">2020-03-04T10:47:58Z</dcterms:created>
  <dcterms:modified xsi:type="dcterms:W3CDTF">2021-03-10T08:46:44Z</dcterms:modified>
</cp:coreProperties>
</file>