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33"/>
  </p:notesMasterIdLst>
  <p:sldIdLst>
    <p:sldId id="383" r:id="rId2"/>
    <p:sldId id="388" r:id="rId3"/>
    <p:sldId id="384" r:id="rId4"/>
    <p:sldId id="387" r:id="rId5"/>
    <p:sldId id="386" r:id="rId6"/>
    <p:sldId id="385" r:id="rId7"/>
    <p:sldId id="368" r:id="rId8"/>
    <p:sldId id="381" r:id="rId9"/>
    <p:sldId id="369" r:id="rId10"/>
    <p:sldId id="294" r:id="rId11"/>
    <p:sldId id="297" r:id="rId12"/>
    <p:sldId id="339" r:id="rId13"/>
    <p:sldId id="340" r:id="rId14"/>
    <p:sldId id="348" r:id="rId15"/>
    <p:sldId id="366" r:id="rId16"/>
    <p:sldId id="373" r:id="rId17"/>
    <p:sldId id="372" r:id="rId18"/>
    <p:sldId id="314" r:id="rId19"/>
    <p:sldId id="351" r:id="rId20"/>
    <p:sldId id="361" r:id="rId21"/>
    <p:sldId id="376" r:id="rId22"/>
    <p:sldId id="375" r:id="rId23"/>
    <p:sldId id="345" r:id="rId24"/>
    <p:sldId id="354" r:id="rId25"/>
    <p:sldId id="363" r:id="rId26"/>
    <p:sldId id="378" r:id="rId27"/>
    <p:sldId id="377" r:id="rId28"/>
    <p:sldId id="374" r:id="rId29"/>
    <p:sldId id="379" r:id="rId30"/>
    <p:sldId id="380" r:id="rId31"/>
    <p:sldId id="31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6F6F6"/>
    <a:srgbClr val="FFFFFF"/>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بلا نمط، بلا شبكة">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569" autoAdjust="0"/>
    <p:restoredTop sz="91093" autoAdjust="0"/>
  </p:normalViewPr>
  <p:slideViewPr>
    <p:cSldViewPr snapToGrid="0">
      <p:cViewPr varScale="1">
        <p:scale>
          <a:sx n="77" d="100"/>
          <a:sy n="77" d="100"/>
        </p:scale>
        <p:origin x="56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DF867A2C-93C7-458C-8EDB-94CB365715D2}" type="datetimeFigureOut">
              <a:rPr lang="en-US" smtClean="0"/>
              <a:t>10/8/2022</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95E7EEB7-7186-499B-A38B-1AAFFAA2C1F2}" type="slidenum">
              <a:rPr lang="en-US" smtClean="0"/>
              <a:t>‹#›</a:t>
            </a:fld>
            <a:endParaRPr lang="en-US"/>
          </a:p>
        </p:txBody>
      </p:sp>
    </p:spTree>
    <p:extLst>
      <p:ext uri="{BB962C8B-B14F-4D97-AF65-F5344CB8AC3E}">
        <p14:creationId xmlns:p14="http://schemas.microsoft.com/office/powerpoint/2010/main" val="85255900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BH" dirty="0"/>
              <a:t>توظيف الرؤوس المرقمة </a:t>
            </a:r>
            <a:endParaRPr lang="en-US" dirty="0"/>
          </a:p>
        </p:txBody>
      </p:sp>
      <p:sp>
        <p:nvSpPr>
          <p:cNvPr id="4" name="Slide Number Placeholder 3"/>
          <p:cNvSpPr>
            <a:spLocks noGrp="1"/>
          </p:cNvSpPr>
          <p:nvPr>
            <p:ph type="sldNum" sz="quarter" idx="5"/>
          </p:nvPr>
        </p:nvSpPr>
        <p:spPr/>
        <p:txBody>
          <a:bodyPr/>
          <a:lstStyle/>
          <a:p>
            <a:fld id="{CE1265ED-1274-48D1-8F94-10DD890EDB08}" type="slidenum">
              <a:rPr lang="en-GB" smtClean="0"/>
              <a:t>31</a:t>
            </a:fld>
            <a:endParaRPr lang="en-GB"/>
          </a:p>
        </p:txBody>
      </p:sp>
    </p:spTree>
    <p:extLst>
      <p:ext uri="{BB962C8B-B14F-4D97-AF65-F5344CB8AC3E}">
        <p14:creationId xmlns:p14="http://schemas.microsoft.com/office/powerpoint/2010/main" val="77597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10/8/2022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521196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10/8/2022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1985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10/8/2022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644887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10/8/2022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05739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10/8/2022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602588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10/8/2022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27546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10/8/2022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040465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10/8/2022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79861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10/8/2022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370401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10/8/2022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17833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10/8/2022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858995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10/8/2022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11039109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a:extLst>
              <a:ext uri="{FF2B5EF4-FFF2-40B4-BE49-F238E27FC236}">
                <a16:creationId xmlns:a16="http://schemas.microsoft.com/office/drawing/2014/main" id="{9B91FA6E-2BA5-42C9-B3DA-403580188343}"/>
              </a:ext>
            </a:extLst>
          </p:cNvPr>
          <p:cNvSpPr txBox="1"/>
          <p:nvPr/>
        </p:nvSpPr>
        <p:spPr>
          <a:xfrm>
            <a:off x="6597748" y="386715"/>
            <a:ext cx="5242561" cy="2862322"/>
          </a:xfrm>
          <a:prstGeom prst="rect">
            <a:avLst/>
          </a:prstGeom>
          <a:noFill/>
        </p:spPr>
        <p:txBody>
          <a:bodyPr wrap="square" rtlCol="0">
            <a:spAutoFit/>
          </a:bodyPr>
          <a:lstStyle/>
          <a:p>
            <a:pPr algn="r"/>
            <a:r>
              <a:rPr lang="ar-SA" sz="3600" b="1" dirty="0">
                <a:solidFill>
                  <a:schemeClr val="accent6">
                    <a:lumMod val="50000"/>
                  </a:schemeClr>
                </a:solidFill>
              </a:rPr>
              <a:t>مدرسة البسيتين الإعدادية للبنين </a:t>
            </a:r>
          </a:p>
          <a:p>
            <a:pPr algn="r"/>
            <a:r>
              <a:rPr lang="ar-SA" sz="3600" b="1" dirty="0">
                <a:solidFill>
                  <a:schemeClr val="accent6">
                    <a:lumMod val="50000"/>
                  </a:schemeClr>
                </a:solidFill>
              </a:rPr>
              <a:t>أسرة اللغة العربية </a:t>
            </a:r>
          </a:p>
          <a:p>
            <a:pPr algn="r"/>
            <a:r>
              <a:rPr lang="ar-SA" sz="3600" b="1" dirty="0">
                <a:solidFill>
                  <a:schemeClr val="accent6">
                    <a:lumMod val="50000"/>
                  </a:schemeClr>
                </a:solidFill>
              </a:rPr>
              <a:t>الثّاني  الإعدادي </a:t>
            </a:r>
          </a:p>
          <a:p>
            <a:pPr algn="r"/>
            <a:r>
              <a:rPr lang="ar-SA" sz="3600" b="1" dirty="0">
                <a:solidFill>
                  <a:schemeClr val="accent6">
                    <a:lumMod val="50000"/>
                  </a:schemeClr>
                </a:solidFill>
              </a:rPr>
              <a:t>الفصل الأوّل  2022م-2023م </a:t>
            </a:r>
          </a:p>
          <a:p>
            <a:pPr algn="r"/>
            <a:r>
              <a:rPr lang="ar-SA" sz="3600" b="1" dirty="0">
                <a:solidFill>
                  <a:schemeClr val="accent6">
                    <a:lumMod val="50000"/>
                  </a:schemeClr>
                </a:solidFill>
              </a:rPr>
              <a:t> </a:t>
            </a:r>
            <a:endParaRPr lang="en-GB" dirty="0"/>
          </a:p>
        </p:txBody>
      </p:sp>
      <p:sp>
        <p:nvSpPr>
          <p:cNvPr id="2" name="مربع نص 1">
            <a:extLst>
              <a:ext uri="{FF2B5EF4-FFF2-40B4-BE49-F238E27FC236}">
                <a16:creationId xmlns:a16="http://schemas.microsoft.com/office/drawing/2014/main" id="{331A6E14-79E0-4992-804D-9EE68FEA5A78}"/>
              </a:ext>
            </a:extLst>
          </p:cNvPr>
          <p:cNvSpPr txBox="1"/>
          <p:nvPr/>
        </p:nvSpPr>
        <p:spPr>
          <a:xfrm>
            <a:off x="6713951" y="3901094"/>
            <a:ext cx="5478049" cy="2523768"/>
          </a:xfrm>
          <a:prstGeom prst="rect">
            <a:avLst/>
          </a:prstGeom>
          <a:solidFill>
            <a:schemeClr val="accent2"/>
          </a:solidFill>
        </p:spPr>
        <p:txBody>
          <a:bodyPr wrap="square" rtlCol="0">
            <a:spAutoFit/>
          </a:bodyPr>
          <a:lstStyle/>
          <a:p>
            <a:pPr algn="r"/>
            <a:r>
              <a:rPr lang="ar-SA" sz="4800" b="1" dirty="0">
                <a:solidFill>
                  <a:srgbClr val="7030A0"/>
                </a:solidFill>
              </a:rPr>
              <a:t>الإثنين 10أكتوبر 2022م </a:t>
            </a:r>
          </a:p>
          <a:p>
            <a:pPr algn="r"/>
            <a:endParaRPr lang="ar-SA" sz="2800" b="1" dirty="0">
              <a:solidFill>
                <a:srgbClr val="7030A0"/>
              </a:solidFill>
            </a:endParaRPr>
          </a:p>
          <a:p>
            <a:pPr algn="r"/>
            <a:endParaRPr lang="ar-SA" sz="2800" b="1" dirty="0">
              <a:solidFill>
                <a:srgbClr val="7030A0"/>
              </a:solidFill>
            </a:endParaRPr>
          </a:p>
          <a:p>
            <a:pPr algn="r"/>
            <a:r>
              <a:rPr lang="ar-SA" sz="5400" b="1" dirty="0">
                <a:solidFill>
                  <a:srgbClr val="7030A0"/>
                </a:solidFill>
              </a:rPr>
              <a:t>14 ربيع أول 1444ه </a:t>
            </a:r>
            <a:endParaRPr lang="en-GB" sz="5400" b="1" dirty="0">
              <a:solidFill>
                <a:srgbClr val="7030A0"/>
              </a:solidFill>
            </a:endParaRPr>
          </a:p>
        </p:txBody>
      </p:sp>
      <p:pic>
        <p:nvPicPr>
          <p:cNvPr id="6" name="صورة 5">
            <a:extLst>
              <a:ext uri="{FF2B5EF4-FFF2-40B4-BE49-F238E27FC236}">
                <a16:creationId xmlns:a16="http://schemas.microsoft.com/office/drawing/2014/main" id="{825386EF-79E1-4D16-5C57-4985832473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6978316" cy="6424863"/>
          </a:xfrm>
          <a:prstGeom prst="rect">
            <a:avLst/>
          </a:prstGeom>
        </p:spPr>
      </p:pic>
    </p:spTree>
    <p:extLst>
      <p:ext uri="{BB962C8B-B14F-4D97-AF65-F5344CB8AC3E}">
        <p14:creationId xmlns:p14="http://schemas.microsoft.com/office/powerpoint/2010/main" val="3910035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98170F7A-E109-4AA1-B430-49B73535CE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466114"/>
          </a:xfrm>
          <a:prstGeom prst="rect">
            <a:avLst/>
          </a:prstGeom>
        </p:spPr>
      </p:pic>
    </p:spTree>
    <p:extLst>
      <p:ext uri="{BB962C8B-B14F-4D97-AF65-F5344CB8AC3E}">
        <p14:creationId xmlns:p14="http://schemas.microsoft.com/office/powerpoint/2010/main" val="798193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FDA0B33B-012E-40AE-BA2D-6B54E6F631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518366"/>
          </a:xfrm>
          <a:prstGeom prst="rect">
            <a:avLst/>
          </a:prstGeom>
        </p:spPr>
      </p:pic>
    </p:spTree>
    <p:extLst>
      <p:ext uri="{BB962C8B-B14F-4D97-AF65-F5344CB8AC3E}">
        <p14:creationId xmlns:p14="http://schemas.microsoft.com/office/powerpoint/2010/main" val="3884518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5129CFE8-5E96-4D11-9551-A4C8CBF6E85C}"/>
              </a:ext>
            </a:extLst>
          </p:cNvPr>
          <p:cNvSpPr txBox="1"/>
          <p:nvPr/>
        </p:nvSpPr>
        <p:spPr>
          <a:xfrm>
            <a:off x="0" y="253"/>
            <a:ext cx="12192000" cy="1015663"/>
          </a:xfrm>
          <a:prstGeom prst="rect">
            <a:avLst/>
          </a:prstGeom>
          <a:solidFill>
            <a:schemeClr val="accent1">
              <a:lumMod val="75000"/>
            </a:schemeClr>
          </a:solidFill>
        </p:spPr>
        <p:txBody>
          <a:bodyPr wrap="square" rtlCol="0">
            <a:spAutoFit/>
          </a:bodyPr>
          <a:lstStyle/>
          <a:p>
            <a:r>
              <a:rPr lang="ar-SA" sz="6000" b="1" dirty="0">
                <a:solidFill>
                  <a:srgbClr val="FFFF00"/>
                </a:solidFill>
                <a:latin typeface="Arabic Typesetting" panose="03020402040406030203" pitchFamily="66" charset="-78"/>
                <a:cs typeface="Arabic Typesetting" panose="03020402040406030203" pitchFamily="66" charset="-78"/>
              </a:rPr>
              <a:t>نجوم حصة اللغة العربية ليوم الأربعاء            5 أكتوبر    2022م 2ع6</a:t>
            </a:r>
            <a:endParaRPr lang="en-GB" sz="6000" dirty="0">
              <a:latin typeface="Arabic Typesetting" panose="03020402040406030203" pitchFamily="66" charset="-78"/>
              <a:cs typeface="Arabic Typesetting" panose="03020402040406030203" pitchFamily="66" charset="-78"/>
            </a:endParaRPr>
          </a:p>
        </p:txBody>
      </p:sp>
      <p:sp>
        <p:nvSpPr>
          <p:cNvPr id="3" name="نجمة: 6 نقاط 2">
            <a:extLst>
              <a:ext uri="{FF2B5EF4-FFF2-40B4-BE49-F238E27FC236}">
                <a16:creationId xmlns:a16="http://schemas.microsoft.com/office/drawing/2014/main" id="{B7192D18-F2C8-4CEF-8279-50527AFF6D3F}"/>
              </a:ext>
            </a:extLst>
          </p:cNvPr>
          <p:cNvSpPr/>
          <p:nvPr/>
        </p:nvSpPr>
        <p:spPr>
          <a:xfrm>
            <a:off x="105894" y="1001804"/>
            <a:ext cx="2743509" cy="3040808"/>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600" b="1" dirty="0">
                <a:solidFill>
                  <a:schemeClr val="tx1">
                    <a:lumMod val="95000"/>
                    <a:lumOff val="5000"/>
                  </a:schemeClr>
                </a:solidFill>
              </a:rPr>
              <a:t>سلطان يوسف </a:t>
            </a:r>
            <a:endParaRPr lang="en-GB" sz="3600" b="1" dirty="0">
              <a:solidFill>
                <a:schemeClr val="tx1">
                  <a:lumMod val="95000"/>
                  <a:lumOff val="5000"/>
                </a:schemeClr>
              </a:solidFill>
            </a:endParaRPr>
          </a:p>
        </p:txBody>
      </p:sp>
      <p:sp>
        <p:nvSpPr>
          <p:cNvPr id="7" name="نجمة: 6 نقاط 6">
            <a:extLst>
              <a:ext uri="{FF2B5EF4-FFF2-40B4-BE49-F238E27FC236}">
                <a16:creationId xmlns:a16="http://schemas.microsoft.com/office/drawing/2014/main" id="{787807EF-8DF0-4D9D-BDE5-06BCCBD1E5E7}"/>
              </a:ext>
            </a:extLst>
          </p:cNvPr>
          <p:cNvSpPr/>
          <p:nvPr/>
        </p:nvSpPr>
        <p:spPr>
          <a:xfrm>
            <a:off x="5868172" y="1001803"/>
            <a:ext cx="3082475" cy="2919785"/>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000" b="1" dirty="0">
                <a:solidFill>
                  <a:schemeClr val="tx1">
                    <a:lumMod val="95000"/>
                    <a:lumOff val="5000"/>
                  </a:schemeClr>
                </a:solidFill>
              </a:rPr>
              <a:t>عبدالرحمن علي </a:t>
            </a:r>
            <a:endParaRPr lang="en-GB" sz="4000" b="1" dirty="0">
              <a:solidFill>
                <a:schemeClr val="tx1">
                  <a:lumMod val="95000"/>
                  <a:lumOff val="5000"/>
                </a:schemeClr>
              </a:solidFill>
            </a:endParaRPr>
          </a:p>
        </p:txBody>
      </p:sp>
      <p:sp>
        <p:nvSpPr>
          <p:cNvPr id="8" name="نجمة: 6 نقاط 7">
            <a:extLst>
              <a:ext uri="{FF2B5EF4-FFF2-40B4-BE49-F238E27FC236}">
                <a16:creationId xmlns:a16="http://schemas.microsoft.com/office/drawing/2014/main" id="{330C2DD6-C8A6-4974-8D9F-1465C24B7C92}"/>
              </a:ext>
            </a:extLst>
          </p:cNvPr>
          <p:cNvSpPr/>
          <p:nvPr/>
        </p:nvSpPr>
        <p:spPr>
          <a:xfrm>
            <a:off x="9055770" y="921514"/>
            <a:ext cx="3136230" cy="2800224"/>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200" b="1" dirty="0">
                <a:solidFill>
                  <a:schemeClr val="tx1">
                    <a:lumMod val="95000"/>
                    <a:lumOff val="5000"/>
                  </a:schemeClr>
                </a:solidFill>
              </a:rPr>
              <a:t>وهيب عبدالمجيد </a:t>
            </a:r>
            <a:endParaRPr lang="en-GB" sz="3200" b="1" dirty="0">
              <a:solidFill>
                <a:schemeClr val="tx1">
                  <a:lumMod val="95000"/>
                  <a:lumOff val="5000"/>
                </a:schemeClr>
              </a:solidFill>
            </a:endParaRPr>
          </a:p>
        </p:txBody>
      </p:sp>
      <p:sp>
        <p:nvSpPr>
          <p:cNvPr id="4" name="نجمة: 6 نقاط 3">
            <a:extLst>
              <a:ext uri="{FF2B5EF4-FFF2-40B4-BE49-F238E27FC236}">
                <a16:creationId xmlns:a16="http://schemas.microsoft.com/office/drawing/2014/main" id="{E527F408-0E3C-1F5B-5032-8C2E0C3D3CE0}"/>
              </a:ext>
            </a:extLst>
          </p:cNvPr>
          <p:cNvSpPr/>
          <p:nvPr/>
        </p:nvSpPr>
        <p:spPr>
          <a:xfrm>
            <a:off x="4195820" y="3507774"/>
            <a:ext cx="3082475" cy="2919785"/>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000" b="1" dirty="0">
                <a:solidFill>
                  <a:schemeClr val="tx1">
                    <a:lumMod val="95000"/>
                    <a:lumOff val="5000"/>
                  </a:schemeClr>
                </a:solidFill>
              </a:rPr>
              <a:t>عبيدة تامر </a:t>
            </a:r>
            <a:endParaRPr lang="en-GB" sz="4000" b="1" dirty="0">
              <a:solidFill>
                <a:schemeClr val="tx1">
                  <a:lumMod val="95000"/>
                  <a:lumOff val="5000"/>
                </a:schemeClr>
              </a:solidFill>
            </a:endParaRPr>
          </a:p>
        </p:txBody>
      </p:sp>
      <p:sp>
        <p:nvSpPr>
          <p:cNvPr id="5" name="نجمة: 6 نقاط 4">
            <a:extLst>
              <a:ext uri="{FF2B5EF4-FFF2-40B4-BE49-F238E27FC236}">
                <a16:creationId xmlns:a16="http://schemas.microsoft.com/office/drawing/2014/main" id="{26819D54-1830-4D54-5124-F377CD742BD0}"/>
              </a:ext>
            </a:extLst>
          </p:cNvPr>
          <p:cNvSpPr/>
          <p:nvPr/>
        </p:nvSpPr>
        <p:spPr>
          <a:xfrm>
            <a:off x="2862942" y="901877"/>
            <a:ext cx="3082475" cy="3140735"/>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5400" b="1" dirty="0">
                <a:solidFill>
                  <a:schemeClr val="tx1">
                    <a:lumMod val="95000"/>
                    <a:lumOff val="5000"/>
                  </a:schemeClr>
                </a:solidFill>
              </a:rPr>
              <a:t>خالد رياض </a:t>
            </a:r>
            <a:endParaRPr lang="en-GB" sz="5400" b="1" dirty="0">
              <a:solidFill>
                <a:schemeClr val="tx1">
                  <a:lumMod val="95000"/>
                  <a:lumOff val="5000"/>
                </a:schemeClr>
              </a:solidFill>
            </a:endParaRPr>
          </a:p>
        </p:txBody>
      </p:sp>
      <p:sp>
        <p:nvSpPr>
          <p:cNvPr id="6" name="نجمة: 6 نقاط 5">
            <a:extLst>
              <a:ext uri="{FF2B5EF4-FFF2-40B4-BE49-F238E27FC236}">
                <a16:creationId xmlns:a16="http://schemas.microsoft.com/office/drawing/2014/main" id="{326F27FC-6F6E-E0C5-D1AF-7D69BABD197E}"/>
              </a:ext>
            </a:extLst>
          </p:cNvPr>
          <p:cNvSpPr/>
          <p:nvPr/>
        </p:nvSpPr>
        <p:spPr>
          <a:xfrm>
            <a:off x="248356" y="3307644"/>
            <a:ext cx="3901729" cy="3119915"/>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5400" b="1" dirty="0">
                <a:solidFill>
                  <a:schemeClr val="tx1">
                    <a:lumMod val="95000"/>
                    <a:lumOff val="5000"/>
                  </a:schemeClr>
                </a:solidFill>
              </a:rPr>
              <a:t>محمد سند </a:t>
            </a:r>
            <a:endParaRPr lang="en-GB" sz="5400" b="1" dirty="0">
              <a:solidFill>
                <a:schemeClr val="tx1">
                  <a:lumMod val="95000"/>
                  <a:lumOff val="5000"/>
                </a:schemeClr>
              </a:solidFill>
            </a:endParaRPr>
          </a:p>
        </p:txBody>
      </p:sp>
      <p:sp>
        <p:nvSpPr>
          <p:cNvPr id="9" name="نجمة: 6 نقاط 8">
            <a:extLst>
              <a:ext uri="{FF2B5EF4-FFF2-40B4-BE49-F238E27FC236}">
                <a16:creationId xmlns:a16="http://schemas.microsoft.com/office/drawing/2014/main" id="{F7FA8C4A-04EF-8157-DAB9-D6562B585AAD}"/>
              </a:ext>
            </a:extLst>
          </p:cNvPr>
          <p:cNvSpPr/>
          <p:nvPr/>
        </p:nvSpPr>
        <p:spPr>
          <a:xfrm>
            <a:off x="7507706" y="3152274"/>
            <a:ext cx="3337878" cy="3275285"/>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solidFill>
                  <a:schemeClr val="tx1">
                    <a:lumMod val="95000"/>
                    <a:lumOff val="5000"/>
                  </a:schemeClr>
                </a:solidFill>
              </a:rPr>
              <a:t>عبدالله خليل </a:t>
            </a:r>
            <a:endParaRPr lang="en-GB" sz="6000" b="1" dirty="0">
              <a:solidFill>
                <a:schemeClr val="tx1">
                  <a:lumMod val="95000"/>
                  <a:lumOff val="5000"/>
                </a:schemeClr>
              </a:solidFill>
            </a:endParaRPr>
          </a:p>
        </p:txBody>
      </p:sp>
    </p:spTree>
    <p:extLst>
      <p:ext uri="{BB962C8B-B14F-4D97-AF65-F5344CB8AC3E}">
        <p14:creationId xmlns:p14="http://schemas.microsoft.com/office/powerpoint/2010/main" val="35612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4" grpId="0" animBg="1"/>
      <p:bldP spid="5" grpId="0" animBg="1"/>
      <p:bldP spid="6"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5129CFE8-5E96-4D11-9551-A4C8CBF6E85C}"/>
              </a:ext>
            </a:extLst>
          </p:cNvPr>
          <p:cNvSpPr txBox="1"/>
          <p:nvPr/>
        </p:nvSpPr>
        <p:spPr>
          <a:xfrm>
            <a:off x="1" y="574765"/>
            <a:ext cx="12192000" cy="1015663"/>
          </a:xfrm>
          <a:prstGeom prst="rect">
            <a:avLst/>
          </a:prstGeom>
          <a:solidFill>
            <a:schemeClr val="accent1">
              <a:lumMod val="75000"/>
            </a:schemeClr>
          </a:solidFill>
        </p:spPr>
        <p:txBody>
          <a:bodyPr wrap="square" rtlCol="0">
            <a:spAutoFit/>
          </a:bodyPr>
          <a:lstStyle/>
          <a:p>
            <a:r>
              <a:rPr lang="ar-SA" sz="6000" b="1" dirty="0">
                <a:solidFill>
                  <a:srgbClr val="FFFF00"/>
                </a:solidFill>
                <a:latin typeface="Arabic Typesetting" panose="03020402040406030203" pitchFamily="66" charset="-78"/>
                <a:cs typeface="Arabic Typesetting" panose="03020402040406030203" pitchFamily="66" charset="-78"/>
              </a:rPr>
              <a:t>نجوم حصة اللغة العربية ليوم الأربعاء        5 أكتوبر   2022م 2ع5</a:t>
            </a:r>
            <a:endParaRPr lang="en-GB" sz="6000" dirty="0">
              <a:latin typeface="Arabic Typesetting" panose="03020402040406030203" pitchFamily="66" charset="-78"/>
              <a:cs typeface="Arabic Typesetting" panose="03020402040406030203" pitchFamily="66" charset="-78"/>
            </a:endParaRPr>
          </a:p>
        </p:txBody>
      </p:sp>
      <p:sp>
        <p:nvSpPr>
          <p:cNvPr id="6" name="نجمة: 6 نقاط 5">
            <a:extLst>
              <a:ext uri="{FF2B5EF4-FFF2-40B4-BE49-F238E27FC236}">
                <a16:creationId xmlns:a16="http://schemas.microsoft.com/office/drawing/2014/main" id="{53E0EE8B-E809-477F-8EF0-81B51BAACEF2}"/>
              </a:ext>
            </a:extLst>
          </p:cNvPr>
          <p:cNvSpPr/>
          <p:nvPr/>
        </p:nvSpPr>
        <p:spPr>
          <a:xfrm>
            <a:off x="4957012" y="4009801"/>
            <a:ext cx="2756606" cy="2217575"/>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a:solidFill>
                  <a:schemeClr val="tx1">
                    <a:lumMod val="95000"/>
                    <a:lumOff val="5000"/>
                  </a:schemeClr>
                </a:solidFill>
              </a:rPr>
              <a:t>عبدالرحمن شريدة </a:t>
            </a:r>
            <a:endParaRPr lang="en-GB" sz="2800" b="1" dirty="0">
              <a:solidFill>
                <a:schemeClr val="tx1">
                  <a:lumMod val="95000"/>
                  <a:lumOff val="5000"/>
                </a:schemeClr>
              </a:solidFill>
            </a:endParaRPr>
          </a:p>
        </p:txBody>
      </p:sp>
      <p:sp>
        <p:nvSpPr>
          <p:cNvPr id="7" name="نجمة: 6 نقاط 6">
            <a:extLst>
              <a:ext uri="{FF2B5EF4-FFF2-40B4-BE49-F238E27FC236}">
                <a16:creationId xmlns:a16="http://schemas.microsoft.com/office/drawing/2014/main" id="{787807EF-8DF0-4D9D-BDE5-06BCCBD1E5E7}"/>
              </a:ext>
            </a:extLst>
          </p:cNvPr>
          <p:cNvSpPr/>
          <p:nvPr/>
        </p:nvSpPr>
        <p:spPr>
          <a:xfrm>
            <a:off x="1086852" y="1591247"/>
            <a:ext cx="2370907" cy="2250057"/>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a:solidFill>
                  <a:schemeClr val="tx1">
                    <a:lumMod val="95000"/>
                    <a:lumOff val="5000"/>
                  </a:schemeClr>
                </a:solidFill>
              </a:rPr>
              <a:t>محمد علي سلمان </a:t>
            </a:r>
            <a:endParaRPr lang="en-GB" sz="2800" b="1" dirty="0">
              <a:solidFill>
                <a:schemeClr val="tx1">
                  <a:lumMod val="95000"/>
                  <a:lumOff val="5000"/>
                </a:schemeClr>
              </a:solidFill>
            </a:endParaRPr>
          </a:p>
        </p:txBody>
      </p:sp>
      <p:sp>
        <p:nvSpPr>
          <p:cNvPr id="8" name="نجمة: 6 نقاط 7">
            <a:extLst>
              <a:ext uri="{FF2B5EF4-FFF2-40B4-BE49-F238E27FC236}">
                <a16:creationId xmlns:a16="http://schemas.microsoft.com/office/drawing/2014/main" id="{330C2DD6-C8A6-4974-8D9F-1465C24B7C92}"/>
              </a:ext>
            </a:extLst>
          </p:cNvPr>
          <p:cNvSpPr/>
          <p:nvPr/>
        </p:nvSpPr>
        <p:spPr>
          <a:xfrm>
            <a:off x="8842604" y="3841304"/>
            <a:ext cx="2425110" cy="2386072"/>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a:solidFill>
                  <a:schemeClr val="tx1">
                    <a:lumMod val="95000"/>
                    <a:lumOff val="5000"/>
                  </a:schemeClr>
                </a:solidFill>
              </a:rPr>
              <a:t>محمد جاسم بير </a:t>
            </a:r>
            <a:endParaRPr lang="en-GB" sz="2800" b="1" dirty="0">
              <a:solidFill>
                <a:schemeClr val="tx1">
                  <a:lumMod val="95000"/>
                  <a:lumOff val="5000"/>
                </a:schemeClr>
              </a:solidFill>
            </a:endParaRPr>
          </a:p>
        </p:txBody>
      </p:sp>
      <p:sp>
        <p:nvSpPr>
          <p:cNvPr id="4" name="نجمة: 6 نقاط 3">
            <a:extLst>
              <a:ext uri="{FF2B5EF4-FFF2-40B4-BE49-F238E27FC236}">
                <a16:creationId xmlns:a16="http://schemas.microsoft.com/office/drawing/2014/main" id="{1EE31ADC-8462-2D69-7437-F47600DE27ED}"/>
              </a:ext>
            </a:extLst>
          </p:cNvPr>
          <p:cNvSpPr/>
          <p:nvPr/>
        </p:nvSpPr>
        <p:spPr>
          <a:xfrm>
            <a:off x="9603630" y="1675495"/>
            <a:ext cx="2370907" cy="2250057"/>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a:solidFill>
                  <a:schemeClr val="tx1">
                    <a:lumMod val="95000"/>
                    <a:lumOff val="5000"/>
                  </a:schemeClr>
                </a:solidFill>
              </a:rPr>
              <a:t>أحمد مير </a:t>
            </a:r>
            <a:endParaRPr lang="en-GB" sz="2800" b="1" dirty="0">
              <a:solidFill>
                <a:schemeClr val="tx1">
                  <a:lumMod val="95000"/>
                  <a:lumOff val="5000"/>
                </a:schemeClr>
              </a:solidFill>
            </a:endParaRPr>
          </a:p>
        </p:txBody>
      </p:sp>
      <p:sp>
        <p:nvSpPr>
          <p:cNvPr id="5" name="نجمة: 6 نقاط 4">
            <a:extLst>
              <a:ext uri="{FF2B5EF4-FFF2-40B4-BE49-F238E27FC236}">
                <a16:creationId xmlns:a16="http://schemas.microsoft.com/office/drawing/2014/main" id="{391E715B-518D-7348-552D-2753A4439334}"/>
              </a:ext>
            </a:extLst>
          </p:cNvPr>
          <p:cNvSpPr/>
          <p:nvPr/>
        </p:nvSpPr>
        <p:spPr>
          <a:xfrm>
            <a:off x="1402916" y="3781889"/>
            <a:ext cx="2425110" cy="2250057"/>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a:solidFill>
                  <a:schemeClr val="tx1">
                    <a:lumMod val="95000"/>
                    <a:lumOff val="5000"/>
                  </a:schemeClr>
                </a:solidFill>
              </a:rPr>
              <a:t>محمد عبداللطيف </a:t>
            </a:r>
            <a:endParaRPr lang="en-GB" sz="2800" b="1" dirty="0">
              <a:solidFill>
                <a:schemeClr val="tx1">
                  <a:lumMod val="95000"/>
                  <a:lumOff val="5000"/>
                </a:schemeClr>
              </a:solidFill>
            </a:endParaRPr>
          </a:p>
        </p:txBody>
      </p:sp>
      <p:sp>
        <p:nvSpPr>
          <p:cNvPr id="9" name="نجمة: 6 نقاط 8">
            <a:extLst>
              <a:ext uri="{FF2B5EF4-FFF2-40B4-BE49-F238E27FC236}">
                <a16:creationId xmlns:a16="http://schemas.microsoft.com/office/drawing/2014/main" id="{9FE144CA-4405-2A5E-0595-3C9FC7C9CDB4}"/>
              </a:ext>
            </a:extLst>
          </p:cNvPr>
          <p:cNvSpPr/>
          <p:nvPr/>
        </p:nvSpPr>
        <p:spPr>
          <a:xfrm>
            <a:off x="4786010" y="1771911"/>
            <a:ext cx="2425110" cy="2250057"/>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a:solidFill>
                  <a:schemeClr val="tx1">
                    <a:lumMod val="95000"/>
                    <a:lumOff val="5000"/>
                  </a:schemeClr>
                </a:solidFill>
              </a:rPr>
              <a:t>محمد إبراهيم </a:t>
            </a:r>
            <a:endParaRPr lang="en-GB" sz="2800" b="1" dirty="0">
              <a:solidFill>
                <a:schemeClr val="tx1">
                  <a:lumMod val="95000"/>
                  <a:lumOff val="5000"/>
                </a:schemeClr>
              </a:solidFill>
            </a:endParaRPr>
          </a:p>
        </p:txBody>
      </p:sp>
    </p:spTree>
    <p:extLst>
      <p:ext uri="{BB962C8B-B14F-4D97-AF65-F5344CB8AC3E}">
        <p14:creationId xmlns:p14="http://schemas.microsoft.com/office/powerpoint/2010/main" val="671662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4" grpId="0" animBg="1"/>
      <p:bldP spid="5"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5129CFE8-5E96-4D11-9551-A4C8CBF6E85C}"/>
              </a:ext>
            </a:extLst>
          </p:cNvPr>
          <p:cNvSpPr txBox="1"/>
          <p:nvPr/>
        </p:nvSpPr>
        <p:spPr>
          <a:xfrm>
            <a:off x="0" y="0"/>
            <a:ext cx="12191999" cy="1015663"/>
          </a:xfrm>
          <a:prstGeom prst="rect">
            <a:avLst/>
          </a:prstGeom>
          <a:solidFill>
            <a:schemeClr val="accent1">
              <a:lumMod val="75000"/>
            </a:schemeClr>
          </a:solidFill>
        </p:spPr>
        <p:txBody>
          <a:bodyPr wrap="square" rtlCol="0">
            <a:spAutoFit/>
          </a:bodyPr>
          <a:lstStyle/>
          <a:p>
            <a:r>
              <a:rPr lang="ar-SA" sz="6000" b="1" dirty="0">
                <a:solidFill>
                  <a:srgbClr val="FFFF00"/>
                </a:solidFill>
                <a:latin typeface="Arabic Typesetting" panose="03020402040406030203" pitchFamily="66" charset="-78"/>
                <a:cs typeface="Arabic Typesetting" panose="03020402040406030203" pitchFamily="66" charset="-78"/>
              </a:rPr>
              <a:t>نجوم حصة اللغة العربية ليوم الأربعاء    5 أكتوبر    2022م</a:t>
            </a:r>
            <a:r>
              <a:rPr lang="ar-SA" sz="6000" dirty="0">
                <a:latin typeface="Arabic Typesetting" panose="03020402040406030203" pitchFamily="66" charset="-78"/>
                <a:cs typeface="Arabic Typesetting" panose="03020402040406030203" pitchFamily="66" charset="-78"/>
              </a:rPr>
              <a:t> 2ع4</a:t>
            </a:r>
            <a:endParaRPr lang="en-GB" sz="6000" dirty="0">
              <a:latin typeface="Arabic Typesetting" panose="03020402040406030203" pitchFamily="66" charset="-78"/>
              <a:cs typeface="Arabic Typesetting" panose="03020402040406030203" pitchFamily="66" charset="-78"/>
            </a:endParaRPr>
          </a:p>
        </p:txBody>
      </p:sp>
      <p:sp>
        <p:nvSpPr>
          <p:cNvPr id="3" name="نجمة: 6 نقاط 2">
            <a:extLst>
              <a:ext uri="{FF2B5EF4-FFF2-40B4-BE49-F238E27FC236}">
                <a16:creationId xmlns:a16="http://schemas.microsoft.com/office/drawing/2014/main" id="{B7192D18-F2C8-4CEF-8279-50527AFF6D3F}"/>
              </a:ext>
            </a:extLst>
          </p:cNvPr>
          <p:cNvSpPr/>
          <p:nvPr/>
        </p:nvSpPr>
        <p:spPr>
          <a:xfrm>
            <a:off x="1607172" y="1759744"/>
            <a:ext cx="2425110" cy="2250057"/>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a:solidFill>
                  <a:schemeClr val="tx1">
                    <a:lumMod val="95000"/>
                    <a:lumOff val="5000"/>
                  </a:schemeClr>
                </a:solidFill>
              </a:rPr>
              <a:t>محمود مصطفى </a:t>
            </a:r>
            <a:endParaRPr lang="en-GB" sz="2800" b="1" dirty="0">
              <a:solidFill>
                <a:schemeClr val="tx1">
                  <a:lumMod val="95000"/>
                  <a:lumOff val="5000"/>
                </a:schemeClr>
              </a:solidFill>
            </a:endParaRPr>
          </a:p>
        </p:txBody>
      </p:sp>
      <p:sp>
        <p:nvSpPr>
          <p:cNvPr id="5" name="نجمة: 6 نقاط 4">
            <a:extLst>
              <a:ext uri="{FF2B5EF4-FFF2-40B4-BE49-F238E27FC236}">
                <a16:creationId xmlns:a16="http://schemas.microsoft.com/office/drawing/2014/main" id="{701A8262-AFA6-435D-B6A7-CCA102256150}"/>
              </a:ext>
            </a:extLst>
          </p:cNvPr>
          <p:cNvSpPr/>
          <p:nvPr/>
        </p:nvSpPr>
        <p:spPr>
          <a:xfrm>
            <a:off x="3889923" y="3772523"/>
            <a:ext cx="2370908" cy="2501279"/>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a:solidFill>
                  <a:schemeClr val="tx1">
                    <a:lumMod val="95000"/>
                    <a:lumOff val="5000"/>
                  </a:schemeClr>
                </a:solidFill>
              </a:rPr>
              <a:t>خليفة أحمد </a:t>
            </a:r>
            <a:endParaRPr lang="en-GB" sz="2800" b="1" dirty="0">
              <a:solidFill>
                <a:schemeClr val="tx1">
                  <a:lumMod val="95000"/>
                  <a:lumOff val="5000"/>
                </a:schemeClr>
              </a:solidFill>
            </a:endParaRPr>
          </a:p>
        </p:txBody>
      </p:sp>
      <p:sp>
        <p:nvSpPr>
          <p:cNvPr id="6" name="نجمة: 6 نقاط 5">
            <a:extLst>
              <a:ext uri="{FF2B5EF4-FFF2-40B4-BE49-F238E27FC236}">
                <a16:creationId xmlns:a16="http://schemas.microsoft.com/office/drawing/2014/main" id="{53E0EE8B-E809-477F-8EF0-81B51BAACEF2}"/>
              </a:ext>
            </a:extLst>
          </p:cNvPr>
          <p:cNvSpPr/>
          <p:nvPr/>
        </p:nvSpPr>
        <p:spPr>
          <a:xfrm>
            <a:off x="7388078" y="3848815"/>
            <a:ext cx="2370907" cy="2386072"/>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a:solidFill>
                  <a:schemeClr val="tx1">
                    <a:lumMod val="95000"/>
                    <a:lumOff val="5000"/>
                  </a:schemeClr>
                </a:solidFill>
              </a:rPr>
              <a:t>محمد رامي </a:t>
            </a:r>
            <a:endParaRPr lang="en-GB" sz="2800" b="1" dirty="0">
              <a:solidFill>
                <a:schemeClr val="tx1">
                  <a:lumMod val="95000"/>
                  <a:lumOff val="5000"/>
                </a:schemeClr>
              </a:solidFill>
            </a:endParaRPr>
          </a:p>
        </p:txBody>
      </p:sp>
      <p:sp>
        <p:nvSpPr>
          <p:cNvPr id="7" name="نجمة: 6 نقاط 6">
            <a:extLst>
              <a:ext uri="{FF2B5EF4-FFF2-40B4-BE49-F238E27FC236}">
                <a16:creationId xmlns:a16="http://schemas.microsoft.com/office/drawing/2014/main" id="{787807EF-8DF0-4D9D-BDE5-06BCCBD1E5E7}"/>
              </a:ext>
            </a:extLst>
          </p:cNvPr>
          <p:cNvSpPr/>
          <p:nvPr/>
        </p:nvSpPr>
        <p:spPr>
          <a:xfrm>
            <a:off x="5644514" y="1531899"/>
            <a:ext cx="2370907" cy="2250057"/>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a:solidFill>
                  <a:schemeClr val="tx1">
                    <a:lumMod val="95000"/>
                    <a:lumOff val="5000"/>
                  </a:schemeClr>
                </a:solidFill>
              </a:rPr>
              <a:t>مهند محمد </a:t>
            </a:r>
            <a:endParaRPr lang="en-GB" sz="2800" b="1" dirty="0">
              <a:solidFill>
                <a:schemeClr val="tx1">
                  <a:lumMod val="95000"/>
                  <a:lumOff val="5000"/>
                </a:schemeClr>
              </a:solidFill>
            </a:endParaRPr>
          </a:p>
        </p:txBody>
      </p:sp>
      <p:sp>
        <p:nvSpPr>
          <p:cNvPr id="8" name="نجمة: 6 نقاط 7">
            <a:extLst>
              <a:ext uri="{FF2B5EF4-FFF2-40B4-BE49-F238E27FC236}">
                <a16:creationId xmlns:a16="http://schemas.microsoft.com/office/drawing/2014/main" id="{330C2DD6-C8A6-4974-8D9F-1465C24B7C92}"/>
              </a:ext>
            </a:extLst>
          </p:cNvPr>
          <p:cNvSpPr/>
          <p:nvPr/>
        </p:nvSpPr>
        <p:spPr>
          <a:xfrm>
            <a:off x="8946107" y="1759744"/>
            <a:ext cx="2425110" cy="2386072"/>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a:solidFill>
                  <a:schemeClr val="tx1">
                    <a:lumMod val="95000"/>
                    <a:lumOff val="5000"/>
                  </a:schemeClr>
                </a:solidFill>
              </a:rPr>
              <a:t>زكي رامز </a:t>
            </a:r>
            <a:endParaRPr lang="en-GB" sz="2800" b="1" dirty="0">
              <a:solidFill>
                <a:schemeClr val="tx1">
                  <a:lumMod val="95000"/>
                  <a:lumOff val="5000"/>
                </a:schemeClr>
              </a:solidFill>
            </a:endParaRPr>
          </a:p>
        </p:txBody>
      </p:sp>
      <p:sp>
        <p:nvSpPr>
          <p:cNvPr id="4" name="نجمة: 6 نقاط 3">
            <a:extLst>
              <a:ext uri="{FF2B5EF4-FFF2-40B4-BE49-F238E27FC236}">
                <a16:creationId xmlns:a16="http://schemas.microsoft.com/office/drawing/2014/main" id="{AA6BE29C-72A2-4336-64A1-DDDAC6D9EF6D}"/>
              </a:ext>
            </a:extLst>
          </p:cNvPr>
          <p:cNvSpPr/>
          <p:nvPr/>
        </p:nvSpPr>
        <p:spPr>
          <a:xfrm>
            <a:off x="820783" y="3848815"/>
            <a:ext cx="2370908" cy="2501279"/>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a:solidFill>
                  <a:schemeClr val="tx1">
                    <a:lumMod val="95000"/>
                    <a:lumOff val="5000"/>
                  </a:schemeClr>
                </a:solidFill>
              </a:rPr>
              <a:t>عمر علي السيد</a:t>
            </a:r>
            <a:endParaRPr lang="en-GB" sz="2800" b="1" dirty="0">
              <a:solidFill>
                <a:schemeClr val="tx1">
                  <a:lumMod val="95000"/>
                  <a:lumOff val="5000"/>
                </a:schemeClr>
              </a:solidFill>
            </a:endParaRPr>
          </a:p>
        </p:txBody>
      </p:sp>
    </p:spTree>
    <p:extLst>
      <p:ext uri="{BB962C8B-B14F-4D97-AF65-F5344CB8AC3E}">
        <p14:creationId xmlns:p14="http://schemas.microsoft.com/office/powerpoint/2010/main" val="25971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514600" y="306445"/>
            <a:ext cx="7162800" cy="1182210"/>
          </a:xfrm>
          <a:prstGeom prst="rect">
            <a:avLst/>
          </a:prstGeom>
        </p:spPr>
      </p:pic>
      <p:sp>
        <p:nvSpPr>
          <p:cNvPr id="6" name="Title 3">
            <a:extLst>
              <a:ext uri="{FF2B5EF4-FFF2-40B4-BE49-F238E27FC236}">
                <a16:creationId xmlns:a16="http://schemas.microsoft.com/office/drawing/2014/main" id="{C92AB2D9-8460-49FE-A3B3-E886CB62FA3B}"/>
              </a:ext>
            </a:extLst>
          </p:cNvPr>
          <p:cNvSpPr>
            <a:spLocks noGrp="1"/>
          </p:cNvSpPr>
          <p:nvPr>
            <p:ph type="ctrTitle"/>
          </p:nvPr>
        </p:nvSpPr>
        <p:spPr>
          <a:xfrm>
            <a:off x="2212530" y="4413864"/>
            <a:ext cx="7766936" cy="1577340"/>
          </a:xfrm>
        </p:spPr>
        <p:txBody>
          <a:bodyPr>
            <a:noAutofit/>
          </a:bodyPr>
          <a:lstStyle/>
          <a:p>
            <a:pPr algn="ctr"/>
            <a:br>
              <a:rPr lang="ar-BH" sz="6600" dirty="0">
                <a:solidFill>
                  <a:srgbClr val="7030A0"/>
                </a:solidFill>
                <a:latin typeface="Sakkal Majalla" panose="02000000000000000000" pitchFamily="2" charset="-78"/>
                <a:cs typeface="Sakkal Majalla" panose="02000000000000000000" pitchFamily="2" charset="-78"/>
              </a:rPr>
            </a:br>
            <a:br>
              <a:rPr lang="ar-BH" sz="6600" dirty="0">
                <a:solidFill>
                  <a:srgbClr val="7030A0"/>
                </a:solidFill>
                <a:latin typeface="Sakkal Majalla" panose="02000000000000000000" pitchFamily="2" charset="-78"/>
                <a:cs typeface="Sakkal Majalla" panose="02000000000000000000" pitchFamily="2" charset="-78"/>
              </a:rPr>
            </a:br>
            <a:br>
              <a:rPr lang="ar-BH" sz="6600" dirty="0">
                <a:solidFill>
                  <a:srgbClr val="7030A0"/>
                </a:solidFill>
                <a:latin typeface="Sakkal Majalla" panose="02000000000000000000" pitchFamily="2" charset="-78"/>
                <a:cs typeface="Sakkal Majalla" panose="02000000000000000000" pitchFamily="2" charset="-78"/>
              </a:rPr>
            </a:br>
            <a:br>
              <a:rPr lang="ar-BH" sz="6600" dirty="0">
                <a:solidFill>
                  <a:srgbClr val="7030A0"/>
                </a:solidFill>
                <a:latin typeface="Sakkal Majalla" panose="02000000000000000000" pitchFamily="2" charset="-78"/>
                <a:cs typeface="Sakkal Majalla" panose="02000000000000000000" pitchFamily="2" charset="-78"/>
              </a:rPr>
            </a:br>
            <a:br>
              <a:rPr lang="ar-BH" sz="6600" dirty="0">
                <a:solidFill>
                  <a:srgbClr val="7030A0"/>
                </a:solidFill>
                <a:latin typeface="Sakkal Majalla" panose="02000000000000000000" pitchFamily="2" charset="-78"/>
                <a:cs typeface="Sakkal Majalla" panose="02000000000000000000" pitchFamily="2" charset="-78"/>
              </a:rPr>
            </a:br>
            <a:br>
              <a:rPr lang="ar-BH" sz="6600" dirty="0">
                <a:solidFill>
                  <a:srgbClr val="7030A0"/>
                </a:solidFill>
                <a:latin typeface="Sakkal Majalla" panose="02000000000000000000" pitchFamily="2" charset="-78"/>
                <a:cs typeface="Sakkal Majalla" panose="02000000000000000000" pitchFamily="2" charset="-78"/>
              </a:rPr>
            </a:br>
            <a:br>
              <a:rPr lang="ar-BH" sz="6600" dirty="0">
                <a:solidFill>
                  <a:srgbClr val="7030A0"/>
                </a:solidFill>
                <a:latin typeface="Sakkal Majalla" panose="02000000000000000000" pitchFamily="2" charset="-78"/>
                <a:cs typeface="Sakkal Majalla" panose="02000000000000000000" pitchFamily="2" charset="-78"/>
              </a:rPr>
            </a:br>
            <a:br>
              <a:rPr lang="ar-BH" sz="6600" dirty="0">
                <a:solidFill>
                  <a:srgbClr val="7030A0"/>
                </a:solidFill>
                <a:latin typeface="Sakkal Majalla" panose="02000000000000000000" pitchFamily="2" charset="-78"/>
                <a:cs typeface="Sakkal Majalla" panose="02000000000000000000" pitchFamily="2" charset="-78"/>
              </a:rPr>
            </a:br>
            <a:br>
              <a:rPr lang="ar-BH" sz="6600" dirty="0">
                <a:solidFill>
                  <a:srgbClr val="7030A0"/>
                </a:solidFill>
                <a:latin typeface="Sakkal Majalla" panose="02000000000000000000" pitchFamily="2" charset="-78"/>
                <a:cs typeface="Sakkal Majalla" panose="02000000000000000000" pitchFamily="2" charset="-78"/>
              </a:rPr>
            </a:br>
            <a:br>
              <a:rPr lang="ar-BH" sz="6600" dirty="0">
                <a:solidFill>
                  <a:srgbClr val="7030A0"/>
                </a:solidFill>
                <a:latin typeface="Sakkal Majalla" panose="02000000000000000000" pitchFamily="2" charset="-78"/>
                <a:cs typeface="Sakkal Majalla" panose="02000000000000000000" pitchFamily="2" charset="-78"/>
              </a:rPr>
            </a:br>
            <a:br>
              <a:rPr lang="ar-BH" sz="6600" dirty="0">
                <a:solidFill>
                  <a:srgbClr val="7030A0"/>
                </a:solidFill>
                <a:latin typeface="Sakkal Majalla" panose="02000000000000000000" pitchFamily="2" charset="-78"/>
                <a:cs typeface="Sakkal Majalla" panose="02000000000000000000" pitchFamily="2" charset="-78"/>
              </a:rPr>
            </a:br>
            <a:br>
              <a:rPr lang="ar-BH" sz="6600" dirty="0">
                <a:solidFill>
                  <a:srgbClr val="7030A0"/>
                </a:solidFill>
                <a:latin typeface="Sakkal Majalla" panose="02000000000000000000" pitchFamily="2" charset="-78"/>
                <a:cs typeface="Sakkal Majalla" panose="02000000000000000000" pitchFamily="2" charset="-78"/>
              </a:rPr>
            </a:br>
            <a:br>
              <a:rPr lang="ar-BH" sz="6600" dirty="0">
                <a:solidFill>
                  <a:srgbClr val="7030A0"/>
                </a:solidFill>
                <a:latin typeface="Sakkal Majalla" panose="02000000000000000000" pitchFamily="2" charset="-78"/>
                <a:cs typeface="Sakkal Majalla" panose="02000000000000000000" pitchFamily="2" charset="-78"/>
              </a:rPr>
            </a:br>
            <a:br>
              <a:rPr lang="ar-BH" sz="6600" dirty="0">
                <a:solidFill>
                  <a:srgbClr val="7030A0"/>
                </a:solidFill>
                <a:latin typeface="Sakkal Majalla" panose="02000000000000000000" pitchFamily="2" charset="-78"/>
                <a:cs typeface="Sakkal Majalla" panose="02000000000000000000" pitchFamily="2" charset="-78"/>
              </a:rPr>
            </a:br>
            <a:br>
              <a:rPr lang="ar-BH" sz="6600" dirty="0">
                <a:solidFill>
                  <a:srgbClr val="7030A0"/>
                </a:solidFill>
                <a:latin typeface="Sakkal Majalla" panose="02000000000000000000" pitchFamily="2" charset="-78"/>
                <a:cs typeface="Sakkal Majalla" panose="02000000000000000000" pitchFamily="2" charset="-78"/>
              </a:rPr>
            </a:br>
            <a:br>
              <a:rPr lang="ar-BH" sz="6600" dirty="0">
                <a:latin typeface="Sakkal Majalla" panose="02000000000000000000" pitchFamily="2" charset="-78"/>
                <a:cs typeface="Sakkal Majalla" panose="02000000000000000000" pitchFamily="2" charset="-78"/>
              </a:rPr>
            </a:br>
            <a:br>
              <a:rPr lang="ar-BH" sz="6600" dirty="0">
                <a:latin typeface="Sakkal Majalla" panose="02000000000000000000" pitchFamily="2" charset="-78"/>
                <a:cs typeface="Sakkal Majalla" panose="02000000000000000000" pitchFamily="2" charset="-78"/>
              </a:rPr>
            </a:br>
            <a:br>
              <a:rPr lang="en-US" sz="6600" dirty="0">
                <a:latin typeface="Sakkal Majalla" panose="02000000000000000000" pitchFamily="2" charset="-78"/>
                <a:cs typeface="Sakkal Majalla" panose="02000000000000000000" pitchFamily="2" charset="-78"/>
              </a:rPr>
            </a:br>
            <a:br>
              <a:rPr lang="ar-BH" sz="6600" b="1" dirty="0">
                <a:solidFill>
                  <a:srgbClr val="FF0000"/>
                </a:solidFill>
                <a:latin typeface="Sakkal Majalla" panose="02000000000000000000" pitchFamily="2" charset="-78"/>
                <a:cs typeface="Sakkal Majalla" panose="02000000000000000000" pitchFamily="2" charset="-78"/>
              </a:rPr>
            </a:br>
            <a:r>
              <a:rPr lang="ar-BH" sz="4000" b="1" dirty="0">
                <a:solidFill>
                  <a:srgbClr val="F6F6F6"/>
                </a:solidFill>
                <a:latin typeface="Sakkal Majalla" panose="02000000000000000000" pitchFamily="2" charset="-78"/>
                <a:cs typeface="Sakkal Majalla" panose="02000000000000000000" pitchFamily="2" charset="-78"/>
              </a:rPr>
              <a:t>.</a:t>
            </a:r>
            <a:br>
              <a:rPr lang="ar-BH" sz="6600" b="1" dirty="0">
                <a:solidFill>
                  <a:srgbClr val="FF0000"/>
                </a:solidFill>
                <a:latin typeface="Sakkal Majalla" panose="02000000000000000000" pitchFamily="2" charset="-78"/>
                <a:cs typeface="Sakkal Majalla" panose="02000000000000000000" pitchFamily="2" charset="-78"/>
              </a:rPr>
            </a:br>
            <a:endParaRPr lang="ar-BH" sz="6600" b="1" dirty="0">
              <a:solidFill>
                <a:srgbClr val="0070C0"/>
              </a:solidFill>
              <a:latin typeface="Sakkal Majalla" panose="02000000000000000000" pitchFamily="2" charset="-78"/>
              <a:cs typeface="Sakkal Majalla" panose="02000000000000000000" pitchFamily="2" charset="-78"/>
            </a:endParaRPr>
          </a:p>
        </p:txBody>
      </p:sp>
      <p:sp>
        <p:nvSpPr>
          <p:cNvPr id="7" name="Subtitle 4">
            <a:extLst>
              <a:ext uri="{FF2B5EF4-FFF2-40B4-BE49-F238E27FC236}">
                <a16:creationId xmlns:a16="http://schemas.microsoft.com/office/drawing/2014/main" id="{48024BBA-7773-4B10-B6BC-A451E95D5C08}"/>
              </a:ext>
            </a:extLst>
          </p:cNvPr>
          <p:cNvSpPr>
            <a:spLocks noGrp="1"/>
          </p:cNvSpPr>
          <p:nvPr>
            <p:ph type="subTitle" idx="1"/>
          </p:nvPr>
        </p:nvSpPr>
        <p:spPr>
          <a:xfrm>
            <a:off x="2600630" y="5202534"/>
            <a:ext cx="6990735" cy="950072"/>
          </a:xfrm>
        </p:spPr>
        <p:txBody>
          <a:bodyPr>
            <a:normAutofit fontScale="77500" lnSpcReduction="20000"/>
          </a:bodyPr>
          <a:lstStyle/>
          <a:p>
            <a:pPr algn="ctr" rtl="1"/>
            <a:r>
              <a:rPr lang="ar-BH" sz="4000" b="1" dirty="0">
                <a:solidFill>
                  <a:schemeClr val="tx1"/>
                </a:solidFill>
                <a:latin typeface="Sakkal Majalla" panose="02000000000000000000" pitchFamily="2" charset="-78"/>
                <a:cs typeface="Sakkal Majalla" panose="02000000000000000000" pitchFamily="2" charset="-78"/>
              </a:rPr>
              <a:t>الص</a:t>
            </a:r>
            <a:r>
              <a:rPr lang="ar-SA" sz="4000" b="1" dirty="0">
                <a:solidFill>
                  <a:schemeClr val="tx1"/>
                </a:solidFill>
                <a:latin typeface="Sakkal Majalla" panose="02000000000000000000" pitchFamily="2" charset="-78"/>
                <a:cs typeface="Sakkal Majalla" panose="02000000000000000000" pitchFamily="2" charset="-78"/>
              </a:rPr>
              <a:t>ّ</a:t>
            </a:r>
            <a:r>
              <a:rPr lang="ar-BH" sz="4000" b="1" dirty="0">
                <a:solidFill>
                  <a:schemeClr val="tx1"/>
                </a:solidFill>
                <a:latin typeface="Sakkal Majalla" panose="02000000000000000000" pitchFamily="2" charset="-78"/>
                <a:cs typeface="Sakkal Majalla" panose="02000000000000000000" pitchFamily="2" charset="-78"/>
              </a:rPr>
              <a:t>ف</a:t>
            </a:r>
            <a:r>
              <a:rPr lang="ar-SA" sz="4000" b="1" dirty="0">
                <a:solidFill>
                  <a:schemeClr val="tx1"/>
                </a:solidFill>
                <a:latin typeface="Sakkal Majalla" panose="02000000000000000000" pitchFamily="2" charset="-78"/>
                <a:cs typeface="Sakkal Majalla" panose="02000000000000000000" pitchFamily="2" charset="-78"/>
              </a:rPr>
              <a:t>ّ</a:t>
            </a:r>
            <a:r>
              <a:rPr lang="ar-BH" sz="4000" b="1" dirty="0">
                <a:solidFill>
                  <a:schemeClr val="tx1"/>
                </a:solidFill>
                <a:latin typeface="Sakkal Majalla" panose="02000000000000000000" pitchFamily="2" charset="-78"/>
                <a:cs typeface="Sakkal Majalla" panose="02000000000000000000" pitchFamily="2" charset="-78"/>
              </a:rPr>
              <a:t> الثّاني الإعدادي</a:t>
            </a:r>
            <a:r>
              <a:rPr lang="ar-SA" sz="4000" b="1" dirty="0">
                <a:solidFill>
                  <a:schemeClr val="tx1"/>
                </a:solidFill>
                <a:latin typeface="Sakkal Majalla" panose="02000000000000000000" pitchFamily="2" charset="-78"/>
                <a:cs typeface="Sakkal Majalla" panose="02000000000000000000" pitchFamily="2" charset="-78"/>
              </a:rPr>
              <a:t>ّ</a:t>
            </a:r>
            <a:endParaRPr lang="ar-BH" sz="4000" b="1" dirty="0">
              <a:solidFill>
                <a:schemeClr val="tx1"/>
              </a:solidFill>
              <a:latin typeface="Sakkal Majalla" panose="02000000000000000000" pitchFamily="2" charset="-78"/>
              <a:cs typeface="Sakkal Majalla" panose="02000000000000000000" pitchFamily="2" charset="-78"/>
            </a:endParaRPr>
          </a:p>
          <a:p>
            <a:pPr algn="ctr" rtl="1"/>
            <a:r>
              <a:rPr lang="ar-BH" sz="4000" b="1" dirty="0">
                <a:latin typeface="Sakkal Majalla" panose="02000000000000000000" pitchFamily="2" charset="-78"/>
                <a:cs typeface="Sakkal Majalla" panose="02000000000000000000" pitchFamily="2" charset="-78"/>
              </a:rPr>
              <a:t>الفصل الدّراسيّ الأوّل</a:t>
            </a:r>
            <a:endParaRPr lang="ar-BH" sz="4000" b="1" dirty="0">
              <a:solidFill>
                <a:schemeClr val="tx1"/>
              </a:solidFill>
              <a:latin typeface="Sakkal Majalla" panose="02000000000000000000" pitchFamily="2" charset="-78"/>
              <a:cs typeface="Sakkal Majalla" panose="02000000000000000000" pitchFamily="2" charset="-78"/>
            </a:endParaRPr>
          </a:p>
        </p:txBody>
      </p:sp>
      <p:sp>
        <p:nvSpPr>
          <p:cNvPr id="2" name="Rectangle 1">
            <a:extLst>
              <a:ext uri="{FF2B5EF4-FFF2-40B4-BE49-F238E27FC236}">
                <a16:creationId xmlns:a16="http://schemas.microsoft.com/office/drawing/2014/main" id="{D1133720-4166-4025-A291-6BFF260D3F9B}"/>
              </a:ext>
            </a:extLst>
          </p:cNvPr>
          <p:cNvSpPr/>
          <p:nvPr/>
        </p:nvSpPr>
        <p:spPr>
          <a:xfrm>
            <a:off x="3150817" y="3419365"/>
            <a:ext cx="5681363" cy="1323439"/>
          </a:xfrm>
          <a:prstGeom prst="rect">
            <a:avLst/>
          </a:prstGeom>
        </p:spPr>
        <p:txBody>
          <a:bodyPr wrap="none">
            <a:spAutoFit/>
          </a:bodyPr>
          <a:lstStyle/>
          <a:p>
            <a:pPr algn="ctr" rtl="1"/>
            <a:r>
              <a:rPr lang="ar-BH" sz="8000" b="1" dirty="0">
                <a:solidFill>
                  <a:srgbClr val="FF0000"/>
                </a:solidFill>
                <a:latin typeface="Sakkal Majalla" panose="02000000000000000000" pitchFamily="2" charset="-78"/>
                <a:ea typeface="+mj-ea"/>
                <a:cs typeface="Sakkal Majalla" panose="02000000000000000000" pitchFamily="2" charset="-78"/>
              </a:rPr>
              <a:t>البَنَفسَجَةُ الطَّموحُ</a:t>
            </a:r>
            <a:endParaRPr lang="en-US" dirty="0">
              <a:latin typeface="Sakkal Majalla" panose="02000000000000000000" pitchFamily="2" charset="-78"/>
              <a:cs typeface="Sakkal Majalla" panose="02000000000000000000" pitchFamily="2" charset="-78"/>
            </a:endParaRPr>
          </a:p>
        </p:txBody>
      </p:sp>
      <p:sp>
        <p:nvSpPr>
          <p:cNvPr id="3" name="Rectangle 2"/>
          <p:cNvSpPr/>
          <p:nvPr/>
        </p:nvSpPr>
        <p:spPr>
          <a:xfrm>
            <a:off x="2433997" y="1665039"/>
            <a:ext cx="6800841" cy="1754326"/>
          </a:xfrm>
          <a:prstGeom prst="rect">
            <a:avLst/>
          </a:prstGeom>
        </p:spPr>
        <p:txBody>
          <a:bodyPr wrap="square">
            <a:spAutoFit/>
          </a:bodyPr>
          <a:lstStyle/>
          <a:p>
            <a:pPr algn="ctr" rtl="1"/>
            <a:r>
              <a:rPr lang="ar-BH" sz="5400" b="1" dirty="0">
                <a:solidFill>
                  <a:srgbClr val="7030A0"/>
                </a:solidFill>
                <a:latin typeface="Sakkal Majalla" panose="02000000000000000000" pitchFamily="2" charset="-78"/>
                <a:cs typeface="Sakkal Majalla" panose="02000000000000000000" pitchFamily="2" charset="-78"/>
              </a:rPr>
              <a:t>درسٌ في ماد</a:t>
            </a:r>
            <a:r>
              <a:rPr lang="ar-SA" sz="5400" b="1" dirty="0">
                <a:solidFill>
                  <a:srgbClr val="7030A0"/>
                </a:solidFill>
                <a:latin typeface="Sakkal Majalla" panose="02000000000000000000" pitchFamily="2" charset="-78"/>
                <a:cs typeface="Sakkal Majalla" panose="02000000000000000000" pitchFamily="2" charset="-78"/>
              </a:rPr>
              <a:t>ّ</a:t>
            </a:r>
            <a:r>
              <a:rPr lang="ar-BH" sz="5400" b="1" dirty="0">
                <a:solidFill>
                  <a:srgbClr val="7030A0"/>
                </a:solidFill>
                <a:latin typeface="Sakkal Majalla" panose="02000000000000000000" pitchFamily="2" charset="-78"/>
                <a:cs typeface="Sakkal Majalla" panose="02000000000000000000" pitchFamily="2" charset="-78"/>
              </a:rPr>
              <a:t>ةِ اللُّغَةِ العربي</a:t>
            </a:r>
            <a:r>
              <a:rPr lang="ar-SA" sz="5400" b="1" dirty="0">
                <a:solidFill>
                  <a:srgbClr val="7030A0"/>
                </a:solidFill>
                <a:latin typeface="Sakkal Majalla" panose="02000000000000000000" pitchFamily="2" charset="-78"/>
                <a:cs typeface="Sakkal Majalla" panose="02000000000000000000" pitchFamily="2" charset="-78"/>
              </a:rPr>
              <a:t>ّ</a:t>
            </a:r>
            <a:r>
              <a:rPr lang="ar-BH" sz="5400" b="1" dirty="0">
                <a:solidFill>
                  <a:srgbClr val="7030A0"/>
                </a:solidFill>
                <a:latin typeface="Sakkal Majalla" panose="02000000000000000000" pitchFamily="2" charset="-78"/>
                <a:cs typeface="Sakkal Majalla" panose="02000000000000000000" pitchFamily="2" charset="-78"/>
              </a:rPr>
              <a:t>ةِ</a:t>
            </a:r>
            <a:br>
              <a:rPr lang="ar-BH" sz="5400" dirty="0">
                <a:solidFill>
                  <a:srgbClr val="7030A0"/>
                </a:solidFill>
                <a:latin typeface="Sakkal Majalla" panose="02000000000000000000" pitchFamily="2" charset="-78"/>
                <a:cs typeface="Sakkal Majalla" panose="02000000000000000000" pitchFamily="2" charset="-78"/>
              </a:rPr>
            </a:br>
            <a:r>
              <a:rPr lang="ar-BH" sz="5400" dirty="0">
                <a:solidFill>
                  <a:srgbClr val="7030A0"/>
                </a:solidFill>
                <a:latin typeface="Sakkal Majalla" panose="02000000000000000000" pitchFamily="2" charset="-78"/>
                <a:cs typeface="Sakkal Majalla" panose="02000000000000000000" pitchFamily="2" charset="-78"/>
              </a:rPr>
              <a:t>شرحُ نصّ</a:t>
            </a:r>
          </a:p>
        </p:txBody>
      </p:sp>
    </p:spTree>
    <p:extLst>
      <p:ext uri="{BB962C8B-B14F-4D97-AF65-F5344CB8AC3E}">
        <p14:creationId xmlns:p14="http://schemas.microsoft.com/office/powerpoint/2010/main" val="35635720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8008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13">
            <a:extLst>
              <a:ext uri="{FF2B5EF4-FFF2-40B4-BE49-F238E27FC236}">
                <a16:creationId xmlns:a16="http://schemas.microsoft.com/office/drawing/2014/main" id="{D8DFE44B-0A15-459B-9F89-84B8E73D8C90}"/>
              </a:ext>
            </a:extLst>
          </p:cNvPr>
          <p:cNvSpPr txBox="1"/>
          <p:nvPr/>
        </p:nvSpPr>
        <p:spPr>
          <a:xfrm>
            <a:off x="8166538" y="1549127"/>
            <a:ext cx="3213106" cy="769441"/>
          </a:xfrm>
          <a:prstGeom prst="rect">
            <a:avLst/>
          </a:prstGeom>
          <a:solidFill>
            <a:schemeClr val="accent2">
              <a:lumMod val="60000"/>
              <a:lumOff val="40000"/>
            </a:schemeClr>
          </a:solidFill>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ar-BH" sz="4400" b="1" dirty="0">
                <a:solidFill>
                  <a:schemeClr val="tx1"/>
                </a:solidFill>
                <a:latin typeface="Sakkal Majalla" panose="02000000000000000000" pitchFamily="2" charset="-78"/>
                <a:cs typeface="Sakkal Majalla" panose="02000000000000000000" pitchFamily="2" charset="-78"/>
              </a:rPr>
              <a:t>أهدافُ الدَّرسِ</a:t>
            </a:r>
          </a:p>
        </p:txBody>
      </p:sp>
      <p:sp>
        <p:nvSpPr>
          <p:cNvPr id="7" name="Rectangle 3">
            <a:extLst>
              <a:ext uri="{FF2B5EF4-FFF2-40B4-BE49-F238E27FC236}">
                <a16:creationId xmlns:a16="http://schemas.microsoft.com/office/drawing/2014/main" id="{2421DBA7-251B-4B78-A0CC-14AD03BB27B8}"/>
              </a:ext>
            </a:extLst>
          </p:cNvPr>
          <p:cNvSpPr/>
          <p:nvPr/>
        </p:nvSpPr>
        <p:spPr>
          <a:xfrm>
            <a:off x="1303283" y="2634510"/>
            <a:ext cx="10076361" cy="298543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lnSpc>
                <a:spcPct val="150000"/>
              </a:lnSpc>
            </a:pPr>
            <a:r>
              <a:rPr lang="ar-BH" sz="2800" dirty="0"/>
              <a:t>-</a:t>
            </a:r>
            <a:r>
              <a:rPr lang="ar-BH" sz="3200" dirty="0">
                <a:latin typeface="Sakkal Majalla" panose="02000000000000000000" pitchFamily="2" charset="-78"/>
                <a:cs typeface="Sakkal Majalla" panose="02000000000000000000" pitchFamily="2" charset="-78"/>
              </a:rPr>
              <a:t> تعرُّفُ مَعانِي المُفرداتِ من خلالِ السِّياقِ.</a:t>
            </a:r>
          </a:p>
          <a:p>
            <a:pPr algn="r" rtl="1">
              <a:lnSpc>
                <a:spcPct val="150000"/>
              </a:lnSpc>
              <a:buFontTx/>
              <a:buChar char="-"/>
            </a:pPr>
            <a:r>
              <a:rPr lang="ar-BH" sz="3200" dirty="0">
                <a:latin typeface="Sakkal Majalla" panose="02000000000000000000" pitchFamily="2" charset="-78"/>
                <a:cs typeface="Sakkal Majalla" panose="02000000000000000000" pitchFamily="2" charset="-78"/>
              </a:rPr>
              <a:t>تَحديدُ الأفكارِ الأسَاسِيَّةِ الواردةِ في النَّصِّ.</a:t>
            </a:r>
          </a:p>
          <a:p>
            <a:pPr algn="r" rtl="1">
              <a:lnSpc>
                <a:spcPct val="150000"/>
              </a:lnSpc>
              <a:buFontTx/>
              <a:buChar char="-"/>
            </a:pPr>
            <a:r>
              <a:rPr lang="ar-BH" sz="3200" dirty="0">
                <a:latin typeface="Sakkal Majalla" panose="02000000000000000000" pitchFamily="2" charset="-78"/>
                <a:cs typeface="Sakkal Majalla" panose="02000000000000000000" pitchFamily="2" charset="-78"/>
              </a:rPr>
              <a:t> تحليلُ المعاني الضّمنيّة للعبارات والصّور الفنيّة والأساليب الأدبيّة الّتي وظّفها الكاتب.</a:t>
            </a:r>
          </a:p>
          <a:p>
            <a:pPr algn="r" rtl="1">
              <a:lnSpc>
                <a:spcPct val="150000"/>
              </a:lnSpc>
              <a:buFontTx/>
              <a:buChar char="-"/>
            </a:pPr>
            <a:r>
              <a:rPr lang="ar-BH" sz="3200" dirty="0">
                <a:latin typeface="Sakkal Majalla" panose="02000000000000000000" pitchFamily="2" charset="-78"/>
                <a:cs typeface="Sakkal Majalla" panose="02000000000000000000" pitchFamily="2" charset="-78"/>
              </a:rPr>
              <a:t>استنتاجُ القيمِ الّتي يتضمَّنُها النَّصُّ.</a:t>
            </a:r>
            <a:endParaRPr lang="ar-BH" sz="3200" dirty="0">
              <a:solidFill>
                <a:srgbClr val="FF0000"/>
              </a:solidFill>
              <a:latin typeface="Sakkal Majalla" panose="02000000000000000000" pitchFamily="2" charset="-78"/>
              <a:cs typeface="Sakkal Majalla" panose="02000000000000000000" pitchFamily="2" charset="-78"/>
            </a:endParaRPr>
          </a:p>
        </p:txBody>
      </p:sp>
      <p:sp>
        <p:nvSpPr>
          <p:cNvPr id="2" name="مستطيل 1">
            <a:extLst>
              <a:ext uri="{FF2B5EF4-FFF2-40B4-BE49-F238E27FC236}">
                <a16:creationId xmlns:a16="http://schemas.microsoft.com/office/drawing/2014/main" id="{AC45ED1A-8C10-4A0B-A227-CD910DAB0D11}"/>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pic>
        <p:nvPicPr>
          <p:cNvPr id="8" name="Picture 6">
            <a:extLst>
              <a:ext uri="{FF2B5EF4-FFF2-40B4-BE49-F238E27FC236}">
                <a16:creationId xmlns:a16="http://schemas.microsoft.com/office/drawing/2014/main" id="{34A4E42D-5394-4F41-AA28-22624ECC0E7B}"/>
              </a:ext>
            </a:extLst>
          </p:cNvPr>
          <p:cNvPicPr>
            <a:picLocks noChangeAspect="1"/>
          </p:cNvPicPr>
          <p:nvPr/>
        </p:nvPicPr>
        <p:blipFill rotWithShape="1">
          <a:blip r:embed="rId2">
            <a:extLst>
              <a:ext uri="{28A0092B-C50C-407E-A947-70E740481C1C}">
                <a14:useLocalDpi xmlns:a14="http://schemas.microsoft.com/office/drawing/2010/main" val="0"/>
              </a:ext>
            </a:extLst>
          </a:blip>
          <a:srcRect l="8141" r="13122" b="11357"/>
          <a:stretch/>
        </p:blipFill>
        <p:spPr>
          <a:xfrm>
            <a:off x="10426299" y="109133"/>
            <a:ext cx="1296144" cy="1124052"/>
          </a:xfrm>
          <a:prstGeom prst="rect">
            <a:avLst/>
          </a:prstGeom>
        </p:spPr>
      </p:pic>
    </p:spTree>
    <p:extLst>
      <p:ext uri="{BB962C8B-B14F-4D97-AF65-F5344CB8AC3E}">
        <p14:creationId xmlns:p14="http://schemas.microsoft.com/office/powerpoint/2010/main" val="2064926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8317E62-BDBF-43B7-ACCF-D5BC9BDDBC2C}"/>
              </a:ext>
            </a:extLst>
          </p:cNvPr>
          <p:cNvSpPr>
            <a:spLocks noGrp="1"/>
          </p:cNvSpPr>
          <p:nvPr>
            <p:ph type="title"/>
          </p:nvPr>
        </p:nvSpPr>
        <p:spPr>
          <a:xfrm>
            <a:off x="8695106" y="2612890"/>
            <a:ext cx="2771427" cy="1632218"/>
          </a:xfrm>
        </p:spPr>
        <p:txBody>
          <a:bodyPr>
            <a:noAutofit/>
          </a:bodyPr>
          <a:lstStyle/>
          <a:p>
            <a:pPr algn="ctr"/>
            <a:r>
              <a:rPr lang="ar-BH" sz="3200" b="1" dirty="0">
                <a:solidFill>
                  <a:srgbClr val="FF0000"/>
                </a:solidFill>
                <a:latin typeface="Sakkal Majalla" panose="02000000000000000000" pitchFamily="2" charset="-78"/>
                <a:cs typeface="Sakkal Majalla" panose="02000000000000000000" pitchFamily="2" charset="-78"/>
              </a:rPr>
              <a:t>أقرأ النّصّ في الكتاب المدرسي ص 52 </a:t>
            </a:r>
            <a:endParaRPr lang="en-US" sz="3200" b="1" dirty="0">
              <a:solidFill>
                <a:srgbClr val="FF0000"/>
              </a:solidFill>
              <a:latin typeface="Sakkal Majalla" panose="02000000000000000000" pitchFamily="2" charset="-78"/>
              <a:cs typeface="Sakkal Majalla" panose="02000000000000000000" pitchFamily="2" charset="-78"/>
            </a:endParaRPr>
          </a:p>
        </p:txBody>
      </p:sp>
      <p:sp>
        <p:nvSpPr>
          <p:cNvPr id="8" name="Rectangle 7">
            <a:extLst>
              <a:ext uri="{FF2B5EF4-FFF2-40B4-BE49-F238E27FC236}">
                <a16:creationId xmlns:a16="http://schemas.microsoft.com/office/drawing/2014/main" id="{B5C58F50-6FCD-4591-B12A-3B97FB3C39E9}"/>
              </a:ext>
            </a:extLst>
          </p:cNvPr>
          <p:cNvSpPr/>
          <p:nvPr/>
        </p:nvSpPr>
        <p:spPr>
          <a:xfrm>
            <a:off x="8566813" y="807988"/>
            <a:ext cx="3028014" cy="1179442"/>
          </a:xfrm>
          <a:prstGeom prst="rect">
            <a:avLst/>
          </a:prstGeom>
          <a:solidFill>
            <a:schemeClr val="accent2">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rgbClr val="FF0000"/>
                </a:solidFill>
                <a:latin typeface="Sakkal Majalla" panose="02000000000000000000" pitchFamily="2" charset="-78"/>
                <a:cs typeface="Sakkal Majalla" panose="02000000000000000000" pitchFamily="2" charset="-78"/>
              </a:rPr>
              <a:t>البَنَفسَجَةُ الطَّموحُ</a:t>
            </a:r>
            <a:endParaRPr lang="en-US" sz="3200" dirty="0"/>
          </a:p>
          <a:p>
            <a:pPr algn="ctr"/>
            <a:r>
              <a:rPr lang="ar-BH" sz="3200" b="1" dirty="0">
                <a:solidFill>
                  <a:schemeClr val="tx2"/>
                </a:solidFill>
                <a:latin typeface="Sakkal Majalla" panose="02000000000000000000" pitchFamily="2" charset="-78"/>
                <a:cs typeface="Sakkal Majalla" panose="02000000000000000000" pitchFamily="2" charset="-78"/>
              </a:rPr>
              <a:t>جبران خليل جبران</a:t>
            </a:r>
            <a:endParaRPr lang="en-US" sz="3200" dirty="0">
              <a:solidFill>
                <a:schemeClr val="tx2"/>
              </a:solidFill>
            </a:endParaRPr>
          </a:p>
        </p:txBody>
      </p:sp>
      <p:pic>
        <p:nvPicPr>
          <p:cNvPr id="3" name="Picture 2"/>
          <p:cNvPicPr>
            <a:picLocks noChangeAspect="1"/>
          </p:cNvPicPr>
          <p:nvPr/>
        </p:nvPicPr>
        <p:blipFill rotWithShape="1">
          <a:blip r:embed="rId2"/>
          <a:srcRect l="33358" t="13027" r="33784" b="10511"/>
          <a:stretch/>
        </p:blipFill>
        <p:spPr>
          <a:xfrm>
            <a:off x="4592216" y="211079"/>
            <a:ext cx="3835730" cy="6292022"/>
          </a:xfrm>
          <a:prstGeom prst="rect">
            <a:avLst/>
          </a:prstGeom>
        </p:spPr>
      </p:pic>
      <p:pic>
        <p:nvPicPr>
          <p:cNvPr id="5" name="Picture 4"/>
          <p:cNvPicPr>
            <a:picLocks noChangeAspect="1"/>
          </p:cNvPicPr>
          <p:nvPr/>
        </p:nvPicPr>
        <p:blipFill rotWithShape="1">
          <a:blip r:embed="rId3"/>
          <a:srcRect l="34545" t="14814" r="34971" b="7427"/>
          <a:stretch/>
        </p:blipFill>
        <p:spPr>
          <a:xfrm>
            <a:off x="726172" y="377474"/>
            <a:ext cx="3760920" cy="6103051"/>
          </a:xfrm>
          <a:prstGeom prst="rect">
            <a:avLst/>
          </a:prstGeom>
        </p:spPr>
      </p:pic>
      <p:sp>
        <p:nvSpPr>
          <p:cNvPr id="9" name="مستطيل 8">
            <a:extLst>
              <a:ext uri="{FF2B5EF4-FFF2-40B4-BE49-F238E27FC236}">
                <a16:creationId xmlns:a16="http://schemas.microsoft.com/office/drawing/2014/main" id="{4A0C971A-9ACE-4575-A4E8-8E7E532BDACD}"/>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spTree>
    <p:extLst>
      <p:ext uri="{BB962C8B-B14F-4D97-AF65-F5344CB8AC3E}">
        <p14:creationId xmlns:p14="http://schemas.microsoft.com/office/powerpoint/2010/main" val="2760426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FB634383-4A2F-480C-B82F-5BAB8AC2034F}"/>
              </a:ext>
            </a:extLst>
          </p:cNvPr>
          <p:cNvSpPr txBox="1"/>
          <p:nvPr/>
        </p:nvSpPr>
        <p:spPr>
          <a:xfrm>
            <a:off x="1020160" y="1349318"/>
            <a:ext cx="10323839" cy="5078313"/>
          </a:xfrm>
          <a:prstGeom prst="rect">
            <a:avLst/>
          </a:prstGeom>
          <a:noFill/>
        </p:spPr>
        <p:txBody>
          <a:bodyPr wrap="square" rtlCol="0">
            <a:spAutoFit/>
          </a:bodyPr>
          <a:lstStyle/>
          <a:p>
            <a:pPr algn="r" rtl="1">
              <a:lnSpc>
                <a:spcPct val="150000"/>
              </a:lnSpc>
            </a:pPr>
            <a:r>
              <a:rPr lang="ar-BH" sz="4400" b="1" dirty="0">
                <a:solidFill>
                  <a:srgbClr val="FF0000"/>
                </a:solidFill>
                <a:latin typeface="Sakkal Majalla" panose="02000000000000000000" pitchFamily="2" charset="-78"/>
                <a:cs typeface="Sakkal Majalla" panose="02000000000000000000" pitchFamily="2" charset="-78"/>
              </a:rPr>
              <a:t>فكرة النّصّ: </a:t>
            </a:r>
          </a:p>
          <a:p>
            <a:pPr algn="just" rtl="1"/>
            <a:r>
              <a:rPr lang="ar-BH" sz="3200" dirty="0">
                <a:latin typeface="Sakkal Majalla" panose="02000000000000000000" pitchFamily="2" charset="-78"/>
                <a:cs typeface="Sakkal Majalla" panose="02000000000000000000" pitchFamily="2" charset="-78"/>
              </a:rPr>
              <a:t>تَتَحَدثُ هذهِ المقَالةُ القِصَصِيَّةُ عَنْ  </a:t>
            </a:r>
            <a:r>
              <a:rPr lang="ar-JO" sz="3200" dirty="0">
                <a:latin typeface="Sakkal Majalla" panose="02000000000000000000" pitchFamily="2" charset="-78"/>
                <a:cs typeface="Sakkal Majalla" panose="02000000000000000000" pitchFamily="2" charset="-78"/>
              </a:rPr>
              <a:t>ب</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ن</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ف</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س</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ج</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ة</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 ج</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م</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يل</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ة</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 </a:t>
            </a:r>
            <a:r>
              <a:rPr lang="ar-BH" sz="3200" dirty="0">
                <a:latin typeface="Sakkal Majalla" panose="02000000000000000000" pitchFamily="2" charset="-78"/>
                <a:cs typeface="Sakkal Majalla" panose="02000000000000000000" pitchFamily="2" charset="-78"/>
              </a:rPr>
              <a:t>كَانَتْ </a:t>
            </a:r>
            <a:r>
              <a:rPr lang="ar-JO" sz="3200" dirty="0">
                <a:latin typeface="Sakkal Majalla" panose="02000000000000000000" pitchFamily="2" charset="-78"/>
                <a:cs typeface="Sakkal Majalla" panose="02000000000000000000" pitchFamily="2" charset="-78"/>
              </a:rPr>
              <a:t>ت</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عيش</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 في ح</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ديق</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ة</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 م</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ع</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 ص</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ديقات</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ها</a:t>
            </a:r>
            <a:r>
              <a:rPr lang="ar-BH" sz="3200" dirty="0">
                <a:latin typeface="Sakkal Majalla" panose="02000000000000000000" pitchFamily="2" charset="-78"/>
                <a:cs typeface="Sakkal Majalla" panose="02000000000000000000" pitchFamily="2" charset="-78"/>
              </a:rPr>
              <a:t>، إلا أنها كانت تطمحُ إلى المعالي،  وكانت ترغبُ في أن تصبحَ </a:t>
            </a:r>
            <a:r>
              <a:rPr lang="ar-JO" sz="3200" dirty="0">
                <a:latin typeface="Sakkal Majalla" panose="02000000000000000000" pitchFamily="2" charset="-78"/>
                <a:cs typeface="Sakkal Majalla" panose="02000000000000000000" pitchFamily="2" charset="-78"/>
              </a:rPr>
              <a:t>وردة </a:t>
            </a:r>
            <a:r>
              <a:rPr lang="ar-BH" sz="3200" dirty="0">
                <a:latin typeface="Sakkal Majalla" panose="02000000000000000000" pitchFamily="2" charset="-78"/>
                <a:cs typeface="Sakkal Majalla" panose="02000000000000000000" pitchFamily="2" charset="-78"/>
              </a:rPr>
              <a:t>جميلة،</a:t>
            </a:r>
            <a:r>
              <a:rPr lang="ar-JO" sz="3200" dirty="0">
                <a:latin typeface="Sakkal Majalla" panose="02000000000000000000" pitchFamily="2" charset="-78"/>
                <a:cs typeface="Sakkal Majalla" panose="02000000000000000000" pitchFamily="2" charset="-78"/>
              </a:rPr>
              <a:t> فتوس</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لت</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 للطبيعة</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 ك</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ي ت</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ح</a:t>
            </a:r>
            <a:r>
              <a:rPr lang="ar-BH" sz="3200" dirty="0">
                <a:latin typeface="Sakkal Majalla" panose="02000000000000000000" pitchFamily="2" charset="-78"/>
                <a:cs typeface="Sakkal Majalla" panose="02000000000000000000" pitchFamily="2" charset="-78"/>
              </a:rPr>
              <a:t>َ</a:t>
            </a:r>
            <a:r>
              <a:rPr lang="ar-JO" sz="3200" dirty="0" err="1">
                <a:latin typeface="Sakkal Majalla" panose="02000000000000000000" pitchFamily="2" charset="-78"/>
                <a:cs typeface="Sakkal Majalla" panose="02000000000000000000" pitchFamily="2" charset="-78"/>
              </a:rPr>
              <a:t>قِّق</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 رغبتها ولو مرة</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 واحدة</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 ب</a:t>
            </a:r>
            <a:r>
              <a:rPr lang="ar-BH" sz="3200" dirty="0">
                <a:latin typeface="Sakkal Majalla" panose="02000000000000000000" pitchFamily="2" charset="-78"/>
                <a:cs typeface="Sakkal Majalla" panose="02000000000000000000" pitchFamily="2" charset="-78"/>
              </a:rPr>
              <a:t>ِأَ</a:t>
            </a:r>
            <a:r>
              <a:rPr lang="ar-JO" sz="3200" dirty="0">
                <a:latin typeface="Sakkal Majalla" panose="02000000000000000000" pitchFamily="2" charset="-78"/>
                <a:cs typeface="Sakkal Majalla" panose="02000000000000000000" pitchFamily="2" charset="-78"/>
              </a:rPr>
              <a:t>ن تجعلها شامخة</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 الرأس</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 ومتعالية</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 . وفعلا استجابت </a:t>
            </a:r>
            <a:r>
              <a:rPr lang="ar-BH" sz="3200" dirty="0">
                <a:latin typeface="Sakkal Majalla" panose="02000000000000000000" pitchFamily="2" charset="-78"/>
                <a:cs typeface="Sakkal Majalla" panose="02000000000000000000" pitchFamily="2" charset="-78"/>
              </a:rPr>
              <a:t>ا</a:t>
            </a:r>
            <a:r>
              <a:rPr lang="ar-JO" sz="3200" dirty="0">
                <a:latin typeface="Sakkal Majalla" panose="02000000000000000000" pitchFamily="2" charset="-78"/>
                <a:cs typeface="Sakkal Majalla" panose="02000000000000000000" pitchFamily="2" charset="-78"/>
              </a:rPr>
              <a:t>لطبيعة</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 لها</a:t>
            </a:r>
            <a:r>
              <a:rPr lang="ar-BH" sz="3200" dirty="0">
                <a:latin typeface="Sakkal Majalla" panose="02000000000000000000" pitchFamily="2" charset="-78"/>
                <a:cs typeface="Sakkal Majalla" panose="02000000000000000000" pitchFamily="2" charset="-78"/>
              </a:rPr>
              <a:t> وحولتها إلى وردةٍ جميلةٍ</a:t>
            </a:r>
            <a:r>
              <a:rPr lang="ar-JO" sz="3200" dirty="0">
                <a:latin typeface="Sakkal Majalla" panose="02000000000000000000" pitchFamily="2" charset="-78"/>
                <a:cs typeface="Sakkal Majalla" panose="02000000000000000000" pitchFamily="2" charset="-78"/>
              </a:rPr>
              <a:t> </a:t>
            </a:r>
            <a:r>
              <a:rPr lang="ar-BH" sz="3200" dirty="0">
                <a:latin typeface="Sakkal Majalla" panose="02000000000000000000" pitchFamily="2" charset="-78"/>
                <a:cs typeface="Sakkal Majalla" panose="02000000000000000000" pitchFamily="2" charset="-78"/>
              </a:rPr>
              <a:t>، إلا أنّه في أحد الأيام هبت عاصفة قوية، تسببت في موت معظم النباتات ومنها البنفسجة التي حوّلتها الطّبيعة إلى وردة جميلة، حيث </a:t>
            </a:r>
            <a:r>
              <a:rPr lang="ar-JO" sz="3200" dirty="0">
                <a:latin typeface="Sakkal Majalla" panose="02000000000000000000" pitchFamily="2" charset="-78"/>
                <a:cs typeface="Sakkal Majalla" panose="02000000000000000000" pitchFamily="2" charset="-78"/>
              </a:rPr>
              <a:t>ماتت وعلى وجهها ابتسامة  ... ابتسامة مَن حق</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قت الحياة أمانيهِ ... ابتسامة </a:t>
            </a:r>
            <a:r>
              <a:rPr lang="ar-BH" sz="3200" dirty="0">
                <a:latin typeface="Sakkal Majalla" panose="02000000000000000000" pitchFamily="2" charset="-78"/>
                <a:cs typeface="Sakkal Majalla" panose="02000000000000000000" pitchFamily="2" charset="-78"/>
              </a:rPr>
              <a:t>الطّموح و</a:t>
            </a:r>
            <a:r>
              <a:rPr lang="ar-JO" sz="3200" dirty="0">
                <a:latin typeface="Sakkal Majalla" panose="02000000000000000000" pitchFamily="2" charset="-78"/>
                <a:cs typeface="Sakkal Majalla" panose="02000000000000000000" pitchFamily="2" charset="-78"/>
              </a:rPr>
              <a:t>الن</a:t>
            </a:r>
            <a:r>
              <a:rPr lang="ar-BH" sz="3200" dirty="0">
                <a:latin typeface="Sakkal Majalla" panose="02000000000000000000" pitchFamily="2" charset="-78"/>
                <a:cs typeface="Sakkal Majalla" panose="02000000000000000000" pitchFamily="2" charset="-78"/>
              </a:rPr>
              <a:t>ّ</a:t>
            </a:r>
            <a:r>
              <a:rPr lang="ar-JO" sz="3200" dirty="0">
                <a:latin typeface="Sakkal Majalla" panose="02000000000000000000" pitchFamily="2" charset="-78"/>
                <a:cs typeface="Sakkal Majalla" panose="02000000000000000000" pitchFamily="2" charset="-78"/>
              </a:rPr>
              <a:t>صر</a:t>
            </a:r>
            <a:r>
              <a:rPr lang="ar-BH" sz="3200" dirty="0">
                <a:latin typeface="Sakkal Majalla" panose="02000000000000000000" pitchFamily="2" charset="-78"/>
                <a:cs typeface="Sakkal Majalla" panose="02000000000000000000" pitchFamily="2" charset="-78"/>
              </a:rPr>
              <a:t>.</a:t>
            </a:r>
            <a:endParaRPr lang="ar-BH" sz="3200" b="1" dirty="0">
              <a:solidFill>
                <a:srgbClr val="0070C0"/>
              </a:solidFill>
              <a:latin typeface="Sakkal Majalla" panose="02000000000000000000" pitchFamily="2" charset="-78"/>
              <a:cs typeface="Sakkal Majalla" panose="02000000000000000000" pitchFamily="2" charset="-78"/>
            </a:endParaRPr>
          </a:p>
          <a:p>
            <a:pPr algn="r" rtl="1">
              <a:lnSpc>
                <a:spcPct val="150000"/>
              </a:lnSpc>
            </a:pPr>
            <a:endParaRPr lang="ar-BH" sz="4400" b="1" dirty="0">
              <a:latin typeface="Sakkal Majalla" panose="02000000000000000000" pitchFamily="2" charset="-78"/>
              <a:cs typeface="Sakkal Majalla" panose="02000000000000000000" pitchFamily="2" charset="-78"/>
            </a:endParaRPr>
          </a:p>
        </p:txBody>
      </p:sp>
      <p:sp>
        <p:nvSpPr>
          <p:cNvPr id="9" name="Title 1">
            <a:extLst>
              <a:ext uri="{FF2B5EF4-FFF2-40B4-BE49-F238E27FC236}">
                <a16:creationId xmlns:a16="http://schemas.microsoft.com/office/drawing/2014/main" id="{EE7F7013-B270-4148-AA92-3434DE2191A8}"/>
              </a:ext>
            </a:extLst>
          </p:cNvPr>
          <p:cNvSpPr txBox="1">
            <a:spLocks/>
          </p:cNvSpPr>
          <p:nvPr/>
        </p:nvSpPr>
        <p:spPr>
          <a:xfrm>
            <a:off x="10070689" y="272937"/>
            <a:ext cx="1714115"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فْهَمُ</a:t>
            </a:r>
            <a:endParaRPr lang="en-GB" sz="4400" b="1" dirty="0">
              <a:solidFill>
                <a:schemeClr val="bg1"/>
              </a:solidFill>
              <a:latin typeface="Sakkal Majalla" panose="02000000000000000000" pitchFamily="2" charset="-78"/>
              <a:cs typeface="Sakkal Majalla" panose="02000000000000000000" pitchFamily="2" charset="-78"/>
            </a:endParaRPr>
          </a:p>
        </p:txBody>
      </p:sp>
      <p:sp>
        <p:nvSpPr>
          <p:cNvPr id="4" name="مستطيل 3">
            <a:extLst>
              <a:ext uri="{FF2B5EF4-FFF2-40B4-BE49-F238E27FC236}">
                <a16:creationId xmlns:a16="http://schemas.microsoft.com/office/drawing/2014/main" id="{15FF7E59-67C8-492C-BF6D-6CA2B6D04345}"/>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spTree>
    <p:extLst>
      <p:ext uri="{BB962C8B-B14F-4D97-AF65-F5344CB8AC3E}">
        <p14:creationId xmlns:p14="http://schemas.microsoft.com/office/powerpoint/2010/main" val="2589403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A028E8EC-3E18-408A-ADD5-EBDED1850817}"/>
              </a:ext>
            </a:extLst>
          </p:cNvPr>
          <p:cNvGraphicFramePr>
            <a:graphicFrameLocks noGrp="1"/>
          </p:cNvGraphicFramePr>
          <p:nvPr>
            <p:extLst>
              <p:ext uri="{D42A27DB-BD31-4B8C-83A1-F6EECF244321}">
                <p14:modId xmlns:p14="http://schemas.microsoft.com/office/powerpoint/2010/main" val="3904647647"/>
              </p:ext>
            </p:extLst>
          </p:nvPr>
        </p:nvGraphicFramePr>
        <p:xfrm>
          <a:off x="885826" y="2751364"/>
          <a:ext cx="10591800" cy="2970479"/>
        </p:xfrm>
        <a:graphic>
          <a:graphicData uri="http://schemas.openxmlformats.org/drawingml/2006/table">
            <a:tbl>
              <a:tblPr firstRow="1" bandRow="1">
                <a:tableStyleId>{21E4AEA4-8DFA-4A89-87EB-49C32662AFE0}</a:tableStyleId>
              </a:tblPr>
              <a:tblGrid>
                <a:gridCol w="5137424">
                  <a:extLst>
                    <a:ext uri="{9D8B030D-6E8A-4147-A177-3AD203B41FA5}">
                      <a16:colId xmlns:a16="http://schemas.microsoft.com/office/drawing/2014/main" val="1945721903"/>
                    </a:ext>
                  </a:extLst>
                </a:gridCol>
                <a:gridCol w="4244700">
                  <a:extLst>
                    <a:ext uri="{9D8B030D-6E8A-4147-A177-3AD203B41FA5}">
                      <a16:colId xmlns:a16="http://schemas.microsoft.com/office/drawing/2014/main" val="4165528892"/>
                    </a:ext>
                  </a:extLst>
                </a:gridCol>
                <a:gridCol w="1209676">
                  <a:extLst>
                    <a:ext uri="{9D8B030D-6E8A-4147-A177-3AD203B41FA5}">
                      <a16:colId xmlns:a16="http://schemas.microsoft.com/office/drawing/2014/main" val="2628484820"/>
                    </a:ext>
                  </a:extLst>
                </a:gridCol>
              </a:tblGrid>
              <a:tr h="607314">
                <a:tc>
                  <a:txBody>
                    <a:bodyPr/>
                    <a:lstStyle/>
                    <a:p>
                      <a:pPr algn="ctr"/>
                      <a:r>
                        <a:rPr lang="ar-BH" sz="3400" b="1" kern="1200" dirty="0">
                          <a:solidFill>
                            <a:schemeClr val="bg1"/>
                          </a:solidFill>
                          <a:latin typeface="Sakkal Majalla" panose="02000000000000000000" pitchFamily="2" charset="-78"/>
                          <a:ea typeface="+mn-ea"/>
                          <a:cs typeface="Sakkal Majalla" panose="02000000000000000000" pitchFamily="2" charset="-78"/>
                        </a:rPr>
                        <a:t>فِكرتُهُ</a:t>
                      </a:r>
                      <a:endParaRPr lang="en-US" sz="3400" b="1" kern="1200" dirty="0">
                        <a:solidFill>
                          <a:schemeClr val="bg1"/>
                        </a:solidFill>
                        <a:latin typeface="Sakkal Majalla" panose="02000000000000000000" pitchFamily="2" charset="-78"/>
                        <a:ea typeface="+mn-ea"/>
                        <a:cs typeface="Sakkal Majalla" panose="02000000000000000000" pitchFamily="2" charset="-78"/>
                      </a:endParaRPr>
                    </a:p>
                  </a:txBody>
                  <a:tcPr/>
                </a:tc>
                <a:tc>
                  <a:txBody>
                    <a:bodyPr/>
                    <a:lstStyle/>
                    <a:p>
                      <a:pPr algn="ctr"/>
                      <a:r>
                        <a:rPr lang="ar-BH" sz="3400" kern="1200" dirty="0">
                          <a:latin typeface="Sakkal Majalla" panose="02000000000000000000" pitchFamily="2" charset="-78"/>
                          <a:cs typeface="Sakkal Majalla" panose="02000000000000000000" pitchFamily="2" charset="-78"/>
                        </a:rPr>
                        <a:t>حدوده</a:t>
                      </a:r>
                      <a:endParaRPr lang="en-US" sz="3400" b="1" kern="1200" dirty="0">
                        <a:solidFill>
                          <a:schemeClr val="bg1"/>
                        </a:solidFill>
                        <a:latin typeface="Sakkal Majalla" panose="02000000000000000000" pitchFamily="2" charset="-78"/>
                        <a:ea typeface="+mn-ea"/>
                        <a:cs typeface="Sakkal Majalla" panose="02000000000000000000" pitchFamily="2" charset="-78"/>
                      </a:endParaRPr>
                    </a:p>
                  </a:txBody>
                  <a:tcPr/>
                </a:tc>
                <a:tc>
                  <a:txBody>
                    <a:bodyPr/>
                    <a:lstStyle/>
                    <a:p>
                      <a:pPr algn="ctr"/>
                      <a:r>
                        <a:rPr lang="ar-BH" sz="3400" kern="1200" dirty="0">
                          <a:latin typeface="Sakkal Majalla" panose="02000000000000000000" pitchFamily="2" charset="-78"/>
                          <a:cs typeface="Sakkal Majalla" panose="02000000000000000000" pitchFamily="2" charset="-78"/>
                        </a:rPr>
                        <a:t>المقطع</a:t>
                      </a:r>
                      <a:endParaRPr lang="en-US" sz="3400" b="1" kern="1200" dirty="0">
                        <a:solidFill>
                          <a:schemeClr val="bg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2840293784"/>
                  </a:ext>
                </a:extLst>
              </a:tr>
              <a:tr h="482931">
                <a:tc>
                  <a:txBody>
                    <a:bodyPr/>
                    <a:lstStyle/>
                    <a:p>
                      <a:pPr algn="ctr"/>
                      <a:r>
                        <a:rPr lang="ar-BH" sz="2800" b="1" i="0" kern="1200" dirty="0">
                          <a:solidFill>
                            <a:srgbClr val="FF0000"/>
                          </a:solidFill>
                          <a:effectLst/>
                          <a:latin typeface="Sakkal Majalla" panose="02000000000000000000" pitchFamily="2" charset="-78"/>
                          <a:ea typeface="+mn-ea"/>
                          <a:cs typeface="Sakkal Majalla" panose="02000000000000000000" pitchFamily="2" charset="-78"/>
                        </a:rPr>
                        <a:t>بنفسجةٌ جميلةٌ ورائعةٌ تطمحُ إلى المَعالي.</a:t>
                      </a:r>
                      <a:endParaRPr lang="en-US" sz="2800" b="1" kern="1200" dirty="0">
                        <a:solidFill>
                          <a:srgbClr val="FF0000"/>
                        </a:solidFill>
                        <a:latin typeface="Sakkal Majalla" panose="02000000000000000000" pitchFamily="2" charset="-78"/>
                        <a:ea typeface="+mn-ea"/>
                        <a:cs typeface="Sakkal Majalla" panose="02000000000000000000" pitchFamily="2" charset="-78"/>
                      </a:endParaRPr>
                    </a:p>
                  </a:txBody>
                  <a:tcPr anchor="ctr"/>
                </a:tc>
                <a:tc>
                  <a:txBody>
                    <a:bodyPr/>
                    <a:lstStyle/>
                    <a:p>
                      <a:pPr algn="r"/>
                      <a:r>
                        <a:rPr lang="ar-BH" sz="2800" b="0" kern="1200" dirty="0">
                          <a:latin typeface="Sakkal Majalla" panose="02000000000000000000" pitchFamily="2" charset="-78"/>
                          <a:cs typeface="Sakkal Majalla" panose="02000000000000000000" pitchFamily="2" charset="-78"/>
                        </a:rPr>
                        <a:t>مِن </a:t>
                      </a:r>
                      <a:r>
                        <a:rPr lang="ar-BH" sz="2800" b="0" kern="1200" dirty="0">
                          <a:solidFill>
                            <a:srgbClr val="0070C0"/>
                          </a:solidFill>
                          <a:latin typeface="Sakkal Majalla" panose="02000000000000000000" pitchFamily="2" charset="-78"/>
                          <a:cs typeface="Sakkal Majalla" panose="02000000000000000000" pitchFamily="2" charset="-78"/>
                        </a:rPr>
                        <a:t>"بدايةِ النَّصّ" </a:t>
                      </a:r>
                      <a:r>
                        <a:rPr lang="ar-BH" sz="2800" b="0" kern="1200" dirty="0">
                          <a:latin typeface="Sakkal Majalla" panose="02000000000000000000" pitchFamily="2" charset="-78"/>
                          <a:cs typeface="Sakkal Majalla" panose="02000000000000000000" pitchFamily="2" charset="-78"/>
                        </a:rPr>
                        <a:t>إلى </a:t>
                      </a:r>
                      <a:r>
                        <a:rPr lang="ar-BH" sz="2800" b="0" kern="1200" dirty="0">
                          <a:solidFill>
                            <a:srgbClr val="0070C0"/>
                          </a:solidFill>
                          <a:latin typeface="Sakkal Majalla" panose="02000000000000000000" pitchFamily="2" charset="-78"/>
                          <a:cs typeface="Sakkal Majalla" panose="02000000000000000000" pitchFamily="2" charset="-78"/>
                        </a:rPr>
                        <a:t>"كما يفعلُ الوردُ"</a:t>
                      </a:r>
                      <a:endParaRPr lang="en-US" sz="2800" b="0" kern="1200" dirty="0">
                        <a:solidFill>
                          <a:srgbClr val="0070C0"/>
                        </a:solidFill>
                        <a:latin typeface="Sakkal Majalla" panose="02000000000000000000" pitchFamily="2" charset="-78"/>
                        <a:ea typeface="+mn-ea"/>
                        <a:cs typeface="Sakkal Majalla" panose="02000000000000000000" pitchFamily="2" charset="-78"/>
                      </a:endParaRPr>
                    </a:p>
                  </a:txBody>
                  <a:tcPr anchor="ctr"/>
                </a:tc>
                <a:tc>
                  <a:txBody>
                    <a:bodyPr/>
                    <a:lstStyle/>
                    <a:p>
                      <a:pPr algn="ctr" rtl="1"/>
                      <a:r>
                        <a:rPr lang="ar-BH" sz="3400" b="1" kern="1200" dirty="0">
                          <a:latin typeface="Sakkal Majalla" panose="02000000000000000000" pitchFamily="2" charset="-78"/>
                          <a:cs typeface="Sakkal Majalla" panose="02000000000000000000" pitchFamily="2" charset="-78"/>
                        </a:rPr>
                        <a:t>الأوّل</a:t>
                      </a:r>
                      <a:endParaRPr lang="en-US" sz="3400" b="1" kern="1200" dirty="0">
                        <a:solidFill>
                          <a:schemeClr val="dk1"/>
                        </a:solidFill>
                        <a:latin typeface="Sakkal Majalla" panose="02000000000000000000" pitchFamily="2" charset="-78"/>
                        <a:ea typeface="+mn-ea"/>
                        <a:cs typeface="Sakkal Majalla" panose="02000000000000000000" pitchFamily="2" charset="-78"/>
                      </a:endParaRPr>
                    </a:p>
                  </a:txBody>
                  <a:tcPr anchor="ctr"/>
                </a:tc>
                <a:extLst>
                  <a:ext uri="{0D108BD9-81ED-4DB2-BD59-A6C34878D82A}">
                    <a16:rowId xmlns:a16="http://schemas.microsoft.com/office/drawing/2014/main" val="4114619487"/>
                  </a:ext>
                </a:extLst>
              </a:tr>
              <a:tr h="657102">
                <a:tc>
                  <a:txBody>
                    <a:bodyPr/>
                    <a:lstStyle/>
                    <a:p>
                      <a:pPr algn="ctr"/>
                      <a:r>
                        <a:rPr lang="ar-BH" sz="2800" b="1" i="0" kern="1200" dirty="0">
                          <a:solidFill>
                            <a:srgbClr val="FF0000"/>
                          </a:solidFill>
                          <a:effectLst/>
                          <a:latin typeface="Sakkal Majalla" panose="02000000000000000000" pitchFamily="2" charset="-78"/>
                          <a:ea typeface="+mn-ea"/>
                          <a:cs typeface="Sakkal Majalla" panose="02000000000000000000" pitchFamily="2" charset="-78"/>
                        </a:rPr>
                        <a:t>حوارُ البنفسجةِ مَع الطّبيعةِ واستجابةُ الطّبيعةِ لمطالبِها.</a:t>
                      </a:r>
                      <a:endParaRPr lang="en-US" sz="2800" b="1" kern="1200" dirty="0">
                        <a:solidFill>
                          <a:srgbClr val="FF0000"/>
                        </a:solidFill>
                        <a:latin typeface="Sakkal Majalla" panose="02000000000000000000" pitchFamily="2" charset="-78"/>
                        <a:ea typeface="+mn-ea"/>
                        <a:cs typeface="Sakkal Majalla" panose="02000000000000000000" pitchFamily="2" charset="-78"/>
                      </a:endParaRPr>
                    </a:p>
                  </a:txBody>
                  <a:tcPr anchor="ctr"/>
                </a:tc>
                <a:tc>
                  <a:txBody>
                    <a:bodyPr/>
                    <a:lstStyle/>
                    <a:p>
                      <a:pPr algn="r"/>
                      <a:r>
                        <a:rPr lang="ar-BH" sz="2800" b="0" kern="1200" dirty="0">
                          <a:latin typeface="Sakkal Majalla" panose="02000000000000000000" pitchFamily="2" charset="-78"/>
                          <a:cs typeface="Sakkal Majalla" panose="02000000000000000000" pitchFamily="2" charset="-78"/>
                        </a:rPr>
                        <a:t>من </a:t>
                      </a:r>
                      <a:r>
                        <a:rPr lang="ar-BH" sz="2800" b="0" kern="1200" dirty="0">
                          <a:solidFill>
                            <a:srgbClr val="0070C0"/>
                          </a:solidFill>
                          <a:latin typeface="Sakkal Majalla" panose="02000000000000000000" pitchFamily="2" charset="-78"/>
                          <a:cs typeface="Sakkal Majalla" panose="02000000000000000000" pitchFamily="2" charset="-78"/>
                        </a:rPr>
                        <a:t>"سَمعَتْ الوردةُ ما قالتْهُ" </a:t>
                      </a:r>
                      <a:r>
                        <a:rPr lang="ar-BH" sz="2800" b="0" kern="1200" dirty="0">
                          <a:latin typeface="Sakkal Majalla" panose="02000000000000000000" pitchFamily="2" charset="-78"/>
                          <a:cs typeface="Sakkal Majalla" panose="02000000000000000000" pitchFamily="2" charset="-78"/>
                        </a:rPr>
                        <a:t>إلى </a:t>
                      </a:r>
                      <a:r>
                        <a:rPr lang="ar-BH" sz="2800" b="0" kern="1200" dirty="0">
                          <a:solidFill>
                            <a:srgbClr val="0070C0"/>
                          </a:solidFill>
                          <a:latin typeface="Sakkal Majalla" panose="02000000000000000000" pitchFamily="2" charset="-78"/>
                          <a:cs typeface="Sakkal Majalla" panose="02000000000000000000" pitchFamily="2" charset="-78"/>
                        </a:rPr>
                        <a:t>" لأنَّهُ مِن صُنعِ إرادتي"</a:t>
                      </a:r>
                      <a:endParaRPr lang="en-US" sz="2800" b="0" kern="1200" dirty="0">
                        <a:solidFill>
                          <a:srgbClr val="0070C0"/>
                        </a:solidFill>
                        <a:latin typeface="Sakkal Majalla" panose="02000000000000000000" pitchFamily="2" charset="-78"/>
                        <a:ea typeface="+mn-ea"/>
                        <a:cs typeface="Sakkal Majalla" panose="02000000000000000000" pitchFamily="2" charset="-78"/>
                      </a:endParaRPr>
                    </a:p>
                  </a:txBody>
                  <a:tcPr anchor="ctr"/>
                </a:tc>
                <a:tc>
                  <a:txBody>
                    <a:bodyPr/>
                    <a:lstStyle/>
                    <a:p>
                      <a:pPr algn="ctr"/>
                      <a:r>
                        <a:rPr lang="ar-BH" sz="3400" b="1" kern="1200" dirty="0">
                          <a:latin typeface="Sakkal Majalla" panose="02000000000000000000" pitchFamily="2" charset="-78"/>
                          <a:cs typeface="Sakkal Majalla" panose="02000000000000000000" pitchFamily="2" charset="-78"/>
                        </a:rPr>
                        <a:t>الثّاني</a:t>
                      </a:r>
                      <a:endParaRPr lang="en-US" sz="3400" b="1" kern="1200" dirty="0">
                        <a:solidFill>
                          <a:schemeClr val="dk1"/>
                        </a:solidFill>
                        <a:latin typeface="Sakkal Majalla" panose="02000000000000000000" pitchFamily="2" charset="-78"/>
                        <a:ea typeface="+mn-ea"/>
                        <a:cs typeface="Sakkal Majalla" panose="02000000000000000000" pitchFamily="2" charset="-78"/>
                      </a:endParaRPr>
                    </a:p>
                  </a:txBody>
                  <a:tcPr anchor="ctr"/>
                </a:tc>
                <a:extLst>
                  <a:ext uri="{0D108BD9-81ED-4DB2-BD59-A6C34878D82A}">
                    <a16:rowId xmlns:a16="http://schemas.microsoft.com/office/drawing/2014/main" val="2645160825"/>
                  </a:ext>
                </a:extLst>
              </a:tr>
              <a:tr h="806399">
                <a:tc>
                  <a:txBody>
                    <a:bodyPr/>
                    <a:lstStyle/>
                    <a:p>
                      <a:pPr algn="ctr"/>
                      <a:r>
                        <a:rPr lang="ar-BH" sz="2800" b="1" i="0" kern="1200" dirty="0">
                          <a:solidFill>
                            <a:srgbClr val="FF0000"/>
                          </a:solidFill>
                          <a:effectLst/>
                          <a:latin typeface="Sakkal Majalla" panose="02000000000000000000" pitchFamily="2" charset="-78"/>
                          <a:ea typeface="+mn-ea"/>
                          <a:cs typeface="Sakkal Majalla" panose="02000000000000000000" pitchFamily="2" charset="-78"/>
                        </a:rPr>
                        <a:t>موتُ البنفسجةِ وهيَ فخورةٌ بتحقيق</a:t>
                      </a:r>
                      <a:r>
                        <a:rPr lang="ar-BH" sz="2800" b="1" i="0" kern="1200" baseline="0" dirty="0">
                          <a:solidFill>
                            <a:srgbClr val="FF0000"/>
                          </a:solidFill>
                          <a:effectLst/>
                          <a:latin typeface="Sakkal Majalla" panose="02000000000000000000" pitchFamily="2" charset="-78"/>
                          <a:ea typeface="+mn-ea"/>
                          <a:cs typeface="Sakkal Majalla" panose="02000000000000000000" pitchFamily="2" charset="-78"/>
                        </a:rPr>
                        <a:t> حلمها</a:t>
                      </a:r>
                      <a:r>
                        <a:rPr lang="ar-BH" sz="2800" b="1" i="0" kern="1200" dirty="0">
                          <a:solidFill>
                            <a:srgbClr val="FF0000"/>
                          </a:solidFill>
                          <a:effectLst/>
                          <a:latin typeface="Sakkal Majalla" panose="02000000000000000000" pitchFamily="2" charset="-78"/>
                          <a:ea typeface="+mn-ea"/>
                          <a:cs typeface="Sakkal Majalla" panose="02000000000000000000" pitchFamily="2" charset="-78"/>
                        </a:rPr>
                        <a:t>.</a:t>
                      </a:r>
                      <a:endParaRPr lang="en-US" sz="2800" b="1" kern="1200" dirty="0">
                        <a:solidFill>
                          <a:srgbClr val="FF0000"/>
                        </a:solidFill>
                        <a:latin typeface="Sakkal Majalla" panose="02000000000000000000" pitchFamily="2" charset="-78"/>
                        <a:ea typeface="+mn-ea"/>
                        <a:cs typeface="Sakkal Majalla" panose="02000000000000000000" pitchFamily="2" charset="-78"/>
                      </a:endParaRPr>
                    </a:p>
                  </a:txBody>
                  <a:tcPr anchor="ctr"/>
                </a:tc>
                <a:tc>
                  <a:txBody>
                    <a:bodyPr/>
                    <a:lstStyle/>
                    <a:p>
                      <a:pPr algn="r"/>
                      <a:r>
                        <a:rPr lang="ar-BH" sz="2800" b="0" kern="1200" dirty="0">
                          <a:latin typeface="Sakkal Majalla" panose="02000000000000000000" pitchFamily="2" charset="-78"/>
                          <a:cs typeface="Sakkal Majalla" panose="02000000000000000000" pitchFamily="2" charset="-78"/>
                        </a:rPr>
                        <a:t>من </a:t>
                      </a:r>
                      <a:r>
                        <a:rPr lang="ar-BH" sz="2800" b="0" kern="1200" dirty="0">
                          <a:solidFill>
                            <a:srgbClr val="0070C0"/>
                          </a:solidFill>
                          <a:latin typeface="Sakkal Majalla" panose="02000000000000000000" pitchFamily="2" charset="-78"/>
                          <a:cs typeface="Sakkal Majalla" panose="02000000000000000000" pitchFamily="2" charset="-78"/>
                        </a:rPr>
                        <a:t>" وسُرعانَ ما تحوَّلت" </a:t>
                      </a:r>
                      <a:r>
                        <a:rPr lang="ar-BH" sz="2800" b="0" kern="1200" dirty="0">
                          <a:latin typeface="Sakkal Majalla" panose="02000000000000000000" pitchFamily="2" charset="-78"/>
                          <a:cs typeface="Sakkal Majalla" panose="02000000000000000000" pitchFamily="2" charset="-78"/>
                        </a:rPr>
                        <a:t>إلى</a:t>
                      </a:r>
                      <a:r>
                        <a:rPr lang="ar-BH" sz="2800" b="0" kern="1200" dirty="0">
                          <a:solidFill>
                            <a:srgbClr val="0070C0"/>
                          </a:solidFill>
                          <a:latin typeface="Sakkal Majalla" panose="02000000000000000000" pitchFamily="2" charset="-78"/>
                          <a:cs typeface="Sakkal Majalla" panose="02000000000000000000" pitchFamily="2" charset="-78"/>
                        </a:rPr>
                        <a:t>" آخر النَّصِّ"</a:t>
                      </a:r>
                      <a:endParaRPr lang="en-US" sz="2800" b="0" kern="1200" dirty="0">
                        <a:solidFill>
                          <a:srgbClr val="0070C0"/>
                        </a:solidFill>
                        <a:latin typeface="Sakkal Majalla" panose="02000000000000000000" pitchFamily="2" charset="-78"/>
                        <a:ea typeface="+mn-ea"/>
                        <a:cs typeface="Sakkal Majalla" panose="02000000000000000000" pitchFamily="2" charset="-78"/>
                      </a:endParaRPr>
                    </a:p>
                  </a:txBody>
                  <a:tcPr anchor="ctr"/>
                </a:tc>
                <a:tc>
                  <a:txBody>
                    <a:bodyPr/>
                    <a:lstStyle/>
                    <a:p>
                      <a:pPr algn="ctr"/>
                      <a:r>
                        <a:rPr lang="ar-BH" sz="3400" b="1" kern="1200" dirty="0">
                          <a:latin typeface="Sakkal Majalla" panose="02000000000000000000" pitchFamily="2" charset="-78"/>
                          <a:cs typeface="Sakkal Majalla" panose="02000000000000000000" pitchFamily="2" charset="-78"/>
                        </a:rPr>
                        <a:t>الثَّالث</a:t>
                      </a:r>
                      <a:endParaRPr lang="en-US" sz="3400" b="1" kern="1200" dirty="0">
                        <a:solidFill>
                          <a:schemeClr val="dk1"/>
                        </a:solidFill>
                        <a:latin typeface="Sakkal Majalla" panose="02000000000000000000" pitchFamily="2" charset="-78"/>
                        <a:ea typeface="+mn-ea"/>
                        <a:cs typeface="Sakkal Majalla" panose="02000000000000000000" pitchFamily="2" charset="-78"/>
                      </a:endParaRPr>
                    </a:p>
                  </a:txBody>
                  <a:tcPr anchor="ctr"/>
                </a:tc>
                <a:extLst>
                  <a:ext uri="{0D108BD9-81ED-4DB2-BD59-A6C34878D82A}">
                    <a16:rowId xmlns:a16="http://schemas.microsoft.com/office/drawing/2014/main" val="444542259"/>
                  </a:ext>
                </a:extLst>
              </a:tr>
            </a:tbl>
          </a:graphicData>
        </a:graphic>
      </p:graphicFrame>
      <p:sp>
        <p:nvSpPr>
          <p:cNvPr id="5" name="مربع نص 4">
            <a:extLst>
              <a:ext uri="{FF2B5EF4-FFF2-40B4-BE49-F238E27FC236}">
                <a16:creationId xmlns:a16="http://schemas.microsoft.com/office/drawing/2014/main" id="{E61F5C7B-44EB-44C3-A7C1-1C4A5A818FA0}"/>
              </a:ext>
            </a:extLst>
          </p:cNvPr>
          <p:cNvSpPr txBox="1"/>
          <p:nvPr/>
        </p:nvSpPr>
        <p:spPr>
          <a:xfrm>
            <a:off x="9591165" y="1420847"/>
            <a:ext cx="1886461" cy="1200329"/>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ar-BH" sz="3600" b="1" dirty="0">
                <a:latin typeface="Sakkal Majalla" panose="02000000000000000000" pitchFamily="2" charset="-78"/>
                <a:cs typeface="Sakkal Majalla" panose="02000000000000000000" pitchFamily="2" charset="-78"/>
              </a:rPr>
              <a:t>مقاطع النصّ</a:t>
            </a:r>
          </a:p>
        </p:txBody>
      </p:sp>
      <p:sp>
        <p:nvSpPr>
          <p:cNvPr id="4" name="مستطيل 3">
            <a:extLst>
              <a:ext uri="{FF2B5EF4-FFF2-40B4-BE49-F238E27FC236}">
                <a16:creationId xmlns:a16="http://schemas.microsoft.com/office/drawing/2014/main" id="{CB363BF0-EB9D-4B08-8099-B603CAF28769}"/>
              </a:ext>
            </a:extLst>
          </p:cNvPr>
          <p:cNvSpPr/>
          <p:nvPr/>
        </p:nvSpPr>
        <p:spPr>
          <a:xfrm>
            <a:off x="2874605" y="1844657"/>
            <a:ext cx="6442789" cy="646331"/>
          </a:xfrm>
          <a:prstGeom prst="rect">
            <a:avLst/>
          </a:prstGeom>
          <a:solidFill>
            <a:schemeClr val="accent6">
              <a:lumMod val="20000"/>
              <a:lumOff val="80000"/>
            </a:schemeClr>
          </a:solidFill>
        </p:spPr>
        <p:txBody>
          <a:bodyPr wrap="none">
            <a:spAutoFit/>
          </a:bodyPr>
          <a:lstStyle/>
          <a:p>
            <a:pPr rtl="1"/>
            <a:r>
              <a:rPr lang="ar-BH" sz="3600" b="1" dirty="0">
                <a:latin typeface="Sakkal Majalla" panose="02000000000000000000" pitchFamily="2" charset="-78"/>
                <a:cs typeface="Sakkal Majalla" panose="02000000000000000000" pitchFamily="2" charset="-78"/>
              </a:rPr>
              <a:t>ينقسمُ النّصّ إلى ثلاثةِ مقاطعَ على النّحوِّ الآتي:  </a:t>
            </a:r>
          </a:p>
        </p:txBody>
      </p:sp>
      <p:sp>
        <p:nvSpPr>
          <p:cNvPr id="7" name="Title 1">
            <a:extLst>
              <a:ext uri="{FF2B5EF4-FFF2-40B4-BE49-F238E27FC236}">
                <a16:creationId xmlns:a16="http://schemas.microsoft.com/office/drawing/2014/main" id="{EE7F7013-B270-4148-AA92-3434DE2191A8}"/>
              </a:ext>
            </a:extLst>
          </p:cNvPr>
          <p:cNvSpPr txBox="1">
            <a:spLocks/>
          </p:cNvSpPr>
          <p:nvPr/>
        </p:nvSpPr>
        <p:spPr>
          <a:xfrm>
            <a:off x="10321137" y="169278"/>
            <a:ext cx="1714115"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400" b="1" dirty="0">
                <a:solidFill>
                  <a:schemeClr val="bg1"/>
                </a:solidFill>
                <a:latin typeface="Sakkal Majalla" panose="02000000000000000000" pitchFamily="2" charset="-78"/>
                <a:cs typeface="Sakkal Majalla" panose="02000000000000000000" pitchFamily="2" charset="-78"/>
              </a:rPr>
              <a:t>أُحدِّدُ</a:t>
            </a:r>
            <a:endParaRPr lang="en-GB" sz="4400" b="1" dirty="0">
              <a:solidFill>
                <a:schemeClr val="bg1"/>
              </a:solidFill>
              <a:latin typeface="Sakkal Majalla" panose="02000000000000000000" pitchFamily="2" charset="-78"/>
              <a:cs typeface="Sakkal Majalla" panose="02000000000000000000" pitchFamily="2" charset="-78"/>
            </a:endParaRPr>
          </a:p>
        </p:txBody>
      </p:sp>
      <p:sp>
        <p:nvSpPr>
          <p:cNvPr id="8" name="مستطيل 7">
            <a:extLst>
              <a:ext uri="{FF2B5EF4-FFF2-40B4-BE49-F238E27FC236}">
                <a16:creationId xmlns:a16="http://schemas.microsoft.com/office/drawing/2014/main" id="{1E2CB10F-DC98-40CD-A685-127F9145E042}"/>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spTree>
    <p:extLst>
      <p:ext uri="{BB962C8B-B14F-4D97-AF65-F5344CB8AC3E}">
        <p14:creationId xmlns:p14="http://schemas.microsoft.com/office/powerpoint/2010/main" val="3802524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21FCD70-F59E-42A4-98FA-559742EC3518}"/>
              </a:ext>
            </a:extLst>
          </p:cNvPr>
          <p:cNvSpPr txBox="1">
            <a:spLocks/>
          </p:cNvSpPr>
          <p:nvPr/>
        </p:nvSpPr>
        <p:spPr>
          <a:xfrm>
            <a:off x="10194183" y="113980"/>
            <a:ext cx="1596549" cy="72688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lnSpcReduction="10000"/>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فْهَمُ</a:t>
            </a:r>
            <a:endParaRPr lang="en-GB" sz="4400" b="1" dirty="0">
              <a:solidFill>
                <a:schemeClr val="bg1"/>
              </a:solidFill>
              <a:latin typeface="Sakkal Majalla" panose="02000000000000000000" pitchFamily="2" charset="-78"/>
              <a:cs typeface="Sakkal Majalla" panose="02000000000000000000" pitchFamily="2" charset="-78"/>
            </a:endParaRPr>
          </a:p>
        </p:txBody>
      </p:sp>
      <p:sp>
        <p:nvSpPr>
          <p:cNvPr id="2" name="Rectangle 1">
            <a:extLst>
              <a:ext uri="{FF2B5EF4-FFF2-40B4-BE49-F238E27FC236}">
                <a16:creationId xmlns:a16="http://schemas.microsoft.com/office/drawing/2014/main" id="{05A5582F-B630-4C5A-938D-5E2885D366AF}"/>
              </a:ext>
            </a:extLst>
          </p:cNvPr>
          <p:cNvSpPr/>
          <p:nvPr/>
        </p:nvSpPr>
        <p:spPr>
          <a:xfrm>
            <a:off x="5036073" y="1410978"/>
            <a:ext cx="2736327" cy="705848"/>
          </a:xfrm>
          <a:prstGeom prst="rect">
            <a:avLst/>
          </a:prstGeom>
          <a:solidFill>
            <a:srgbClr val="7030A0"/>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000" b="1" dirty="0">
                <a:latin typeface="Sakkal Majalla" panose="02000000000000000000" pitchFamily="2" charset="-78"/>
                <a:cs typeface="Sakkal Majalla" panose="02000000000000000000" pitchFamily="2" charset="-78"/>
              </a:rPr>
              <a:t>المقطعُ الأوَّلُ</a:t>
            </a:r>
            <a:endParaRPr lang="en-US" sz="4000" b="1" dirty="0">
              <a:latin typeface="Sakkal Majalla" panose="02000000000000000000" pitchFamily="2" charset="-78"/>
              <a:cs typeface="Sakkal Majalla" panose="02000000000000000000" pitchFamily="2" charset="-78"/>
            </a:endParaRPr>
          </a:p>
        </p:txBody>
      </p:sp>
      <p:sp>
        <p:nvSpPr>
          <p:cNvPr id="8" name="Rectangle 7">
            <a:extLst>
              <a:ext uri="{FF2B5EF4-FFF2-40B4-BE49-F238E27FC236}">
                <a16:creationId xmlns:a16="http://schemas.microsoft.com/office/drawing/2014/main" id="{CC02F84B-ED99-4EDA-B960-940514255050}"/>
              </a:ext>
            </a:extLst>
          </p:cNvPr>
          <p:cNvSpPr/>
          <p:nvPr/>
        </p:nvSpPr>
        <p:spPr>
          <a:xfrm>
            <a:off x="5036073" y="2540348"/>
            <a:ext cx="2736327" cy="705848"/>
          </a:xfrm>
          <a:prstGeom prst="rect">
            <a:avLst/>
          </a:prstGeom>
          <a:solidFill>
            <a:srgbClr val="7030A0"/>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000" b="1" dirty="0">
                <a:latin typeface="Sakkal Majalla" panose="02000000000000000000" pitchFamily="2" charset="-78"/>
                <a:cs typeface="Sakkal Majalla" panose="02000000000000000000" pitchFamily="2" charset="-78"/>
              </a:rPr>
              <a:t>الفكرةُ الرّئيسةُ</a:t>
            </a:r>
            <a:endParaRPr lang="en-US" sz="4000" b="1" dirty="0">
              <a:latin typeface="Sakkal Majalla" panose="02000000000000000000" pitchFamily="2" charset="-78"/>
              <a:cs typeface="Sakkal Majalla" panose="02000000000000000000" pitchFamily="2" charset="-78"/>
            </a:endParaRPr>
          </a:p>
        </p:txBody>
      </p:sp>
      <p:sp>
        <p:nvSpPr>
          <p:cNvPr id="4" name="Rectangle 3">
            <a:extLst>
              <a:ext uri="{FF2B5EF4-FFF2-40B4-BE49-F238E27FC236}">
                <a16:creationId xmlns:a16="http://schemas.microsoft.com/office/drawing/2014/main" id="{A6DF4D24-0EF2-44C3-9D49-952EA55433A9}"/>
              </a:ext>
            </a:extLst>
          </p:cNvPr>
          <p:cNvSpPr/>
          <p:nvPr/>
        </p:nvSpPr>
        <p:spPr>
          <a:xfrm>
            <a:off x="2543175" y="3669718"/>
            <a:ext cx="7474779" cy="707886"/>
          </a:xfrm>
          <a:prstGeom prst="rect">
            <a:avLst/>
          </a:prstGeom>
          <a:solidFill>
            <a:schemeClr val="accent1">
              <a:lumMod val="60000"/>
              <a:lumOff val="40000"/>
            </a:schemeClr>
          </a:solidFill>
        </p:spPr>
        <p:txBody>
          <a:bodyPr wrap="square">
            <a:spAutoFit/>
          </a:bodyPr>
          <a:lstStyle/>
          <a:p>
            <a:pPr algn="ctr"/>
            <a:r>
              <a:rPr lang="ar-BH" sz="4000" dirty="0">
                <a:solidFill>
                  <a:srgbClr val="FF0000"/>
                </a:solidFill>
                <a:latin typeface="Sakkal Majalla" panose="02000000000000000000" pitchFamily="2" charset="-78"/>
                <a:cs typeface="Sakkal Majalla" panose="02000000000000000000" pitchFamily="2" charset="-78"/>
              </a:rPr>
              <a:t>بنفسجةٌ جميلةٌ ورائعةٌ تَطمَحُ إلى المَعالي</a:t>
            </a:r>
            <a:r>
              <a:rPr lang="ar-BH" sz="3600" dirty="0">
                <a:solidFill>
                  <a:srgbClr val="FF0000"/>
                </a:solidFill>
              </a:rPr>
              <a:t>.</a:t>
            </a:r>
            <a:endParaRPr lang="en-US" sz="3600" dirty="0">
              <a:solidFill>
                <a:srgbClr val="FF0000"/>
              </a:solidFill>
              <a:latin typeface="Sakkal Majalla" panose="02000000000000000000" pitchFamily="2" charset="-78"/>
              <a:cs typeface="Sakkal Majalla" panose="02000000000000000000" pitchFamily="2" charset="-78"/>
            </a:endParaRPr>
          </a:p>
        </p:txBody>
      </p:sp>
      <p:sp>
        <p:nvSpPr>
          <p:cNvPr id="7" name="مستطيل 6">
            <a:extLst>
              <a:ext uri="{FF2B5EF4-FFF2-40B4-BE49-F238E27FC236}">
                <a16:creationId xmlns:a16="http://schemas.microsoft.com/office/drawing/2014/main" id="{496B586A-E576-4C5F-BDF2-42B5C41ED042}"/>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spTree>
    <p:extLst>
      <p:ext uri="{BB962C8B-B14F-4D97-AF65-F5344CB8AC3E}">
        <p14:creationId xmlns:p14="http://schemas.microsoft.com/office/powerpoint/2010/main" val="3789503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circle(in)">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5">
            <a:extLst>
              <a:ext uri="{FF2B5EF4-FFF2-40B4-BE49-F238E27FC236}">
                <a16:creationId xmlns:a16="http://schemas.microsoft.com/office/drawing/2014/main" id="{5EC21325-E399-4A71-B7D9-D73EB52AF2CE}"/>
              </a:ext>
            </a:extLst>
          </p:cNvPr>
          <p:cNvGraphicFramePr>
            <a:graphicFrameLocks noGrp="1"/>
          </p:cNvGraphicFramePr>
          <p:nvPr>
            <p:extLst>
              <p:ext uri="{D42A27DB-BD31-4B8C-83A1-F6EECF244321}">
                <p14:modId xmlns:p14="http://schemas.microsoft.com/office/powerpoint/2010/main" val="2947520538"/>
              </p:ext>
            </p:extLst>
          </p:nvPr>
        </p:nvGraphicFramePr>
        <p:xfrm>
          <a:off x="7822929" y="986495"/>
          <a:ext cx="1658984" cy="5424617"/>
        </p:xfrm>
        <a:graphic>
          <a:graphicData uri="http://schemas.openxmlformats.org/drawingml/2006/table">
            <a:tbl>
              <a:tblPr firstRow="1" bandRow="1">
                <a:tableStyleId>{9DCAF9ED-07DC-4A11-8D7F-57B35C25682E}</a:tableStyleId>
              </a:tblPr>
              <a:tblGrid>
                <a:gridCol w="1658984">
                  <a:extLst>
                    <a:ext uri="{9D8B030D-6E8A-4147-A177-3AD203B41FA5}">
                      <a16:colId xmlns:a16="http://schemas.microsoft.com/office/drawing/2014/main" val="2188681178"/>
                    </a:ext>
                  </a:extLst>
                </a:gridCol>
              </a:tblGrid>
              <a:tr h="493147">
                <a:tc>
                  <a:txBody>
                    <a:bodyPr/>
                    <a:lstStyle/>
                    <a:p>
                      <a:pPr algn="ctr"/>
                      <a:r>
                        <a:rPr lang="ar-BH" sz="2400" dirty="0">
                          <a:latin typeface="Sakkal Majalla" panose="02000000000000000000" pitchFamily="2" charset="-78"/>
                          <a:cs typeface="Sakkal Majalla" panose="02000000000000000000" pitchFamily="2" charset="-78"/>
                        </a:rPr>
                        <a:t>الكلمة</a:t>
                      </a:r>
                      <a:endParaRPr lang="en-GB" sz="18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6191112"/>
                  </a:ext>
                </a:extLst>
              </a:tr>
              <a:tr h="493147">
                <a:tc>
                  <a:txBody>
                    <a:bodyPr/>
                    <a:lstStyle/>
                    <a:p>
                      <a:pPr algn="ctr"/>
                      <a:r>
                        <a:rPr lang="ar-BH" sz="2400" b="1" kern="1200" dirty="0">
                          <a:solidFill>
                            <a:schemeClr val="dk1"/>
                          </a:solidFill>
                          <a:latin typeface="Sakkal Majalla" panose="02000000000000000000" pitchFamily="2" charset="-78"/>
                          <a:ea typeface="+mn-ea"/>
                          <a:cs typeface="Sakkal Majalla" panose="02000000000000000000" pitchFamily="2" charset="-78"/>
                        </a:rPr>
                        <a:t>الثّنايا</a:t>
                      </a:r>
                      <a:endParaRPr lang="en-GB" sz="24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3728115105"/>
                  </a:ext>
                </a:extLst>
              </a:tr>
              <a:tr h="493147">
                <a:tc>
                  <a:txBody>
                    <a:bodyPr/>
                    <a:lstStyle/>
                    <a:p>
                      <a:pPr algn="ctr"/>
                      <a:r>
                        <a:rPr lang="ar-BH" sz="2400" b="1" kern="1200" dirty="0">
                          <a:solidFill>
                            <a:schemeClr val="dk1"/>
                          </a:solidFill>
                          <a:latin typeface="Sakkal Majalla" panose="02000000000000000000" pitchFamily="2" charset="-78"/>
                          <a:ea typeface="+mn-ea"/>
                          <a:cs typeface="Sakkal Majalla" panose="02000000000000000000" pitchFamily="2" charset="-78"/>
                        </a:rPr>
                        <a:t>أترابها</a:t>
                      </a:r>
                      <a:endParaRPr lang="en-GB" sz="24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458104101"/>
                  </a:ext>
                </a:extLst>
              </a:tr>
              <a:tr h="493147">
                <a:tc>
                  <a:txBody>
                    <a:bodyPr/>
                    <a:lstStyle/>
                    <a:p>
                      <a:pPr algn="ctr"/>
                      <a:r>
                        <a:rPr lang="ar-BH" sz="2400" b="1" kern="1200" dirty="0">
                          <a:solidFill>
                            <a:schemeClr val="dk1"/>
                          </a:solidFill>
                          <a:latin typeface="Sakkal Majalla" panose="02000000000000000000" pitchFamily="2" charset="-78"/>
                          <a:ea typeface="+mn-ea"/>
                          <a:cs typeface="Sakkal Majalla" panose="02000000000000000000" pitchFamily="2" charset="-78"/>
                        </a:rPr>
                        <a:t>تكلّلت</a:t>
                      </a:r>
                      <a:endParaRPr lang="en-GB" sz="24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4087227640"/>
                  </a:ext>
                </a:extLst>
              </a:tr>
              <a:tr h="493147">
                <a:tc>
                  <a:txBody>
                    <a:bodyPr/>
                    <a:lstStyle/>
                    <a:p>
                      <a:pPr algn="ctr"/>
                      <a:r>
                        <a:rPr lang="ar-BH" sz="2400" b="1" kern="1200" dirty="0">
                          <a:solidFill>
                            <a:schemeClr val="dk1"/>
                          </a:solidFill>
                          <a:latin typeface="Sakkal Majalla" panose="02000000000000000000" pitchFamily="2" charset="-78"/>
                          <a:ea typeface="+mn-ea"/>
                          <a:cs typeface="Sakkal Majalla" panose="02000000000000000000" pitchFamily="2" charset="-78"/>
                        </a:rPr>
                        <a:t>هيفاء</a:t>
                      </a:r>
                      <a:endParaRPr lang="en-GB" sz="24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258920271"/>
                  </a:ext>
                </a:extLst>
              </a:tr>
              <a:tr h="493147">
                <a:tc>
                  <a:txBody>
                    <a:bodyPr/>
                    <a:lstStyle/>
                    <a:p>
                      <a:pPr algn="ctr"/>
                      <a:r>
                        <a:rPr lang="ar-BH" sz="2400" b="1" kern="1200" dirty="0">
                          <a:solidFill>
                            <a:schemeClr val="dk1"/>
                          </a:solidFill>
                          <a:latin typeface="Sakkal Majalla" panose="02000000000000000000" pitchFamily="2" charset="-78"/>
                          <a:ea typeface="+mn-ea"/>
                          <a:cs typeface="Sakkal Majalla" panose="02000000000000000000" pitchFamily="2" charset="-78"/>
                        </a:rPr>
                        <a:t>قامة</a:t>
                      </a:r>
                      <a:endParaRPr lang="en-GB" sz="24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732435974"/>
                  </a:ext>
                </a:extLst>
              </a:tr>
              <a:tr h="493147">
                <a:tc>
                  <a:txBody>
                    <a:bodyPr/>
                    <a:lstStyle/>
                    <a:p>
                      <a:pPr algn="ctr"/>
                      <a:r>
                        <a:rPr lang="ar-BH" sz="2400" b="1" kern="1200" dirty="0">
                          <a:solidFill>
                            <a:schemeClr val="dk1"/>
                          </a:solidFill>
                          <a:latin typeface="Sakkal Majalla" panose="02000000000000000000" pitchFamily="2" charset="-78"/>
                          <a:ea typeface="+mn-ea"/>
                          <a:cs typeface="Sakkal Majalla" panose="02000000000000000000" pitchFamily="2" charset="-78"/>
                        </a:rPr>
                        <a:t>ثغرها</a:t>
                      </a:r>
                      <a:endParaRPr lang="en-GB" sz="24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205671336"/>
                  </a:ext>
                </a:extLst>
              </a:tr>
              <a:tr h="493147">
                <a:tc>
                  <a:txBody>
                    <a:bodyPr/>
                    <a:lstStyle/>
                    <a:p>
                      <a:pPr algn="ctr"/>
                      <a:r>
                        <a:rPr lang="ar-BH" sz="2400" b="1" kern="1200" dirty="0">
                          <a:solidFill>
                            <a:schemeClr val="dk1"/>
                          </a:solidFill>
                          <a:latin typeface="Sakkal Majalla" panose="02000000000000000000" pitchFamily="2" charset="-78"/>
                          <a:ea typeface="+mn-ea"/>
                          <a:cs typeface="Sakkal Majalla" panose="02000000000000000000" pitchFamily="2" charset="-78"/>
                        </a:rPr>
                        <a:t>متنهّدة</a:t>
                      </a:r>
                      <a:endParaRPr lang="en-GB" sz="24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211126833"/>
                  </a:ext>
                </a:extLst>
              </a:tr>
              <a:tr h="493147">
                <a:tc>
                  <a:txBody>
                    <a:bodyPr/>
                    <a:lstStyle/>
                    <a:p>
                      <a:pPr algn="ctr"/>
                      <a:r>
                        <a:rPr lang="ar-BH" sz="2400" b="1" kern="1200" dirty="0">
                          <a:solidFill>
                            <a:schemeClr val="dk1"/>
                          </a:solidFill>
                          <a:latin typeface="Sakkal Majalla" panose="02000000000000000000" pitchFamily="2" charset="-78"/>
                          <a:ea typeface="+mn-ea"/>
                          <a:cs typeface="Sakkal Majalla" panose="02000000000000000000" pitchFamily="2" charset="-78"/>
                        </a:rPr>
                        <a:t>أوضع</a:t>
                      </a:r>
                      <a:endParaRPr lang="en-GB" sz="24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4032879110"/>
                  </a:ext>
                </a:extLst>
              </a:tr>
              <a:tr h="493147">
                <a:tc>
                  <a:txBody>
                    <a:bodyPr/>
                    <a:lstStyle/>
                    <a:p>
                      <a:pPr algn="ctr"/>
                      <a:r>
                        <a:rPr lang="ar-BH" sz="2400" b="1" kern="1200" dirty="0">
                          <a:solidFill>
                            <a:schemeClr val="dk1"/>
                          </a:solidFill>
                          <a:latin typeface="Sakkal Majalla" panose="02000000000000000000" pitchFamily="2" charset="-78"/>
                          <a:ea typeface="+mn-ea"/>
                          <a:cs typeface="Sakkal Majalla" panose="02000000000000000000" pitchFamily="2" charset="-78"/>
                        </a:rPr>
                        <a:t>مقامي</a:t>
                      </a:r>
                      <a:endParaRPr lang="en-GB" sz="24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653364951"/>
                  </a:ext>
                </a:extLst>
              </a:tr>
              <a:tr h="493147">
                <a:tc>
                  <a:txBody>
                    <a:bodyPr/>
                    <a:lstStyle/>
                    <a:p>
                      <a:pPr algn="ctr"/>
                      <a:r>
                        <a:rPr lang="ar-BH" sz="2400" b="1" kern="1200" dirty="0">
                          <a:solidFill>
                            <a:schemeClr val="dk1"/>
                          </a:solidFill>
                          <a:latin typeface="Sakkal Majalla" panose="02000000000000000000" pitchFamily="2" charset="-78"/>
                          <a:ea typeface="+mn-ea"/>
                          <a:cs typeface="Sakkal Majalla" panose="02000000000000000000" pitchFamily="2" charset="-78"/>
                        </a:rPr>
                        <a:t>أديم</a:t>
                      </a:r>
                      <a:endParaRPr lang="en-GB" sz="24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905975806"/>
                  </a:ext>
                </a:extLst>
              </a:tr>
            </a:tbl>
          </a:graphicData>
        </a:graphic>
      </p:graphicFrame>
      <p:graphicFrame>
        <p:nvGraphicFramePr>
          <p:cNvPr id="7" name="جدول 5">
            <a:extLst>
              <a:ext uri="{FF2B5EF4-FFF2-40B4-BE49-F238E27FC236}">
                <a16:creationId xmlns:a16="http://schemas.microsoft.com/office/drawing/2014/main" id="{18463613-A4CF-4F7E-A0EC-41CA2D99D4F4}"/>
              </a:ext>
            </a:extLst>
          </p:cNvPr>
          <p:cNvGraphicFramePr>
            <a:graphicFrameLocks noGrp="1"/>
          </p:cNvGraphicFramePr>
          <p:nvPr>
            <p:extLst>
              <p:ext uri="{D42A27DB-BD31-4B8C-83A1-F6EECF244321}">
                <p14:modId xmlns:p14="http://schemas.microsoft.com/office/powerpoint/2010/main" val="97517035"/>
              </p:ext>
            </p:extLst>
          </p:nvPr>
        </p:nvGraphicFramePr>
        <p:xfrm>
          <a:off x="2770528" y="986495"/>
          <a:ext cx="4505740" cy="5424614"/>
        </p:xfrm>
        <a:graphic>
          <a:graphicData uri="http://schemas.openxmlformats.org/drawingml/2006/table">
            <a:tbl>
              <a:tblPr firstRow="1" bandRow="1">
                <a:tableStyleId>{9DCAF9ED-07DC-4A11-8D7F-57B35C25682E}</a:tableStyleId>
              </a:tblPr>
              <a:tblGrid>
                <a:gridCol w="4505740">
                  <a:extLst>
                    <a:ext uri="{9D8B030D-6E8A-4147-A177-3AD203B41FA5}">
                      <a16:colId xmlns:a16="http://schemas.microsoft.com/office/drawing/2014/main" val="2188681178"/>
                    </a:ext>
                  </a:extLst>
                </a:gridCol>
              </a:tblGrid>
              <a:tr h="508908">
                <a:tc>
                  <a:txBody>
                    <a:bodyPr/>
                    <a:lstStyle/>
                    <a:p>
                      <a:pPr algn="ctr" rtl="1"/>
                      <a:r>
                        <a:rPr lang="ar-BH" sz="2400" dirty="0">
                          <a:latin typeface="Sakkal Majalla" panose="02000000000000000000" pitchFamily="2" charset="-78"/>
                          <a:cs typeface="Sakkal Majalla" panose="02000000000000000000" pitchFamily="2" charset="-78"/>
                        </a:rPr>
                        <a:t>المعنى</a:t>
                      </a:r>
                      <a:endParaRPr lang="en-GB" sz="16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6191112"/>
                  </a:ext>
                </a:extLst>
              </a:tr>
              <a:tr h="539310">
                <a:tc>
                  <a:txBody>
                    <a:bodyPr/>
                    <a:lstStyle/>
                    <a:p>
                      <a:pPr marL="0" algn="ctr" defTabSz="914400" rtl="1" eaLnBrk="1" latinLnBrk="0" hangingPunct="1"/>
                      <a:r>
                        <a:rPr lang="ar-BH" sz="2400" b="1" kern="1200" dirty="0">
                          <a:solidFill>
                            <a:schemeClr val="dk1"/>
                          </a:solidFill>
                          <a:latin typeface="Sakkal Majalla" panose="02000000000000000000" pitchFamily="2" charset="-78"/>
                          <a:ea typeface="+mn-ea"/>
                          <a:cs typeface="Sakkal Majalla" panose="02000000000000000000" pitchFamily="2" charset="-78"/>
                        </a:rPr>
                        <a:t>الأطراف</a:t>
                      </a:r>
                      <a:endParaRPr lang="en-GB" sz="24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3728115105"/>
                  </a:ext>
                </a:extLst>
              </a:tr>
              <a:tr h="481576">
                <a:tc>
                  <a:txBody>
                    <a:bodyPr/>
                    <a:lstStyle/>
                    <a:p>
                      <a:pPr marL="0" algn="ctr" defTabSz="914400" rtl="1" eaLnBrk="1" latinLnBrk="0" hangingPunct="1"/>
                      <a:r>
                        <a:rPr lang="ar-BH" sz="2400" b="1" kern="1200" dirty="0">
                          <a:solidFill>
                            <a:schemeClr val="dk1"/>
                          </a:solidFill>
                          <a:latin typeface="Sakkal Majalla" panose="02000000000000000000" pitchFamily="2" charset="-78"/>
                          <a:ea typeface="+mn-ea"/>
                          <a:cs typeface="Sakkal Majalla" panose="02000000000000000000" pitchFamily="2" charset="-78"/>
                        </a:rPr>
                        <a:t>مماثل في السِّنِّ، ذكرًا كان أو أنثى</a:t>
                      </a:r>
                      <a:endParaRPr lang="en-GB" sz="24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458104101"/>
                  </a:ext>
                </a:extLst>
              </a:tr>
              <a:tr h="551739">
                <a:tc>
                  <a:txBody>
                    <a:bodyPr/>
                    <a:lstStyle/>
                    <a:p>
                      <a:pPr marL="0" algn="ctr" defTabSz="914400" rtl="1" eaLnBrk="1" latinLnBrk="0" hangingPunct="1"/>
                      <a:r>
                        <a:rPr lang="ar-BH" sz="2400" b="1" kern="1200" dirty="0">
                          <a:solidFill>
                            <a:schemeClr val="dk1"/>
                          </a:solidFill>
                          <a:latin typeface="Sakkal Majalla" panose="02000000000000000000" pitchFamily="2" charset="-78"/>
                          <a:ea typeface="+mn-ea"/>
                          <a:cs typeface="Sakkal Majalla" panose="02000000000000000000" pitchFamily="2" charset="-78"/>
                        </a:rPr>
                        <a:t>أَحَاطَ بِهِ</a:t>
                      </a:r>
                      <a:endParaRPr lang="en-GB" sz="24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164639878"/>
                  </a:ext>
                </a:extLst>
              </a:tr>
              <a:tr h="540246">
                <a:tc>
                  <a:txBody>
                    <a:bodyPr/>
                    <a:lstStyle/>
                    <a:p>
                      <a:pPr marL="0" algn="ctr" defTabSz="914400" rtl="1" eaLnBrk="1" latinLnBrk="0" hangingPunct="1"/>
                      <a:r>
                        <a:rPr lang="ar-BH" sz="2400" b="1" kern="1200" dirty="0">
                          <a:solidFill>
                            <a:schemeClr val="dk1"/>
                          </a:solidFill>
                          <a:latin typeface="Sakkal Majalla" panose="02000000000000000000" pitchFamily="2" charset="-78"/>
                          <a:ea typeface="+mn-ea"/>
                          <a:cs typeface="Sakkal Majalla" panose="02000000000000000000" pitchFamily="2" charset="-78"/>
                        </a:rPr>
                        <a:t>ممشوقة رشيقة</a:t>
                      </a:r>
                      <a:endParaRPr lang="en-GB" sz="24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3597603070"/>
                  </a:ext>
                </a:extLst>
              </a:tr>
              <a:tr h="516835">
                <a:tc>
                  <a:txBody>
                    <a:bodyPr/>
                    <a:lstStyle/>
                    <a:p>
                      <a:pPr marL="0" algn="ctr" defTabSz="914400" rtl="1" eaLnBrk="1" latinLnBrk="0" hangingPunct="1"/>
                      <a:r>
                        <a:rPr lang="ar-BH" sz="2400" b="1" kern="1200" dirty="0">
                          <a:solidFill>
                            <a:schemeClr val="dk1"/>
                          </a:solidFill>
                          <a:latin typeface="Sakkal Majalla" panose="02000000000000000000" pitchFamily="2" charset="-78"/>
                          <a:ea typeface="+mn-ea"/>
                          <a:cs typeface="Sakkal Majalla" panose="02000000000000000000" pitchFamily="2" charset="-78"/>
                        </a:rPr>
                        <a:t>طول</a:t>
                      </a:r>
                      <a:endParaRPr lang="en-GB" sz="24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935978413"/>
                  </a:ext>
                </a:extLst>
              </a:tr>
              <a:tr h="0">
                <a:tc>
                  <a:txBody>
                    <a:bodyPr/>
                    <a:lstStyle/>
                    <a:p>
                      <a:pPr marL="0" algn="ctr" defTabSz="914400" rtl="1" eaLnBrk="1" latinLnBrk="0" hangingPunct="1"/>
                      <a:r>
                        <a:rPr lang="ar-BH" sz="2400" b="1" kern="1200" dirty="0">
                          <a:solidFill>
                            <a:schemeClr val="dk1"/>
                          </a:solidFill>
                          <a:latin typeface="Sakkal Majalla" panose="02000000000000000000" pitchFamily="2" charset="-78"/>
                          <a:ea typeface="+mn-ea"/>
                          <a:cs typeface="Sakkal Majalla" panose="02000000000000000000" pitchFamily="2" charset="-78"/>
                        </a:rPr>
                        <a:t>فمها</a:t>
                      </a:r>
                      <a:endParaRPr lang="en-GB" sz="24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721311617"/>
                  </a:ext>
                </a:extLst>
              </a:tr>
              <a:tr h="362562">
                <a:tc>
                  <a:txBody>
                    <a:bodyPr/>
                    <a:lstStyle/>
                    <a:p>
                      <a:pPr marL="0" algn="ctr" defTabSz="914400" rtl="1" eaLnBrk="1" latinLnBrk="0" hangingPunct="1"/>
                      <a:r>
                        <a:rPr lang="ar-BH" sz="2400" b="1" kern="1200" dirty="0">
                          <a:solidFill>
                            <a:schemeClr val="dk1"/>
                          </a:solidFill>
                          <a:latin typeface="Sakkal Majalla" panose="02000000000000000000" pitchFamily="2" charset="-78"/>
                          <a:ea typeface="+mn-ea"/>
                          <a:cs typeface="Sakkal Majalla" panose="02000000000000000000" pitchFamily="2" charset="-78"/>
                        </a:rPr>
                        <a:t>أخرجت نَفَسَها بعد مَدِّه ألمًا أو حُزنًا</a:t>
                      </a:r>
                      <a:endParaRPr lang="en-GB" sz="24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2889491510"/>
                  </a:ext>
                </a:extLst>
              </a:tr>
              <a:tr h="267923">
                <a:tc>
                  <a:txBody>
                    <a:bodyPr/>
                    <a:lstStyle/>
                    <a:p>
                      <a:pPr marL="0" algn="ctr" defTabSz="914400" rtl="1" eaLnBrk="1" latinLnBrk="0" hangingPunct="1"/>
                      <a:r>
                        <a:rPr lang="ar-BH" sz="2400" b="1" kern="1200" dirty="0">
                          <a:solidFill>
                            <a:schemeClr val="dk1"/>
                          </a:solidFill>
                          <a:latin typeface="Sakkal Majalla" panose="02000000000000000000" pitchFamily="2" charset="-78"/>
                          <a:ea typeface="+mn-ea"/>
                          <a:cs typeface="Sakkal Majalla" panose="02000000000000000000" pitchFamily="2" charset="-78"/>
                        </a:rPr>
                        <a:t>أَقل</a:t>
                      </a:r>
                      <a:r>
                        <a:rPr lang="ar-BH" sz="2400" b="1" kern="1200" baseline="0" dirty="0">
                          <a:solidFill>
                            <a:schemeClr val="dk1"/>
                          </a:solidFill>
                          <a:latin typeface="Sakkal Majalla" panose="02000000000000000000" pitchFamily="2" charset="-78"/>
                          <a:ea typeface="+mn-ea"/>
                          <a:cs typeface="Sakkal Majalla" panose="02000000000000000000" pitchFamily="2" charset="-78"/>
                        </a:rPr>
                        <a:t> قدر ومكانة</a:t>
                      </a:r>
                      <a:endParaRPr lang="en-GB" sz="24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2918783436"/>
                  </a:ext>
                </a:extLst>
              </a:tr>
              <a:tr h="173285">
                <a:tc>
                  <a:txBody>
                    <a:bodyPr/>
                    <a:lstStyle/>
                    <a:p>
                      <a:pPr marL="0" algn="ctr" defTabSz="914400" rtl="1" eaLnBrk="1" latinLnBrk="0" hangingPunct="1"/>
                      <a:r>
                        <a:rPr lang="ar-BH" sz="2400" b="1" kern="1200" dirty="0">
                          <a:solidFill>
                            <a:schemeClr val="dk1"/>
                          </a:solidFill>
                          <a:latin typeface="Sakkal Majalla" panose="02000000000000000000" pitchFamily="2" charset="-78"/>
                          <a:ea typeface="+mn-ea"/>
                          <a:cs typeface="Sakkal Majalla" panose="02000000000000000000" pitchFamily="2" charset="-78"/>
                        </a:rPr>
                        <a:t>مكاني</a:t>
                      </a:r>
                      <a:endParaRPr lang="en-GB" sz="24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2704272351"/>
                  </a:ext>
                </a:extLst>
              </a:tr>
              <a:tr h="0">
                <a:tc>
                  <a:txBody>
                    <a:bodyPr/>
                    <a:lstStyle/>
                    <a:p>
                      <a:pPr marL="0" algn="ctr" defTabSz="914400" rtl="1" eaLnBrk="1" latinLnBrk="0" hangingPunct="1"/>
                      <a:r>
                        <a:rPr lang="ar-BH" sz="2400" b="1" kern="1200" dirty="0">
                          <a:solidFill>
                            <a:schemeClr val="dk1"/>
                          </a:solidFill>
                          <a:latin typeface="Sakkal Majalla" panose="02000000000000000000" pitchFamily="2" charset="-78"/>
                          <a:ea typeface="+mn-ea"/>
                          <a:cs typeface="Sakkal Majalla" panose="02000000000000000000" pitchFamily="2" charset="-78"/>
                        </a:rPr>
                        <a:t>‏ظهر الأرض وسطحها‏</a:t>
                      </a:r>
                      <a:endParaRPr lang="en-GB" sz="24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3452506475"/>
                  </a:ext>
                </a:extLst>
              </a:tr>
            </a:tbl>
          </a:graphicData>
        </a:graphic>
      </p:graphicFrame>
      <p:sp>
        <p:nvSpPr>
          <p:cNvPr id="8" name="مربع نص 7">
            <a:extLst>
              <a:ext uri="{FF2B5EF4-FFF2-40B4-BE49-F238E27FC236}">
                <a16:creationId xmlns:a16="http://schemas.microsoft.com/office/drawing/2014/main" id="{A8B1E1BD-1C3C-4FBA-BF61-845011C9C12D}"/>
              </a:ext>
            </a:extLst>
          </p:cNvPr>
          <p:cNvSpPr txBox="1"/>
          <p:nvPr/>
        </p:nvSpPr>
        <p:spPr>
          <a:xfrm>
            <a:off x="3386731" y="310471"/>
            <a:ext cx="6585944" cy="584775"/>
          </a:xfrm>
          <a:prstGeom prst="rect">
            <a:avLst/>
          </a:prstGeom>
          <a:solidFill>
            <a:schemeClr val="accent1">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r" rtl="1"/>
            <a:r>
              <a:rPr lang="ar-BH" sz="3200" b="1" dirty="0">
                <a:solidFill>
                  <a:sysClr val="windowText" lastClr="000000"/>
                </a:solidFill>
                <a:latin typeface="Sakkal Majalla" panose="02000000000000000000" pitchFamily="2" charset="-78"/>
                <a:cs typeface="Sakkal Majalla" panose="02000000000000000000" pitchFamily="2" charset="-78"/>
              </a:rPr>
              <a:t>أتعرّفُ الـمعاني السّياقيّة للكلماتِ في الـمقطعِ الأوّلِ:</a:t>
            </a:r>
          </a:p>
        </p:txBody>
      </p:sp>
      <p:sp>
        <p:nvSpPr>
          <p:cNvPr id="19" name="Title 1">
            <a:extLst>
              <a:ext uri="{FF2B5EF4-FFF2-40B4-BE49-F238E27FC236}">
                <a16:creationId xmlns:a16="http://schemas.microsoft.com/office/drawing/2014/main" id="{621FCD70-F59E-42A4-98FA-559742EC3518}"/>
              </a:ext>
            </a:extLst>
          </p:cNvPr>
          <p:cNvSpPr txBox="1">
            <a:spLocks/>
          </p:cNvSpPr>
          <p:nvPr/>
        </p:nvSpPr>
        <p:spPr>
          <a:xfrm>
            <a:off x="10575235" y="145774"/>
            <a:ext cx="1457738" cy="900202"/>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فهمُ</a:t>
            </a:r>
            <a:endParaRPr lang="en-GB" sz="4400" b="1" dirty="0">
              <a:solidFill>
                <a:schemeClr val="bg1"/>
              </a:solidFill>
              <a:latin typeface="Sakkal Majalla" panose="02000000000000000000" pitchFamily="2" charset="-78"/>
              <a:cs typeface="Sakkal Majalla" panose="02000000000000000000" pitchFamily="2" charset="-78"/>
            </a:endParaRPr>
          </a:p>
        </p:txBody>
      </p:sp>
      <p:sp>
        <p:nvSpPr>
          <p:cNvPr id="9" name="مستطيل 8">
            <a:extLst>
              <a:ext uri="{FF2B5EF4-FFF2-40B4-BE49-F238E27FC236}">
                <a16:creationId xmlns:a16="http://schemas.microsoft.com/office/drawing/2014/main" id="{CB34254F-AAD0-4AD6-A82C-394C77DD5436}"/>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spTree>
    <p:extLst>
      <p:ext uri="{BB962C8B-B14F-4D97-AF65-F5344CB8AC3E}">
        <p14:creationId xmlns:p14="http://schemas.microsoft.com/office/powerpoint/2010/main" val="215043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5">
            <a:extLst>
              <a:ext uri="{FF2B5EF4-FFF2-40B4-BE49-F238E27FC236}">
                <a16:creationId xmlns:a16="http://schemas.microsoft.com/office/drawing/2014/main" id="{79F79F2E-8D5F-4CDD-A7F3-18EFA56567F6}"/>
              </a:ext>
            </a:extLst>
          </p:cNvPr>
          <p:cNvGraphicFramePr>
            <a:graphicFrameLocks noGrp="1"/>
          </p:cNvGraphicFramePr>
          <p:nvPr>
            <p:extLst>
              <p:ext uri="{D42A27DB-BD31-4B8C-83A1-F6EECF244321}">
                <p14:modId xmlns:p14="http://schemas.microsoft.com/office/powerpoint/2010/main" val="2406965367"/>
              </p:ext>
            </p:extLst>
          </p:nvPr>
        </p:nvGraphicFramePr>
        <p:xfrm>
          <a:off x="647700" y="1868557"/>
          <a:ext cx="11211632" cy="4148583"/>
        </p:xfrm>
        <a:graphic>
          <a:graphicData uri="http://schemas.openxmlformats.org/drawingml/2006/table">
            <a:tbl>
              <a:tblPr firstRow="1" bandRow="1">
                <a:tableStyleId>{21E4AEA4-8DFA-4A89-87EB-49C32662AFE0}</a:tableStyleId>
              </a:tblPr>
              <a:tblGrid>
                <a:gridCol w="11211632">
                  <a:extLst>
                    <a:ext uri="{9D8B030D-6E8A-4147-A177-3AD203B41FA5}">
                      <a16:colId xmlns:a16="http://schemas.microsoft.com/office/drawing/2014/main" val="4107278025"/>
                    </a:ext>
                  </a:extLst>
                </a:gridCol>
              </a:tblGrid>
              <a:tr h="132521">
                <a:tc>
                  <a:txBody>
                    <a:bodyPr/>
                    <a:lstStyle/>
                    <a:p>
                      <a:pPr algn="ctr">
                        <a:lnSpc>
                          <a:spcPct val="100000"/>
                        </a:lnSpc>
                      </a:pPr>
                      <a:r>
                        <a:rPr lang="ar-BH" sz="3600" dirty="0">
                          <a:latin typeface="Sakkal Majalla" panose="02000000000000000000" pitchFamily="2" charset="-78"/>
                          <a:cs typeface="Sakkal Majalla" panose="02000000000000000000" pitchFamily="2" charset="-78"/>
                        </a:rPr>
                        <a:t>الشَّرحُ</a:t>
                      </a:r>
                      <a:endParaRPr lang="ar-BH" sz="3600" b="1" kern="1200" dirty="0">
                        <a:solidFill>
                          <a:schemeClr val="lt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936915430"/>
                  </a:ext>
                </a:extLst>
              </a:tr>
              <a:tr h="3508503">
                <a:tc>
                  <a:txBody>
                    <a:bodyPr/>
                    <a:lstStyle/>
                    <a:p>
                      <a:pPr algn="just">
                        <a:lnSpc>
                          <a:spcPct val="100000"/>
                        </a:lnSpc>
                      </a:pPr>
                      <a:endParaRPr lang="ar-BH" sz="36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503703359"/>
                  </a:ext>
                </a:extLst>
              </a:tr>
            </a:tbl>
          </a:graphicData>
        </a:graphic>
      </p:graphicFrame>
      <p:sp>
        <p:nvSpPr>
          <p:cNvPr id="9" name="Title 1">
            <a:extLst>
              <a:ext uri="{FF2B5EF4-FFF2-40B4-BE49-F238E27FC236}">
                <a16:creationId xmlns:a16="http://schemas.microsoft.com/office/drawing/2014/main" id="{621FCD70-F59E-42A4-98FA-559742EC3518}"/>
              </a:ext>
            </a:extLst>
          </p:cNvPr>
          <p:cNvSpPr txBox="1">
            <a:spLocks/>
          </p:cNvSpPr>
          <p:nvPr/>
        </p:nvSpPr>
        <p:spPr>
          <a:xfrm>
            <a:off x="10194183" y="113980"/>
            <a:ext cx="1596549" cy="72688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lnSpcReduction="10000"/>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فْهَمُ</a:t>
            </a:r>
            <a:endParaRPr lang="en-GB" sz="4400" b="1" dirty="0">
              <a:solidFill>
                <a:schemeClr val="bg1"/>
              </a:solidFill>
              <a:latin typeface="Sakkal Majalla" panose="02000000000000000000" pitchFamily="2" charset="-78"/>
              <a:cs typeface="Sakkal Majalla" panose="02000000000000000000" pitchFamily="2" charset="-78"/>
            </a:endParaRPr>
          </a:p>
        </p:txBody>
      </p:sp>
      <p:graphicFrame>
        <p:nvGraphicFramePr>
          <p:cNvPr id="6" name="جدول 5">
            <a:extLst>
              <a:ext uri="{FF2B5EF4-FFF2-40B4-BE49-F238E27FC236}">
                <a16:creationId xmlns:a16="http://schemas.microsoft.com/office/drawing/2014/main" id="{6310061D-4568-4038-9F3C-1D84D32CE8F4}"/>
              </a:ext>
            </a:extLst>
          </p:cNvPr>
          <p:cNvGraphicFramePr>
            <a:graphicFrameLocks noGrp="1"/>
          </p:cNvGraphicFramePr>
          <p:nvPr>
            <p:extLst>
              <p:ext uri="{D42A27DB-BD31-4B8C-83A1-F6EECF244321}">
                <p14:modId xmlns:p14="http://schemas.microsoft.com/office/powerpoint/2010/main" val="998804257"/>
              </p:ext>
            </p:extLst>
          </p:nvPr>
        </p:nvGraphicFramePr>
        <p:xfrm>
          <a:off x="838199" y="2803640"/>
          <a:ext cx="11078411" cy="3052339"/>
        </p:xfrm>
        <a:graphic>
          <a:graphicData uri="http://schemas.openxmlformats.org/drawingml/2006/table">
            <a:tbl>
              <a:tblPr>
                <a:tableStyleId>{2D5ABB26-0587-4C30-8999-92F81FD0307C}</a:tableStyleId>
              </a:tblPr>
              <a:tblGrid>
                <a:gridCol w="11078411">
                  <a:extLst>
                    <a:ext uri="{9D8B030D-6E8A-4147-A177-3AD203B41FA5}">
                      <a16:colId xmlns:a16="http://schemas.microsoft.com/office/drawing/2014/main" val="4107278025"/>
                    </a:ext>
                  </a:extLst>
                </a:gridCol>
              </a:tblGrid>
              <a:tr h="3052339">
                <a:tc>
                  <a:txBody>
                    <a:bodyPr/>
                    <a:lstStyle/>
                    <a:p>
                      <a:pPr marL="571500" indent="-571500" algn="just">
                        <a:lnSpc>
                          <a:spcPct val="100000"/>
                        </a:lnSpc>
                        <a:buFont typeface="Courier New" panose="02070309020205020404" pitchFamily="49" charset="0"/>
                        <a:buChar char="o"/>
                      </a:pPr>
                      <a:r>
                        <a:rPr lang="ar-BH" sz="3200" b="0" dirty="0">
                          <a:solidFill>
                            <a:schemeClr val="tx1"/>
                          </a:solidFill>
                          <a:latin typeface="Sakkal Majalla" panose="02000000000000000000" pitchFamily="2" charset="-78"/>
                          <a:cs typeface="Sakkal Majalla" panose="02000000000000000000" pitchFamily="2" charset="-78"/>
                        </a:rPr>
                        <a:t>بَدأ الكاتِبُ قصتَهُ</a:t>
                      </a:r>
                      <a:r>
                        <a:rPr lang="ar-BH" sz="3200" b="0" baseline="0" dirty="0">
                          <a:solidFill>
                            <a:schemeClr val="tx1"/>
                          </a:solidFill>
                          <a:latin typeface="Sakkal Majalla" panose="02000000000000000000" pitchFamily="2" charset="-78"/>
                          <a:cs typeface="Sakkal Majalla" panose="02000000000000000000" pitchFamily="2" charset="-78"/>
                        </a:rPr>
                        <a:t> بوصف البنفسجةِ ذاتِ الرائحةِ الطَّيِّبةِ القانعةِ بعيشِها مَعَ مثيلاتِها مِن البنفسجِ، ثُمَّ يبدأُ عُنصُرُ التَّحوُلِ في القصَّةِ عندمَا بَدأَتْ البنفسجةُ تَنظرُ إلى الوردةِ التي بجانبِها وَتُقارنُ نَفسَها بِطُولِ هذهِ الوردةِ وَجمالِها ورائحَتِها، حيثُ اعتقدَتْ أَنَّها أَقلُّ حظًا من الورودِ، وأَنَّ مَنزِلَتَهَا ليسَتْ بمنزلَةِ الوردةِ، حَيثُ نظرَتْ إلى نفسِهَا بِدونيةٍ وقِلَّةِ مَقامٍ؛ لعدمِ قُدرَتِها على رفعِ قَامَتِهَا نَحوَ الشَّمسِ، أو حتى تحويلِ وَجهِهَا نَحوَ الشَّمسِ، فهيَ مُلتَصِقَةٌ بالأرضِ.</a:t>
                      </a:r>
                      <a:endParaRPr lang="ar-BH" sz="3200" b="0" dirty="0">
                        <a:solidFill>
                          <a:schemeClr val="tx1"/>
                        </a:solidFill>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503703359"/>
                  </a:ext>
                </a:extLst>
              </a:tr>
            </a:tbl>
          </a:graphicData>
        </a:graphic>
      </p:graphicFrame>
      <p:sp>
        <p:nvSpPr>
          <p:cNvPr id="2" name="Rectangle 1">
            <a:extLst>
              <a:ext uri="{FF2B5EF4-FFF2-40B4-BE49-F238E27FC236}">
                <a16:creationId xmlns:a16="http://schemas.microsoft.com/office/drawing/2014/main" id="{05A5582F-B630-4C5A-938D-5E2885D366AF}"/>
              </a:ext>
            </a:extLst>
          </p:cNvPr>
          <p:cNvSpPr/>
          <p:nvPr/>
        </p:nvSpPr>
        <p:spPr>
          <a:xfrm>
            <a:off x="5224939" y="203863"/>
            <a:ext cx="2040834" cy="705848"/>
          </a:xfrm>
          <a:prstGeom prst="rect">
            <a:avLst/>
          </a:prstGeom>
          <a:solidFill>
            <a:srgbClr val="7030A0"/>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000" dirty="0">
                <a:latin typeface="Sakkal Majalla" panose="02000000000000000000" pitchFamily="2" charset="-78"/>
                <a:cs typeface="Sakkal Majalla" panose="02000000000000000000" pitchFamily="2" charset="-78"/>
              </a:rPr>
              <a:t>المقطع الأوّل</a:t>
            </a:r>
            <a:endParaRPr lang="en-US" sz="4000" dirty="0">
              <a:latin typeface="Sakkal Majalla" panose="02000000000000000000" pitchFamily="2" charset="-78"/>
              <a:cs typeface="Sakkal Majalla" panose="02000000000000000000" pitchFamily="2" charset="-78"/>
            </a:endParaRPr>
          </a:p>
        </p:txBody>
      </p:sp>
      <p:sp>
        <p:nvSpPr>
          <p:cNvPr id="8" name="Rectangle 7">
            <a:extLst>
              <a:ext uri="{FF2B5EF4-FFF2-40B4-BE49-F238E27FC236}">
                <a16:creationId xmlns:a16="http://schemas.microsoft.com/office/drawing/2014/main" id="{CC02F84B-ED99-4EDA-B960-940514255050}"/>
              </a:ext>
            </a:extLst>
          </p:cNvPr>
          <p:cNvSpPr/>
          <p:nvPr/>
        </p:nvSpPr>
        <p:spPr>
          <a:xfrm>
            <a:off x="9554817" y="978089"/>
            <a:ext cx="2304515" cy="705848"/>
          </a:xfrm>
          <a:prstGeom prst="rect">
            <a:avLst/>
          </a:prstGeom>
          <a:solidFill>
            <a:srgbClr val="7030A0"/>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dirty="0">
                <a:latin typeface="Sakkal Majalla" panose="02000000000000000000" pitchFamily="2" charset="-78"/>
                <a:cs typeface="Sakkal Majalla" panose="02000000000000000000" pitchFamily="2" charset="-78"/>
              </a:rPr>
              <a:t>الفكرةُ الرّئيسةً</a:t>
            </a:r>
            <a:endParaRPr lang="en-US" sz="3600" dirty="0">
              <a:latin typeface="Sakkal Majalla" panose="02000000000000000000" pitchFamily="2" charset="-78"/>
              <a:cs typeface="Sakkal Majalla" panose="02000000000000000000" pitchFamily="2" charset="-78"/>
            </a:endParaRPr>
          </a:p>
        </p:txBody>
      </p:sp>
      <p:sp>
        <p:nvSpPr>
          <p:cNvPr id="4" name="Rectangle 3">
            <a:extLst>
              <a:ext uri="{FF2B5EF4-FFF2-40B4-BE49-F238E27FC236}">
                <a16:creationId xmlns:a16="http://schemas.microsoft.com/office/drawing/2014/main" id="{A6DF4D24-0EF2-44C3-9D49-952EA55433A9}"/>
              </a:ext>
            </a:extLst>
          </p:cNvPr>
          <p:cNvSpPr/>
          <p:nvPr/>
        </p:nvSpPr>
        <p:spPr>
          <a:xfrm>
            <a:off x="647700" y="1002021"/>
            <a:ext cx="8777178" cy="707886"/>
          </a:xfrm>
          <a:prstGeom prst="rect">
            <a:avLst/>
          </a:prstGeom>
          <a:solidFill>
            <a:schemeClr val="accent1">
              <a:lumMod val="60000"/>
              <a:lumOff val="40000"/>
            </a:schemeClr>
          </a:solidFill>
        </p:spPr>
        <p:txBody>
          <a:bodyPr wrap="square">
            <a:spAutoFit/>
          </a:bodyPr>
          <a:lstStyle/>
          <a:p>
            <a:pPr algn="r"/>
            <a:r>
              <a:rPr lang="ar-BH" sz="4000" dirty="0">
                <a:solidFill>
                  <a:srgbClr val="FF0000"/>
                </a:solidFill>
                <a:latin typeface="Sakkal Majalla" panose="02000000000000000000" pitchFamily="2" charset="-78"/>
                <a:cs typeface="Sakkal Majalla" panose="02000000000000000000" pitchFamily="2" charset="-78"/>
              </a:rPr>
              <a:t>بنفسجةٌ جميلةٌ ورائعةٌ تطمحُ إلى المعالي.</a:t>
            </a:r>
            <a:endParaRPr lang="en-US" sz="4000" dirty="0">
              <a:solidFill>
                <a:srgbClr val="FF0000"/>
              </a:solidFill>
              <a:latin typeface="Sakkal Majalla" panose="02000000000000000000" pitchFamily="2" charset="-78"/>
              <a:cs typeface="Sakkal Majalla" panose="02000000000000000000" pitchFamily="2" charset="-78"/>
            </a:endParaRPr>
          </a:p>
        </p:txBody>
      </p:sp>
      <p:sp>
        <p:nvSpPr>
          <p:cNvPr id="10" name="مستطيل 9">
            <a:extLst>
              <a:ext uri="{FF2B5EF4-FFF2-40B4-BE49-F238E27FC236}">
                <a16:creationId xmlns:a16="http://schemas.microsoft.com/office/drawing/2014/main" id="{894E7EE7-82D5-4492-ADB3-16F9AB3B9DEC}"/>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spTree>
    <p:extLst>
      <p:ext uri="{BB962C8B-B14F-4D97-AF65-F5344CB8AC3E}">
        <p14:creationId xmlns:p14="http://schemas.microsoft.com/office/powerpoint/2010/main" val="3635373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1+#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7EFA9C2A-B889-49F9-AB44-7999233D09D3}"/>
              </a:ext>
            </a:extLst>
          </p:cNvPr>
          <p:cNvSpPr txBox="1"/>
          <p:nvPr/>
        </p:nvSpPr>
        <p:spPr>
          <a:xfrm>
            <a:off x="1304926" y="1210730"/>
            <a:ext cx="10080520" cy="584775"/>
          </a:xfrm>
          <a:prstGeom prst="rect">
            <a:avLst/>
          </a:prstGeom>
          <a:solidFill>
            <a:schemeClr val="accent1">
              <a:lumMod val="20000"/>
              <a:lumOff val="80000"/>
            </a:schemeClr>
          </a:solid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س1: ما الشّخصيات الواردة في القصّة؟</a:t>
            </a:r>
            <a:endParaRPr lang="en-GB" sz="3200" dirty="0">
              <a:latin typeface="Sakkal Majalla" panose="02000000000000000000" pitchFamily="2" charset="-78"/>
              <a:cs typeface="Sakkal Majalla" panose="02000000000000000000" pitchFamily="2" charset="-78"/>
            </a:endParaRPr>
          </a:p>
        </p:txBody>
      </p:sp>
      <p:sp>
        <p:nvSpPr>
          <p:cNvPr id="14" name="Rectangle 13">
            <a:extLst>
              <a:ext uri="{FF2B5EF4-FFF2-40B4-BE49-F238E27FC236}">
                <a16:creationId xmlns:a16="http://schemas.microsoft.com/office/drawing/2014/main" id="{4A5811EE-4EBE-474F-A9A2-1761DA4DCCB1}"/>
              </a:ext>
            </a:extLst>
          </p:cNvPr>
          <p:cNvSpPr/>
          <p:nvPr/>
        </p:nvSpPr>
        <p:spPr>
          <a:xfrm>
            <a:off x="1304925" y="1882122"/>
            <a:ext cx="10080520" cy="510909"/>
          </a:xfrm>
          <a:prstGeom prst="rect">
            <a:avLst/>
          </a:prstGeom>
          <a:solidFill>
            <a:schemeClr val="accent2">
              <a:lumMod val="40000"/>
              <a:lumOff val="60000"/>
            </a:schemeClr>
          </a:solidFill>
        </p:spPr>
        <p:txBody>
          <a:bodyPr wrap="square">
            <a:spAutoFit/>
          </a:bodyPr>
          <a:lstStyle/>
          <a:p>
            <a:pPr algn="r" rtl="1">
              <a:lnSpc>
                <a:spcPct val="80000"/>
              </a:lnSpc>
            </a:pPr>
            <a:r>
              <a:rPr lang="ar-BH" sz="3200" dirty="0">
                <a:solidFill>
                  <a:sysClr val="windowText" lastClr="000000"/>
                </a:solidFill>
                <a:latin typeface="Sakkal Majalla" panose="02000000000000000000" pitchFamily="2" charset="-78"/>
                <a:cs typeface="Sakkal Majalla" panose="02000000000000000000" pitchFamily="2" charset="-78"/>
              </a:rPr>
              <a:t>البنفسجة – </a:t>
            </a:r>
            <a:r>
              <a:rPr lang="ar-BH" sz="3200" dirty="0" err="1">
                <a:solidFill>
                  <a:sysClr val="windowText" lastClr="000000"/>
                </a:solidFill>
                <a:latin typeface="Sakkal Majalla" panose="02000000000000000000" pitchFamily="2" charset="-78"/>
                <a:cs typeface="Sakkal Majalla" panose="02000000000000000000" pitchFamily="2" charset="-78"/>
              </a:rPr>
              <a:t>البنفسجات</a:t>
            </a:r>
            <a:r>
              <a:rPr lang="ar-BH" sz="3200" dirty="0">
                <a:solidFill>
                  <a:sysClr val="windowText" lastClr="000000"/>
                </a:solidFill>
                <a:latin typeface="Sakkal Majalla" panose="02000000000000000000" pitchFamily="2" charset="-78"/>
                <a:cs typeface="Sakkal Majalla" panose="02000000000000000000" pitchFamily="2" charset="-78"/>
              </a:rPr>
              <a:t> الصّغيرة – الوردة – الحديقة .</a:t>
            </a:r>
          </a:p>
        </p:txBody>
      </p:sp>
      <p:sp>
        <p:nvSpPr>
          <p:cNvPr id="15" name="Title 1">
            <a:extLst>
              <a:ext uri="{FF2B5EF4-FFF2-40B4-BE49-F238E27FC236}">
                <a16:creationId xmlns:a16="http://schemas.microsoft.com/office/drawing/2014/main" id="{3F60861C-6661-4FDA-B596-E276C994F025}"/>
              </a:ext>
            </a:extLst>
          </p:cNvPr>
          <p:cNvSpPr txBox="1">
            <a:spLocks/>
          </p:cNvSpPr>
          <p:nvPr/>
        </p:nvSpPr>
        <p:spPr>
          <a:xfrm>
            <a:off x="10413003" y="235307"/>
            <a:ext cx="1457738" cy="900202"/>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فْهَمُ</a:t>
            </a:r>
            <a:endParaRPr lang="en-GB" sz="4400" b="1" dirty="0">
              <a:solidFill>
                <a:schemeClr val="bg1"/>
              </a:solidFill>
              <a:latin typeface="Sakkal Majalla" panose="02000000000000000000" pitchFamily="2" charset="-78"/>
              <a:cs typeface="Sakkal Majalla" panose="02000000000000000000" pitchFamily="2" charset="-78"/>
            </a:endParaRPr>
          </a:p>
        </p:txBody>
      </p:sp>
      <p:sp>
        <p:nvSpPr>
          <p:cNvPr id="16" name="مستطيل 15">
            <a:extLst>
              <a:ext uri="{FF2B5EF4-FFF2-40B4-BE49-F238E27FC236}">
                <a16:creationId xmlns:a16="http://schemas.microsoft.com/office/drawing/2014/main" id="{067EC069-64DE-4A9C-9089-CD4642B9C219}"/>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sp>
        <p:nvSpPr>
          <p:cNvPr id="11" name="مربع نص 10">
            <a:extLst>
              <a:ext uri="{FF2B5EF4-FFF2-40B4-BE49-F238E27FC236}">
                <a16:creationId xmlns:a16="http://schemas.microsoft.com/office/drawing/2014/main" id="{E3039BB2-A4AA-4F92-AB48-174E9D36B6E1}"/>
              </a:ext>
            </a:extLst>
          </p:cNvPr>
          <p:cNvSpPr txBox="1"/>
          <p:nvPr/>
        </p:nvSpPr>
        <p:spPr>
          <a:xfrm>
            <a:off x="2778495" y="489178"/>
            <a:ext cx="7506369" cy="646331"/>
          </a:xfrm>
          <a:prstGeom prst="rect">
            <a:avLst/>
          </a:prstGeom>
          <a:solidFill>
            <a:schemeClr val="accent1">
              <a:lumMod val="20000"/>
              <a:lumOff val="80000"/>
            </a:schemeClr>
          </a:solidFill>
        </p:spPr>
        <p:txBody>
          <a:bodyPr wrap="square" rtlCol="0">
            <a:spAutoFit/>
          </a:bodyPr>
          <a:lstStyle/>
          <a:p>
            <a:pPr algn="r" rtl="1"/>
            <a:r>
              <a:rPr lang="ar-BH" sz="3600" b="1" dirty="0">
                <a:latin typeface="Sakkal Majalla" panose="02000000000000000000" pitchFamily="2" charset="-78"/>
                <a:cs typeface="Sakkal Majalla" panose="02000000000000000000" pitchFamily="2" charset="-78"/>
              </a:rPr>
              <a:t>بعد قراءة المقطع الأوّل أُجيب عمّا يأتي: (10د)</a:t>
            </a:r>
            <a:endParaRPr lang="en-GB" sz="3600" b="1" dirty="0">
              <a:latin typeface="Sakkal Majalla" panose="02000000000000000000" pitchFamily="2" charset="-78"/>
              <a:cs typeface="Sakkal Majalla" panose="02000000000000000000" pitchFamily="2" charset="-78"/>
            </a:endParaRPr>
          </a:p>
        </p:txBody>
      </p:sp>
      <p:sp>
        <p:nvSpPr>
          <p:cNvPr id="17" name="مربع نص 16">
            <a:extLst>
              <a:ext uri="{FF2B5EF4-FFF2-40B4-BE49-F238E27FC236}">
                <a16:creationId xmlns:a16="http://schemas.microsoft.com/office/drawing/2014/main" id="{46C0DAA1-7ABD-4FE5-8FA7-57A654985A41}"/>
              </a:ext>
            </a:extLst>
          </p:cNvPr>
          <p:cNvSpPr txBox="1"/>
          <p:nvPr/>
        </p:nvSpPr>
        <p:spPr>
          <a:xfrm>
            <a:off x="1304926" y="2493886"/>
            <a:ext cx="10080520" cy="584775"/>
          </a:xfrm>
          <a:prstGeom prst="rect">
            <a:avLst/>
          </a:prstGeom>
          <a:solidFill>
            <a:schemeClr val="accent1">
              <a:lumMod val="20000"/>
              <a:lumOff val="80000"/>
            </a:schemeClr>
          </a:solid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س2: ما الأمنية التي تمنّتها البنفسجة؟ ولماذا؟</a:t>
            </a:r>
            <a:endParaRPr lang="en-GB" sz="3200" dirty="0">
              <a:latin typeface="Sakkal Majalla" panose="02000000000000000000" pitchFamily="2" charset="-78"/>
              <a:cs typeface="Sakkal Majalla" panose="02000000000000000000" pitchFamily="2" charset="-78"/>
            </a:endParaRPr>
          </a:p>
        </p:txBody>
      </p:sp>
      <p:sp>
        <p:nvSpPr>
          <p:cNvPr id="18" name="Rectangle 13">
            <a:extLst>
              <a:ext uri="{FF2B5EF4-FFF2-40B4-BE49-F238E27FC236}">
                <a16:creationId xmlns:a16="http://schemas.microsoft.com/office/drawing/2014/main" id="{69C732F0-126F-44A5-A96A-0BB1E8235223}"/>
              </a:ext>
            </a:extLst>
          </p:cNvPr>
          <p:cNvSpPr/>
          <p:nvPr/>
        </p:nvSpPr>
        <p:spPr>
          <a:xfrm>
            <a:off x="1304925" y="3158686"/>
            <a:ext cx="10080520" cy="904863"/>
          </a:xfrm>
          <a:prstGeom prst="rect">
            <a:avLst/>
          </a:prstGeom>
          <a:solidFill>
            <a:schemeClr val="accent2">
              <a:lumMod val="40000"/>
              <a:lumOff val="60000"/>
            </a:schemeClr>
          </a:solidFill>
        </p:spPr>
        <p:txBody>
          <a:bodyPr wrap="square">
            <a:spAutoFit/>
          </a:bodyPr>
          <a:lstStyle/>
          <a:p>
            <a:pPr algn="r" rtl="1">
              <a:lnSpc>
                <a:spcPct val="80000"/>
              </a:lnSpc>
            </a:pPr>
            <a:r>
              <a:rPr lang="ar-BH" sz="3200" dirty="0">
                <a:solidFill>
                  <a:sysClr val="windowText" lastClr="000000"/>
                </a:solidFill>
                <a:latin typeface="Sakkal Majalla" panose="02000000000000000000" pitchFamily="2" charset="-78"/>
                <a:cs typeface="Sakkal Majalla" panose="02000000000000000000" pitchFamily="2" charset="-78"/>
              </a:rPr>
              <a:t>تمنت البنفسجة أن تصبح وردة ؛ لتكــــــــــون طويلة القامـــــــــــــــــــــــــة مرفوعـــــــــــــة الرأس تحوّل وجهها نحو الشّمس وترى العالم من حولها.</a:t>
            </a:r>
          </a:p>
        </p:txBody>
      </p:sp>
      <p:sp>
        <p:nvSpPr>
          <p:cNvPr id="19" name="مربع نص 18">
            <a:extLst>
              <a:ext uri="{FF2B5EF4-FFF2-40B4-BE49-F238E27FC236}">
                <a16:creationId xmlns:a16="http://schemas.microsoft.com/office/drawing/2014/main" id="{3E27905A-3DC5-48F4-B02C-3A04CB4856A3}"/>
              </a:ext>
            </a:extLst>
          </p:cNvPr>
          <p:cNvSpPr txBox="1"/>
          <p:nvPr/>
        </p:nvSpPr>
        <p:spPr>
          <a:xfrm>
            <a:off x="1304926" y="4182873"/>
            <a:ext cx="10080520" cy="584775"/>
          </a:xfrm>
          <a:prstGeom prst="rect">
            <a:avLst/>
          </a:prstGeom>
          <a:solidFill>
            <a:schemeClr val="accent1">
              <a:lumMod val="20000"/>
              <a:lumOff val="80000"/>
            </a:schemeClr>
          </a:solid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س3: أستخرج من المقطع الأول مضاد الكلمات الآتية:</a:t>
            </a:r>
            <a:endParaRPr lang="en-GB" sz="3200" dirty="0">
              <a:latin typeface="Sakkal Majalla" panose="02000000000000000000" pitchFamily="2" charset="-78"/>
              <a:cs typeface="Sakkal Majalla" panose="02000000000000000000" pitchFamily="2" charset="-78"/>
            </a:endParaRPr>
          </a:p>
        </p:txBody>
      </p:sp>
      <p:graphicFrame>
        <p:nvGraphicFramePr>
          <p:cNvPr id="4" name="جدول 4">
            <a:extLst>
              <a:ext uri="{FF2B5EF4-FFF2-40B4-BE49-F238E27FC236}">
                <a16:creationId xmlns:a16="http://schemas.microsoft.com/office/drawing/2014/main" id="{640584EB-77F1-4626-9EC0-7107BFF8956B}"/>
              </a:ext>
            </a:extLst>
          </p:cNvPr>
          <p:cNvGraphicFramePr>
            <a:graphicFrameLocks noGrp="1"/>
          </p:cNvGraphicFramePr>
          <p:nvPr/>
        </p:nvGraphicFramePr>
        <p:xfrm>
          <a:off x="3467101" y="5054498"/>
          <a:ext cx="7311256" cy="1158240"/>
        </p:xfrm>
        <a:graphic>
          <a:graphicData uri="http://schemas.openxmlformats.org/drawingml/2006/table">
            <a:tbl>
              <a:tblPr rtl="1" firstRow="1" bandRow="1">
                <a:tableStyleId>{21E4AEA4-8DFA-4A89-87EB-49C32662AFE0}</a:tableStyleId>
              </a:tblPr>
              <a:tblGrid>
                <a:gridCol w="1827814">
                  <a:extLst>
                    <a:ext uri="{9D8B030D-6E8A-4147-A177-3AD203B41FA5}">
                      <a16:colId xmlns:a16="http://schemas.microsoft.com/office/drawing/2014/main" val="3904503309"/>
                    </a:ext>
                  </a:extLst>
                </a:gridCol>
                <a:gridCol w="1827814">
                  <a:extLst>
                    <a:ext uri="{9D8B030D-6E8A-4147-A177-3AD203B41FA5}">
                      <a16:colId xmlns:a16="http://schemas.microsoft.com/office/drawing/2014/main" val="3639511044"/>
                    </a:ext>
                  </a:extLst>
                </a:gridCol>
                <a:gridCol w="1827814">
                  <a:extLst>
                    <a:ext uri="{9D8B030D-6E8A-4147-A177-3AD203B41FA5}">
                      <a16:colId xmlns:a16="http://schemas.microsoft.com/office/drawing/2014/main" val="1833599479"/>
                    </a:ext>
                  </a:extLst>
                </a:gridCol>
                <a:gridCol w="1827814">
                  <a:extLst>
                    <a:ext uri="{9D8B030D-6E8A-4147-A177-3AD203B41FA5}">
                      <a16:colId xmlns:a16="http://schemas.microsoft.com/office/drawing/2014/main" val="1592210969"/>
                    </a:ext>
                  </a:extLst>
                </a:gridCol>
              </a:tblGrid>
              <a:tr h="370840">
                <a:tc>
                  <a:txBody>
                    <a:bodyPr/>
                    <a:lstStyle/>
                    <a:p>
                      <a:pPr algn="ctr" rtl="1"/>
                      <a:r>
                        <a:rPr lang="ar-BH" sz="3200" dirty="0">
                          <a:latin typeface="Sakkal Majalla" panose="02000000000000000000" pitchFamily="2" charset="-78"/>
                          <a:cs typeface="Sakkal Majalla" panose="02000000000000000000" pitchFamily="2" charset="-78"/>
                        </a:rPr>
                        <a:t>الكلمة </a:t>
                      </a:r>
                    </a:p>
                  </a:txBody>
                  <a:tcPr/>
                </a:tc>
                <a:tc>
                  <a:txBody>
                    <a:bodyPr/>
                    <a:lstStyle/>
                    <a:p>
                      <a:pPr algn="ctr" rtl="1"/>
                      <a:r>
                        <a:rPr lang="ar-BH" sz="3200" dirty="0">
                          <a:latin typeface="Sakkal Majalla" panose="02000000000000000000" pitchFamily="2" charset="-78"/>
                          <a:cs typeface="Sakkal Majalla" panose="02000000000000000000" pitchFamily="2" charset="-78"/>
                        </a:rPr>
                        <a:t>قبيحة</a:t>
                      </a:r>
                    </a:p>
                  </a:txBody>
                  <a:tcPr/>
                </a:tc>
                <a:tc>
                  <a:txBody>
                    <a:bodyPr/>
                    <a:lstStyle/>
                    <a:p>
                      <a:pPr algn="ctr" rtl="1"/>
                      <a:r>
                        <a:rPr lang="ar-BH" sz="3200" dirty="0">
                          <a:latin typeface="Sakkal Majalla" panose="02000000000000000000" pitchFamily="2" charset="-78"/>
                          <a:cs typeface="Sakkal Majalla" panose="02000000000000000000" pitchFamily="2" charset="-78"/>
                        </a:rPr>
                        <a:t>طامعة</a:t>
                      </a:r>
                    </a:p>
                  </a:txBody>
                  <a:tcPr/>
                </a:tc>
                <a:tc>
                  <a:txBody>
                    <a:bodyPr/>
                    <a:lstStyle/>
                    <a:p>
                      <a:pPr algn="ctr" rtl="1"/>
                      <a:r>
                        <a:rPr lang="ar-BH" sz="3200" dirty="0">
                          <a:latin typeface="Sakkal Majalla" panose="02000000000000000000" pitchFamily="2" charset="-78"/>
                          <a:cs typeface="Sakkal Majalla" panose="02000000000000000000" pitchFamily="2" charset="-78"/>
                        </a:rPr>
                        <a:t>أسمى</a:t>
                      </a:r>
                    </a:p>
                  </a:txBody>
                  <a:tcPr/>
                </a:tc>
                <a:extLst>
                  <a:ext uri="{0D108BD9-81ED-4DB2-BD59-A6C34878D82A}">
                    <a16:rowId xmlns:a16="http://schemas.microsoft.com/office/drawing/2014/main" val="2243470969"/>
                  </a:ext>
                </a:extLst>
              </a:tr>
              <a:tr h="370840">
                <a:tc>
                  <a:txBody>
                    <a:bodyPr/>
                    <a:lstStyle/>
                    <a:p>
                      <a:pPr algn="ctr" rtl="1"/>
                      <a:r>
                        <a:rPr lang="ar-BH" sz="3200" dirty="0">
                          <a:latin typeface="Sakkal Majalla" panose="02000000000000000000" pitchFamily="2" charset="-78"/>
                          <a:cs typeface="Sakkal Majalla" panose="02000000000000000000" pitchFamily="2" charset="-78"/>
                        </a:rPr>
                        <a:t>المضاد</a:t>
                      </a:r>
                    </a:p>
                  </a:txBody>
                  <a:tcPr/>
                </a:tc>
                <a:tc>
                  <a:txBody>
                    <a:bodyPr/>
                    <a:lstStyle/>
                    <a:p>
                      <a:pPr algn="ctr" rtl="1"/>
                      <a:endParaRPr lang="ar-BH" sz="3200" dirty="0">
                        <a:latin typeface="Sakkal Majalla" panose="02000000000000000000" pitchFamily="2" charset="-78"/>
                        <a:cs typeface="Sakkal Majalla" panose="02000000000000000000" pitchFamily="2" charset="-78"/>
                      </a:endParaRPr>
                    </a:p>
                  </a:txBody>
                  <a:tcPr/>
                </a:tc>
                <a:tc>
                  <a:txBody>
                    <a:bodyPr/>
                    <a:lstStyle/>
                    <a:p>
                      <a:pPr algn="ctr" rtl="1"/>
                      <a:endParaRPr lang="ar-BH" sz="3200" dirty="0">
                        <a:latin typeface="Sakkal Majalla" panose="02000000000000000000" pitchFamily="2" charset="-78"/>
                        <a:cs typeface="Sakkal Majalla" panose="02000000000000000000" pitchFamily="2" charset="-78"/>
                      </a:endParaRPr>
                    </a:p>
                  </a:txBody>
                  <a:tcPr/>
                </a:tc>
                <a:tc>
                  <a:txBody>
                    <a:bodyPr/>
                    <a:lstStyle/>
                    <a:p>
                      <a:pPr algn="ctr" rtl="1"/>
                      <a:endParaRPr lang="ar-BH"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911636525"/>
                  </a:ext>
                </a:extLst>
              </a:tr>
            </a:tbl>
          </a:graphicData>
        </a:graphic>
      </p:graphicFrame>
      <p:sp>
        <p:nvSpPr>
          <p:cNvPr id="6" name="مربع نص 5">
            <a:extLst>
              <a:ext uri="{FF2B5EF4-FFF2-40B4-BE49-F238E27FC236}">
                <a16:creationId xmlns:a16="http://schemas.microsoft.com/office/drawing/2014/main" id="{5E7787FF-3EFA-40E9-A64F-B8BB542CF4D0}"/>
              </a:ext>
            </a:extLst>
          </p:cNvPr>
          <p:cNvSpPr txBox="1"/>
          <p:nvPr/>
        </p:nvSpPr>
        <p:spPr>
          <a:xfrm>
            <a:off x="7632260" y="5627963"/>
            <a:ext cx="1066800" cy="584775"/>
          </a:xfrm>
          <a:prstGeom prst="rect">
            <a:avLst/>
          </a:prstGeom>
          <a:noFill/>
        </p:spPr>
        <p:txBody>
          <a:bodyPr wrap="square" rtlCol="1">
            <a:spAutoFit/>
          </a:bodyPr>
          <a:lstStyle/>
          <a:p>
            <a:r>
              <a:rPr lang="ar-BH" sz="3200" dirty="0">
                <a:latin typeface="Sakkal Majalla" panose="02000000000000000000" pitchFamily="2" charset="-78"/>
                <a:cs typeface="Sakkal Majalla" panose="02000000000000000000" pitchFamily="2" charset="-78"/>
              </a:rPr>
              <a:t>جميلة</a:t>
            </a:r>
          </a:p>
        </p:txBody>
      </p:sp>
      <p:sp>
        <p:nvSpPr>
          <p:cNvPr id="20" name="مربع نص 19">
            <a:extLst>
              <a:ext uri="{FF2B5EF4-FFF2-40B4-BE49-F238E27FC236}">
                <a16:creationId xmlns:a16="http://schemas.microsoft.com/office/drawing/2014/main" id="{7CBB00A9-9909-4CD5-B944-68C271930FA4}"/>
              </a:ext>
            </a:extLst>
          </p:cNvPr>
          <p:cNvSpPr txBox="1"/>
          <p:nvPr/>
        </p:nvSpPr>
        <p:spPr>
          <a:xfrm>
            <a:off x="5780685" y="5647270"/>
            <a:ext cx="1066800" cy="584775"/>
          </a:xfrm>
          <a:prstGeom prst="rect">
            <a:avLst/>
          </a:prstGeom>
          <a:noFill/>
        </p:spPr>
        <p:txBody>
          <a:bodyPr wrap="square" rtlCol="1">
            <a:spAutoFit/>
          </a:bodyPr>
          <a:lstStyle/>
          <a:p>
            <a:r>
              <a:rPr lang="ar-BH" sz="3200" dirty="0">
                <a:latin typeface="Sakkal Majalla" panose="02000000000000000000" pitchFamily="2" charset="-78"/>
                <a:cs typeface="Sakkal Majalla" panose="02000000000000000000" pitchFamily="2" charset="-78"/>
              </a:rPr>
              <a:t>قانِعة</a:t>
            </a:r>
          </a:p>
        </p:txBody>
      </p:sp>
      <p:sp>
        <p:nvSpPr>
          <p:cNvPr id="21" name="مربع نص 20">
            <a:extLst>
              <a:ext uri="{FF2B5EF4-FFF2-40B4-BE49-F238E27FC236}">
                <a16:creationId xmlns:a16="http://schemas.microsoft.com/office/drawing/2014/main" id="{D9F76CB1-FE31-4811-BCD9-9BCE2042481D}"/>
              </a:ext>
            </a:extLst>
          </p:cNvPr>
          <p:cNvSpPr txBox="1"/>
          <p:nvPr/>
        </p:nvSpPr>
        <p:spPr>
          <a:xfrm>
            <a:off x="3885541" y="5633545"/>
            <a:ext cx="1066800" cy="584775"/>
          </a:xfrm>
          <a:prstGeom prst="rect">
            <a:avLst/>
          </a:prstGeom>
          <a:noFill/>
        </p:spPr>
        <p:txBody>
          <a:bodyPr wrap="square" rtlCol="1">
            <a:spAutoFit/>
          </a:bodyPr>
          <a:lstStyle/>
          <a:p>
            <a:r>
              <a:rPr lang="ar-BH" sz="3200" dirty="0">
                <a:latin typeface="Sakkal Majalla" panose="02000000000000000000" pitchFamily="2" charset="-78"/>
                <a:cs typeface="Sakkal Majalla" panose="02000000000000000000" pitchFamily="2" charset="-78"/>
              </a:rPr>
              <a:t>أَوْضع</a:t>
            </a:r>
          </a:p>
        </p:txBody>
      </p:sp>
    </p:spTree>
    <p:extLst>
      <p:ext uri="{BB962C8B-B14F-4D97-AF65-F5344CB8AC3E}">
        <p14:creationId xmlns:p14="http://schemas.microsoft.com/office/powerpoint/2010/main" val="1569152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arn(inVertical)">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barn(inVertical)">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000"/>
                                        <p:tgtEl>
                                          <p:spTgt spid="4"/>
                                        </p:tgtEl>
                                      </p:cBhvr>
                                    </p:animEffect>
                                    <p:anim calcmode="lin" valueType="num">
                                      <p:cBhvr>
                                        <p:cTn id="37" dur="1000" fill="hold"/>
                                        <p:tgtEl>
                                          <p:spTgt spid="4"/>
                                        </p:tgtEl>
                                        <p:attrNameLst>
                                          <p:attrName>ppt_x</p:attrName>
                                        </p:attrNameLst>
                                      </p:cBhvr>
                                      <p:tavLst>
                                        <p:tav tm="0">
                                          <p:val>
                                            <p:strVal val="#ppt_x"/>
                                          </p:val>
                                        </p:tav>
                                        <p:tav tm="100000">
                                          <p:val>
                                            <p:strVal val="#ppt_x"/>
                                          </p:val>
                                        </p:tav>
                                      </p:tavLst>
                                    </p:anim>
                                    <p:anim calcmode="lin" valueType="num">
                                      <p:cBhvr>
                                        <p:cTn id="3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circle(in)">
                                      <p:cBhvr>
                                        <p:cTn id="43" dur="20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circle(in)">
                                      <p:cBhvr>
                                        <p:cTn id="48" dur="2000"/>
                                        <p:tgtEl>
                                          <p:spTgt spid="20"/>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grpId="0" nodeType="click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circle(in)">
                                      <p:cBhvr>
                                        <p:cTn id="53"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7" grpId="0" animBg="1"/>
      <p:bldP spid="18" grpId="0" animBg="1"/>
      <p:bldP spid="19" grpId="0" animBg="1"/>
      <p:bldP spid="6"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7EFA9C2A-B889-49F9-AB44-7999233D09D3}"/>
              </a:ext>
            </a:extLst>
          </p:cNvPr>
          <p:cNvSpPr txBox="1"/>
          <p:nvPr/>
        </p:nvSpPr>
        <p:spPr>
          <a:xfrm>
            <a:off x="1273825" y="3010362"/>
            <a:ext cx="10080520" cy="584775"/>
          </a:xfrm>
          <a:prstGeom prst="rect">
            <a:avLst/>
          </a:prstGeom>
          <a:solidFill>
            <a:schemeClr val="accent1">
              <a:lumMod val="20000"/>
              <a:lumOff val="80000"/>
            </a:schemeClr>
          </a:solid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س5: قالتْ البنفسجةُ</a:t>
            </a:r>
            <a:r>
              <a:rPr lang="ar-BH" sz="3200" dirty="0">
                <a:latin typeface="Sakkal Majalla" panose="02000000000000000000" pitchFamily="2" charset="-78"/>
                <a:cs typeface="Sakkal Majalla" panose="02000000000000000000" pitchFamily="2" charset="-78"/>
                <a:sym typeface="Wingdings" panose="05000000000000000000" pitchFamily="2" charset="2"/>
              </a:rPr>
              <a:t>: (ما أقلَّ حظّي بين الرّياحين) ما نوع الأسلوب، وما الغرض منه؟</a:t>
            </a:r>
            <a:endParaRPr lang="en-GB" sz="3200" dirty="0">
              <a:latin typeface="Sakkal Majalla" panose="02000000000000000000" pitchFamily="2" charset="-78"/>
              <a:cs typeface="Sakkal Majalla" panose="02000000000000000000" pitchFamily="2" charset="-78"/>
            </a:endParaRPr>
          </a:p>
        </p:txBody>
      </p:sp>
      <p:sp>
        <p:nvSpPr>
          <p:cNvPr id="14" name="Rectangle 13">
            <a:extLst>
              <a:ext uri="{FF2B5EF4-FFF2-40B4-BE49-F238E27FC236}">
                <a16:creationId xmlns:a16="http://schemas.microsoft.com/office/drawing/2014/main" id="{4A5811EE-4EBE-474F-A9A2-1761DA4DCCB1}"/>
              </a:ext>
            </a:extLst>
          </p:cNvPr>
          <p:cNvSpPr/>
          <p:nvPr/>
        </p:nvSpPr>
        <p:spPr>
          <a:xfrm>
            <a:off x="1273825" y="3699971"/>
            <a:ext cx="10080520" cy="510909"/>
          </a:xfrm>
          <a:prstGeom prst="rect">
            <a:avLst/>
          </a:prstGeom>
          <a:solidFill>
            <a:schemeClr val="accent2">
              <a:lumMod val="40000"/>
              <a:lumOff val="60000"/>
            </a:schemeClr>
          </a:solidFill>
        </p:spPr>
        <p:txBody>
          <a:bodyPr wrap="square">
            <a:spAutoFit/>
          </a:bodyPr>
          <a:lstStyle/>
          <a:p>
            <a:pPr algn="r" rtl="1">
              <a:lnSpc>
                <a:spcPct val="80000"/>
              </a:lnSpc>
            </a:pPr>
            <a:r>
              <a:rPr lang="ar-BH" sz="3200" dirty="0">
                <a:solidFill>
                  <a:sysClr val="windowText" lastClr="000000"/>
                </a:solidFill>
                <a:latin typeface="Sakkal Majalla" panose="02000000000000000000" pitchFamily="2" charset="-78"/>
                <a:cs typeface="Sakkal Majalla" panose="02000000000000000000" pitchFamily="2" charset="-78"/>
              </a:rPr>
              <a:t>أُسلوب تعجّب الغرض منه التّحسّر و النّدم.</a:t>
            </a:r>
          </a:p>
        </p:txBody>
      </p:sp>
      <p:sp>
        <p:nvSpPr>
          <p:cNvPr id="16" name="مستطيل 15">
            <a:extLst>
              <a:ext uri="{FF2B5EF4-FFF2-40B4-BE49-F238E27FC236}">
                <a16:creationId xmlns:a16="http://schemas.microsoft.com/office/drawing/2014/main" id="{067EC069-64DE-4A9C-9089-CD4642B9C219}"/>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sp>
        <p:nvSpPr>
          <p:cNvPr id="17" name="مربع نص 16">
            <a:extLst>
              <a:ext uri="{FF2B5EF4-FFF2-40B4-BE49-F238E27FC236}">
                <a16:creationId xmlns:a16="http://schemas.microsoft.com/office/drawing/2014/main" id="{46C0DAA1-7ABD-4FE5-8FA7-57A654985A41}"/>
              </a:ext>
            </a:extLst>
          </p:cNvPr>
          <p:cNvSpPr txBox="1"/>
          <p:nvPr/>
        </p:nvSpPr>
        <p:spPr>
          <a:xfrm>
            <a:off x="1273825" y="819497"/>
            <a:ext cx="10080520" cy="584775"/>
          </a:xfrm>
          <a:prstGeom prst="rect">
            <a:avLst/>
          </a:prstGeom>
          <a:solidFill>
            <a:schemeClr val="accent1">
              <a:lumMod val="20000"/>
              <a:lumOff val="80000"/>
            </a:schemeClr>
          </a:solid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س4: أضع الكلمتين الآتيتين في جملتين توضحان معناهما: </a:t>
            </a:r>
            <a:endParaRPr lang="en-GB" sz="3200" dirty="0">
              <a:latin typeface="Sakkal Majalla" panose="02000000000000000000" pitchFamily="2" charset="-78"/>
              <a:cs typeface="Sakkal Majalla" panose="02000000000000000000" pitchFamily="2" charset="-78"/>
            </a:endParaRPr>
          </a:p>
        </p:txBody>
      </p:sp>
      <p:sp>
        <p:nvSpPr>
          <p:cNvPr id="18" name="Rectangle 13">
            <a:extLst>
              <a:ext uri="{FF2B5EF4-FFF2-40B4-BE49-F238E27FC236}">
                <a16:creationId xmlns:a16="http://schemas.microsoft.com/office/drawing/2014/main" id="{69C732F0-126F-44A5-A96A-0BB1E8235223}"/>
              </a:ext>
            </a:extLst>
          </p:cNvPr>
          <p:cNvSpPr/>
          <p:nvPr/>
        </p:nvSpPr>
        <p:spPr>
          <a:xfrm>
            <a:off x="1273825" y="1573095"/>
            <a:ext cx="10080520" cy="904863"/>
          </a:xfrm>
          <a:prstGeom prst="rect">
            <a:avLst/>
          </a:prstGeom>
          <a:solidFill>
            <a:schemeClr val="accent2">
              <a:lumMod val="40000"/>
              <a:lumOff val="60000"/>
            </a:schemeClr>
          </a:solidFill>
        </p:spPr>
        <p:txBody>
          <a:bodyPr wrap="square">
            <a:spAutoFit/>
          </a:bodyPr>
          <a:lstStyle/>
          <a:p>
            <a:pPr algn="r" rtl="1">
              <a:lnSpc>
                <a:spcPct val="80000"/>
              </a:lnSpc>
            </a:pPr>
            <a:r>
              <a:rPr lang="ar-BH" sz="3200" b="1" dirty="0">
                <a:solidFill>
                  <a:srgbClr val="FF0000"/>
                </a:solidFill>
                <a:latin typeface="Sakkal Majalla" panose="02000000000000000000" pitchFamily="2" charset="-78"/>
                <a:cs typeface="Sakkal Majalla" panose="02000000000000000000" pitchFamily="2" charset="-78"/>
              </a:rPr>
              <a:t>تكلّلَ</a:t>
            </a:r>
            <a:r>
              <a:rPr lang="ar-BH" sz="3200" b="1" dirty="0">
                <a:latin typeface="Sakkal Majalla" panose="02000000000000000000" pitchFamily="2" charset="-78"/>
                <a:cs typeface="Sakkal Majalla" panose="02000000000000000000" pitchFamily="2" charset="-78"/>
              </a:rPr>
              <a:t>: </a:t>
            </a:r>
            <a:r>
              <a:rPr lang="ar-BH" sz="3200" dirty="0">
                <a:latin typeface="Sakkal Majalla" panose="02000000000000000000" pitchFamily="2" charset="-78"/>
                <a:cs typeface="Sakkal Majalla" panose="02000000000000000000" pitchFamily="2" charset="-78"/>
              </a:rPr>
              <a:t>تكلّلتْ جهود فريق الدّفاع المدني بإنقاذ الأفراد من الحريق.</a:t>
            </a:r>
          </a:p>
          <a:p>
            <a:pPr algn="r" rtl="1">
              <a:lnSpc>
                <a:spcPct val="80000"/>
              </a:lnSpc>
            </a:pPr>
            <a:r>
              <a:rPr lang="ar-BH" sz="3200" b="1" dirty="0">
                <a:solidFill>
                  <a:srgbClr val="FF0000"/>
                </a:solidFill>
                <a:latin typeface="Sakkal Majalla" panose="02000000000000000000" pitchFamily="2" charset="-78"/>
                <a:cs typeface="Sakkal Majalla" panose="02000000000000000000" pitchFamily="2" charset="-78"/>
              </a:rPr>
              <a:t>أتراب</a:t>
            </a:r>
            <a:r>
              <a:rPr lang="ar-BH" sz="3200" b="1" dirty="0">
                <a:solidFill>
                  <a:sysClr val="windowText" lastClr="000000"/>
                </a:solidFill>
                <a:latin typeface="Sakkal Majalla" panose="02000000000000000000" pitchFamily="2" charset="-78"/>
                <a:cs typeface="Sakkal Majalla" panose="02000000000000000000" pitchFamily="2" charset="-78"/>
              </a:rPr>
              <a:t>: </a:t>
            </a:r>
            <a:r>
              <a:rPr lang="ar-BH" sz="3200" dirty="0">
                <a:solidFill>
                  <a:sysClr val="windowText" lastClr="000000"/>
                </a:solidFill>
                <a:latin typeface="Sakkal Majalla" panose="02000000000000000000" pitchFamily="2" charset="-78"/>
                <a:cs typeface="Sakkal Majalla" panose="02000000000000000000" pitchFamily="2" charset="-78"/>
              </a:rPr>
              <a:t>تفوّقَ الطّالبُ على أترابِه.</a:t>
            </a:r>
          </a:p>
        </p:txBody>
      </p:sp>
      <p:sp>
        <p:nvSpPr>
          <p:cNvPr id="19" name="مربع نص 18">
            <a:extLst>
              <a:ext uri="{FF2B5EF4-FFF2-40B4-BE49-F238E27FC236}">
                <a16:creationId xmlns:a16="http://schemas.microsoft.com/office/drawing/2014/main" id="{3E27905A-3DC5-48F4-B02C-3A04CB4856A3}"/>
              </a:ext>
            </a:extLst>
          </p:cNvPr>
          <p:cNvSpPr txBox="1"/>
          <p:nvPr/>
        </p:nvSpPr>
        <p:spPr>
          <a:xfrm>
            <a:off x="1273825" y="4700130"/>
            <a:ext cx="10080520" cy="584775"/>
          </a:xfrm>
          <a:prstGeom prst="rect">
            <a:avLst/>
          </a:prstGeom>
          <a:solidFill>
            <a:schemeClr val="accent1">
              <a:lumMod val="20000"/>
              <a:lumOff val="80000"/>
            </a:schemeClr>
          </a:solid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س6: أُوضّح الصورة الجمالية في قول الكاتب: </a:t>
            </a:r>
            <a:r>
              <a:rPr lang="ar-BH" sz="2800" dirty="0">
                <a:latin typeface="Sakkal Majalla" panose="02000000000000000000" pitchFamily="2" charset="-78"/>
                <a:cs typeface="Sakkal Majalla" panose="02000000000000000000" pitchFamily="2" charset="-78"/>
              </a:rPr>
              <a:t>(</a:t>
            </a:r>
            <a:r>
              <a:rPr lang="ar-BH" sz="2800" b="1" dirty="0">
                <a:solidFill>
                  <a:srgbClr val="FF0000"/>
                </a:solidFill>
                <a:latin typeface="Sakkal Majalla" panose="02000000000000000000" pitchFamily="2" charset="-78"/>
                <a:cs typeface="Sakkal Majalla" panose="02000000000000000000" pitchFamily="2" charset="-78"/>
              </a:rPr>
              <a:t>فرأتْ وردةً تتطاولُ نحوَ السَّماءِ بقامةٍ هيفاءِ</a:t>
            </a:r>
            <a:r>
              <a:rPr lang="ar-BH" sz="2800" dirty="0">
                <a:latin typeface="Sakkal Majalla" panose="02000000000000000000" pitchFamily="2" charset="-78"/>
                <a:cs typeface="Sakkal Majalla" panose="02000000000000000000" pitchFamily="2" charset="-78"/>
              </a:rPr>
              <a:t>).</a:t>
            </a:r>
            <a:endParaRPr lang="en-GB" sz="2800" dirty="0">
              <a:latin typeface="Sakkal Majalla" panose="02000000000000000000" pitchFamily="2" charset="-78"/>
              <a:cs typeface="Sakkal Majalla" panose="02000000000000000000" pitchFamily="2" charset="-78"/>
            </a:endParaRPr>
          </a:p>
        </p:txBody>
      </p:sp>
      <p:sp>
        <p:nvSpPr>
          <p:cNvPr id="22" name="Rectangle 13">
            <a:extLst>
              <a:ext uri="{FF2B5EF4-FFF2-40B4-BE49-F238E27FC236}">
                <a16:creationId xmlns:a16="http://schemas.microsoft.com/office/drawing/2014/main" id="{4D59CED8-3979-473C-B945-254952269D18}"/>
              </a:ext>
            </a:extLst>
          </p:cNvPr>
          <p:cNvSpPr/>
          <p:nvPr/>
        </p:nvSpPr>
        <p:spPr>
          <a:xfrm>
            <a:off x="1273825" y="5389739"/>
            <a:ext cx="10080520" cy="904863"/>
          </a:xfrm>
          <a:prstGeom prst="rect">
            <a:avLst/>
          </a:prstGeom>
          <a:solidFill>
            <a:schemeClr val="accent2">
              <a:lumMod val="40000"/>
              <a:lumOff val="60000"/>
            </a:schemeClr>
          </a:solidFill>
        </p:spPr>
        <p:txBody>
          <a:bodyPr wrap="square">
            <a:spAutoFit/>
          </a:bodyPr>
          <a:lstStyle/>
          <a:p>
            <a:pPr algn="r" rtl="1">
              <a:lnSpc>
                <a:spcPct val="80000"/>
              </a:lnSpc>
            </a:pPr>
            <a:r>
              <a:rPr lang="ar-BH" sz="3200" dirty="0">
                <a:solidFill>
                  <a:srgbClr val="FF0000"/>
                </a:solidFill>
                <a:latin typeface="Sakkal Majalla" panose="02000000000000000000" pitchFamily="2" charset="-78"/>
                <a:cs typeface="Sakkal Majalla" panose="02000000000000000000" pitchFamily="2" charset="-78"/>
              </a:rPr>
              <a:t>شبَّهَ الكاتبُ </a:t>
            </a:r>
            <a:r>
              <a:rPr lang="ar-BH" sz="3200" dirty="0" err="1">
                <a:solidFill>
                  <a:srgbClr val="FF0000"/>
                </a:solidFill>
                <a:latin typeface="Sakkal Majalla" panose="02000000000000000000" pitchFamily="2" charset="-78"/>
                <a:cs typeface="Sakkal Majalla" panose="02000000000000000000" pitchFamily="2" charset="-78"/>
              </a:rPr>
              <a:t>الــــــــــــــــــــــــــــــــــتوردةَ</a:t>
            </a:r>
            <a:r>
              <a:rPr lang="ar-BH" sz="3200" dirty="0">
                <a:solidFill>
                  <a:srgbClr val="FF0000"/>
                </a:solidFill>
                <a:latin typeface="Sakkal Majalla" panose="02000000000000000000" pitchFamily="2" charset="-78"/>
                <a:cs typeface="Sakkal Majalla" panose="02000000000000000000" pitchFamily="2" charset="-78"/>
              </a:rPr>
              <a:t> بالفتاة الرّشيقة ذات القــــــــــــــــــــــوام الرّشيق ولها عنق كأنّــــــــــــــــــــــه يمتدّ إلى السّماء، وسرّ جمالها إبراز المعنى من خلال التّشخيص.</a:t>
            </a:r>
            <a:endParaRPr lang="ar-BH" sz="3200" dirty="0">
              <a:solidFill>
                <a:sysClr val="windowText" lastClr="0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258680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barn(inVertical)">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7" grpId="0" animBg="1"/>
      <p:bldP spid="18" grpId="0" animBg="1"/>
      <p:bldP spid="19" grpId="0" animBg="1"/>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8C54B49-1D3A-4D25-A06B-8C2FBEC38638}"/>
              </a:ext>
            </a:extLst>
          </p:cNvPr>
          <p:cNvSpPr/>
          <p:nvPr/>
        </p:nvSpPr>
        <p:spPr>
          <a:xfrm>
            <a:off x="5381356" y="1235011"/>
            <a:ext cx="2304515" cy="705848"/>
          </a:xfrm>
          <a:prstGeom prst="rect">
            <a:avLst/>
          </a:prstGeom>
          <a:solidFill>
            <a:srgbClr val="7030A0"/>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000" b="1" dirty="0">
                <a:latin typeface="Sakkal Majalla" panose="02000000000000000000" pitchFamily="2" charset="-78"/>
                <a:cs typeface="Sakkal Majalla" panose="02000000000000000000" pitchFamily="2" charset="-78"/>
              </a:rPr>
              <a:t>المقطعُ الثّاني</a:t>
            </a:r>
            <a:endParaRPr lang="en-US" sz="4000" b="1" dirty="0">
              <a:latin typeface="Sakkal Majalla" panose="02000000000000000000" pitchFamily="2" charset="-78"/>
              <a:cs typeface="Sakkal Majalla" panose="02000000000000000000" pitchFamily="2" charset="-78"/>
            </a:endParaRPr>
          </a:p>
        </p:txBody>
      </p:sp>
      <p:sp>
        <p:nvSpPr>
          <p:cNvPr id="11" name="Title 1">
            <a:extLst>
              <a:ext uri="{FF2B5EF4-FFF2-40B4-BE49-F238E27FC236}">
                <a16:creationId xmlns:a16="http://schemas.microsoft.com/office/drawing/2014/main" id="{E01F770B-22FD-40B2-8BAE-E5235B9D3476}"/>
              </a:ext>
            </a:extLst>
          </p:cNvPr>
          <p:cNvSpPr txBox="1">
            <a:spLocks/>
          </p:cNvSpPr>
          <p:nvPr/>
        </p:nvSpPr>
        <p:spPr>
          <a:xfrm>
            <a:off x="10437252" y="93156"/>
            <a:ext cx="1596549" cy="72688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lnSpcReduction="10000"/>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فْهَمُ</a:t>
            </a:r>
            <a:endParaRPr lang="en-GB" sz="4400" b="1" dirty="0">
              <a:solidFill>
                <a:schemeClr val="bg1"/>
              </a:solidFill>
              <a:latin typeface="Sakkal Majalla" panose="02000000000000000000" pitchFamily="2" charset="-78"/>
              <a:cs typeface="Sakkal Majalla" panose="02000000000000000000" pitchFamily="2" charset="-78"/>
            </a:endParaRPr>
          </a:p>
        </p:txBody>
      </p:sp>
      <p:sp>
        <p:nvSpPr>
          <p:cNvPr id="12" name="Rectangle 11">
            <a:extLst>
              <a:ext uri="{FF2B5EF4-FFF2-40B4-BE49-F238E27FC236}">
                <a16:creationId xmlns:a16="http://schemas.microsoft.com/office/drawing/2014/main" id="{391CAD33-CEA0-48E6-9CCE-57349B717AD0}"/>
              </a:ext>
            </a:extLst>
          </p:cNvPr>
          <p:cNvSpPr/>
          <p:nvPr/>
        </p:nvSpPr>
        <p:spPr>
          <a:xfrm>
            <a:off x="5153026" y="2511614"/>
            <a:ext cx="2724150" cy="705848"/>
          </a:xfrm>
          <a:prstGeom prst="rect">
            <a:avLst/>
          </a:prstGeom>
          <a:solidFill>
            <a:srgbClr val="7030A0"/>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000" b="1" dirty="0">
                <a:latin typeface="Sakkal Majalla" panose="02000000000000000000" pitchFamily="2" charset="-78"/>
                <a:cs typeface="Sakkal Majalla" panose="02000000000000000000" pitchFamily="2" charset="-78"/>
              </a:rPr>
              <a:t>الفكرةُ الرَّئيسةُ</a:t>
            </a:r>
            <a:endParaRPr lang="en-US" sz="4000" b="1" dirty="0">
              <a:latin typeface="Sakkal Majalla" panose="02000000000000000000" pitchFamily="2" charset="-78"/>
              <a:cs typeface="Sakkal Majalla" panose="02000000000000000000" pitchFamily="2" charset="-78"/>
            </a:endParaRPr>
          </a:p>
        </p:txBody>
      </p:sp>
      <p:sp>
        <p:nvSpPr>
          <p:cNvPr id="13" name="Rectangle 12">
            <a:extLst>
              <a:ext uri="{FF2B5EF4-FFF2-40B4-BE49-F238E27FC236}">
                <a16:creationId xmlns:a16="http://schemas.microsoft.com/office/drawing/2014/main" id="{852C4CDE-9622-4FA1-BDEB-EE7BFF8FCE48}"/>
              </a:ext>
            </a:extLst>
          </p:cNvPr>
          <p:cNvSpPr/>
          <p:nvPr/>
        </p:nvSpPr>
        <p:spPr>
          <a:xfrm>
            <a:off x="1762283" y="3659589"/>
            <a:ext cx="9109531" cy="707886"/>
          </a:xfrm>
          <a:prstGeom prst="rect">
            <a:avLst/>
          </a:prstGeom>
          <a:solidFill>
            <a:schemeClr val="accent1">
              <a:lumMod val="60000"/>
              <a:lumOff val="40000"/>
            </a:schemeClr>
          </a:solidFill>
        </p:spPr>
        <p:txBody>
          <a:bodyPr wrap="square">
            <a:spAutoFit/>
          </a:bodyPr>
          <a:lstStyle/>
          <a:p>
            <a:pPr algn="ctr" rtl="1"/>
            <a:r>
              <a:rPr lang="ar-BH" sz="4000" dirty="0">
                <a:solidFill>
                  <a:srgbClr val="FF0000"/>
                </a:solidFill>
                <a:latin typeface="Sakkal Majalla" panose="02000000000000000000" pitchFamily="2" charset="-78"/>
                <a:cs typeface="Sakkal Majalla" panose="02000000000000000000" pitchFamily="2" charset="-78"/>
              </a:rPr>
              <a:t>حِوارُ البنفسجةِ مَعَ الطبيعةِ واستجابةُ الطَّبيعةِ لِمطالبِها.</a:t>
            </a:r>
            <a:endParaRPr lang="en-US" sz="4000" dirty="0">
              <a:solidFill>
                <a:srgbClr val="FF0000"/>
              </a:solidFill>
              <a:latin typeface="Sakkal Majalla" panose="02000000000000000000" pitchFamily="2" charset="-78"/>
              <a:cs typeface="Sakkal Majalla" panose="02000000000000000000" pitchFamily="2" charset="-78"/>
            </a:endParaRPr>
          </a:p>
        </p:txBody>
      </p:sp>
      <p:sp>
        <p:nvSpPr>
          <p:cNvPr id="8" name="مستطيل 7">
            <a:extLst>
              <a:ext uri="{FF2B5EF4-FFF2-40B4-BE49-F238E27FC236}">
                <a16:creationId xmlns:a16="http://schemas.microsoft.com/office/drawing/2014/main" id="{D026FE32-1EC7-4260-BCA7-8E1B6D494077}"/>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spTree>
    <p:extLst>
      <p:ext uri="{BB962C8B-B14F-4D97-AF65-F5344CB8AC3E}">
        <p14:creationId xmlns:p14="http://schemas.microsoft.com/office/powerpoint/2010/main" val="3187978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circle(in)">
                                      <p:cBhvr>
                                        <p:cTn id="2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5">
            <a:extLst>
              <a:ext uri="{FF2B5EF4-FFF2-40B4-BE49-F238E27FC236}">
                <a16:creationId xmlns:a16="http://schemas.microsoft.com/office/drawing/2014/main" id="{5EC21325-E399-4A71-B7D9-D73EB52AF2CE}"/>
              </a:ext>
            </a:extLst>
          </p:cNvPr>
          <p:cNvGraphicFramePr>
            <a:graphicFrameLocks noGrp="1"/>
          </p:cNvGraphicFramePr>
          <p:nvPr>
            <p:extLst>
              <p:ext uri="{D42A27DB-BD31-4B8C-83A1-F6EECF244321}">
                <p14:modId xmlns:p14="http://schemas.microsoft.com/office/powerpoint/2010/main" val="3968499499"/>
              </p:ext>
            </p:extLst>
          </p:nvPr>
        </p:nvGraphicFramePr>
        <p:xfrm>
          <a:off x="7688652" y="1215850"/>
          <a:ext cx="1887088" cy="5218329"/>
        </p:xfrm>
        <a:graphic>
          <a:graphicData uri="http://schemas.openxmlformats.org/drawingml/2006/table">
            <a:tbl>
              <a:tblPr firstRow="1" bandRow="1">
                <a:tableStyleId>{9DCAF9ED-07DC-4A11-8D7F-57B35C25682E}</a:tableStyleId>
              </a:tblPr>
              <a:tblGrid>
                <a:gridCol w="1887088">
                  <a:extLst>
                    <a:ext uri="{9D8B030D-6E8A-4147-A177-3AD203B41FA5}">
                      <a16:colId xmlns:a16="http://schemas.microsoft.com/office/drawing/2014/main" val="2188681178"/>
                    </a:ext>
                  </a:extLst>
                </a:gridCol>
              </a:tblGrid>
              <a:tr h="522241">
                <a:tc>
                  <a:txBody>
                    <a:bodyPr/>
                    <a:lstStyle/>
                    <a:p>
                      <a:pPr algn="ctr"/>
                      <a:r>
                        <a:rPr lang="ar-BH" sz="2800" dirty="0">
                          <a:latin typeface="Sakkal Majalla" panose="02000000000000000000" pitchFamily="2" charset="-78"/>
                          <a:cs typeface="Sakkal Majalla" panose="02000000000000000000" pitchFamily="2" charset="-78"/>
                        </a:rPr>
                        <a:t>الكلمة</a:t>
                      </a:r>
                      <a:endParaRPr lang="en-GB"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6191112"/>
                  </a:ext>
                </a:extLst>
              </a:tr>
              <a:tr h="522241">
                <a:tc>
                  <a:txBody>
                    <a:bodyPr/>
                    <a:lstStyle/>
                    <a:p>
                      <a:pPr algn="ctr"/>
                      <a:r>
                        <a:rPr lang="ar-BH" sz="2800" b="1" kern="1200" dirty="0">
                          <a:solidFill>
                            <a:schemeClr val="dk1"/>
                          </a:solidFill>
                          <a:latin typeface="Sakkal Majalla" panose="02000000000000000000" pitchFamily="2" charset="-78"/>
                          <a:ea typeface="+mn-ea"/>
                          <a:cs typeface="Sakkal Majalla" panose="02000000000000000000" pitchFamily="2" charset="-78"/>
                        </a:rPr>
                        <a:t>وهبك</a:t>
                      </a: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3728115105"/>
                  </a:ext>
                </a:extLst>
              </a:tr>
              <a:tr h="522241">
                <a:tc>
                  <a:txBody>
                    <a:bodyPr/>
                    <a:lstStyle/>
                    <a:p>
                      <a:pPr algn="ctr"/>
                      <a:r>
                        <a:rPr lang="ar-BH" sz="2800" b="1" kern="1200" dirty="0">
                          <a:solidFill>
                            <a:schemeClr val="dk1"/>
                          </a:solidFill>
                          <a:latin typeface="Sakkal Majalla" panose="02000000000000000000" pitchFamily="2" charset="-78"/>
                          <a:ea typeface="+mn-ea"/>
                          <a:cs typeface="Sakkal Majalla" panose="02000000000000000000" pitchFamily="2" charset="-78"/>
                        </a:rPr>
                        <a:t>الظُّرف</a:t>
                      </a: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458104101"/>
                  </a:ext>
                </a:extLst>
              </a:tr>
              <a:tr h="522241">
                <a:tc>
                  <a:txBody>
                    <a:bodyPr/>
                    <a:lstStyle/>
                    <a:p>
                      <a:pPr algn="ctr"/>
                      <a:r>
                        <a:rPr lang="ar-BH" sz="2800" b="1" kern="1200" dirty="0">
                          <a:solidFill>
                            <a:schemeClr val="dk1"/>
                          </a:solidFill>
                          <a:latin typeface="Sakkal Majalla" panose="02000000000000000000" pitchFamily="2" charset="-78"/>
                          <a:ea typeface="+mn-ea"/>
                          <a:cs typeface="Sakkal Majalla" panose="02000000000000000000" pitchFamily="2" charset="-78"/>
                        </a:rPr>
                        <a:t>الجامحة</a:t>
                      </a: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839844092"/>
                  </a:ext>
                </a:extLst>
              </a:tr>
              <a:tr h="522241">
                <a:tc>
                  <a:txBody>
                    <a:bodyPr/>
                    <a:lstStyle/>
                    <a:p>
                      <a:pPr algn="ctr"/>
                      <a:r>
                        <a:rPr lang="ar-BH" sz="2800" b="1" kern="1200" dirty="0">
                          <a:solidFill>
                            <a:schemeClr val="dk1"/>
                          </a:solidFill>
                          <a:latin typeface="Sakkal Majalla" panose="02000000000000000000" pitchFamily="2" charset="-78"/>
                          <a:ea typeface="+mn-ea"/>
                          <a:cs typeface="Sakkal Majalla" panose="02000000000000000000" pitchFamily="2" charset="-78"/>
                        </a:rPr>
                        <a:t>تغمرين</a:t>
                      </a: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2182881975"/>
                  </a:ext>
                </a:extLst>
              </a:tr>
              <a:tr h="479668">
                <a:tc>
                  <a:txBody>
                    <a:bodyPr/>
                    <a:lstStyle/>
                    <a:p>
                      <a:pPr algn="ctr"/>
                      <a:r>
                        <a:rPr lang="ar-BH" sz="2800" b="1" kern="1200" dirty="0">
                          <a:solidFill>
                            <a:schemeClr val="dk1"/>
                          </a:solidFill>
                          <a:latin typeface="Sakkal Majalla" panose="02000000000000000000" pitchFamily="2" charset="-78"/>
                          <a:ea typeface="+mn-ea"/>
                          <a:cs typeface="Sakkal Majalla" panose="02000000000000000000" pitchFamily="2" charset="-78"/>
                        </a:rPr>
                        <a:t>البلايا</a:t>
                      </a: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2223371341"/>
                  </a:ext>
                </a:extLst>
              </a:tr>
              <a:tr h="522241">
                <a:tc>
                  <a:txBody>
                    <a:bodyPr/>
                    <a:lstStyle/>
                    <a:p>
                      <a:pPr algn="ctr"/>
                      <a:r>
                        <a:rPr lang="ar-BH" sz="2800" b="1" kern="1200" dirty="0">
                          <a:solidFill>
                            <a:schemeClr val="dk1"/>
                          </a:solidFill>
                          <a:latin typeface="Sakkal Majalla" panose="02000000000000000000" pitchFamily="2" charset="-78"/>
                          <a:ea typeface="+mn-ea"/>
                          <a:cs typeface="Sakkal Majalla" panose="02000000000000000000" pitchFamily="2" charset="-78"/>
                        </a:rPr>
                        <a:t>كياني</a:t>
                      </a: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4231088615"/>
                  </a:ext>
                </a:extLst>
              </a:tr>
              <a:tr h="522241">
                <a:tc>
                  <a:txBody>
                    <a:bodyPr/>
                    <a:lstStyle/>
                    <a:p>
                      <a:pPr algn="ctr"/>
                      <a:r>
                        <a:rPr lang="ar-BH" sz="2800" b="1" kern="1200" dirty="0">
                          <a:solidFill>
                            <a:schemeClr val="dk1"/>
                          </a:solidFill>
                          <a:latin typeface="Sakkal Majalla" panose="02000000000000000000" pitchFamily="2" charset="-78"/>
                          <a:ea typeface="+mn-ea"/>
                          <a:cs typeface="Sakkal Majalla" panose="02000000000000000000" pitchFamily="2" charset="-78"/>
                        </a:rPr>
                        <a:t>مديدة</a:t>
                      </a: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2916285179"/>
                  </a:ext>
                </a:extLst>
              </a:tr>
              <a:tr h="522241">
                <a:tc>
                  <a:txBody>
                    <a:bodyPr/>
                    <a:lstStyle/>
                    <a:p>
                      <a:pPr algn="ctr"/>
                      <a:r>
                        <a:rPr lang="ar-BH" sz="2800" b="1" kern="1200" dirty="0">
                          <a:solidFill>
                            <a:schemeClr val="dk1"/>
                          </a:solidFill>
                          <a:latin typeface="Sakkal Majalla" panose="02000000000000000000" pitchFamily="2" charset="-78"/>
                          <a:ea typeface="+mn-ea"/>
                          <a:cs typeface="Sakkal Majalla" panose="02000000000000000000" pitchFamily="2" charset="-78"/>
                        </a:rPr>
                        <a:t>لا آبه</a:t>
                      </a: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374446036"/>
                  </a:ext>
                </a:extLst>
              </a:tr>
              <a:tr h="522241">
                <a:tc>
                  <a:txBody>
                    <a:bodyPr/>
                    <a:lstStyle/>
                    <a:p>
                      <a:pPr algn="ctr"/>
                      <a:r>
                        <a:rPr lang="ar-BH" sz="2800" b="1" kern="1200" dirty="0">
                          <a:solidFill>
                            <a:schemeClr val="dk1"/>
                          </a:solidFill>
                          <a:latin typeface="Sakkal Majalla" panose="02000000000000000000" pitchFamily="2" charset="-78"/>
                          <a:ea typeface="+mn-ea"/>
                          <a:cs typeface="Sakkal Majalla" panose="02000000000000000000" pitchFamily="2" charset="-78"/>
                        </a:rPr>
                        <a:t>عهدتك</a:t>
                      </a: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3201044637"/>
                  </a:ext>
                </a:extLst>
              </a:tr>
            </a:tbl>
          </a:graphicData>
        </a:graphic>
      </p:graphicFrame>
      <p:graphicFrame>
        <p:nvGraphicFramePr>
          <p:cNvPr id="7" name="جدول 5">
            <a:extLst>
              <a:ext uri="{FF2B5EF4-FFF2-40B4-BE49-F238E27FC236}">
                <a16:creationId xmlns:a16="http://schemas.microsoft.com/office/drawing/2014/main" id="{18463613-A4CF-4F7E-A0EC-41CA2D99D4F4}"/>
              </a:ext>
            </a:extLst>
          </p:cNvPr>
          <p:cNvGraphicFramePr>
            <a:graphicFrameLocks noGrp="1"/>
          </p:cNvGraphicFramePr>
          <p:nvPr>
            <p:extLst>
              <p:ext uri="{D42A27DB-BD31-4B8C-83A1-F6EECF244321}">
                <p14:modId xmlns:p14="http://schemas.microsoft.com/office/powerpoint/2010/main" val="2486538522"/>
              </p:ext>
            </p:extLst>
          </p:nvPr>
        </p:nvGraphicFramePr>
        <p:xfrm>
          <a:off x="813632" y="1173564"/>
          <a:ext cx="6557553" cy="5272398"/>
        </p:xfrm>
        <a:graphic>
          <a:graphicData uri="http://schemas.openxmlformats.org/drawingml/2006/table">
            <a:tbl>
              <a:tblPr firstRow="1" bandRow="1">
                <a:tableStyleId>{9DCAF9ED-07DC-4A11-8D7F-57B35C25682E}</a:tableStyleId>
              </a:tblPr>
              <a:tblGrid>
                <a:gridCol w="6557553">
                  <a:extLst>
                    <a:ext uri="{9D8B030D-6E8A-4147-A177-3AD203B41FA5}">
                      <a16:colId xmlns:a16="http://schemas.microsoft.com/office/drawing/2014/main" val="2188681178"/>
                    </a:ext>
                  </a:extLst>
                </a:gridCol>
              </a:tblGrid>
              <a:tr h="509049">
                <a:tc>
                  <a:txBody>
                    <a:bodyPr/>
                    <a:lstStyle/>
                    <a:p>
                      <a:pPr algn="ctr" rtl="1"/>
                      <a:r>
                        <a:rPr lang="ar-BH" sz="2800" dirty="0">
                          <a:latin typeface="Sakkal Majalla" panose="02000000000000000000" pitchFamily="2" charset="-78"/>
                          <a:cs typeface="Sakkal Majalla" panose="02000000000000000000" pitchFamily="2" charset="-78"/>
                        </a:rPr>
                        <a:t>المعنى</a:t>
                      </a:r>
                      <a:endParaRPr lang="en-GB"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6191112"/>
                  </a:ext>
                </a:extLst>
              </a:tr>
              <a:tr h="575226">
                <a:tc>
                  <a:txBody>
                    <a:bodyPr/>
                    <a:lstStyle/>
                    <a:p>
                      <a:pPr algn="ctr" rtl="1"/>
                      <a:r>
                        <a:rPr lang="ar-BH" sz="2800" b="0" dirty="0">
                          <a:solidFill>
                            <a:schemeClr val="tx1"/>
                          </a:solidFill>
                          <a:latin typeface="Sakkal Majalla" panose="02000000000000000000" pitchFamily="2" charset="-78"/>
                          <a:cs typeface="Sakkal Majalla" panose="02000000000000000000" pitchFamily="2" charset="-78"/>
                        </a:rPr>
                        <a:t>أعطاك ومنحك</a:t>
                      </a:r>
                      <a:endParaRPr lang="en-GB" sz="2800" b="0" dirty="0">
                        <a:solidFill>
                          <a:schemeClr val="tx1"/>
                        </a:solidFill>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728115105"/>
                  </a:ext>
                </a:extLst>
              </a:tr>
              <a:tr h="500456">
                <a:tc>
                  <a:txBody>
                    <a:bodyPr/>
                    <a:lstStyle/>
                    <a:p>
                      <a:pPr algn="ctr" rtl="1"/>
                      <a:r>
                        <a:rPr lang="ar-BH" sz="2800" b="0" dirty="0">
                          <a:effectLst/>
                          <a:latin typeface="Sakkal Majalla" panose="02000000000000000000" pitchFamily="2" charset="-78"/>
                          <a:cs typeface="Sakkal Majalla" panose="02000000000000000000" pitchFamily="2" charset="-78"/>
                        </a:rPr>
                        <a:t>اللّطف</a:t>
                      </a:r>
                      <a:endParaRPr lang="en-GB" sz="2800" b="0" kern="1200" dirty="0">
                        <a:solidFill>
                          <a:srgbClr val="0070C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458104101"/>
                  </a:ext>
                </a:extLst>
              </a:tr>
              <a:tr h="500456">
                <a:tc>
                  <a:txBody>
                    <a:bodyPr/>
                    <a:lstStyle/>
                    <a:p>
                      <a:pPr algn="ctr" rtl="1"/>
                      <a:r>
                        <a:rPr lang="ar-BH" sz="2800" b="0" dirty="0">
                          <a:effectLst/>
                          <a:latin typeface="Sakkal Majalla" panose="02000000000000000000" pitchFamily="2" charset="-78"/>
                          <a:cs typeface="Sakkal Majalla" panose="02000000000000000000" pitchFamily="2" charset="-78"/>
                        </a:rPr>
                        <a:t>المُنْدَفِعة، الوَثَّابة</a:t>
                      </a:r>
                      <a:endParaRPr lang="en-GB" sz="2800" b="0" kern="1200" dirty="0">
                        <a:solidFill>
                          <a:srgbClr val="0070C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444668418"/>
                  </a:ext>
                </a:extLst>
              </a:tr>
              <a:tr h="500456">
                <a:tc>
                  <a:txBody>
                    <a:bodyPr/>
                    <a:lstStyle/>
                    <a:p>
                      <a:pPr algn="ctr" rtl="1"/>
                      <a:r>
                        <a:rPr lang="ar-BH" sz="2800" b="0" dirty="0">
                          <a:latin typeface="Sakkal Majalla" panose="02000000000000000000" pitchFamily="2" charset="-78"/>
                          <a:cs typeface="Sakkal Majalla" panose="02000000000000000000" pitchFamily="2" charset="-78"/>
                        </a:rPr>
                        <a:t>تعلو وتغطي</a:t>
                      </a:r>
                      <a:endParaRPr lang="en-GB" sz="2800" b="0" kern="1200" dirty="0">
                        <a:solidFill>
                          <a:srgbClr val="0070C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747787529"/>
                  </a:ext>
                </a:extLst>
              </a:tr>
              <a:tr h="500456">
                <a:tc>
                  <a:txBody>
                    <a:bodyPr/>
                    <a:lstStyle/>
                    <a:p>
                      <a:pPr algn="ctr" rtl="1"/>
                      <a:r>
                        <a:rPr lang="ar-BH" sz="2800" b="0" dirty="0">
                          <a:latin typeface="Sakkal Majalla" panose="02000000000000000000" pitchFamily="2" charset="-78"/>
                          <a:cs typeface="Sakkal Majalla" panose="02000000000000000000" pitchFamily="2" charset="-78"/>
                        </a:rPr>
                        <a:t>الكَوارث، المصائب</a:t>
                      </a:r>
                      <a:endParaRPr lang="en-GB" sz="2800" b="0" kern="1200" dirty="0">
                        <a:solidFill>
                          <a:srgbClr val="0070C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850899606"/>
                  </a:ext>
                </a:extLst>
              </a:tr>
              <a:tr h="500456">
                <a:tc>
                  <a:txBody>
                    <a:bodyPr/>
                    <a:lstStyle/>
                    <a:p>
                      <a:pPr algn="ctr" rtl="1"/>
                      <a:r>
                        <a:rPr lang="ar-BH" sz="2800" b="0" dirty="0">
                          <a:latin typeface="Sakkal Majalla" panose="02000000000000000000" pitchFamily="2" charset="-78"/>
                          <a:cs typeface="Sakkal Majalla" panose="02000000000000000000" pitchFamily="2" charset="-78"/>
                        </a:rPr>
                        <a:t>ذاتي أو وجودي</a:t>
                      </a:r>
                      <a:endParaRPr lang="en-GB" sz="2800" b="0" kern="1200" dirty="0">
                        <a:solidFill>
                          <a:srgbClr val="0070C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719338525"/>
                  </a:ext>
                </a:extLst>
              </a:tr>
              <a:tr h="502492">
                <a:tc>
                  <a:txBody>
                    <a:bodyPr/>
                    <a:lstStyle/>
                    <a:p>
                      <a:pPr algn="ctr" rtl="1"/>
                      <a:r>
                        <a:rPr lang="ar-BH" sz="2800" b="0" dirty="0">
                          <a:latin typeface="Sakkal Majalla" panose="02000000000000000000" pitchFamily="2" charset="-78"/>
                          <a:cs typeface="Sakkal Majalla" panose="02000000000000000000" pitchFamily="2" charset="-78"/>
                        </a:rPr>
                        <a:t>طويلة</a:t>
                      </a:r>
                      <a:endParaRPr lang="en-GB" sz="2800" b="0" kern="1200" dirty="0">
                        <a:solidFill>
                          <a:srgbClr val="0070C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2559886019"/>
                  </a:ext>
                </a:extLst>
              </a:tr>
              <a:tr h="500456">
                <a:tc>
                  <a:txBody>
                    <a:bodyPr/>
                    <a:lstStyle/>
                    <a:p>
                      <a:pPr algn="ctr" rtl="1"/>
                      <a:r>
                        <a:rPr lang="ar-BH" sz="2800" b="0" dirty="0">
                          <a:latin typeface="Sakkal Majalla" panose="02000000000000000000" pitchFamily="2" charset="-78"/>
                          <a:cs typeface="Sakkal Majalla" panose="02000000000000000000" pitchFamily="2" charset="-78"/>
                        </a:rPr>
                        <a:t>لاَ ألْتَفِتُ إِلَيْهِ، لا أهتم به </a:t>
                      </a:r>
                      <a:endParaRPr lang="en-GB" sz="2800" b="0" kern="1200" dirty="0">
                        <a:solidFill>
                          <a:srgbClr val="0070C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4152334592"/>
                  </a:ext>
                </a:extLst>
              </a:tr>
              <a:tr h="551892">
                <a:tc>
                  <a:txBody>
                    <a:bodyPr/>
                    <a:lstStyle/>
                    <a:p>
                      <a:pPr algn="ctr" rtl="1"/>
                      <a:r>
                        <a:rPr lang="ar-BH" sz="2800" b="0" dirty="0">
                          <a:latin typeface="Sakkal Majalla" panose="02000000000000000000" pitchFamily="2" charset="-78"/>
                          <a:cs typeface="Sakkal Majalla" panose="02000000000000000000" pitchFamily="2" charset="-78"/>
                        </a:rPr>
                        <a:t>عرفتك</a:t>
                      </a:r>
                      <a:endParaRPr lang="en-GB" sz="2800" b="0" kern="1200" dirty="0">
                        <a:solidFill>
                          <a:srgbClr val="0070C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3139556218"/>
                  </a:ext>
                </a:extLst>
              </a:tr>
            </a:tbl>
          </a:graphicData>
        </a:graphic>
      </p:graphicFrame>
      <p:sp>
        <p:nvSpPr>
          <p:cNvPr id="19" name="Title 1">
            <a:extLst>
              <a:ext uri="{FF2B5EF4-FFF2-40B4-BE49-F238E27FC236}">
                <a16:creationId xmlns:a16="http://schemas.microsoft.com/office/drawing/2014/main" id="{4591CE9A-7CE1-435D-847C-35455103B7D9}"/>
              </a:ext>
            </a:extLst>
          </p:cNvPr>
          <p:cNvSpPr txBox="1">
            <a:spLocks/>
          </p:cNvSpPr>
          <p:nvPr/>
        </p:nvSpPr>
        <p:spPr>
          <a:xfrm>
            <a:off x="10500041" y="186277"/>
            <a:ext cx="1457738" cy="900202"/>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فهمُ</a:t>
            </a:r>
            <a:endParaRPr lang="en-GB" sz="4400" b="1" dirty="0">
              <a:solidFill>
                <a:schemeClr val="bg1"/>
              </a:solidFill>
              <a:latin typeface="Sakkal Majalla" panose="02000000000000000000" pitchFamily="2" charset="-78"/>
              <a:cs typeface="Sakkal Majalla" panose="02000000000000000000" pitchFamily="2" charset="-78"/>
            </a:endParaRPr>
          </a:p>
        </p:txBody>
      </p:sp>
      <p:sp>
        <p:nvSpPr>
          <p:cNvPr id="16" name="مربع نص 7">
            <a:extLst>
              <a:ext uri="{FF2B5EF4-FFF2-40B4-BE49-F238E27FC236}">
                <a16:creationId xmlns:a16="http://schemas.microsoft.com/office/drawing/2014/main" id="{C659EBC1-5733-412F-AF38-1AF55730251E}"/>
              </a:ext>
            </a:extLst>
          </p:cNvPr>
          <p:cNvSpPr txBox="1"/>
          <p:nvPr/>
        </p:nvSpPr>
        <p:spPr>
          <a:xfrm>
            <a:off x="813632" y="501704"/>
            <a:ext cx="8762108" cy="584775"/>
          </a:xfrm>
          <a:prstGeom prst="rect">
            <a:avLst/>
          </a:prstGeom>
          <a:solidFill>
            <a:schemeClr val="accent1">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r" rtl="1"/>
            <a:r>
              <a:rPr lang="ar-BH" sz="3200" b="1" dirty="0">
                <a:solidFill>
                  <a:sysClr val="windowText" lastClr="000000"/>
                </a:solidFill>
                <a:latin typeface="Sakkal Majalla" panose="02000000000000000000" pitchFamily="2" charset="-78"/>
                <a:cs typeface="Sakkal Majalla" panose="02000000000000000000" pitchFamily="2" charset="-78"/>
              </a:rPr>
              <a:t>أتعرّفُ الـمعاني السّياقيّةَ للكلماتِ في الـمقطعِ الثّاني:</a:t>
            </a:r>
          </a:p>
        </p:txBody>
      </p:sp>
      <p:sp>
        <p:nvSpPr>
          <p:cNvPr id="8" name="مستطيل 7">
            <a:extLst>
              <a:ext uri="{FF2B5EF4-FFF2-40B4-BE49-F238E27FC236}">
                <a16:creationId xmlns:a16="http://schemas.microsoft.com/office/drawing/2014/main" id="{E9E293F4-E5D9-4210-8385-A00DE7DE01F6}"/>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spTree>
    <p:extLst>
      <p:ext uri="{BB962C8B-B14F-4D97-AF65-F5344CB8AC3E}">
        <p14:creationId xmlns:p14="http://schemas.microsoft.com/office/powerpoint/2010/main" val="3063850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جدول 5">
            <a:extLst>
              <a:ext uri="{FF2B5EF4-FFF2-40B4-BE49-F238E27FC236}">
                <a16:creationId xmlns:a16="http://schemas.microsoft.com/office/drawing/2014/main" id="{2DF46A92-EA92-4542-A7AE-CFA71564BD8F}"/>
              </a:ext>
            </a:extLst>
          </p:cNvPr>
          <p:cNvGraphicFramePr>
            <a:graphicFrameLocks noGrp="1"/>
          </p:cNvGraphicFramePr>
          <p:nvPr>
            <p:extLst>
              <p:ext uri="{D42A27DB-BD31-4B8C-83A1-F6EECF244321}">
                <p14:modId xmlns:p14="http://schemas.microsoft.com/office/powerpoint/2010/main" val="4106424861"/>
              </p:ext>
            </p:extLst>
          </p:nvPr>
        </p:nvGraphicFramePr>
        <p:xfrm>
          <a:off x="800099" y="1434190"/>
          <a:ext cx="10858501" cy="4829732"/>
        </p:xfrm>
        <a:graphic>
          <a:graphicData uri="http://schemas.openxmlformats.org/drawingml/2006/table">
            <a:tbl>
              <a:tblPr firstRow="1" bandRow="1">
                <a:tableStyleId>{21E4AEA4-8DFA-4A89-87EB-49C32662AFE0}</a:tableStyleId>
              </a:tblPr>
              <a:tblGrid>
                <a:gridCol w="10858501">
                  <a:extLst>
                    <a:ext uri="{9D8B030D-6E8A-4147-A177-3AD203B41FA5}">
                      <a16:colId xmlns:a16="http://schemas.microsoft.com/office/drawing/2014/main" val="4107278025"/>
                    </a:ext>
                  </a:extLst>
                </a:gridCol>
              </a:tblGrid>
              <a:tr h="615033">
                <a:tc>
                  <a:txBody>
                    <a:bodyPr/>
                    <a:lstStyle/>
                    <a:p>
                      <a:pPr algn="ctr">
                        <a:lnSpc>
                          <a:spcPct val="100000"/>
                        </a:lnSpc>
                      </a:pPr>
                      <a:r>
                        <a:rPr lang="ar-BH" sz="3600" dirty="0">
                          <a:latin typeface="Sakkal Majalla" panose="02000000000000000000" pitchFamily="2" charset="-78"/>
                          <a:cs typeface="Sakkal Majalla" panose="02000000000000000000" pitchFamily="2" charset="-78"/>
                        </a:rPr>
                        <a:t>الشّرحُ</a:t>
                      </a:r>
                      <a:endParaRPr lang="ar-BH" sz="3600" b="1" kern="1200" dirty="0">
                        <a:solidFill>
                          <a:schemeClr val="lt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936915430"/>
                  </a:ext>
                </a:extLst>
              </a:tr>
              <a:tr h="4189652">
                <a:tc>
                  <a:txBody>
                    <a:bodyPr/>
                    <a:lstStyle/>
                    <a:p>
                      <a:pPr marL="457200" indent="-457200" algn="just">
                        <a:lnSpc>
                          <a:spcPct val="100000"/>
                        </a:lnSpc>
                        <a:buFont typeface="Courier New" panose="02070309020205020404" pitchFamily="49" charset="0"/>
                        <a:buChar char="o"/>
                      </a:pPr>
                      <a:r>
                        <a:rPr lang="ar-BH" sz="3200" b="0" dirty="0">
                          <a:solidFill>
                            <a:schemeClr val="tx1"/>
                          </a:solidFill>
                          <a:latin typeface="Sakkal Majalla" panose="02000000000000000000" pitchFamily="2" charset="-78"/>
                          <a:cs typeface="Sakkal Majalla" panose="02000000000000000000" pitchFamily="2" charset="-78"/>
                        </a:rPr>
                        <a:t>يبدأُ عُنصرُ الحوارِ في هذهِ القصَّةِ ما بينَ البنفسجةِ والوردةِ، حيثُ تَبدأُ الوردةُ بالاستهزاءِ مِمَّا قالتْهُ البنفسجةُ، وتُحاولُ اقناعَهَا بالجوانبِ الجَمالِيَّةِ التي مَنحَها اللهُ لهذهِ البنفسجةِ، وتَطلبُ الوردةُ مِنَ البنفسجةِ أَنْ تقنعَ بِما كَتبَهُ اللهُ لَها، إلَّا أَنَّ البنفسجةَ لَمْ تقتنِعْ بِحوارِ الوردةِ لَها، وتعتقدُ أَنَّها كانَتْ تُجامِلَها فقط، وفي هذهِ الاثناءِ تكونُ الحَديقةُ قَد سَمعَتْ الحوارَ الذي دارَ بينَ الوردةِ والبنفسجةِ، وتحاولُ اقناعَ البنفسجةِ بضرورةِ أَنْ تقنعَ بِما قَسَمَهُ اللهُ لَها، وأَن لا تترك لطموحاتِها</a:t>
                      </a:r>
                      <a:r>
                        <a:rPr lang="ar-BH" sz="3200" b="0" baseline="0" dirty="0">
                          <a:solidFill>
                            <a:schemeClr val="tx1"/>
                          </a:solidFill>
                          <a:latin typeface="Sakkal Majalla" panose="02000000000000000000" pitchFamily="2" charset="-78"/>
                          <a:cs typeface="Sakkal Majalla" panose="02000000000000000000" pitchFamily="2" charset="-78"/>
                        </a:rPr>
                        <a:t> الجارفةِ وغير المنطقيَّةِ أن تتحكمَ فبها، </a:t>
                      </a:r>
                      <a:r>
                        <a:rPr lang="ar-BH" sz="3200" b="0" dirty="0">
                          <a:solidFill>
                            <a:schemeClr val="tx1"/>
                          </a:solidFill>
                          <a:latin typeface="Sakkal Majalla" panose="02000000000000000000" pitchFamily="2" charset="-78"/>
                          <a:cs typeface="Sakkal Majalla" panose="02000000000000000000" pitchFamily="2" charset="-78"/>
                        </a:rPr>
                        <a:t>ومَع ذلكَ لا تقتنعُ البنفسجةُ بحديثِ الحديقةِ وتطلبُ أن</a:t>
                      </a:r>
                      <a:r>
                        <a:rPr lang="ar-BH" sz="3200" b="0" baseline="0" dirty="0">
                          <a:solidFill>
                            <a:schemeClr val="tx1"/>
                          </a:solidFill>
                          <a:latin typeface="Sakkal Majalla" panose="02000000000000000000" pitchFamily="2" charset="-78"/>
                          <a:cs typeface="Sakkal Majalla" panose="02000000000000000000" pitchFamily="2" charset="-78"/>
                        </a:rPr>
                        <a:t> تتحوّل</a:t>
                      </a:r>
                      <a:r>
                        <a:rPr lang="ar-BH" sz="3200" b="0" dirty="0">
                          <a:solidFill>
                            <a:schemeClr val="tx1"/>
                          </a:solidFill>
                          <a:latin typeface="Sakkal Majalla" panose="02000000000000000000" pitchFamily="2" charset="-78"/>
                          <a:cs typeface="Sakkal Majalla" panose="02000000000000000000" pitchFamily="2" charset="-78"/>
                        </a:rPr>
                        <a:t> إلى وردةٍ جميلةٍ، على أَنْ تتحملَ البنفسجةُ</a:t>
                      </a:r>
                      <a:r>
                        <a:rPr lang="ar-BH" sz="3200" b="0" baseline="0" dirty="0">
                          <a:solidFill>
                            <a:schemeClr val="tx1"/>
                          </a:solidFill>
                          <a:latin typeface="Sakkal Majalla" panose="02000000000000000000" pitchFamily="2" charset="-78"/>
                          <a:cs typeface="Sakkal Majalla" panose="02000000000000000000" pitchFamily="2" charset="-78"/>
                        </a:rPr>
                        <a:t> تبعياتِ هذا التّحويلِ.</a:t>
                      </a:r>
                      <a:endParaRPr lang="ar-BH" sz="3200" b="0" dirty="0">
                        <a:solidFill>
                          <a:schemeClr val="tx1"/>
                        </a:solidFill>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503703359"/>
                  </a:ext>
                </a:extLst>
              </a:tr>
            </a:tbl>
          </a:graphicData>
        </a:graphic>
      </p:graphicFrame>
      <p:sp>
        <p:nvSpPr>
          <p:cNvPr id="5" name="Rectangle 4">
            <a:extLst>
              <a:ext uri="{FF2B5EF4-FFF2-40B4-BE49-F238E27FC236}">
                <a16:creationId xmlns:a16="http://schemas.microsoft.com/office/drawing/2014/main" id="{853A7E72-1953-41E1-8252-46D999875558}"/>
              </a:ext>
            </a:extLst>
          </p:cNvPr>
          <p:cNvSpPr/>
          <p:nvPr/>
        </p:nvSpPr>
        <p:spPr>
          <a:xfrm>
            <a:off x="9862260" y="452718"/>
            <a:ext cx="1796340" cy="705848"/>
          </a:xfrm>
          <a:prstGeom prst="rect">
            <a:avLst/>
          </a:prstGeom>
          <a:solidFill>
            <a:srgbClr val="7030A0"/>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dirty="0">
                <a:latin typeface="Sakkal Majalla" panose="02000000000000000000" pitchFamily="2" charset="-78"/>
                <a:cs typeface="Sakkal Majalla" panose="02000000000000000000" pitchFamily="2" charset="-78"/>
              </a:rPr>
              <a:t>المقطع الثّاني</a:t>
            </a:r>
            <a:endParaRPr lang="en-US" sz="3200" dirty="0">
              <a:latin typeface="Sakkal Majalla" panose="02000000000000000000" pitchFamily="2" charset="-78"/>
              <a:cs typeface="Sakkal Majalla" panose="02000000000000000000" pitchFamily="2" charset="-78"/>
            </a:endParaRPr>
          </a:p>
        </p:txBody>
      </p:sp>
      <p:sp>
        <p:nvSpPr>
          <p:cNvPr id="6" name="مستطيل 5">
            <a:extLst>
              <a:ext uri="{FF2B5EF4-FFF2-40B4-BE49-F238E27FC236}">
                <a16:creationId xmlns:a16="http://schemas.microsoft.com/office/drawing/2014/main" id="{4F744708-A7B6-44E7-ABE6-4E6EA5C2452D}"/>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spTree>
    <p:extLst>
      <p:ext uri="{BB962C8B-B14F-4D97-AF65-F5344CB8AC3E}">
        <p14:creationId xmlns:p14="http://schemas.microsoft.com/office/powerpoint/2010/main" val="1804580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7EFA9C2A-B889-49F9-AB44-7999233D09D3}"/>
              </a:ext>
            </a:extLst>
          </p:cNvPr>
          <p:cNvSpPr txBox="1"/>
          <p:nvPr/>
        </p:nvSpPr>
        <p:spPr>
          <a:xfrm>
            <a:off x="1304926" y="1210730"/>
            <a:ext cx="10080520" cy="584775"/>
          </a:xfrm>
          <a:prstGeom prst="rect">
            <a:avLst/>
          </a:prstGeom>
          <a:solidFill>
            <a:schemeClr val="accent1">
              <a:lumMod val="20000"/>
              <a:lumOff val="80000"/>
            </a:schemeClr>
          </a:solid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س1: ما الفكرتان الرّئيستان الواردتان في المقطع الثّاني؟</a:t>
            </a:r>
            <a:endParaRPr lang="en-GB" sz="3200" dirty="0">
              <a:latin typeface="Sakkal Majalla" panose="02000000000000000000" pitchFamily="2" charset="-78"/>
              <a:cs typeface="Sakkal Majalla" panose="02000000000000000000" pitchFamily="2" charset="-78"/>
            </a:endParaRPr>
          </a:p>
        </p:txBody>
      </p:sp>
      <p:sp>
        <p:nvSpPr>
          <p:cNvPr id="14" name="Rectangle 13">
            <a:extLst>
              <a:ext uri="{FF2B5EF4-FFF2-40B4-BE49-F238E27FC236}">
                <a16:creationId xmlns:a16="http://schemas.microsoft.com/office/drawing/2014/main" id="{4A5811EE-4EBE-474F-A9A2-1761DA4DCCB1}"/>
              </a:ext>
            </a:extLst>
          </p:cNvPr>
          <p:cNvSpPr/>
          <p:nvPr/>
        </p:nvSpPr>
        <p:spPr>
          <a:xfrm>
            <a:off x="1304925" y="1882283"/>
            <a:ext cx="10080520" cy="904863"/>
          </a:xfrm>
          <a:prstGeom prst="rect">
            <a:avLst/>
          </a:prstGeom>
          <a:solidFill>
            <a:schemeClr val="accent2">
              <a:lumMod val="40000"/>
              <a:lumOff val="60000"/>
            </a:schemeClr>
          </a:solidFill>
        </p:spPr>
        <p:txBody>
          <a:bodyPr wrap="square">
            <a:spAutoFit/>
          </a:bodyPr>
          <a:lstStyle/>
          <a:p>
            <a:pPr algn="r" rtl="1">
              <a:lnSpc>
                <a:spcPct val="80000"/>
              </a:lnSpc>
            </a:pPr>
            <a:r>
              <a:rPr lang="ar-BH" sz="3200" dirty="0">
                <a:solidFill>
                  <a:sysClr val="windowText" lastClr="000000"/>
                </a:solidFill>
                <a:latin typeface="Sakkal Majalla" panose="02000000000000000000" pitchFamily="2" charset="-78"/>
                <a:cs typeface="Sakkal Majalla" panose="02000000000000000000" pitchFamily="2" charset="-78"/>
              </a:rPr>
              <a:t>1-نصيحةُ الوردةِ لجارتها البنفسجة بالتّواضع والقناعة.</a:t>
            </a:r>
          </a:p>
          <a:p>
            <a:pPr algn="r" rtl="1">
              <a:lnSpc>
                <a:spcPct val="80000"/>
              </a:lnSpc>
            </a:pPr>
            <a:r>
              <a:rPr lang="ar-BH" sz="3200" dirty="0">
                <a:solidFill>
                  <a:sysClr val="windowText" lastClr="000000"/>
                </a:solidFill>
                <a:latin typeface="Sakkal Majalla" panose="02000000000000000000" pitchFamily="2" charset="-78"/>
                <a:cs typeface="Sakkal Majalla" panose="02000000000000000000" pitchFamily="2" charset="-78"/>
              </a:rPr>
              <a:t>2- تحذيرُ الحديقةِ للبنفسجةِ من عاقبةِ طموحها في العظمةِ.</a:t>
            </a:r>
          </a:p>
        </p:txBody>
      </p:sp>
      <p:sp>
        <p:nvSpPr>
          <p:cNvPr id="15" name="Title 1">
            <a:extLst>
              <a:ext uri="{FF2B5EF4-FFF2-40B4-BE49-F238E27FC236}">
                <a16:creationId xmlns:a16="http://schemas.microsoft.com/office/drawing/2014/main" id="{3F60861C-6661-4FDA-B596-E276C994F025}"/>
              </a:ext>
            </a:extLst>
          </p:cNvPr>
          <p:cNvSpPr txBox="1">
            <a:spLocks/>
          </p:cNvSpPr>
          <p:nvPr/>
        </p:nvSpPr>
        <p:spPr>
          <a:xfrm>
            <a:off x="10413003" y="235307"/>
            <a:ext cx="1457738" cy="900202"/>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فْهَمُ</a:t>
            </a:r>
            <a:endParaRPr lang="en-GB" sz="4400" b="1" dirty="0">
              <a:solidFill>
                <a:schemeClr val="bg1"/>
              </a:solidFill>
              <a:latin typeface="Sakkal Majalla" panose="02000000000000000000" pitchFamily="2" charset="-78"/>
              <a:cs typeface="Sakkal Majalla" panose="02000000000000000000" pitchFamily="2" charset="-78"/>
            </a:endParaRPr>
          </a:p>
        </p:txBody>
      </p:sp>
      <p:sp>
        <p:nvSpPr>
          <p:cNvPr id="16" name="مستطيل 15">
            <a:extLst>
              <a:ext uri="{FF2B5EF4-FFF2-40B4-BE49-F238E27FC236}">
                <a16:creationId xmlns:a16="http://schemas.microsoft.com/office/drawing/2014/main" id="{067EC069-64DE-4A9C-9089-CD4642B9C219}"/>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sp>
        <p:nvSpPr>
          <p:cNvPr id="11" name="مربع نص 10">
            <a:extLst>
              <a:ext uri="{FF2B5EF4-FFF2-40B4-BE49-F238E27FC236}">
                <a16:creationId xmlns:a16="http://schemas.microsoft.com/office/drawing/2014/main" id="{E3039BB2-A4AA-4F92-AB48-174E9D36B6E1}"/>
              </a:ext>
            </a:extLst>
          </p:cNvPr>
          <p:cNvSpPr txBox="1"/>
          <p:nvPr/>
        </p:nvSpPr>
        <p:spPr>
          <a:xfrm>
            <a:off x="2778495" y="489178"/>
            <a:ext cx="7506369" cy="646331"/>
          </a:xfrm>
          <a:prstGeom prst="rect">
            <a:avLst/>
          </a:prstGeom>
          <a:solidFill>
            <a:schemeClr val="accent1">
              <a:lumMod val="20000"/>
              <a:lumOff val="80000"/>
            </a:schemeClr>
          </a:solidFill>
        </p:spPr>
        <p:txBody>
          <a:bodyPr wrap="square" rtlCol="0">
            <a:spAutoFit/>
          </a:bodyPr>
          <a:lstStyle/>
          <a:p>
            <a:pPr algn="r" rtl="1"/>
            <a:r>
              <a:rPr lang="ar-BH" sz="3600" b="1" dirty="0">
                <a:latin typeface="Sakkal Majalla" panose="02000000000000000000" pitchFamily="2" charset="-78"/>
                <a:cs typeface="Sakkal Majalla" panose="02000000000000000000" pitchFamily="2" charset="-78"/>
              </a:rPr>
              <a:t>بعد قراءة المقطع الثّاني أُجيب عمّا يأتي: (12د)</a:t>
            </a:r>
            <a:endParaRPr lang="en-GB" sz="3600" b="1" dirty="0">
              <a:latin typeface="Sakkal Majalla" panose="02000000000000000000" pitchFamily="2" charset="-78"/>
              <a:cs typeface="Sakkal Majalla" panose="02000000000000000000" pitchFamily="2" charset="-78"/>
            </a:endParaRPr>
          </a:p>
        </p:txBody>
      </p:sp>
      <p:sp>
        <p:nvSpPr>
          <p:cNvPr id="17" name="مربع نص 16">
            <a:extLst>
              <a:ext uri="{FF2B5EF4-FFF2-40B4-BE49-F238E27FC236}">
                <a16:creationId xmlns:a16="http://schemas.microsoft.com/office/drawing/2014/main" id="{46C0DAA1-7ABD-4FE5-8FA7-57A654985A41}"/>
              </a:ext>
            </a:extLst>
          </p:cNvPr>
          <p:cNvSpPr txBox="1"/>
          <p:nvPr/>
        </p:nvSpPr>
        <p:spPr>
          <a:xfrm>
            <a:off x="1304925" y="2903551"/>
            <a:ext cx="10080520" cy="584775"/>
          </a:xfrm>
          <a:prstGeom prst="rect">
            <a:avLst/>
          </a:prstGeom>
          <a:solidFill>
            <a:schemeClr val="accent1">
              <a:lumMod val="20000"/>
              <a:lumOff val="80000"/>
            </a:schemeClr>
          </a:solid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س2: ما النّصائح الّتي قدّمتها الوردة لجارتها البنفسجة؟ وكيف كان ردُّ البنفسجة؟</a:t>
            </a:r>
            <a:endParaRPr lang="en-GB" sz="3200" dirty="0">
              <a:latin typeface="Sakkal Majalla" panose="02000000000000000000" pitchFamily="2" charset="-78"/>
              <a:cs typeface="Sakkal Majalla" panose="02000000000000000000" pitchFamily="2" charset="-78"/>
            </a:endParaRPr>
          </a:p>
        </p:txBody>
      </p:sp>
      <p:sp>
        <p:nvSpPr>
          <p:cNvPr id="18" name="Rectangle 13">
            <a:extLst>
              <a:ext uri="{FF2B5EF4-FFF2-40B4-BE49-F238E27FC236}">
                <a16:creationId xmlns:a16="http://schemas.microsoft.com/office/drawing/2014/main" id="{69C732F0-126F-44A5-A96A-0BB1E8235223}"/>
              </a:ext>
            </a:extLst>
          </p:cNvPr>
          <p:cNvSpPr/>
          <p:nvPr/>
        </p:nvSpPr>
        <p:spPr>
          <a:xfrm>
            <a:off x="1304925" y="3556749"/>
            <a:ext cx="10080520" cy="904863"/>
          </a:xfrm>
          <a:prstGeom prst="rect">
            <a:avLst/>
          </a:prstGeom>
          <a:solidFill>
            <a:schemeClr val="accent2">
              <a:lumMod val="40000"/>
              <a:lumOff val="60000"/>
            </a:schemeClr>
          </a:solidFill>
        </p:spPr>
        <p:txBody>
          <a:bodyPr wrap="square">
            <a:spAutoFit/>
          </a:bodyPr>
          <a:lstStyle/>
          <a:p>
            <a:pPr algn="r" rtl="1">
              <a:lnSpc>
                <a:spcPct val="80000"/>
              </a:lnSpc>
            </a:pPr>
            <a:r>
              <a:rPr lang="ar-BH" sz="3200" dirty="0">
                <a:solidFill>
                  <a:sysClr val="windowText" lastClr="000000"/>
                </a:solidFill>
                <a:latin typeface="Sakkal Majalla" panose="02000000000000000000" pitchFamily="2" charset="-78"/>
                <a:cs typeface="Sakkal Majalla" panose="02000000000000000000" pitchFamily="2" charset="-78"/>
              </a:rPr>
              <a:t>نصحتْها بأنْ تتخلى عن رغبتها المندفعــــــــــــــــــــــــة وتقنــــــــــعَ بنعمةِ الله وترضى بنصيبها. لـــــــــــــــــم تتقبلْ البنفسجةُ النّصيحةَ وظَنّتْ بأنها مجرد حكم من كائن لديه ما يتمنّاه من نِعَمٍ.</a:t>
            </a:r>
          </a:p>
        </p:txBody>
      </p:sp>
      <p:sp>
        <p:nvSpPr>
          <p:cNvPr id="19" name="مربع نص 18">
            <a:extLst>
              <a:ext uri="{FF2B5EF4-FFF2-40B4-BE49-F238E27FC236}">
                <a16:creationId xmlns:a16="http://schemas.microsoft.com/office/drawing/2014/main" id="{3E27905A-3DC5-48F4-B02C-3A04CB4856A3}"/>
              </a:ext>
            </a:extLst>
          </p:cNvPr>
          <p:cNvSpPr txBox="1"/>
          <p:nvPr/>
        </p:nvSpPr>
        <p:spPr>
          <a:xfrm>
            <a:off x="1304925" y="4558197"/>
            <a:ext cx="10080520" cy="584775"/>
          </a:xfrm>
          <a:prstGeom prst="rect">
            <a:avLst/>
          </a:prstGeom>
          <a:solidFill>
            <a:schemeClr val="accent1">
              <a:lumMod val="20000"/>
              <a:lumOff val="80000"/>
            </a:schemeClr>
          </a:solid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س3: هاتِ مرادف الكلمتين الآتيتين ثُمّ ضعهما في جملتين مفيدتين:</a:t>
            </a:r>
            <a:endParaRPr lang="en-GB" sz="3200" dirty="0">
              <a:latin typeface="Sakkal Majalla" panose="02000000000000000000" pitchFamily="2" charset="-78"/>
              <a:cs typeface="Sakkal Majalla" panose="02000000000000000000" pitchFamily="2" charset="-78"/>
            </a:endParaRPr>
          </a:p>
        </p:txBody>
      </p:sp>
      <p:graphicFrame>
        <p:nvGraphicFramePr>
          <p:cNvPr id="4" name="جدول 4">
            <a:extLst>
              <a:ext uri="{FF2B5EF4-FFF2-40B4-BE49-F238E27FC236}">
                <a16:creationId xmlns:a16="http://schemas.microsoft.com/office/drawing/2014/main" id="{640584EB-77F1-4626-9EC0-7107BFF8956B}"/>
              </a:ext>
            </a:extLst>
          </p:cNvPr>
          <p:cNvGraphicFramePr>
            <a:graphicFrameLocks noGrp="1"/>
          </p:cNvGraphicFramePr>
          <p:nvPr/>
        </p:nvGraphicFramePr>
        <p:xfrm>
          <a:off x="1232684" y="5210582"/>
          <a:ext cx="9473433" cy="1158240"/>
        </p:xfrm>
        <a:graphic>
          <a:graphicData uri="http://schemas.openxmlformats.org/drawingml/2006/table">
            <a:tbl>
              <a:tblPr rtl="1" firstRow="1" bandRow="1">
                <a:tableStyleId>{21E4AEA4-8DFA-4A89-87EB-49C32662AFE0}</a:tableStyleId>
              </a:tblPr>
              <a:tblGrid>
                <a:gridCol w="1672457">
                  <a:extLst>
                    <a:ext uri="{9D8B030D-6E8A-4147-A177-3AD203B41FA5}">
                      <a16:colId xmlns:a16="http://schemas.microsoft.com/office/drawing/2014/main" val="3904503309"/>
                    </a:ext>
                  </a:extLst>
                </a:gridCol>
                <a:gridCol w="1571625">
                  <a:extLst>
                    <a:ext uri="{9D8B030D-6E8A-4147-A177-3AD203B41FA5}">
                      <a16:colId xmlns:a16="http://schemas.microsoft.com/office/drawing/2014/main" val="3639511044"/>
                    </a:ext>
                  </a:extLst>
                </a:gridCol>
                <a:gridCol w="6229351">
                  <a:extLst>
                    <a:ext uri="{9D8B030D-6E8A-4147-A177-3AD203B41FA5}">
                      <a16:colId xmlns:a16="http://schemas.microsoft.com/office/drawing/2014/main" val="1833599479"/>
                    </a:ext>
                  </a:extLst>
                </a:gridCol>
              </a:tblGrid>
              <a:tr h="370840">
                <a:tc>
                  <a:txBody>
                    <a:bodyPr/>
                    <a:lstStyle/>
                    <a:p>
                      <a:pPr algn="ctr" rtl="1"/>
                      <a:r>
                        <a:rPr lang="ar-BH" sz="3200" dirty="0">
                          <a:solidFill>
                            <a:schemeClr val="tx1"/>
                          </a:solidFill>
                          <a:latin typeface="Sakkal Majalla" panose="02000000000000000000" pitchFamily="2" charset="-78"/>
                          <a:cs typeface="Sakkal Majalla" panose="02000000000000000000" pitchFamily="2" charset="-78"/>
                        </a:rPr>
                        <a:t>الجامحة</a:t>
                      </a:r>
                    </a:p>
                  </a:txBody>
                  <a:tcPr/>
                </a:tc>
                <a:tc>
                  <a:txBody>
                    <a:bodyPr/>
                    <a:lstStyle/>
                    <a:p>
                      <a:pPr algn="ctr" rtl="1"/>
                      <a:endParaRPr lang="ar-BH" sz="3200" dirty="0">
                        <a:latin typeface="Sakkal Majalla" panose="02000000000000000000" pitchFamily="2" charset="-78"/>
                        <a:cs typeface="Sakkal Majalla" panose="02000000000000000000" pitchFamily="2" charset="-78"/>
                      </a:endParaRPr>
                    </a:p>
                  </a:txBody>
                  <a:tcPr/>
                </a:tc>
                <a:tc>
                  <a:txBody>
                    <a:bodyPr/>
                    <a:lstStyle/>
                    <a:p>
                      <a:pPr algn="ctr" rtl="1"/>
                      <a:endParaRPr lang="ar-BH"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243470969"/>
                  </a:ext>
                </a:extLst>
              </a:tr>
              <a:tr h="370840">
                <a:tc>
                  <a:txBody>
                    <a:bodyPr/>
                    <a:lstStyle/>
                    <a:p>
                      <a:pPr algn="ctr" rtl="1"/>
                      <a:r>
                        <a:rPr lang="ar-BH" sz="3200" dirty="0">
                          <a:latin typeface="Sakkal Majalla" panose="02000000000000000000" pitchFamily="2" charset="-78"/>
                          <a:cs typeface="Sakkal Majalla" panose="02000000000000000000" pitchFamily="2" charset="-78"/>
                        </a:rPr>
                        <a:t>لا آبهُ</a:t>
                      </a:r>
                    </a:p>
                  </a:txBody>
                  <a:tcPr/>
                </a:tc>
                <a:tc>
                  <a:txBody>
                    <a:bodyPr/>
                    <a:lstStyle/>
                    <a:p>
                      <a:pPr algn="ctr" rtl="1"/>
                      <a:endParaRPr lang="ar-BH" sz="3200" dirty="0">
                        <a:latin typeface="Sakkal Majalla" panose="02000000000000000000" pitchFamily="2" charset="-78"/>
                        <a:cs typeface="Sakkal Majalla" panose="02000000000000000000" pitchFamily="2" charset="-78"/>
                      </a:endParaRPr>
                    </a:p>
                  </a:txBody>
                  <a:tcPr/>
                </a:tc>
                <a:tc>
                  <a:txBody>
                    <a:bodyPr/>
                    <a:lstStyle/>
                    <a:p>
                      <a:pPr algn="ctr" rtl="1"/>
                      <a:endParaRPr lang="ar-BH"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911636525"/>
                  </a:ext>
                </a:extLst>
              </a:tr>
            </a:tbl>
          </a:graphicData>
        </a:graphic>
      </p:graphicFrame>
      <p:sp>
        <p:nvSpPr>
          <p:cNvPr id="6" name="مربع نص 5">
            <a:extLst>
              <a:ext uri="{FF2B5EF4-FFF2-40B4-BE49-F238E27FC236}">
                <a16:creationId xmlns:a16="http://schemas.microsoft.com/office/drawing/2014/main" id="{5E7787FF-3EFA-40E9-A64F-B8BB542CF4D0}"/>
              </a:ext>
            </a:extLst>
          </p:cNvPr>
          <p:cNvSpPr txBox="1"/>
          <p:nvPr/>
        </p:nvSpPr>
        <p:spPr>
          <a:xfrm>
            <a:off x="7727489" y="5243666"/>
            <a:ext cx="1367252" cy="584775"/>
          </a:xfrm>
          <a:prstGeom prst="rect">
            <a:avLst/>
          </a:prstGeom>
          <a:noFill/>
        </p:spPr>
        <p:txBody>
          <a:bodyPr wrap="square" rtlCol="1">
            <a:spAutoFit/>
          </a:bodyPr>
          <a:lstStyle/>
          <a:p>
            <a:r>
              <a:rPr lang="ar-BH" sz="3200" dirty="0">
                <a:latin typeface="Sakkal Majalla" panose="02000000000000000000" pitchFamily="2" charset="-78"/>
                <a:cs typeface="Sakkal Majalla" panose="02000000000000000000" pitchFamily="2" charset="-78"/>
              </a:rPr>
              <a:t>المُنْدفعة</a:t>
            </a:r>
          </a:p>
        </p:txBody>
      </p:sp>
      <p:sp>
        <p:nvSpPr>
          <p:cNvPr id="20" name="مربع نص 19">
            <a:extLst>
              <a:ext uri="{FF2B5EF4-FFF2-40B4-BE49-F238E27FC236}">
                <a16:creationId xmlns:a16="http://schemas.microsoft.com/office/drawing/2014/main" id="{7CBB00A9-9909-4CD5-B944-68C271930FA4}"/>
              </a:ext>
            </a:extLst>
          </p:cNvPr>
          <p:cNvSpPr txBox="1"/>
          <p:nvPr/>
        </p:nvSpPr>
        <p:spPr>
          <a:xfrm>
            <a:off x="3158639" y="5243666"/>
            <a:ext cx="4324727" cy="584775"/>
          </a:xfrm>
          <a:prstGeom prst="rect">
            <a:avLst/>
          </a:prstGeom>
          <a:noFill/>
        </p:spPr>
        <p:txBody>
          <a:bodyPr wrap="square" rtlCol="1">
            <a:spAutoFit/>
          </a:bodyPr>
          <a:lstStyle/>
          <a:p>
            <a:r>
              <a:rPr lang="ar-BH" sz="3200" dirty="0">
                <a:latin typeface="Sakkal Majalla" panose="02000000000000000000" pitchFamily="2" charset="-78"/>
                <a:cs typeface="Sakkal Majalla" panose="02000000000000000000" pitchFamily="2" charset="-78"/>
              </a:rPr>
              <a:t>انْطَلَقَ الحصان الجامح في السّباق.</a:t>
            </a:r>
          </a:p>
        </p:txBody>
      </p:sp>
      <p:sp>
        <p:nvSpPr>
          <p:cNvPr id="21" name="مربع نص 20">
            <a:extLst>
              <a:ext uri="{FF2B5EF4-FFF2-40B4-BE49-F238E27FC236}">
                <a16:creationId xmlns:a16="http://schemas.microsoft.com/office/drawing/2014/main" id="{D9F76CB1-FE31-4811-BCD9-9BCE2042481D}"/>
              </a:ext>
            </a:extLst>
          </p:cNvPr>
          <p:cNvSpPr txBox="1"/>
          <p:nvPr/>
        </p:nvSpPr>
        <p:spPr>
          <a:xfrm>
            <a:off x="7783818" y="5772017"/>
            <a:ext cx="1066800" cy="584775"/>
          </a:xfrm>
          <a:prstGeom prst="rect">
            <a:avLst/>
          </a:prstGeom>
          <a:noFill/>
        </p:spPr>
        <p:txBody>
          <a:bodyPr wrap="square" rtlCol="1">
            <a:spAutoFit/>
          </a:bodyPr>
          <a:lstStyle/>
          <a:p>
            <a:r>
              <a:rPr lang="ar-BH" sz="3200" dirty="0">
                <a:latin typeface="Sakkal Majalla" panose="02000000000000000000" pitchFamily="2" charset="-78"/>
                <a:cs typeface="Sakkal Majalla" panose="02000000000000000000" pitchFamily="2" charset="-78"/>
              </a:rPr>
              <a:t>لا أهتمّ</a:t>
            </a:r>
          </a:p>
        </p:txBody>
      </p:sp>
      <p:sp>
        <p:nvSpPr>
          <p:cNvPr id="22" name="مربع نص 21">
            <a:extLst>
              <a:ext uri="{FF2B5EF4-FFF2-40B4-BE49-F238E27FC236}">
                <a16:creationId xmlns:a16="http://schemas.microsoft.com/office/drawing/2014/main" id="{FB2810FF-C637-4432-87A1-07D3547BBDDB}"/>
              </a:ext>
            </a:extLst>
          </p:cNvPr>
          <p:cNvSpPr txBox="1"/>
          <p:nvPr/>
        </p:nvSpPr>
        <p:spPr>
          <a:xfrm>
            <a:off x="3232705" y="5849290"/>
            <a:ext cx="4176593" cy="584775"/>
          </a:xfrm>
          <a:prstGeom prst="rect">
            <a:avLst/>
          </a:prstGeom>
          <a:noFill/>
        </p:spPr>
        <p:txBody>
          <a:bodyPr wrap="square" rtlCol="1">
            <a:spAutoFit/>
          </a:bodyPr>
          <a:lstStyle/>
          <a:p>
            <a:r>
              <a:rPr lang="ar-BH" sz="3200" dirty="0">
                <a:latin typeface="Sakkal Majalla" panose="02000000000000000000" pitchFamily="2" charset="-78"/>
                <a:cs typeface="Sakkal Majalla" panose="02000000000000000000" pitchFamily="2" charset="-78"/>
              </a:rPr>
              <a:t>لا آبهُ لكلام الحاقدين من النّاس. </a:t>
            </a:r>
          </a:p>
        </p:txBody>
      </p:sp>
    </p:spTree>
    <p:extLst>
      <p:ext uri="{BB962C8B-B14F-4D97-AF65-F5344CB8AC3E}">
        <p14:creationId xmlns:p14="http://schemas.microsoft.com/office/powerpoint/2010/main" val="1303762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arn(inVertical)">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barn(inVertical)">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000"/>
                                        <p:tgtEl>
                                          <p:spTgt spid="4"/>
                                        </p:tgtEl>
                                      </p:cBhvr>
                                    </p:animEffect>
                                    <p:anim calcmode="lin" valueType="num">
                                      <p:cBhvr>
                                        <p:cTn id="37" dur="1000" fill="hold"/>
                                        <p:tgtEl>
                                          <p:spTgt spid="4"/>
                                        </p:tgtEl>
                                        <p:attrNameLst>
                                          <p:attrName>ppt_x</p:attrName>
                                        </p:attrNameLst>
                                      </p:cBhvr>
                                      <p:tavLst>
                                        <p:tav tm="0">
                                          <p:val>
                                            <p:strVal val="#ppt_x"/>
                                          </p:val>
                                        </p:tav>
                                        <p:tav tm="100000">
                                          <p:val>
                                            <p:strVal val="#ppt_x"/>
                                          </p:val>
                                        </p:tav>
                                      </p:tavLst>
                                    </p:anim>
                                    <p:anim calcmode="lin" valueType="num">
                                      <p:cBhvr>
                                        <p:cTn id="3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circle(in)">
                                      <p:cBhvr>
                                        <p:cTn id="43" dur="20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circle(in)">
                                      <p:cBhvr>
                                        <p:cTn id="48" dur="2000"/>
                                        <p:tgtEl>
                                          <p:spTgt spid="20"/>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grpId="0" nodeType="click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circle(in)">
                                      <p:cBhvr>
                                        <p:cTn id="53" dur="2000"/>
                                        <p:tgtEl>
                                          <p:spTgt spid="21"/>
                                        </p:tgtEl>
                                      </p:cBhvr>
                                    </p:animEffect>
                                  </p:childTnLst>
                                </p:cTn>
                              </p:par>
                            </p:childTnLst>
                          </p:cTn>
                        </p:par>
                      </p:childTnLst>
                    </p:cTn>
                  </p:par>
                  <p:par>
                    <p:cTn id="54" fill="hold">
                      <p:stCondLst>
                        <p:cond delay="indefinite"/>
                      </p:stCondLst>
                      <p:childTnLst>
                        <p:par>
                          <p:cTn id="55" fill="hold">
                            <p:stCondLst>
                              <p:cond delay="0"/>
                            </p:stCondLst>
                            <p:childTnLst>
                              <p:par>
                                <p:cTn id="56" presetID="6" presetClass="entr" presetSubtype="16" fill="hold" grpId="0" nodeType="click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circle(in)">
                                      <p:cBhvr>
                                        <p:cTn id="58"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7" grpId="0" animBg="1"/>
      <p:bldP spid="18" grpId="0" animBg="1"/>
      <p:bldP spid="19" grpId="0" animBg="1"/>
      <p:bldP spid="6" grpId="0"/>
      <p:bldP spid="20" grpId="0"/>
      <p:bldP spid="21" grpId="0"/>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7EFA9C2A-B889-49F9-AB44-7999233D09D3}"/>
              </a:ext>
            </a:extLst>
          </p:cNvPr>
          <p:cNvSpPr txBox="1"/>
          <p:nvPr/>
        </p:nvSpPr>
        <p:spPr>
          <a:xfrm>
            <a:off x="959850" y="3786758"/>
            <a:ext cx="10380690" cy="584775"/>
          </a:xfrm>
          <a:prstGeom prst="rect">
            <a:avLst/>
          </a:prstGeom>
          <a:solidFill>
            <a:schemeClr val="accent1">
              <a:lumMod val="20000"/>
              <a:lumOff val="80000"/>
            </a:schemeClr>
          </a:solid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س5: استخدم الكاتب في الفقرة الثّانية أساليب بلاغيّة متنوّعة. أُمَثّلُ لكلّ أسلوبٍ ممّا يأتي:</a:t>
            </a:r>
            <a:endParaRPr lang="en-GB" sz="3200" dirty="0">
              <a:latin typeface="Sakkal Majalla" panose="02000000000000000000" pitchFamily="2" charset="-78"/>
              <a:cs typeface="Sakkal Majalla" panose="02000000000000000000" pitchFamily="2" charset="-78"/>
            </a:endParaRPr>
          </a:p>
        </p:txBody>
      </p:sp>
      <p:sp>
        <p:nvSpPr>
          <p:cNvPr id="14" name="Rectangle 13">
            <a:extLst>
              <a:ext uri="{FF2B5EF4-FFF2-40B4-BE49-F238E27FC236}">
                <a16:creationId xmlns:a16="http://schemas.microsoft.com/office/drawing/2014/main" id="{4A5811EE-4EBE-474F-A9A2-1761DA4DCCB1}"/>
              </a:ext>
            </a:extLst>
          </p:cNvPr>
          <p:cNvSpPr/>
          <p:nvPr/>
        </p:nvSpPr>
        <p:spPr>
          <a:xfrm>
            <a:off x="952945" y="4659710"/>
            <a:ext cx="10380691" cy="510909"/>
          </a:xfrm>
          <a:prstGeom prst="rect">
            <a:avLst/>
          </a:prstGeom>
          <a:solidFill>
            <a:schemeClr val="accent2">
              <a:lumMod val="40000"/>
              <a:lumOff val="60000"/>
            </a:schemeClr>
          </a:solidFill>
        </p:spPr>
        <p:txBody>
          <a:bodyPr wrap="square">
            <a:spAutoFit/>
          </a:bodyPr>
          <a:lstStyle/>
          <a:p>
            <a:pPr algn="r" rtl="1">
              <a:lnSpc>
                <a:spcPct val="80000"/>
              </a:lnSpc>
            </a:pPr>
            <a:r>
              <a:rPr lang="ar-BH" sz="3200" dirty="0">
                <a:solidFill>
                  <a:sysClr val="windowText" lastClr="000000"/>
                </a:solidFill>
                <a:latin typeface="Sakkal Majalla" panose="02000000000000000000" pitchFamily="2" charset="-78"/>
                <a:cs typeface="Sakkal Majalla" panose="02000000000000000000" pitchFamily="2" charset="-78"/>
              </a:rPr>
              <a:t>- أُسلوب التّعجّب:</a:t>
            </a:r>
          </a:p>
        </p:txBody>
      </p:sp>
      <p:sp>
        <p:nvSpPr>
          <p:cNvPr id="16" name="مستطيل 15">
            <a:extLst>
              <a:ext uri="{FF2B5EF4-FFF2-40B4-BE49-F238E27FC236}">
                <a16:creationId xmlns:a16="http://schemas.microsoft.com/office/drawing/2014/main" id="{067EC069-64DE-4A9C-9089-CD4642B9C219}"/>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sp>
        <p:nvSpPr>
          <p:cNvPr id="17" name="مربع نص 16">
            <a:extLst>
              <a:ext uri="{FF2B5EF4-FFF2-40B4-BE49-F238E27FC236}">
                <a16:creationId xmlns:a16="http://schemas.microsoft.com/office/drawing/2014/main" id="{46C0DAA1-7ABD-4FE5-8FA7-57A654985A41}"/>
              </a:ext>
            </a:extLst>
          </p:cNvPr>
          <p:cNvSpPr txBox="1"/>
          <p:nvPr/>
        </p:nvSpPr>
        <p:spPr>
          <a:xfrm>
            <a:off x="952945" y="871858"/>
            <a:ext cx="10380691" cy="1077218"/>
          </a:xfrm>
          <a:prstGeom prst="rect">
            <a:avLst/>
          </a:prstGeom>
          <a:solidFill>
            <a:schemeClr val="accent1">
              <a:lumMod val="20000"/>
              <a:lumOff val="80000"/>
            </a:schemeClr>
          </a:solid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س4: قالت الــــــوردة: ( اعلمي أنّ من خفض جناحه رُفِعَ قـــــــــــــــــدره، وأنّ من طلــــــــــــــــــــب المزيد وَقَــــــــــــــــــــــــعَ في النّقصان) أوضّحُ الحكمة التي تضمّنتها العبارة السّابقة.</a:t>
            </a:r>
            <a:endParaRPr lang="en-GB" sz="3200" dirty="0">
              <a:latin typeface="Sakkal Majalla" panose="02000000000000000000" pitchFamily="2" charset="-78"/>
              <a:cs typeface="Sakkal Majalla" panose="02000000000000000000" pitchFamily="2" charset="-78"/>
            </a:endParaRPr>
          </a:p>
        </p:txBody>
      </p:sp>
      <p:sp>
        <p:nvSpPr>
          <p:cNvPr id="18" name="Rectangle 13">
            <a:extLst>
              <a:ext uri="{FF2B5EF4-FFF2-40B4-BE49-F238E27FC236}">
                <a16:creationId xmlns:a16="http://schemas.microsoft.com/office/drawing/2014/main" id="{69C732F0-126F-44A5-A96A-0BB1E8235223}"/>
              </a:ext>
            </a:extLst>
          </p:cNvPr>
          <p:cNvSpPr/>
          <p:nvPr/>
        </p:nvSpPr>
        <p:spPr>
          <a:xfrm>
            <a:off x="959850" y="2161553"/>
            <a:ext cx="10380690" cy="904863"/>
          </a:xfrm>
          <a:prstGeom prst="rect">
            <a:avLst/>
          </a:prstGeom>
          <a:solidFill>
            <a:schemeClr val="accent2">
              <a:lumMod val="40000"/>
              <a:lumOff val="60000"/>
            </a:schemeClr>
          </a:solidFill>
        </p:spPr>
        <p:txBody>
          <a:bodyPr wrap="square">
            <a:spAutoFit/>
          </a:bodyPr>
          <a:lstStyle/>
          <a:p>
            <a:pPr algn="r" rtl="1">
              <a:lnSpc>
                <a:spcPct val="80000"/>
              </a:lnSpc>
            </a:pPr>
            <a:r>
              <a:rPr lang="ar-BH" sz="3200" dirty="0">
                <a:latin typeface="Sakkal Majalla" panose="02000000000000000000" pitchFamily="2" charset="-78"/>
                <a:cs typeface="Sakkal Majalla" panose="02000000000000000000" pitchFamily="2" charset="-78"/>
              </a:rPr>
              <a:t>الحكمة هي التّواضع و الرّضا بما كتبه الله لنا من نعـــــم والسّعي لتحقيق الأفضــــــــــــل دون النّظر إلى ما يملكه الآخرون فالله مُقسّم الأرزاق.</a:t>
            </a:r>
          </a:p>
        </p:txBody>
      </p:sp>
      <p:sp>
        <p:nvSpPr>
          <p:cNvPr id="22" name="Rectangle 13">
            <a:extLst>
              <a:ext uri="{FF2B5EF4-FFF2-40B4-BE49-F238E27FC236}">
                <a16:creationId xmlns:a16="http://schemas.microsoft.com/office/drawing/2014/main" id="{4D59CED8-3979-473C-B945-254952269D18}"/>
              </a:ext>
            </a:extLst>
          </p:cNvPr>
          <p:cNvSpPr/>
          <p:nvPr/>
        </p:nvSpPr>
        <p:spPr>
          <a:xfrm>
            <a:off x="959850" y="5423035"/>
            <a:ext cx="10373786" cy="510909"/>
          </a:xfrm>
          <a:prstGeom prst="rect">
            <a:avLst/>
          </a:prstGeom>
          <a:solidFill>
            <a:schemeClr val="accent2">
              <a:lumMod val="40000"/>
              <a:lumOff val="60000"/>
            </a:schemeClr>
          </a:solidFill>
        </p:spPr>
        <p:txBody>
          <a:bodyPr wrap="square">
            <a:spAutoFit/>
          </a:bodyPr>
          <a:lstStyle/>
          <a:p>
            <a:pPr algn="r" rtl="1">
              <a:lnSpc>
                <a:spcPct val="80000"/>
              </a:lnSpc>
            </a:pPr>
            <a:r>
              <a:rPr lang="ar-BH" sz="3200" dirty="0">
                <a:solidFill>
                  <a:sysClr val="windowText" lastClr="000000"/>
                </a:solidFill>
                <a:latin typeface="Sakkal Majalla" panose="02000000000000000000" pitchFamily="2" charset="-78"/>
                <a:cs typeface="Sakkal Majalla" panose="02000000000000000000" pitchFamily="2" charset="-78"/>
              </a:rPr>
              <a:t>- أسلوب الأمر:</a:t>
            </a:r>
          </a:p>
        </p:txBody>
      </p:sp>
      <p:sp>
        <p:nvSpPr>
          <p:cNvPr id="2" name="مربع نص 1">
            <a:extLst>
              <a:ext uri="{FF2B5EF4-FFF2-40B4-BE49-F238E27FC236}">
                <a16:creationId xmlns:a16="http://schemas.microsoft.com/office/drawing/2014/main" id="{2E7A8BA1-CB97-4DE3-9ADC-19E9CA6AC326}"/>
              </a:ext>
            </a:extLst>
          </p:cNvPr>
          <p:cNvSpPr txBox="1"/>
          <p:nvPr/>
        </p:nvSpPr>
        <p:spPr>
          <a:xfrm>
            <a:off x="6764338" y="4675118"/>
            <a:ext cx="2636387" cy="584775"/>
          </a:xfrm>
          <a:prstGeom prst="rect">
            <a:avLst/>
          </a:prstGeom>
          <a:noFill/>
        </p:spPr>
        <p:txBody>
          <a:bodyPr wrap="square" rtlCol="1">
            <a:spAutoFit/>
          </a:bodyPr>
          <a:lstStyle/>
          <a:p>
            <a:r>
              <a:rPr lang="ar-BH" sz="3200" dirty="0">
                <a:solidFill>
                  <a:srgbClr val="FF0000"/>
                </a:solidFill>
                <a:latin typeface="Sakkal Majalla" panose="02000000000000000000" pitchFamily="2" charset="-78"/>
                <a:cs typeface="Sakkal Majalla" panose="02000000000000000000" pitchFamily="2" charset="-78"/>
              </a:rPr>
              <a:t> ما أغباكِ بينَ الأزهار!</a:t>
            </a:r>
          </a:p>
        </p:txBody>
      </p:sp>
      <p:sp>
        <p:nvSpPr>
          <p:cNvPr id="12" name="مربع نص 11">
            <a:extLst>
              <a:ext uri="{FF2B5EF4-FFF2-40B4-BE49-F238E27FC236}">
                <a16:creationId xmlns:a16="http://schemas.microsoft.com/office/drawing/2014/main" id="{A90C495E-8FAD-43E5-88CD-4BBEC76283CF}"/>
              </a:ext>
            </a:extLst>
          </p:cNvPr>
          <p:cNvSpPr txBox="1"/>
          <p:nvPr/>
        </p:nvSpPr>
        <p:spPr>
          <a:xfrm>
            <a:off x="5995166" y="5380052"/>
            <a:ext cx="3637052" cy="584775"/>
          </a:xfrm>
          <a:prstGeom prst="rect">
            <a:avLst/>
          </a:prstGeom>
          <a:noFill/>
        </p:spPr>
        <p:txBody>
          <a:bodyPr wrap="square" rtlCol="1">
            <a:spAutoFit/>
          </a:bodyPr>
          <a:lstStyle/>
          <a:p>
            <a:r>
              <a:rPr lang="ar-BH" sz="3200" dirty="0">
                <a:solidFill>
                  <a:srgbClr val="FF0000"/>
                </a:solidFill>
                <a:latin typeface="Sakkal Majalla" panose="02000000000000000000" pitchFamily="2" charset="-78"/>
                <a:cs typeface="Sakkal Majalla" panose="02000000000000000000" pitchFamily="2" charset="-78"/>
              </a:rPr>
              <a:t>خلّي عنكِ هذه الميول الجامحة.</a:t>
            </a:r>
          </a:p>
        </p:txBody>
      </p:sp>
    </p:spTree>
    <p:extLst>
      <p:ext uri="{BB962C8B-B14F-4D97-AF65-F5344CB8AC3E}">
        <p14:creationId xmlns:p14="http://schemas.microsoft.com/office/powerpoint/2010/main" val="2592558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circle(in)">
                                      <p:cBhvr>
                                        <p:cTn id="38" dur="2000"/>
                                        <p:tgtEl>
                                          <p:spTgt spid="2"/>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circle(in)">
                                      <p:cBhvr>
                                        <p:cTn id="43"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7" grpId="0" animBg="1"/>
      <p:bldP spid="18" grpId="0" animBg="1"/>
      <p:bldP spid="22" grpId="0" animBg="1"/>
      <p:bldP spid="2"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3112156-AEFD-40C5-9A89-0DB8266E4D78}"/>
              </a:ext>
            </a:extLst>
          </p:cNvPr>
          <p:cNvSpPr/>
          <p:nvPr/>
        </p:nvSpPr>
        <p:spPr>
          <a:xfrm>
            <a:off x="5258334" y="1185111"/>
            <a:ext cx="2304515" cy="705848"/>
          </a:xfrm>
          <a:prstGeom prst="rect">
            <a:avLst/>
          </a:prstGeom>
          <a:solidFill>
            <a:srgbClr val="7030A0"/>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000" b="1" dirty="0">
                <a:latin typeface="Sakkal Majalla" panose="02000000000000000000" pitchFamily="2" charset="-78"/>
                <a:cs typeface="Sakkal Majalla" panose="02000000000000000000" pitchFamily="2" charset="-78"/>
              </a:rPr>
              <a:t>المقْطَعُ الثّالثُ</a:t>
            </a:r>
            <a:endParaRPr lang="en-US" sz="4000" b="1" dirty="0">
              <a:latin typeface="Sakkal Majalla" panose="02000000000000000000" pitchFamily="2" charset="-78"/>
              <a:cs typeface="Sakkal Majalla" panose="02000000000000000000" pitchFamily="2" charset="-78"/>
            </a:endParaRPr>
          </a:p>
        </p:txBody>
      </p:sp>
      <p:sp>
        <p:nvSpPr>
          <p:cNvPr id="10" name="Title 1">
            <a:extLst>
              <a:ext uri="{FF2B5EF4-FFF2-40B4-BE49-F238E27FC236}">
                <a16:creationId xmlns:a16="http://schemas.microsoft.com/office/drawing/2014/main" id="{CD0D56A4-5B9B-4774-B658-30E3914841AD}"/>
              </a:ext>
            </a:extLst>
          </p:cNvPr>
          <p:cNvSpPr txBox="1">
            <a:spLocks/>
          </p:cNvSpPr>
          <p:nvPr/>
        </p:nvSpPr>
        <p:spPr>
          <a:xfrm>
            <a:off x="10274906" y="196374"/>
            <a:ext cx="1596549" cy="72688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lnSpcReduction="10000"/>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فْهَمُ</a:t>
            </a:r>
            <a:endParaRPr lang="en-GB" sz="4400" b="1" dirty="0">
              <a:solidFill>
                <a:schemeClr val="bg1"/>
              </a:solidFill>
              <a:latin typeface="Sakkal Majalla" panose="02000000000000000000" pitchFamily="2" charset="-78"/>
              <a:cs typeface="Sakkal Majalla" panose="02000000000000000000" pitchFamily="2" charset="-78"/>
            </a:endParaRPr>
          </a:p>
        </p:txBody>
      </p:sp>
      <p:sp>
        <p:nvSpPr>
          <p:cNvPr id="11" name="Rectangle 10">
            <a:extLst>
              <a:ext uri="{FF2B5EF4-FFF2-40B4-BE49-F238E27FC236}">
                <a16:creationId xmlns:a16="http://schemas.microsoft.com/office/drawing/2014/main" id="{E1FFFF8B-0278-4959-85C5-343AB1B19E84}"/>
              </a:ext>
            </a:extLst>
          </p:cNvPr>
          <p:cNvSpPr/>
          <p:nvPr/>
        </p:nvSpPr>
        <p:spPr>
          <a:xfrm>
            <a:off x="5120222" y="2596838"/>
            <a:ext cx="2580740" cy="705848"/>
          </a:xfrm>
          <a:prstGeom prst="rect">
            <a:avLst/>
          </a:prstGeom>
          <a:solidFill>
            <a:srgbClr val="7030A0"/>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000" b="1" dirty="0">
                <a:latin typeface="Sakkal Majalla" panose="02000000000000000000" pitchFamily="2" charset="-78"/>
                <a:cs typeface="Sakkal Majalla" panose="02000000000000000000" pitchFamily="2" charset="-78"/>
              </a:rPr>
              <a:t>الفكرةُ الرّئيسةُ</a:t>
            </a:r>
            <a:endParaRPr lang="en-US" sz="4000" b="1" dirty="0">
              <a:latin typeface="Sakkal Majalla" panose="02000000000000000000" pitchFamily="2" charset="-78"/>
              <a:cs typeface="Sakkal Majalla" panose="02000000000000000000" pitchFamily="2" charset="-78"/>
            </a:endParaRPr>
          </a:p>
        </p:txBody>
      </p:sp>
      <p:sp>
        <p:nvSpPr>
          <p:cNvPr id="12" name="Rectangle 11">
            <a:extLst>
              <a:ext uri="{FF2B5EF4-FFF2-40B4-BE49-F238E27FC236}">
                <a16:creationId xmlns:a16="http://schemas.microsoft.com/office/drawing/2014/main" id="{3DD7B302-FEE7-44E4-8FC8-A60FC40CC30E}"/>
              </a:ext>
            </a:extLst>
          </p:cNvPr>
          <p:cNvSpPr/>
          <p:nvPr/>
        </p:nvSpPr>
        <p:spPr>
          <a:xfrm>
            <a:off x="2043537" y="3669614"/>
            <a:ext cx="8584012" cy="707886"/>
          </a:xfrm>
          <a:prstGeom prst="rect">
            <a:avLst/>
          </a:prstGeom>
          <a:solidFill>
            <a:schemeClr val="accent1">
              <a:lumMod val="60000"/>
              <a:lumOff val="40000"/>
            </a:schemeClr>
          </a:solidFill>
        </p:spPr>
        <p:txBody>
          <a:bodyPr wrap="square">
            <a:spAutoFit/>
          </a:bodyPr>
          <a:lstStyle/>
          <a:p>
            <a:pPr algn="ctr" rtl="1"/>
            <a:r>
              <a:rPr lang="ar-BH" sz="4000" dirty="0">
                <a:solidFill>
                  <a:srgbClr val="FF0000"/>
                </a:solidFill>
                <a:latin typeface="Sakkal Majalla" panose="02000000000000000000" pitchFamily="2" charset="-78"/>
                <a:cs typeface="Sakkal Majalla" panose="02000000000000000000" pitchFamily="2" charset="-78"/>
              </a:rPr>
              <a:t>مَوتُ البنفسجةِ وهِيَ فخورةٌ بتحقيق حلمها.</a:t>
            </a:r>
            <a:endParaRPr lang="en-US" sz="4000" dirty="0">
              <a:solidFill>
                <a:srgbClr val="FF0000"/>
              </a:solidFill>
              <a:latin typeface="Sakkal Majalla" panose="02000000000000000000" pitchFamily="2" charset="-78"/>
              <a:cs typeface="Sakkal Majalla" panose="02000000000000000000" pitchFamily="2" charset="-78"/>
            </a:endParaRPr>
          </a:p>
        </p:txBody>
      </p:sp>
      <p:sp>
        <p:nvSpPr>
          <p:cNvPr id="7" name="مستطيل 6">
            <a:extLst>
              <a:ext uri="{FF2B5EF4-FFF2-40B4-BE49-F238E27FC236}">
                <a16:creationId xmlns:a16="http://schemas.microsoft.com/office/drawing/2014/main" id="{D14EC7EA-6BAF-4A55-A07B-666D7149769A}"/>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spTree>
    <p:extLst>
      <p:ext uri="{BB962C8B-B14F-4D97-AF65-F5344CB8AC3E}">
        <p14:creationId xmlns:p14="http://schemas.microsoft.com/office/powerpoint/2010/main" val="253209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circle(in)">
                                      <p:cBhvr>
                                        <p:cTn id="2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5">
            <a:extLst>
              <a:ext uri="{FF2B5EF4-FFF2-40B4-BE49-F238E27FC236}">
                <a16:creationId xmlns:a16="http://schemas.microsoft.com/office/drawing/2014/main" id="{5EC21325-E399-4A71-B7D9-D73EB52AF2CE}"/>
              </a:ext>
            </a:extLst>
          </p:cNvPr>
          <p:cNvGraphicFramePr>
            <a:graphicFrameLocks noGrp="1"/>
          </p:cNvGraphicFramePr>
          <p:nvPr>
            <p:extLst>
              <p:ext uri="{D42A27DB-BD31-4B8C-83A1-F6EECF244321}">
                <p14:modId xmlns:p14="http://schemas.microsoft.com/office/powerpoint/2010/main" val="3239596089"/>
              </p:ext>
            </p:extLst>
          </p:nvPr>
        </p:nvGraphicFramePr>
        <p:xfrm>
          <a:off x="7737597" y="1720904"/>
          <a:ext cx="1948162" cy="3756938"/>
        </p:xfrm>
        <a:graphic>
          <a:graphicData uri="http://schemas.openxmlformats.org/drawingml/2006/table">
            <a:tbl>
              <a:tblPr firstRow="1" bandRow="1">
                <a:tableStyleId>{9DCAF9ED-07DC-4A11-8D7F-57B35C25682E}</a:tableStyleId>
              </a:tblPr>
              <a:tblGrid>
                <a:gridCol w="1948162">
                  <a:extLst>
                    <a:ext uri="{9D8B030D-6E8A-4147-A177-3AD203B41FA5}">
                      <a16:colId xmlns:a16="http://schemas.microsoft.com/office/drawing/2014/main" val="2188681178"/>
                    </a:ext>
                  </a:extLst>
                </a:gridCol>
              </a:tblGrid>
              <a:tr h="594158">
                <a:tc>
                  <a:txBody>
                    <a:bodyPr/>
                    <a:lstStyle/>
                    <a:p>
                      <a:pPr algn="ctr"/>
                      <a:r>
                        <a:rPr lang="ar-BH" sz="3200" dirty="0">
                          <a:latin typeface="Sakkal Majalla" panose="02000000000000000000" pitchFamily="2" charset="-78"/>
                          <a:cs typeface="Sakkal Majalla" panose="02000000000000000000" pitchFamily="2" charset="-78"/>
                        </a:rPr>
                        <a:t>الكلمة</a:t>
                      </a:r>
                      <a:endParaRPr lang="en-GB" sz="24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6191112"/>
                  </a:ext>
                </a:extLst>
              </a:tr>
              <a:tr h="531615">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BH" sz="2800" b="1" kern="1200" dirty="0">
                          <a:solidFill>
                            <a:schemeClr val="dk1"/>
                          </a:solidFill>
                          <a:latin typeface="Sakkal Majalla" panose="02000000000000000000" pitchFamily="2" charset="-78"/>
                          <a:ea typeface="+mn-ea"/>
                          <a:cs typeface="Sakkal Majalla" panose="02000000000000000000" pitchFamily="2" charset="-78"/>
                        </a:rPr>
                        <a:t>المتشامخة</a:t>
                      </a: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3728115105"/>
                  </a:ext>
                </a:extLst>
              </a:tr>
              <a:tr h="531615">
                <a:tc>
                  <a:txBody>
                    <a:bodyPr/>
                    <a:lstStyle/>
                    <a:p>
                      <a:pPr algn="ctr"/>
                      <a:r>
                        <a:rPr lang="ar-BH" sz="2800" b="1" kern="1200" dirty="0">
                          <a:solidFill>
                            <a:schemeClr val="dk1"/>
                          </a:solidFill>
                          <a:latin typeface="Sakkal Majalla" panose="02000000000000000000" pitchFamily="2" charset="-78"/>
                          <a:ea typeface="+mn-ea"/>
                          <a:cs typeface="Sakkal Majalla" panose="02000000000000000000" pitchFamily="2" charset="-78"/>
                        </a:rPr>
                        <a:t>أرداه</a:t>
                      </a: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458104101"/>
                  </a:ext>
                </a:extLst>
              </a:tr>
              <a:tr h="531615">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BH" sz="2800" b="1" kern="1200" dirty="0">
                          <a:solidFill>
                            <a:schemeClr val="dk1"/>
                          </a:solidFill>
                          <a:latin typeface="Sakkal Majalla" panose="02000000000000000000" pitchFamily="2" charset="-78"/>
                          <a:ea typeface="+mn-ea"/>
                          <a:cs typeface="Sakkal Majalla" panose="02000000000000000000" pitchFamily="2" charset="-78"/>
                        </a:rPr>
                        <a:t>الحضيض</a:t>
                      </a: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839844092"/>
                  </a:ext>
                </a:extLst>
              </a:tr>
              <a:tr h="531615">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BH" sz="2800" b="1" kern="1200" dirty="0">
                          <a:solidFill>
                            <a:schemeClr val="dk1"/>
                          </a:solidFill>
                          <a:latin typeface="Sakkal Majalla" panose="02000000000000000000" pitchFamily="2" charset="-78"/>
                          <a:ea typeface="+mn-ea"/>
                          <a:cs typeface="Sakkal Majalla" panose="02000000000000000000" pitchFamily="2" charset="-78"/>
                        </a:rPr>
                        <a:t>الخائرة</a:t>
                      </a: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2182881975"/>
                  </a:ext>
                </a:extLst>
              </a:tr>
              <a:tr h="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BH" sz="2800" b="1" kern="1200" dirty="0">
                          <a:solidFill>
                            <a:schemeClr val="dk1"/>
                          </a:solidFill>
                          <a:latin typeface="Sakkal Majalla" panose="02000000000000000000" pitchFamily="2" charset="-78"/>
                          <a:ea typeface="+mn-ea"/>
                          <a:cs typeface="Sakkal Majalla" panose="02000000000000000000" pitchFamily="2" charset="-78"/>
                        </a:rPr>
                        <a:t>لاهث</a:t>
                      </a: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2223371341"/>
                  </a:ext>
                </a:extLst>
              </a:tr>
              <a:tr h="411837">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BH" sz="2800" b="1" kern="1200" dirty="0">
                          <a:solidFill>
                            <a:schemeClr val="dk1"/>
                          </a:solidFill>
                          <a:latin typeface="Sakkal Majalla" panose="02000000000000000000" pitchFamily="2" charset="-78"/>
                          <a:ea typeface="+mn-ea"/>
                          <a:cs typeface="Sakkal Majalla" panose="02000000000000000000" pitchFamily="2" charset="-78"/>
                        </a:rPr>
                        <a:t>حقيرات</a:t>
                      </a:r>
                      <a:endParaRPr lang="en-GB" sz="2800" b="1" kern="1200" dirty="0">
                        <a:solidFill>
                          <a:schemeClr val="dk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3150316115"/>
                  </a:ext>
                </a:extLst>
              </a:tr>
            </a:tbl>
          </a:graphicData>
        </a:graphic>
      </p:graphicFrame>
      <p:graphicFrame>
        <p:nvGraphicFramePr>
          <p:cNvPr id="7" name="جدول 5">
            <a:extLst>
              <a:ext uri="{FF2B5EF4-FFF2-40B4-BE49-F238E27FC236}">
                <a16:creationId xmlns:a16="http://schemas.microsoft.com/office/drawing/2014/main" id="{18463613-A4CF-4F7E-A0EC-41CA2D99D4F4}"/>
              </a:ext>
            </a:extLst>
          </p:cNvPr>
          <p:cNvGraphicFramePr>
            <a:graphicFrameLocks noGrp="1"/>
          </p:cNvGraphicFramePr>
          <p:nvPr>
            <p:extLst>
              <p:ext uri="{D42A27DB-BD31-4B8C-83A1-F6EECF244321}">
                <p14:modId xmlns:p14="http://schemas.microsoft.com/office/powerpoint/2010/main" val="4237591135"/>
              </p:ext>
            </p:extLst>
          </p:nvPr>
        </p:nvGraphicFramePr>
        <p:xfrm>
          <a:off x="1397085" y="1720904"/>
          <a:ext cx="5964564" cy="3805563"/>
        </p:xfrm>
        <a:graphic>
          <a:graphicData uri="http://schemas.openxmlformats.org/drawingml/2006/table">
            <a:tbl>
              <a:tblPr firstRow="1" bandRow="1">
                <a:tableStyleId>{9DCAF9ED-07DC-4A11-8D7F-57B35C25682E}</a:tableStyleId>
              </a:tblPr>
              <a:tblGrid>
                <a:gridCol w="5964564">
                  <a:extLst>
                    <a:ext uri="{9D8B030D-6E8A-4147-A177-3AD203B41FA5}">
                      <a16:colId xmlns:a16="http://schemas.microsoft.com/office/drawing/2014/main" val="2188681178"/>
                    </a:ext>
                  </a:extLst>
                </a:gridCol>
              </a:tblGrid>
              <a:tr h="564757">
                <a:tc>
                  <a:txBody>
                    <a:bodyPr/>
                    <a:lstStyle/>
                    <a:p>
                      <a:pPr algn="ctr" rtl="1"/>
                      <a:r>
                        <a:rPr lang="ar-BH" sz="3200" dirty="0">
                          <a:latin typeface="Sakkal Majalla" panose="02000000000000000000" pitchFamily="2" charset="-78"/>
                          <a:cs typeface="Sakkal Majalla" panose="02000000000000000000" pitchFamily="2" charset="-78"/>
                        </a:rPr>
                        <a:t>المعنى</a:t>
                      </a:r>
                      <a:endParaRPr lang="en-GB"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6191112"/>
                  </a:ext>
                </a:extLst>
              </a:tr>
              <a:tr h="505308">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BH" sz="2800" b="1" dirty="0">
                          <a:latin typeface="Sakkal Majalla" panose="02000000000000000000" pitchFamily="2" charset="-78"/>
                          <a:cs typeface="Sakkal Majalla" panose="02000000000000000000" pitchFamily="2" charset="-78"/>
                        </a:rPr>
                        <a:t>المتَكَبرة</a:t>
                      </a:r>
                      <a:endParaRPr lang="en-GB" sz="2800" b="1" kern="1200" dirty="0">
                        <a:solidFill>
                          <a:srgbClr val="0070C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3728115105"/>
                  </a:ext>
                </a:extLst>
              </a:tr>
              <a:tr h="534985">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BH" sz="2800" b="1" dirty="0">
                          <a:latin typeface="Sakkal Majalla" panose="02000000000000000000" pitchFamily="2" charset="-78"/>
                          <a:cs typeface="Sakkal Majalla" panose="02000000000000000000" pitchFamily="2" charset="-78"/>
                        </a:rPr>
                        <a:t>أَسْقَطَهُ فِيهَا</a:t>
                      </a:r>
                      <a:endParaRPr lang="en-GB" sz="2800" b="1" kern="1200" dirty="0">
                        <a:solidFill>
                          <a:srgbClr val="0070C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458104101"/>
                  </a:ext>
                </a:extLst>
              </a:tr>
              <a:tr h="534985">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BH" sz="2800" b="1" dirty="0">
                          <a:latin typeface="Sakkal Majalla" panose="02000000000000000000" pitchFamily="2" charset="-78"/>
                          <a:cs typeface="Sakkal Majalla" panose="02000000000000000000" pitchFamily="2" charset="-78"/>
                        </a:rPr>
                        <a:t>أدْنَى المَنَازِلِ</a:t>
                      </a:r>
                      <a:endParaRPr lang="en-GB" sz="2800" b="1" kern="1200" dirty="0">
                        <a:solidFill>
                          <a:srgbClr val="0070C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444668418"/>
                  </a:ext>
                </a:extLst>
              </a:tr>
              <a:tr h="534985">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BH" sz="2800" b="1" dirty="0">
                          <a:latin typeface="Sakkal Majalla" panose="02000000000000000000" pitchFamily="2" charset="-78"/>
                          <a:cs typeface="Sakkal Majalla" panose="02000000000000000000" pitchFamily="2" charset="-78"/>
                        </a:rPr>
                        <a:t>الضّعيفة، الهزيلة</a:t>
                      </a:r>
                      <a:endParaRPr lang="en-GB" sz="2800" b="1" kern="1200" dirty="0">
                        <a:solidFill>
                          <a:srgbClr val="0070C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747787529"/>
                  </a:ext>
                </a:extLst>
              </a:tr>
              <a:tr h="505308">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BH" sz="2800" b="1" dirty="0">
                          <a:latin typeface="Sakkal Majalla" panose="02000000000000000000" pitchFamily="2" charset="-78"/>
                          <a:cs typeface="Sakkal Majalla" panose="02000000000000000000" pitchFamily="2" charset="-78"/>
                        </a:rPr>
                        <a:t>أصابه تعبٌ</a:t>
                      </a:r>
                      <a:endParaRPr lang="en-GB" sz="2800" b="1" kern="1200" dirty="0">
                        <a:solidFill>
                          <a:srgbClr val="0070C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850899606"/>
                  </a:ext>
                </a:extLst>
              </a:tr>
              <a:tr h="585168">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BH" sz="2800" b="1" dirty="0">
                          <a:latin typeface="Sakkal Majalla" panose="02000000000000000000" pitchFamily="2" charset="-78"/>
                          <a:cs typeface="Sakkal Majalla" panose="02000000000000000000" pitchFamily="2" charset="-78"/>
                        </a:rPr>
                        <a:t>ذَلِيلات، مُهَانات</a:t>
                      </a:r>
                      <a:endParaRPr lang="en-GB" sz="2800" b="1" kern="1200" dirty="0">
                        <a:solidFill>
                          <a:srgbClr val="0070C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2181112795"/>
                  </a:ext>
                </a:extLst>
              </a:tr>
            </a:tbl>
          </a:graphicData>
        </a:graphic>
      </p:graphicFrame>
      <p:sp>
        <p:nvSpPr>
          <p:cNvPr id="8" name="مربع نص 7">
            <a:extLst>
              <a:ext uri="{FF2B5EF4-FFF2-40B4-BE49-F238E27FC236}">
                <a16:creationId xmlns:a16="http://schemas.microsoft.com/office/drawing/2014/main" id="{A8B1E1BD-1C3C-4FBA-BF61-845011C9C12D}"/>
              </a:ext>
            </a:extLst>
          </p:cNvPr>
          <p:cNvSpPr txBox="1"/>
          <p:nvPr/>
        </p:nvSpPr>
        <p:spPr>
          <a:xfrm>
            <a:off x="1397085" y="599704"/>
            <a:ext cx="8838012" cy="584775"/>
          </a:xfrm>
          <a:prstGeom prst="rect">
            <a:avLst/>
          </a:prstGeom>
          <a:solidFill>
            <a:schemeClr val="accent1">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r" rtl="1"/>
            <a:r>
              <a:rPr lang="ar-BH" sz="3200" b="1" dirty="0">
                <a:solidFill>
                  <a:sysClr val="windowText" lastClr="000000"/>
                </a:solidFill>
                <a:latin typeface="Sakkal Majalla" panose="02000000000000000000" pitchFamily="2" charset="-78"/>
                <a:cs typeface="Sakkal Majalla" panose="02000000000000000000" pitchFamily="2" charset="-78"/>
              </a:rPr>
              <a:t>أتعرّفُ الـمعاني السياقيّةِ للكلماتِ في الـمقطعِ الثّالثِ:</a:t>
            </a:r>
          </a:p>
        </p:txBody>
      </p:sp>
      <p:sp>
        <p:nvSpPr>
          <p:cNvPr id="9" name="مستطيل 8">
            <a:extLst>
              <a:ext uri="{FF2B5EF4-FFF2-40B4-BE49-F238E27FC236}">
                <a16:creationId xmlns:a16="http://schemas.microsoft.com/office/drawing/2014/main" id="{43FC8AFA-87D5-4BFE-86F6-21C7F7F7FE93}"/>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sp>
        <p:nvSpPr>
          <p:cNvPr id="10" name="Title 1">
            <a:extLst>
              <a:ext uri="{FF2B5EF4-FFF2-40B4-BE49-F238E27FC236}">
                <a16:creationId xmlns:a16="http://schemas.microsoft.com/office/drawing/2014/main" id="{002D77A1-4169-450A-95BF-11E12B07AEBA}"/>
              </a:ext>
            </a:extLst>
          </p:cNvPr>
          <p:cNvSpPr txBox="1">
            <a:spLocks/>
          </p:cNvSpPr>
          <p:nvPr/>
        </p:nvSpPr>
        <p:spPr>
          <a:xfrm>
            <a:off x="10422403" y="284277"/>
            <a:ext cx="1457738" cy="900202"/>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فْهَمُ</a:t>
            </a:r>
            <a:endParaRPr lang="en-GB" sz="4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64540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جدول 5">
            <a:extLst>
              <a:ext uri="{FF2B5EF4-FFF2-40B4-BE49-F238E27FC236}">
                <a16:creationId xmlns:a16="http://schemas.microsoft.com/office/drawing/2014/main" id="{573E55C3-6A9D-4674-B70F-1D77BD97A6C5}"/>
              </a:ext>
            </a:extLst>
          </p:cNvPr>
          <p:cNvGraphicFramePr>
            <a:graphicFrameLocks noGrp="1"/>
          </p:cNvGraphicFramePr>
          <p:nvPr>
            <p:extLst>
              <p:ext uri="{D42A27DB-BD31-4B8C-83A1-F6EECF244321}">
                <p14:modId xmlns:p14="http://schemas.microsoft.com/office/powerpoint/2010/main" val="2412386479"/>
              </p:ext>
            </p:extLst>
          </p:nvPr>
        </p:nvGraphicFramePr>
        <p:xfrm>
          <a:off x="419258" y="1341853"/>
          <a:ext cx="11543984" cy="4704574"/>
        </p:xfrm>
        <a:graphic>
          <a:graphicData uri="http://schemas.openxmlformats.org/drawingml/2006/table">
            <a:tbl>
              <a:tblPr firstRow="1" bandRow="1">
                <a:tableStyleId>{21E4AEA4-8DFA-4A89-87EB-49C32662AFE0}</a:tableStyleId>
              </a:tblPr>
              <a:tblGrid>
                <a:gridCol w="11543984">
                  <a:extLst>
                    <a:ext uri="{9D8B030D-6E8A-4147-A177-3AD203B41FA5}">
                      <a16:colId xmlns:a16="http://schemas.microsoft.com/office/drawing/2014/main" val="4107278025"/>
                    </a:ext>
                  </a:extLst>
                </a:gridCol>
              </a:tblGrid>
              <a:tr h="711694">
                <a:tc>
                  <a:txBody>
                    <a:bodyPr/>
                    <a:lstStyle/>
                    <a:p>
                      <a:pPr algn="ctr">
                        <a:lnSpc>
                          <a:spcPct val="100000"/>
                        </a:lnSpc>
                      </a:pPr>
                      <a:r>
                        <a:rPr lang="ar-BH" sz="3600" dirty="0">
                          <a:latin typeface="Sakkal Majalla" panose="02000000000000000000" pitchFamily="2" charset="-78"/>
                          <a:cs typeface="Sakkal Majalla" panose="02000000000000000000" pitchFamily="2" charset="-78"/>
                        </a:rPr>
                        <a:t>الشّرح</a:t>
                      </a:r>
                      <a:endParaRPr lang="ar-BH" sz="3600" b="1" kern="1200" dirty="0">
                        <a:solidFill>
                          <a:schemeClr val="lt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936915430"/>
                  </a:ext>
                </a:extLst>
              </a:tr>
              <a:tr h="3901044">
                <a:tc>
                  <a:txBody>
                    <a:bodyPr/>
                    <a:lstStyle/>
                    <a:p>
                      <a:pPr marL="457200" indent="-457200" algn="just">
                        <a:lnSpc>
                          <a:spcPct val="100000"/>
                        </a:lnSpc>
                        <a:buFont typeface="Courier New" panose="02070309020205020404" pitchFamily="49" charset="0"/>
                        <a:buChar char="o"/>
                      </a:pPr>
                      <a:r>
                        <a:rPr lang="ar-BH" sz="3200" b="0" dirty="0">
                          <a:solidFill>
                            <a:schemeClr val="tx1"/>
                          </a:solidFill>
                          <a:latin typeface="Sakkal Majalla" panose="02000000000000000000" pitchFamily="2" charset="-78"/>
                          <a:cs typeface="Sakkal Majalla" panose="02000000000000000000" pitchFamily="2" charset="-78"/>
                        </a:rPr>
                        <a:t>يتحدَّثُ الكاتبُ في هذا المقطعِ من القِصَّةِ عَن تَحقيقِ رغبةِ البنفسجةِ في التَّحَوُّل إلى وردةٍ، إلَّا أَنَّها لَمْ تَستمتعْ بهذا التَّحوُّلِ، فقد هَبَّتْ عاصفةٌ شَديدةٌ على</a:t>
                      </a:r>
                      <a:r>
                        <a:rPr lang="ar-BH" sz="3200" b="0" baseline="0" dirty="0">
                          <a:solidFill>
                            <a:schemeClr val="tx1"/>
                          </a:solidFill>
                          <a:latin typeface="Sakkal Majalla" panose="02000000000000000000" pitchFamily="2" charset="-78"/>
                          <a:cs typeface="Sakkal Majalla" panose="02000000000000000000" pitchFamily="2" charset="-78"/>
                        </a:rPr>
                        <a:t> الحديقةِ، </a:t>
                      </a:r>
                      <a:r>
                        <a:rPr lang="ar-BH" sz="3200" b="0" dirty="0">
                          <a:solidFill>
                            <a:schemeClr val="tx1"/>
                          </a:solidFill>
                          <a:latin typeface="Sakkal Majalla" panose="02000000000000000000" pitchFamily="2" charset="-78"/>
                          <a:cs typeface="Sakkal Majalla" panose="02000000000000000000" pitchFamily="2" charset="-78"/>
                        </a:rPr>
                        <a:t>أّدَّتْ إلى تكسيرِ الأغصانِ، واقتلاعِ الأشجارِ، وموتِ الأزهارِ، في حينِ سَلِمَتْ </a:t>
                      </a:r>
                      <a:r>
                        <a:rPr lang="ar-BH" sz="3200" b="0" dirty="0" err="1">
                          <a:solidFill>
                            <a:schemeClr val="tx1"/>
                          </a:solidFill>
                          <a:latin typeface="Sakkal Majalla" panose="02000000000000000000" pitchFamily="2" charset="-78"/>
                          <a:cs typeface="Sakkal Majalla" panose="02000000000000000000" pitchFamily="2" charset="-78"/>
                        </a:rPr>
                        <a:t>البنفسجاتُ</a:t>
                      </a:r>
                      <a:r>
                        <a:rPr lang="ar-BH" sz="3200" b="0" dirty="0">
                          <a:solidFill>
                            <a:schemeClr val="tx1"/>
                          </a:solidFill>
                          <a:latin typeface="Sakkal Majalla" panose="02000000000000000000" pitchFamily="2" charset="-78"/>
                          <a:cs typeface="Sakkal Majalla" panose="02000000000000000000" pitchFamily="2" charset="-78"/>
                        </a:rPr>
                        <a:t> الأُخرياتُ مِنَ</a:t>
                      </a:r>
                      <a:r>
                        <a:rPr lang="ar-BH" sz="3200" b="0" baseline="0" dirty="0">
                          <a:solidFill>
                            <a:schemeClr val="tx1"/>
                          </a:solidFill>
                          <a:latin typeface="Sakkal Majalla" panose="02000000000000000000" pitchFamily="2" charset="-78"/>
                          <a:cs typeface="Sakkal Majalla" panose="02000000000000000000" pitchFamily="2" charset="-78"/>
                        </a:rPr>
                        <a:t> العاصفةِ؛</a:t>
                      </a:r>
                      <a:r>
                        <a:rPr lang="ar-BH" sz="3200" b="0" dirty="0">
                          <a:solidFill>
                            <a:schemeClr val="tx1"/>
                          </a:solidFill>
                          <a:latin typeface="Sakkal Majalla" panose="02000000000000000000" pitchFamily="2" charset="-78"/>
                          <a:cs typeface="Sakkal Majalla" panose="02000000000000000000" pitchFamily="2" charset="-78"/>
                        </a:rPr>
                        <a:t> لالتِصاقِهنَّ بالتُّرابِ، ولأنَّهُنَّ صغيراتُ الأجسامِ.</a:t>
                      </a:r>
                    </a:p>
                    <a:p>
                      <a:pPr marL="457200" indent="-457200" algn="just">
                        <a:lnSpc>
                          <a:spcPct val="100000"/>
                        </a:lnSpc>
                        <a:buFont typeface="Courier New" panose="02070309020205020404" pitchFamily="49" charset="0"/>
                        <a:buChar char="o"/>
                      </a:pPr>
                      <a:r>
                        <a:rPr lang="ar-BH" sz="3200" b="0" dirty="0">
                          <a:solidFill>
                            <a:schemeClr val="tx1"/>
                          </a:solidFill>
                          <a:latin typeface="Sakkal Majalla" panose="02000000000000000000" pitchFamily="2" charset="-78"/>
                          <a:cs typeface="Sakkal Majalla" panose="02000000000000000000" pitchFamily="2" charset="-78"/>
                        </a:rPr>
                        <a:t>ومن بينِ الأزهارِ</a:t>
                      </a:r>
                      <a:r>
                        <a:rPr lang="ar-BH" sz="3200" b="0" baseline="0" dirty="0">
                          <a:solidFill>
                            <a:schemeClr val="tx1"/>
                          </a:solidFill>
                          <a:latin typeface="Sakkal Majalla" panose="02000000000000000000" pitchFamily="2" charset="-78"/>
                          <a:cs typeface="Sakkal Majalla" panose="02000000000000000000" pitchFamily="2" charset="-78"/>
                        </a:rPr>
                        <a:t> التي تعرضَتْ للعاصفةِ</a:t>
                      </a:r>
                      <a:r>
                        <a:rPr lang="ar-BH" sz="3200" b="0" dirty="0">
                          <a:solidFill>
                            <a:schemeClr val="tx1"/>
                          </a:solidFill>
                          <a:latin typeface="Sakkal Majalla" panose="02000000000000000000" pitchFamily="2" charset="-78"/>
                          <a:cs typeface="Sakkal Majalla" panose="02000000000000000000" pitchFamily="2" charset="-78"/>
                        </a:rPr>
                        <a:t> البنفسجةُ التي تحوَّلتْ إِلى وردةٍ، حَيثُ بدأَتْ بالاحتضارِ، وهُنا دارَ حوارٌ بينَ ملكةِ البنفسجِ و صغيراتها، أكَّدَتْ فيه ملكةُ البنفسجِ إلى ضرورةِ أَنْ يقنعَ الانسانُ بما قسمُه اللهُ لَهُ، وأَنْ لا يسمح للطّموحاتِ الكبيرةِ بِأن تُسيطرَ عليهِ. ولكنّ البَنفسجةَ ماتتْ وهي تفتَخِرُ بتحقيقِ طموحها والنّصر.   </a:t>
                      </a:r>
                    </a:p>
                  </a:txBody>
                  <a:tcPr/>
                </a:tc>
                <a:extLst>
                  <a:ext uri="{0D108BD9-81ED-4DB2-BD59-A6C34878D82A}">
                    <a16:rowId xmlns:a16="http://schemas.microsoft.com/office/drawing/2014/main" val="1503703359"/>
                  </a:ext>
                </a:extLst>
              </a:tr>
            </a:tbl>
          </a:graphicData>
        </a:graphic>
      </p:graphicFrame>
      <p:sp>
        <p:nvSpPr>
          <p:cNvPr id="5" name="Rectangle 4">
            <a:extLst>
              <a:ext uri="{FF2B5EF4-FFF2-40B4-BE49-F238E27FC236}">
                <a16:creationId xmlns:a16="http://schemas.microsoft.com/office/drawing/2014/main" id="{D8EC3C11-67B7-4BB3-9F5E-0788EDF0C34B}"/>
              </a:ext>
            </a:extLst>
          </p:cNvPr>
          <p:cNvSpPr/>
          <p:nvPr/>
        </p:nvSpPr>
        <p:spPr>
          <a:xfrm>
            <a:off x="9563477" y="104233"/>
            <a:ext cx="2304515" cy="705848"/>
          </a:xfrm>
          <a:prstGeom prst="rect">
            <a:avLst/>
          </a:prstGeom>
          <a:solidFill>
            <a:srgbClr val="7030A0"/>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000" dirty="0">
                <a:latin typeface="Sakkal Majalla" panose="02000000000000000000" pitchFamily="2" charset="-78"/>
                <a:cs typeface="Sakkal Majalla" panose="02000000000000000000" pitchFamily="2" charset="-78"/>
              </a:rPr>
              <a:t>المقطع الثّالث</a:t>
            </a:r>
            <a:endParaRPr lang="en-US" sz="4000" dirty="0">
              <a:latin typeface="Sakkal Majalla" panose="02000000000000000000" pitchFamily="2" charset="-78"/>
              <a:cs typeface="Sakkal Majalla" panose="02000000000000000000" pitchFamily="2" charset="-78"/>
            </a:endParaRPr>
          </a:p>
        </p:txBody>
      </p:sp>
      <p:sp>
        <p:nvSpPr>
          <p:cNvPr id="6" name="مستطيل 5">
            <a:extLst>
              <a:ext uri="{FF2B5EF4-FFF2-40B4-BE49-F238E27FC236}">
                <a16:creationId xmlns:a16="http://schemas.microsoft.com/office/drawing/2014/main" id="{9ACCA145-5271-498D-8C92-D3E0F5C53933}"/>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spTree>
    <p:extLst>
      <p:ext uri="{BB962C8B-B14F-4D97-AF65-F5344CB8AC3E}">
        <p14:creationId xmlns:p14="http://schemas.microsoft.com/office/powerpoint/2010/main" val="1980152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7EFA9C2A-B889-49F9-AB44-7999233D09D3}"/>
              </a:ext>
            </a:extLst>
          </p:cNvPr>
          <p:cNvSpPr txBox="1"/>
          <p:nvPr/>
        </p:nvSpPr>
        <p:spPr>
          <a:xfrm>
            <a:off x="1304926" y="1210730"/>
            <a:ext cx="10080520" cy="584775"/>
          </a:xfrm>
          <a:prstGeom prst="rect">
            <a:avLst/>
          </a:prstGeom>
          <a:solidFill>
            <a:schemeClr val="accent1">
              <a:lumMod val="20000"/>
              <a:lumOff val="80000"/>
            </a:schemeClr>
          </a:solid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س1: أرّتب الفكر الرّئيسة الواردة في المقطع الثّالث:</a:t>
            </a:r>
            <a:endParaRPr lang="en-GB" sz="3200" dirty="0">
              <a:latin typeface="Sakkal Majalla" panose="02000000000000000000" pitchFamily="2" charset="-78"/>
              <a:cs typeface="Sakkal Majalla" panose="02000000000000000000" pitchFamily="2" charset="-78"/>
            </a:endParaRPr>
          </a:p>
        </p:txBody>
      </p:sp>
      <p:sp>
        <p:nvSpPr>
          <p:cNvPr id="14" name="Rectangle 13">
            <a:extLst>
              <a:ext uri="{FF2B5EF4-FFF2-40B4-BE49-F238E27FC236}">
                <a16:creationId xmlns:a16="http://schemas.microsoft.com/office/drawing/2014/main" id="{4A5811EE-4EBE-474F-A9A2-1761DA4DCCB1}"/>
              </a:ext>
            </a:extLst>
          </p:cNvPr>
          <p:cNvSpPr/>
          <p:nvPr/>
        </p:nvSpPr>
        <p:spPr>
          <a:xfrm>
            <a:off x="1304925" y="1882122"/>
            <a:ext cx="10080520" cy="1692771"/>
          </a:xfrm>
          <a:prstGeom prst="rect">
            <a:avLst/>
          </a:prstGeom>
          <a:solidFill>
            <a:schemeClr val="accent2">
              <a:lumMod val="40000"/>
              <a:lumOff val="60000"/>
            </a:schemeClr>
          </a:solidFill>
        </p:spPr>
        <p:txBody>
          <a:bodyPr wrap="square">
            <a:spAutoFit/>
          </a:bodyPr>
          <a:lstStyle/>
          <a:p>
            <a:pPr algn="r" rtl="1">
              <a:lnSpc>
                <a:spcPct val="80000"/>
              </a:lnSpc>
            </a:pPr>
            <a:r>
              <a:rPr lang="ar-BH" sz="3200" dirty="0">
                <a:solidFill>
                  <a:sysClr val="windowText" lastClr="000000"/>
                </a:solidFill>
                <a:latin typeface="Sakkal Majalla" panose="02000000000000000000" pitchFamily="2" charset="-78"/>
                <a:cs typeface="Sakkal Majalla" panose="02000000000000000000" pitchFamily="2" charset="-78"/>
              </a:rPr>
              <a:t>(          ) رضا الرياحين الصّغيرة بمنزلتها، وإحساسها بالأمن من غضب الطّبيعة.</a:t>
            </a:r>
          </a:p>
          <a:p>
            <a:pPr algn="r" rtl="1">
              <a:lnSpc>
                <a:spcPct val="80000"/>
              </a:lnSpc>
            </a:pPr>
            <a:r>
              <a:rPr lang="ar-BH" sz="3200" dirty="0">
                <a:solidFill>
                  <a:sysClr val="windowText" lastClr="000000"/>
                </a:solidFill>
                <a:latin typeface="Sakkal Majalla" panose="02000000000000000000" pitchFamily="2" charset="-78"/>
                <a:cs typeface="Sakkal Majalla" panose="02000000000000000000" pitchFamily="2" charset="-78"/>
              </a:rPr>
              <a:t>(          ) تحوّل البنفسجة إلى وردة وهبوب عاصفة قوية.</a:t>
            </a:r>
          </a:p>
          <a:p>
            <a:pPr algn="r" rtl="1">
              <a:lnSpc>
                <a:spcPct val="80000"/>
              </a:lnSpc>
            </a:pPr>
            <a:r>
              <a:rPr lang="ar-BH" sz="3200" dirty="0">
                <a:solidFill>
                  <a:sysClr val="windowText" lastClr="000000"/>
                </a:solidFill>
                <a:latin typeface="Sakkal Majalla" panose="02000000000000000000" pitchFamily="2" charset="-78"/>
                <a:cs typeface="Sakkal Majalla" panose="02000000000000000000" pitchFamily="2" charset="-78"/>
              </a:rPr>
              <a:t>(          ) نصيحة ملكة البنفسج لرفيقاتها بالاعتبار بمصير البنفسجة.</a:t>
            </a:r>
          </a:p>
          <a:p>
            <a:pPr algn="r" rtl="1">
              <a:lnSpc>
                <a:spcPct val="80000"/>
              </a:lnSpc>
            </a:pPr>
            <a:r>
              <a:rPr lang="ar-BH" sz="3200" dirty="0">
                <a:solidFill>
                  <a:sysClr val="windowText" lastClr="000000"/>
                </a:solidFill>
                <a:latin typeface="Sakkal Majalla" panose="02000000000000000000" pitchFamily="2" charset="-78"/>
                <a:cs typeface="Sakkal Majalla" panose="02000000000000000000" pitchFamily="2" charset="-78"/>
              </a:rPr>
              <a:t>(          ) وداع البنفسجة وهي مفتخرة بشرف الطّموح.</a:t>
            </a:r>
          </a:p>
        </p:txBody>
      </p:sp>
      <p:sp>
        <p:nvSpPr>
          <p:cNvPr id="15" name="Title 1">
            <a:extLst>
              <a:ext uri="{FF2B5EF4-FFF2-40B4-BE49-F238E27FC236}">
                <a16:creationId xmlns:a16="http://schemas.microsoft.com/office/drawing/2014/main" id="{3F60861C-6661-4FDA-B596-E276C994F025}"/>
              </a:ext>
            </a:extLst>
          </p:cNvPr>
          <p:cNvSpPr txBox="1">
            <a:spLocks/>
          </p:cNvSpPr>
          <p:nvPr/>
        </p:nvSpPr>
        <p:spPr>
          <a:xfrm>
            <a:off x="10413003" y="235307"/>
            <a:ext cx="1457738" cy="900202"/>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فْهَمُ</a:t>
            </a:r>
            <a:endParaRPr lang="en-GB" sz="4400" b="1" dirty="0">
              <a:solidFill>
                <a:schemeClr val="bg1"/>
              </a:solidFill>
              <a:latin typeface="Sakkal Majalla" panose="02000000000000000000" pitchFamily="2" charset="-78"/>
              <a:cs typeface="Sakkal Majalla" panose="02000000000000000000" pitchFamily="2" charset="-78"/>
            </a:endParaRPr>
          </a:p>
        </p:txBody>
      </p:sp>
      <p:sp>
        <p:nvSpPr>
          <p:cNvPr id="16" name="مستطيل 15">
            <a:extLst>
              <a:ext uri="{FF2B5EF4-FFF2-40B4-BE49-F238E27FC236}">
                <a16:creationId xmlns:a16="http://schemas.microsoft.com/office/drawing/2014/main" id="{067EC069-64DE-4A9C-9089-CD4642B9C219}"/>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sp>
        <p:nvSpPr>
          <p:cNvPr id="11" name="مربع نص 10">
            <a:extLst>
              <a:ext uri="{FF2B5EF4-FFF2-40B4-BE49-F238E27FC236}">
                <a16:creationId xmlns:a16="http://schemas.microsoft.com/office/drawing/2014/main" id="{E3039BB2-A4AA-4F92-AB48-174E9D36B6E1}"/>
              </a:ext>
            </a:extLst>
          </p:cNvPr>
          <p:cNvSpPr txBox="1"/>
          <p:nvPr/>
        </p:nvSpPr>
        <p:spPr>
          <a:xfrm>
            <a:off x="2778495" y="489178"/>
            <a:ext cx="7506369" cy="646331"/>
          </a:xfrm>
          <a:prstGeom prst="rect">
            <a:avLst/>
          </a:prstGeom>
          <a:solidFill>
            <a:schemeClr val="accent1">
              <a:lumMod val="20000"/>
              <a:lumOff val="80000"/>
            </a:schemeClr>
          </a:solidFill>
        </p:spPr>
        <p:txBody>
          <a:bodyPr wrap="square" rtlCol="0">
            <a:spAutoFit/>
          </a:bodyPr>
          <a:lstStyle/>
          <a:p>
            <a:pPr algn="r" rtl="1"/>
            <a:r>
              <a:rPr lang="ar-BH" sz="3600" b="1" dirty="0">
                <a:latin typeface="Sakkal Majalla" panose="02000000000000000000" pitchFamily="2" charset="-78"/>
                <a:cs typeface="Sakkal Majalla" panose="02000000000000000000" pitchFamily="2" charset="-78"/>
              </a:rPr>
              <a:t>بعد قراءة المقطع الثّالث أُجيب عمّا يأتي: (15د)</a:t>
            </a:r>
            <a:endParaRPr lang="en-GB" sz="3600" b="1" dirty="0">
              <a:latin typeface="Sakkal Majalla" panose="02000000000000000000" pitchFamily="2" charset="-78"/>
              <a:cs typeface="Sakkal Majalla" panose="02000000000000000000" pitchFamily="2" charset="-78"/>
            </a:endParaRPr>
          </a:p>
        </p:txBody>
      </p:sp>
      <p:sp>
        <p:nvSpPr>
          <p:cNvPr id="17" name="مربع نص 16">
            <a:extLst>
              <a:ext uri="{FF2B5EF4-FFF2-40B4-BE49-F238E27FC236}">
                <a16:creationId xmlns:a16="http://schemas.microsoft.com/office/drawing/2014/main" id="{46C0DAA1-7ABD-4FE5-8FA7-57A654985A41}"/>
              </a:ext>
            </a:extLst>
          </p:cNvPr>
          <p:cNvSpPr txBox="1"/>
          <p:nvPr/>
        </p:nvSpPr>
        <p:spPr>
          <a:xfrm>
            <a:off x="1287517" y="3882429"/>
            <a:ext cx="10080520" cy="1077218"/>
          </a:xfrm>
          <a:prstGeom prst="rect">
            <a:avLst/>
          </a:prstGeom>
          <a:solidFill>
            <a:schemeClr val="accent1">
              <a:lumMod val="20000"/>
              <a:lumOff val="80000"/>
            </a:schemeClr>
          </a:solid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س2: ما الحدث الذّي طرأ على سير القصّة؟ وما النّتيجة المترتّبــــــــــة عليه بالنّسبة للبنفسجة وباقي الرّياحين؟</a:t>
            </a:r>
            <a:endParaRPr lang="en-GB" sz="3200" dirty="0">
              <a:latin typeface="Sakkal Majalla" panose="02000000000000000000" pitchFamily="2" charset="-78"/>
              <a:cs typeface="Sakkal Majalla" panose="02000000000000000000" pitchFamily="2" charset="-78"/>
            </a:endParaRPr>
          </a:p>
        </p:txBody>
      </p:sp>
      <p:sp>
        <p:nvSpPr>
          <p:cNvPr id="18" name="Rectangle 13">
            <a:extLst>
              <a:ext uri="{FF2B5EF4-FFF2-40B4-BE49-F238E27FC236}">
                <a16:creationId xmlns:a16="http://schemas.microsoft.com/office/drawing/2014/main" id="{69C732F0-126F-44A5-A96A-0BB1E8235223}"/>
              </a:ext>
            </a:extLst>
          </p:cNvPr>
          <p:cNvSpPr/>
          <p:nvPr/>
        </p:nvSpPr>
        <p:spPr>
          <a:xfrm>
            <a:off x="1287517" y="5092600"/>
            <a:ext cx="10080520" cy="1298817"/>
          </a:xfrm>
          <a:prstGeom prst="rect">
            <a:avLst/>
          </a:prstGeom>
          <a:solidFill>
            <a:schemeClr val="accent2">
              <a:lumMod val="40000"/>
              <a:lumOff val="60000"/>
            </a:schemeClr>
          </a:solidFill>
        </p:spPr>
        <p:txBody>
          <a:bodyPr wrap="square">
            <a:spAutoFit/>
          </a:bodyPr>
          <a:lstStyle/>
          <a:p>
            <a:pPr algn="just" rtl="1">
              <a:lnSpc>
                <a:spcPct val="80000"/>
              </a:lnSpc>
            </a:pPr>
            <a:r>
              <a:rPr lang="ar-BH" sz="3200" dirty="0">
                <a:solidFill>
                  <a:sysClr val="windowText" lastClr="000000"/>
                </a:solidFill>
                <a:latin typeface="Sakkal Majalla" panose="02000000000000000000" pitchFamily="2" charset="-78"/>
                <a:cs typeface="Sakkal Majalla" panose="02000000000000000000" pitchFamily="2" charset="-78"/>
              </a:rPr>
              <a:t>الحدث هو هبوب عاصفة قوية بعد أنْ تحــــــــــــــــــوّلتْ البنفسجة إلى وردة، والنّتيجة موت البنفسجة لأنّ الرّياح كسرت الأغصان واقتلعتْ الأزهار المتشامخة، ونجاة الرّياحين الصّغيرة الّتي تلتصقُ بالأرض.</a:t>
            </a:r>
          </a:p>
        </p:txBody>
      </p:sp>
      <p:sp>
        <p:nvSpPr>
          <p:cNvPr id="2" name="مربع نص 1">
            <a:extLst>
              <a:ext uri="{FF2B5EF4-FFF2-40B4-BE49-F238E27FC236}">
                <a16:creationId xmlns:a16="http://schemas.microsoft.com/office/drawing/2014/main" id="{1D204594-25E8-4C60-A38D-A7656625DA0E}"/>
              </a:ext>
            </a:extLst>
          </p:cNvPr>
          <p:cNvSpPr txBox="1"/>
          <p:nvPr/>
        </p:nvSpPr>
        <p:spPr>
          <a:xfrm>
            <a:off x="10676433" y="1795818"/>
            <a:ext cx="367862" cy="584775"/>
          </a:xfrm>
          <a:prstGeom prst="rect">
            <a:avLst/>
          </a:prstGeom>
          <a:noFill/>
        </p:spPr>
        <p:txBody>
          <a:bodyPr wrap="square" rtlCol="1">
            <a:spAutoFit/>
          </a:bodyPr>
          <a:lstStyle/>
          <a:p>
            <a:r>
              <a:rPr lang="ar-BH" sz="3200" b="1" dirty="0">
                <a:solidFill>
                  <a:srgbClr val="FF0000"/>
                </a:solidFill>
                <a:latin typeface="Sakkal Majalla" panose="02000000000000000000" pitchFamily="2" charset="-78"/>
                <a:cs typeface="Sakkal Majalla" panose="02000000000000000000" pitchFamily="2" charset="-78"/>
              </a:rPr>
              <a:t>2</a:t>
            </a:r>
          </a:p>
        </p:txBody>
      </p:sp>
      <p:sp>
        <p:nvSpPr>
          <p:cNvPr id="22" name="مربع نص 21">
            <a:extLst>
              <a:ext uri="{FF2B5EF4-FFF2-40B4-BE49-F238E27FC236}">
                <a16:creationId xmlns:a16="http://schemas.microsoft.com/office/drawing/2014/main" id="{6832B9D1-88EE-41AA-92F9-D34734AB2134}"/>
              </a:ext>
            </a:extLst>
          </p:cNvPr>
          <p:cNvSpPr txBox="1"/>
          <p:nvPr/>
        </p:nvSpPr>
        <p:spPr>
          <a:xfrm>
            <a:off x="10703144" y="2211265"/>
            <a:ext cx="367862" cy="584775"/>
          </a:xfrm>
          <a:prstGeom prst="rect">
            <a:avLst/>
          </a:prstGeom>
          <a:noFill/>
        </p:spPr>
        <p:txBody>
          <a:bodyPr wrap="square" rtlCol="1">
            <a:spAutoFit/>
          </a:bodyPr>
          <a:lstStyle/>
          <a:p>
            <a:r>
              <a:rPr lang="ar-BH" sz="3200" b="1" dirty="0">
                <a:solidFill>
                  <a:srgbClr val="FF0000"/>
                </a:solidFill>
                <a:latin typeface="Sakkal Majalla" panose="02000000000000000000" pitchFamily="2" charset="-78"/>
                <a:cs typeface="Sakkal Majalla" panose="02000000000000000000" pitchFamily="2" charset="-78"/>
              </a:rPr>
              <a:t>1</a:t>
            </a:r>
          </a:p>
        </p:txBody>
      </p:sp>
      <p:sp>
        <p:nvSpPr>
          <p:cNvPr id="24" name="مربع نص 23">
            <a:extLst>
              <a:ext uri="{FF2B5EF4-FFF2-40B4-BE49-F238E27FC236}">
                <a16:creationId xmlns:a16="http://schemas.microsoft.com/office/drawing/2014/main" id="{8E4648E1-40FE-41D0-8CBC-5348E2BA83A0}"/>
              </a:ext>
            </a:extLst>
          </p:cNvPr>
          <p:cNvSpPr txBox="1"/>
          <p:nvPr/>
        </p:nvSpPr>
        <p:spPr>
          <a:xfrm>
            <a:off x="10703144" y="2582452"/>
            <a:ext cx="367862" cy="584775"/>
          </a:xfrm>
          <a:prstGeom prst="rect">
            <a:avLst/>
          </a:prstGeom>
          <a:noFill/>
        </p:spPr>
        <p:txBody>
          <a:bodyPr wrap="square" rtlCol="1">
            <a:spAutoFit/>
          </a:bodyPr>
          <a:lstStyle/>
          <a:p>
            <a:r>
              <a:rPr lang="ar-BH" sz="3200" b="1" dirty="0">
                <a:solidFill>
                  <a:srgbClr val="FF0000"/>
                </a:solidFill>
                <a:latin typeface="Sakkal Majalla" panose="02000000000000000000" pitchFamily="2" charset="-78"/>
                <a:cs typeface="Sakkal Majalla" panose="02000000000000000000" pitchFamily="2" charset="-78"/>
              </a:rPr>
              <a:t>3</a:t>
            </a:r>
          </a:p>
        </p:txBody>
      </p:sp>
      <p:sp>
        <p:nvSpPr>
          <p:cNvPr id="25" name="مربع نص 24">
            <a:extLst>
              <a:ext uri="{FF2B5EF4-FFF2-40B4-BE49-F238E27FC236}">
                <a16:creationId xmlns:a16="http://schemas.microsoft.com/office/drawing/2014/main" id="{4D1477ED-847C-4466-8223-ABD8C082A863}"/>
              </a:ext>
            </a:extLst>
          </p:cNvPr>
          <p:cNvSpPr txBox="1"/>
          <p:nvPr/>
        </p:nvSpPr>
        <p:spPr>
          <a:xfrm>
            <a:off x="10676433" y="2997899"/>
            <a:ext cx="367862" cy="584775"/>
          </a:xfrm>
          <a:prstGeom prst="rect">
            <a:avLst/>
          </a:prstGeom>
          <a:noFill/>
        </p:spPr>
        <p:txBody>
          <a:bodyPr wrap="square" rtlCol="1">
            <a:spAutoFit/>
          </a:bodyPr>
          <a:lstStyle/>
          <a:p>
            <a:r>
              <a:rPr lang="ar-BH" sz="3200" b="1" dirty="0">
                <a:solidFill>
                  <a:srgbClr val="FF0000"/>
                </a:solidFill>
                <a:latin typeface="Sakkal Majalla" panose="02000000000000000000" pitchFamily="2" charset="-78"/>
                <a:cs typeface="Sakkal Majalla" panose="02000000000000000000" pitchFamily="2" charset="-78"/>
              </a:rPr>
              <a:t>4</a:t>
            </a:r>
          </a:p>
        </p:txBody>
      </p:sp>
    </p:spTree>
    <p:extLst>
      <p:ext uri="{BB962C8B-B14F-4D97-AF65-F5344CB8AC3E}">
        <p14:creationId xmlns:p14="http://schemas.microsoft.com/office/powerpoint/2010/main" val="144468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circle(in)">
                                      <p:cBhvr>
                                        <p:cTn id="19" dur="20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circle(in)">
                                      <p:cBhvr>
                                        <p:cTn id="24" dur="20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circle(in)">
                                      <p:cBhvr>
                                        <p:cTn id="29" dur="2000"/>
                                        <p:tgtEl>
                                          <p:spTgt spid="24"/>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25">
                                            <p:txEl>
                                              <p:pRg st="0" end="0"/>
                                            </p:txEl>
                                          </p:spTgt>
                                        </p:tgtEl>
                                        <p:attrNameLst>
                                          <p:attrName>style.visibility</p:attrName>
                                        </p:attrNameLst>
                                      </p:cBhvr>
                                      <p:to>
                                        <p:strVal val="visible"/>
                                      </p:to>
                                    </p:set>
                                    <p:animEffect transition="in" filter="circle(in)">
                                      <p:cBhvr>
                                        <p:cTn id="34" dur="2000"/>
                                        <p:tgtEl>
                                          <p:spTgt spid="25">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barn(inVertical)">
                                      <p:cBhvr>
                                        <p:cTn id="39" dur="5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1000"/>
                                        <p:tgtEl>
                                          <p:spTgt spid="18"/>
                                        </p:tgtEl>
                                      </p:cBhvr>
                                    </p:animEffect>
                                    <p:anim calcmode="lin" valueType="num">
                                      <p:cBhvr>
                                        <p:cTn id="45" dur="1000" fill="hold"/>
                                        <p:tgtEl>
                                          <p:spTgt spid="18"/>
                                        </p:tgtEl>
                                        <p:attrNameLst>
                                          <p:attrName>ppt_x</p:attrName>
                                        </p:attrNameLst>
                                      </p:cBhvr>
                                      <p:tavLst>
                                        <p:tav tm="0">
                                          <p:val>
                                            <p:strVal val="#ppt_x"/>
                                          </p:val>
                                        </p:tav>
                                        <p:tav tm="100000">
                                          <p:val>
                                            <p:strVal val="#ppt_x"/>
                                          </p:val>
                                        </p:tav>
                                      </p:tavLst>
                                    </p:anim>
                                    <p:anim calcmode="lin" valueType="num">
                                      <p:cBhvr>
                                        <p:cTn id="4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7" grpId="0" animBg="1"/>
      <p:bldP spid="18" grpId="0" animBg="1"/>
      <p:bldP spid="2" grpId="0"/>
      <p:bldP spid="22" grpId="0"/>
      <p:bldP spid="2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7EFA9C2A-B889-49F9-AB44-7999233D09D3}"/>
              </a:ext>
            </a:extLst>
          </p:cNvPr>
          <p:cNvSpPr txBox="1"/>
          <p:nvPr/>
        </p:nvSpPr>
        <p:spPr>
          <a:xfrm>
            <a:off x="1273825" y="547245"/>
            <a:ext cx="10080520" cy="584775"/>
          </a:xfrm>
          <a:prstGeom prst="rect">
            <a:avLst/>
          </a:prstGeom>
          <a:solidFill>
            <a:schemeClr val="accent1">
              <a:lumMod val="20000"/>
              <a:lumOff val="80000"/>
            </a:schemeClr>
          </a:solid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س3: أستخرجُ الأفعال الدّالة على غضب الطّبيعة.</a:t>
            </a:r>
            <a:endParaRPr lang="en-GB" sz="3200" dirty="0">
              <a:latin typeface="Sakkal Majalla" panose="02000000000000000000" pitchFamily="2" charset="-78"/>
              <a:cs typeface="Sakkal Majalla" panose="02000000000000000000" pitchFamily="2" charset="-78"/>
            </a:endParaRPr>
          </a:p>
        </p:txBody>
      </p:sp>
      <p:sp>
        <p:nvSpPr>
          <p:cNvPr id="14" name="Rectangle 13">
            <a:extLst>
              <a:ext uri="{FF2B5EF4-FFF2-40B4-BE49-F238E27FC236}">
                <a16:creationId xmlns:a16="http://schemas.microsoft.com/office/drawing/2014/main" id="{4A5811EE-4EBE-474F-A9A2-1761DA4DCCB1}"/>
              </a:ext>
            </a:extLst>
          </p:cNvPr>
          <p:cNvSpPr/>
          <p:nvPr/>
        </p:nvSpPr>
        <p:spPr>
          <a:xfrm>
            <a:off x="1304925" y="1233435"/>
            <a:ext cx="10080520" cy="904863"/>
          </a:xfrm>
          <a:prstGeom prst="rect">
            <a:avLst/>
          </a:prstGeom>
          <a:solidFill>
            <a:schemeClr val="accent2">
              <a:lumMod val="40000"/>
              <a:lumOff val="60000"/>
            </a:schemeClr>
          </a:solidFill>
        </p:spPr>
        <p:txBody>
          <a:bodyPr wrap="square">
            <a:spAutoFit/>
          </a:bodyPr>
          <a:lstStyle/>
          <a:p>
            <a:pPr algn="r" rtl="1">
              <a:lnSpc>
                <a:spcPct val="80000"/>
              </a:lnSpc>
            </a:pPr>
            <a:r>
              <a:rPr lang="ar-BH" sz="3200" dirty="0">
                <a:solidFill>
                  <a:sysClr val="windowText" lastClr="000000"/>
                </a:solidFill>
                <a:latin typeface="Sakkal Majalla" panose="02000000000000000000" pitchFamily="2" charset="-78"/>
                <a:cs typeface="Sakkal Majalla" panose="02000000000000000000" pitchFamily="2" charset="-78"/>
              </a:rPr>
              <a:t>الأفعال الدّالة على غضب الطّبيعة هي:</a:t>
            </a:r>
          </a:p>
          <a:p>
            <a:pPr algn="ctr" rtl="1">
              <a:lnSpc>
                <a:spcPct val="80000"/>
              </a:lnSpc>
            </a:pPr>
            <a:r>
              <a:rPr lang="ar-BH" sz="3200" b="1" dirty="0">
                <a:solidFill>
                  <a:sysClr val="windowText" lastClr="000000"/>
                </a:solidFill>
                <a:latin typeface="Sakkal Majalla" panose="02000000000000000000" pitchFamily="2" charset="-78"/>
                <a:cs typeface="Sakkal Majalla" panose="02000000000000000000" pitchFamily="2" charset="-78"/>
              </a:rPr>
              <a:t>تلبَّدَ – هاجَتْ – أبرَقَتْ – أرعَدَتْ – تُحارب – كَسَرَتْ – اقْتلعَتْ </a:t>
            </a:r>
          </a:p>
        </p:txBody>
      </p:sp>
      <p:sp>
        <p:nvSpPr>
          <p:cNvPr id="16" name="مستطيل 15">
            <a:extLst>
              <a:ext uri="{FF2B5EF4-FFF2-40B4-BE49-F238E27FC236}">
                <a16:creationId xmlns:a16="http://schemas.microsoft.com/office/drawing/2014/main" id="{067EC069-64DE-4A9C-9089-CD4642B9C219}"/>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sp>
        <p:nvSpPr>
          <p:cNvPr id="19" name="مربع نص 18">
            <a:extLst>
              <a:ext uri="{FF2B5EF4-FFF2-40B4-BE49-F238E27FC236}">
                <a16:creationId xmlns:a16="http://schemas.microsoft.com/office/drawing/2014/main" id="{3E27905A-3DC5-48F4-B02C-3A04CB4856A3}"/>
              </a:ext>
            </a:extLst>
          </p:cNvPr>
          <p:cNvSpPr txBox="1"/>
          <p:nvPr/>
        </p:nvSpPr>
        <p:spPr>
          <a:xfrm>
            <a:off x="1304925" y="2506934"/>
            <a:ext cx="10080520" cy="584775"/>
          </a:xfrm>
          <a:prstGeom prst="rect">
            <a:avLst/>
          </a:prstGeom>
          <a:solidFill>
            <a:schemeClr val="accent1">
              <a:lumMod val="20000"/>
              <a:lumOff val="80000"/>
            </a:schemeClr>
          </a:solid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س4: أكمل الجدول الآتي:</a:t>
            </a:r>
            <a:endParaRPr lang="en-GB" sz="3200" dirty="0">
              <a:latin typeface="Sakkal Majalla" panose="02000000000000000000" pitchFamily="2" charset="-78"/>
              <a:cs typeface="Sakkal Majalla" panose="02000000000000000000" pitchFamily="2" charset="-78"/>
            </a:endParaRPr>
          </a:p>
        </p:txBody>
      </p:sp>
      <p:graphicFrame>
        <p:nvGraphicFramePr>
          <p:cNvPr id="2" name="جدول 4">
            <a:extLst>
              <a:ext uri="{FF2B5EF4-FFF2-40B4-BE49-F238E27FC236}">
                <a16:creationId xmlns:a16="http://schemas.microsoft.com/office/drawing/2014/main" id="{31024FC3-061D-47C9-BB34-F96B0C56FFAF}"/>
              </a:ext>
            </a:extLst>
          </p:cNvPr>
          <p:cNvGraphicFramePr>
            <a:graphicFrameLocks noGrp="1"/>
          </p:cNvGraphicFramePr>
          <p:nvPr>
            <p:extLst>
              <p:ext uri="{D42A27DB-BD31-4B8C-83A1-F6EECF244321}">
                <p14:modId xmlns:p14="http://schemas.microsoft.com/office/powerpoint/2010/main" val="3481269776"/>
              </p:ext>
            </p:extLst>
          </p:nvPr>
        </p:nvGraphicFramePr>
        <p:xfrm>
          <a:off x="2650356" y="3340032"/>
          <a:ext cx="8127999" cy="2316480"/>
        </p:xfrm>
        <a:graphic>
          <a:graphicData uri="http://schemas.openxmlformats.org/drawingml/2006/table">
            <a:tbl>
              <a:tblPr rtl="1" firstRow="1" bandRow="1">
                <a:tableStyleId>{21E4AEA4-8DFA-4A89-87EB-49C32662AFE0}</a:tableStyleId>
              </a:tblPr>
              <a:tblGrid>
                <a:gridCol w="2012727">
                  <a:extLst>
                    <a:ext uri="{9D8B030D-6E8A-4147-A177-3AD203B41FA5}">
                      <a16:colId xmlns:a16="http://schemas.microsoft.com/office/drawing/2014/main" val="2013877975"/>
                    </a:ext>
                  </a:extLst>
                </a:gridCol>
                <a:gridCol w="2112580">
                  <a:extLst>
                    <a:ext uri="{9D8B030D-6E8A-4147-A177-3AD203B41FA5}">
                      <a16:colId xmlns:a16="http://schemas.microsoft.com/office/drawing/2014/main" val="479223729"/>
                    </a:ext>
                  </a:extLst>
                </a:gridCol>
                <a:gridCol w="4002692">
                  <a:extLst>
                    <a:ext uri="{9D8B030D-6E8A-4147-A177-3AD203B41FA5}">
                      <a16:colId xmlns:a16="http://schemas.microsoft.com/office/drawing/2014/main" val="3256102142"/>
                    </a:ext>
                  </a:extLst>
                </a:gridCol>
              </a:tblGrid>
              <a:tr h="370840">
                <a:tc>
                  <a:txBody>
                    <a:bodyPr/>
                    <a:lstStyle/>
                    <a:p>
                      <a:pPr algn="ctr" rtl="1"/>
                      <a:r>
                        <a:rPr lang="ar-BH" sz="3200" dirty="0">
                          <a:latin typeface="Sakkal Majalla" panose="02000000000000000000" pitchFamily="2" charset="-78"/>
                          <a:cs typeface="Sakkal Majalla" panose="02000000000000000000" pitchFamily="2" charset="-78"/>
                        </a:rPr>
                        <a:t>الكلمة </a:t>
                      </a:r>
                    </a:p>
                  </a:txBody>
                  <a:tcPr/>
                </a:tc>
                <a:tc>
                  <a:txBody>
                    <a:bodyPr/>
                    <a:lstStyle/>
                    <a:p>
                      <a:pPr algn="ctr" rtl="1"/>
                      <a:r>
                        <a:rPr lang="ar-BH" sz="3200" dirty="0">
                          <a:latin typeface="Sakkal Majalla" panose="02000000000000000000" pitchFamily="2" charset="-78"/>
                          <a:cs typeface="Sakkal Majalla" panose="02000000000000000000" pitchFamily="2" charset="-78"/>
                        </a:rPr>
                        <a:t>المفرد</a:t>
                      </a:r>
                    </a:p>
                  </a:txBody>
                  <a:tcPr/>
                </a:tc>
                <a:tc>
                  <a:txBody>
                    <a:bodyPr/>
                    <a:lstStyle/>
                    <a:p>
                      <a:pPr algn="ctr" rtl="1"/>
                      <a:r>
                        <a:rPr lang="ar-BH" sz="3200" dirty="0">
                          <a:latin typeface="Sakkal Majalla" panose="02000000000000000000" pitchFamily="2" charset="-78"/>
                          <a:cs typeface="Sakkal Majalla" panose="02000000000000000000" pitchFamily="2" charset="-78"/>
                        </a:rPr>
                        <a:t>المعنى</a:t>
                      </a:r>
                    </a:p>
                  </a:txBody>
                  <a:tcPr/>
                </a:tc>
                <a:extLst>
                  <a:ext uri="{0D108BD9-81ED-4DB2-BD59-A6C34878D82A}">
                    <a16:rowId xmlns:a16="http://schemas.microsoft.com/office/drawing/2014/main" val="1979572036"/>
                  </a:ext>
                </a:extLst>
              </a:tr>
              <a:tr h="370840">
                <a:tc>
                  <a:txBody>
                    <a:bodyPr/>
                    <a:lstStyle/>
                    <a:p>
                      <a:pPr algn="ctr" rtl="1"/>
                      <a:r>
                        <a:rPr lang="ar-BH" sz="3200" dirty="0">
                          <a:latin typeface="Sakkal Majalla" panose="02000000000000000000" pitchFamily="2" charset="-78"/>
                          <a:cs typeface="Sakkal Majalla" panose="02000000000000000000" pitchFamily="2" charset="-78"/>
                        </a:rPr>
                        <a:t>الرّياحين</a:t>
                      </a:r>
                    </a:p>
                  </a:txBody>
                  <a:tcPr/>
                </a:tc>
                <a:tc>
                  <a:txBody>
                    <a:bodyPr/>
                    <a:lstStyle/>
                    <a:p>
                      <a:pPr rtl="1"/>
                      <a:endParaRPr lang="ar-BH" sz="3200" dirty="0"/>
                    </a:p>
                  </a:txBody>
                  <a:tcPr/>
                </a:tc>
                <a:tc>
                  <a:txBody>
                    <a:bodyPr/>
                    <a:lstStyle/>
                    <a:p>
                      <a:pPr rtl="1"/>
                      <a:endParaRPr lang="ar-BH" sz="3200" dirty="0"/>
                    </a:p>
                  </a:txBody>
                  <a:tcPr/>
                </a:tc>
                <a:extLst>
                  <a:ext uri="{0D108BD9-81ED-4DB2-BD59-A6C34878D82A}">
                    <a16:rowId xmlns:a16="http://schemas.microsoft.com/office/drawing/2014/main" val="2307905365"/>
                  </a:ext>
                </a:extLst>
              </a:tr>
              <a:tr h="370840">
                <a:tc>
                  <a:txBody>
                    <a:bodyPr/>
                    <a:lstStyle/>
                    <a:p>
                      <a:pPr algn="ctr" rtl="1"/>
                      <a:r>
                        <a:rPr lang="ar-BH" sz="3200" dirty="0">
                          <a:latin typeface="Sakkal Majalla" panose="02000000000000000000" pitchFamily="2" charset="-78"/>
                          <a:cs typeface="Sakkal Majalla" panose="02000000000000000000" pitchFamily="2" charset="-78"/>
                        </a:rPr>
                        <a:t>الأنواء</a:t>
                      </a:r>
                    </a:p>
                  </a:txBody>
                  <a:tcPr/>
                </a:tc>
                <a:tc>
                  <a:txBody>
                    <a:bodyPr/>
                    <a:lstStyle/>
                    <a:p>
                      <a:pPr rtl="1"/>
                      <a:endParaRPr lang="ar-BH" sz="3200" dirty="0"/>
                    </a:p>
                  </a:txBody>
                  <a:tcPr/>
                </a:tc>
                <a:tc>
                  <a:txBody>
                    <a:bodyPr/>
                    <a:lstStyle/>
                    <a:p>
                      <a:pPr rtl="1"/>
                      <a:endParaRPr lang="ar-BH" sz="3200" dirty="0"/>
                    </a:p>
                  </a:txBody>
                  <a:tcPr/>
                </a:tc>
                <a:extLst>
                  <a:ext uri="{0D108BD9-81ED-4DB2-BD59-A6C34878D82A}">
                    <a16:rowId xmlns:a16="http://schemas.microsoft.com/office/drawing/2014/main" val="1033135484"/>
                  </a:ext>
                </a:extLst>
              </a:tr>
              <a:tr h="370840">
                <a:tc>
                  <a:txBody>
                    <a:bodyPr/>
                    <a:lstStyle/>
                    <a:p>
                      <a:pPr algn="ctr" rtl="1"/>
                      <a:r>
                        <a:rPr lang="ar-BH" sz="3200" dirty="0">
                          <a:latin typeface="Sakkal Majalla" panose="02000000000000000000" pitchFamily="2" charset="-78"/>
                          <a:cs typeface="Sakkal Majalla" panose="02000000000000000000" pitchFamily="2" charset="-78"/>
                        </a:rPr>
                        <a:t>الزّوابع</a:t>
                      </a:r>
                    </a:p>
                  </a:txBody>
                  <a:tcPr/>
                </a:tc>
                <a:tc>
                  <a:txBody>
                    <a:bodyPr/>
                    <a:lstStyle/>
                    <a:p>
                      <a:pPr rtl="1"/>
                      <a:endParaRPr lang="ar-BH" sz="3200" dirty="0"/>
                    </a:p>
                  </a:txBody>
                  <a:tcPr/>
                </a:tc>
                <a:tc>
                  <a:txBody>
                    <a:bodyPr/>
                    <a:lstStyle/>
                    <a:p>
                      <a:pPr rtl="1"/>
                      <a:endParaRPr lang="ar-BH" sz="3200" dirty="0"/>
                    </a:p>
                  </a:txBody>
                  <a:tcPr/>
                </a:tc>
                <a:extLst>
                  <a:ext uri="{0D108BD9-81ED-4DB2-BD59-A6C34878D82A}">
                    <a16:rowId xmlns:a16="http://schemas.microsoft.com/office/drawing/2014/main" val="1437686495"/>
                  </a:ext>
                </a:extLst>
              </a:tr>
            </a:tbl>
          </a:graphicData>
        </a:graphic>
      </p:graphicFrame>
      <p:sp>
        <p:nvSpPr>
          <p:cNvPr id="22" name="مربع نص 21">
            <a:extLst>
              <a:ext uri="{FF2B5EF4-FFF2-40B4-BE49-F238E27FC236}">
                <a16:creationId xmlns:a16="http://schemas.microsoft.com/office/drawing/2014/main" id="{FAEBB3E5-6999-4AE8-ADC7-23E5BE06EA31}"/>
              </a:ext>
            </a:extLst>
          </p:cNvPr>
          <p:cNvSpPr txBox="1"/>
          <p:nvPr/>
        </p:nvSpPr>
        <p:spPr>
          <a:xfrm>
            <a:off x="7294179" y="3913497"/>
            <a:ext cx="1494451" cy="584775"/>
          </a:xfrm>
          <a:prstGeom prst="rect">
            <a:avLst/>
          </a:prstGeom>
          <a:noFill/>
        </p:spPr>
        <p:txBody>
          <a:bodyPr wrap="square" rtlCol="1">
            <a:spAutoFit/>
          </a:bodyPr>
          <a:lstStyle/>
          <a:p>
            <a:r>
              <a:rPr lang="ar-BH" sz="3200" dirty="0">
                <a:latin typeface="Sakkal Majalla" panose="02000000000000000000" pitchFamily="2" charset="-78"/>
                <a:cs typeface="Sakkal Majalla" panose="02000000000000000000" pitchFamily="2" charset="-78"/>
              </a:rPr>
              <a:t>الرّيحانة</a:t>
            </a:r>
          </a:p>
        </p:txBody>
      </p:sp>
      <p:sp>
        <p:nvSpPr>
          <p:cNvPr id="23" name="مربع نص 22">
            <a:extLst>
              <a:ext uri="{FF2B5EF4-FFF2-40B4-BE49-F238E27FC236}">
                <a16:creationId xmlns:a16="http://schemas.microsoft.com/office/drawing/2014/main" id="{17725514-741B-4195-969E-9283F21CA2AA}"/>
              </a:ext>
            </a:extLst>
          </p:cNvPr>
          <p:cNvSpPr txBox="1"/>
          <p:nvPr/>
        </p:nvSpPr>
        <p:spPr>
          <a:xfrm>
            <a:off x="3510455" y="3984662"/>
            <a:ext cx="3005958" cy="584775"/>
          </a:xfrm>
          <a:prstGeom prst="rect">
            <a:avLst/>
          </a:prstGeom>
          <a:noFill/>
        </p:spPr>
        <p:txBody>
          <a:bodyPr wrap="square" rtlCol="1">
            <a:spAutoFit/>
          </a:bodyPr>
          <a:lstStyle/>
          <a:p>
            <a:r>
              <a:rPr lang="ar-BH" sz="3200" dirty="0">
                <a:latin typeface="Sakkal Majalla" panose="02000000000000000000" pitchFamily="2" charset="-78"/>
                <a:cs typeface="Sakkal Majalla" panose="02000000000000000000" pitchFamily="2" charset="-78"/>
              </a:rPr>
              <a:t>نبات طيّب الراّئحة </a:t>
            </a:r>
          </a:p>
        </p:txBody>
      </p:sp>
      <p:sp>
        <p:nvSpPr>
          <p:cNvPr id="25" name="مربع نص 24">
            <a:extLst>
              <a:ext uri="{FF2B5EF4-FFF2-40B4-BE49-F238E27FC236}">
                <a16:creationId xmlns:a16="http://schemas.microsoft.com/office/drawing/2014/main" id="{550C5A3C-A0E8-49CF-83C1-82F770465414}"/>
              </a:ext>
            </a:extLst>
          </p:cNvPr>
          <p:cNvSpPr txBox="1"/>
          <p:nvPr/>
        </p:nvSpPr>
        <p:spPr>
          <a:xfrm>
            <a:off x="7431802" y="4558134"/>
            <a:ext cx="1219201" cy="584775"/>
          </a:xfrm>
          <a:prstGeom prst="rect">
            <a:avLst/>
          </a:prstGeom>
          <a:noFill/>
        </p:spPr>
        <p:txBody>
          <a:bodyPr wrap="square" rtlCol="1">
            <a:spAutoFit/>
          </a:bodyPr>
          <a:lstStyle/>
          <a:p>
            <a:r>
              <a:rPr lang="ar-BH" sz="3200" dirty="0">
                <a:latin typeface="Sakkal Majalla" panose="02000000000000000000" pitchFamily="2" charset="-78"/>
                <a:cs typeface="Sakkal Majalla" panose="02000000000000000000" pitchFamily="2" charset="-78"/>
              </a:rPr>
              <a:t>النّوء</a:t>
            </a:r>
          </a:p>
        </p:txBody>
      </p:sp>
      <p:sp>
        <p:nvSpPr>
          <p:cNvPr id="26" name="مربع نص 25">
            <a:extLst>
              <a:ext uri="{FF2B5EF4-FFF2-40B4-BE49-F238E27FC236}">
                <a16:creationId xmlns:a16="http://schemas.microsoft.com/office/drawing/2014/main" id="{C533919C-02CF-470A-91EC-6C354EEF4171}"/>
              </a:ext>
            </a:extLst>
          </p:cNvPr>
          <p:cNvSpPr txBox="1"/>
          <p:nvPr/>
        </p:nvSpPr>
        <p:spPr>
          <a:xfrm>
            <a:off x="7294176" y="5111934"/>
            <a:ext cx="1494451" cy="584775"/>
          </a:xfrm>
          <a:prstGeom prst="rect">
            <a:avLst/>
          </a:prstGeom>
          <a:noFill/>
        </p:spPr>
        <p:txBody>
          <a:bodyPr wrap="square" rtlCol="1">
            <a:spAutoFit/>
          </a:bodyPr>
          <a:lstStyle/>
          <a:p>
            <a:r>
              <a:rPr lang="ar-BH" sz="3200" dirty="0">
                <a:latin typeface="Sakkal Majalla" panose="02000000000000000000" pitchFamily="2" charset="-78"/>
                <a:cs typeface="Sakkal Majalla" panose="02000000000000000000" pitchFamily="2" charset="-78"/>
              </a:rPr>
              <a:t>الزّوبعة</a:t>
            </a:r>
          </a:p>
        </p:txBody>
      </p:sp>
      <p:sp>
        <p:nvSpPr>
          <p:cNvPr id="27" name="مربع نص 26">
            <a:extLst>
              <a:ext uri="{FF2B5EF4-FFF2-40B4-BE49-F238E27FC236}">
                <a16:creationId xmlns:a16="http://schemas.microsoft.com/office/drawing/2014/main" id="{0B8F2383-64DA-425A-87DB-2E6B2C594B92}"/>
              </a:ext>
            </a:extLst>
          </p:cNvPr>
          <p:cNvSpPr txBox="1"/>
          <p:nvPr/>
        </p:nvSpPr>
        <p:spPr>
          <a:xfrm>
            <a:off x="3510455" y="4498272"/>
            <a:ext cx="2868676" cy="584775"/>
          </a:xfrm>
          <a:prstGeom prst="rect">
            <a:avLst/>
          </a:prstGeom>
          <a:noFill/>
        </p:spPr>
        <p:txBody>
          <a:bodyPr wrap="square" rtlCol="1">
            <a:spAutoFit/>
          </a:bodyPr>
          <a:lstStyle/>
          <a:p>
            <a:r>
              <a:rPr lang="ar-BH" sz="3200" dirty="0">
                <a:latin typeface="Sakkal Majalla" panose="02000000000000000000" pitchFamily="2" charset="-78"/>
                <a:cs typeface="Sakkal Majalla" panose="02000000000000000000" pitchFamily="2" charset="-78"/>
              </a:rPr>
              <a:t>رياح شديدة السّرعة</a:t>
            </a:r>
          </a:p>
        </p:txBody>
      </p:sp>
      <p:sp>
        <p:nvSpPr>
          <p:cNvPr id="28" name="مربع نص 27">
            <a:extLst>
              <a:ext uri="{FF2B5EF4-FFF2-40B4-BE49-F238E27FC236}">
                <a16:creationId xmlns:a16="http://schemas.microsoft.com/office/drawing/2014/main" id="{0B1A8E0F-A4BF-4D24-815A-5B579FCC5CCF}"/>
              </a:ext>
            </a:extLst>
          </p:cNvPr>
          <p:cNvSpPr txBox="1"/>
          <p:nvPr/>
        </p:nvSpPr>
        <p:spPr>
          <a:xfrm>
            <a:off x="4122678" y="5066082"/>
            <a:ext cx="1066800" cy="584775"/>
          </a:xfrm>
          <a:prstGeom prst="rect">
            <a:avLst/>
          </a:prstGeom>
          <a:noFill/>
        </p:spPr>
        <p:txBody>
          <a:bodyPr wrap="square" rtlCol="1">
            <a:spAutoFit/>
          </a:bodyPr>
          <a:lstStyle/>
          <a:p>
            <a:r>
              <a:rPr lang="ar-BH" sz="3200" dirty="0">
                <a:latin typeface="Sakkal Majalla" panose="02000000000000000000" pitchFamily="2" charset="-78"/>
                <a:cs typeface="Sakkal Majalla" panose="02000000000000000000" pitchFamily="2" charset="-78"/>
              </a:rPr>
              <a:t>إعصار </a:t>
            </a:r>
          </a:p>
        </p:txBody>
      </p:sp>
    </p:spTree>
    <p:extLst>
      <p:ext uri="{BB962C8B-B14F-4D97-AF65-F5344CB8AC3E}">
        <p14:creationId xmlns:p14="http://schemas.microsoft.com/office/powerpoint/2010/main" val="252526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arn(inVertical)">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circle(in)">
                                      <p:cBhvr>
                                        <p:cTn id="31" dur="200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circle(in)">
                                      <p:cBhvr>
                                        <p:cTn id="36" dur="20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circle(in)">
                                      <p:cBhvr>
                                        <p:cTn id="41" dur="20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grpId="0" nodeType="click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circle(in)">
                                      <p:cBhvr>
                                        <p:cTn id="46" dur="2000"/>
                                        <p:tgtEl>
                                          <p:spTgt spid="27"/>
                                        </p:tgtEl>
                                      </p:cBhvr>
                                    </p:animEffect>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grpId="0" nodeType="click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circle(in)">
                                      <p:cBhvr>
                                        <p:cTn id="51" dur="2000"/>
                                        <p:tgtEl>
                                          <p:spTgt spid="26"/>
                                        </p:tgtEl>
                                      </p:cBhvr>
                                    </p:animEffect>
                                  </p:childTnLst>
                                </p:cTn>
                              </p:par>
                            </p:childTnLst>
                          </p:cTn>
                        </p:par>
                      </p:childTnLst>
                    </p:cTn>
                  </p:par>
                  <p:par>
                    <p:cTn id="52" fill="hold">
                      <p:stCondLst>
                        <p:cond delay="indefinite"/>
                      </p:stCondLst>
                      <p:childTnLst>
                        <p:par>
                          <p:cTn id="53" fill="hold">
                            <p:stCondLst>
                              <p:cond delay="0"/>
                            </p:stCondLst>
                            <p:childTnLst>
                              <p:par>
                                <p:cTn id="54" presetID="6" presetClass="entr" presetSubtype="16" fill="hold" grpId="0" nodeType="click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circle(in)">
                                      <p:cBhvr>
                                        <p:cTn id="56"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9" grpId="0" animBg="1"/>
      <p:bldP spid="22" grpId="0"/>
      <p:bldP spid="23" grpId="0"/>
      <p:bldP spid="25" grpId="0"/>
      <p:bldP spid="26" grpId="0"/>
      <p:bldP spid="27" grpId="0"/>
      <p:bldP spid="2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7EFA9C2A-B889-49F9-AB44-7999233D09D3}"/>
              </a:ext>
            </a:extLst>
          </p:cNvPr>
          <p:cNvSpPr txBox="1"/>
          <p:nvPr/>
        </p:nvSpPr>
        <p:spPr>
          <a:xfrm>
            <a:off x="1178801" y="2264139"/>
            <a:ext cx="10080520" cy="584775"/>
          </a:xfrm>
          <a:prstGeom prst="rect">
            <a:avLst/>
          </a:prstGeom>
          <a:solidFill>
            <a:schemeClr val="accent1">
              <a:lumMod val="20000"/>
              <a:lumOff val="80000"/>
            </a:schemeClr>
          </a:solid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س6: يمكننا أنْ نصفَ البنفسجة بالطّموح رغم موتها، هل تؤيد ذلك؟ علل رأيك.</a:t>
            </a:r>
            <a:endParaRPr lang="en-GB" sz="3200" dirty="0">
              <a:latin typeface="Sakkal Majalla" panose="02000000000000000000" pitchFamily="2" charset="-78"/>
              <a:cs typeface="Sakkal Majalla" panose="02000000000000000000" pitchFamily="2" charset="-78"/>
            </a:endParaRPr>
          </a:p>
        </p:txBody>
      </p:sp>
      <p:sp>
        <p:nvSpPr>
          <p:cNvPr id="14" name="Rectangle 13">
            <a:extLst>
              <a:ext uri="{FF2B5EF4-FFF2-40B4-BE49-F238E27FC236}">
                <a16:creationId xmlns:a16="http://schemas.microsoft.com/office/drawing/2014/main" id="{4A5811EE-4EBE-474F-A9A2-1761DA4DCCB1}"/>
              </a:ext>
            </a:extLst>
          </p:cNvPr>
          <p:cNvSpPr/>
          <p:nvPr/>
        </p:nvSpPr>
        <p:spPr>
          <a:xfrm>
            <a:off x="1178801" y="2976568"/>
            <a:ext cx="10080520" cy="904863"/>
          </a:xfrm>
          <a:prstGeom prst="rect">
            <a:avLst/>
          </a:prstGeom>
          <a:solidFill>
            <a:schemeClr val="accent2">
              <a:lumMod val="40000"/>
              <a:lumOff val="60000"/>
            </a:schemeClr>
          </a:solidFill>
        </p:spPr>
        <p:txBody>
          <a:bodyPr wrap="square">
            <a:spAutoFit/>
          </a:bodyPr>
          <a:lstStyle/>
          <a:p>
            <a:pPr algn="r" rtl="1">
              <a:lnSpc>
                <a:spcPct val="80000"/>
              </a:lnSpc>
            </a:pPr>
            <a:r>
              <a:rPr lang="ar-BH" sz="3200" dirty="0">
                <a:solidFill>
                  <a:sysClr val="windowText" lastClr="000000"/>
                </a:solidFill>
                <a:latin typeface="Sakkal Majalla" panose="02000000000000000000" pitchFamily="2" charset="-78"/>
                <a:cs typeface="Sakkal Majalla" panose="02000000000000000000" pitchFamily="2" charset="-78"/>
              </a:rPr>
              <a:t>نعم أؤيد وصف البنفسجة بالطّمــــــــــــــــــــــــــــــــــــــــــــوح؛ لأنها كانت تتطلع إلى تحقيق الأفضـــــــــــــــــل لحياتها واكتشاف العالم من حولها.</a:t>
            </a:r>
          </a:p>
        </p:txBody>
      </p:sp>
      <p:sp>
        <p:nvSpPr>
          <p:cNvPr id="17" name="مربع نص 16">
            <a:extLst>
              <a:ext uri="{FF2B5EF4-FFF2-40B4-BE49-F238E27FC236}">
                <a16:creationId xmlns:a16="http://schemas.microsoft.com/office/drawing/2014/main" id="{46C0DAA1-7ABD-4FE5-8FA7-57A654985A41}"/>
              </a:ext>
            </a:extLst>
          </p:cNvPr>
          <p:cNvSpPr txBox="1"/>
          <p:nvPr/>
        </p:nvSpPr>
        <p:spPr>
          <a:xfrm>
            <a:off x="1178801" y="3953858"/>
            <a:ext cx="10080520" cy="584775"/>
          </a:xfrm>
          <a:prstGeom prst="rect">
            <a:avLst/>
          </a:prstGeom>
          <a:solidFill>
            <a:schemeClr val="accent1">
              <a:lumMod val="20000"/>
              <a:lumOff val="80000"/>
            </a:schemeClr>
          </a:solid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س7: ما القيم الإنسانيّة التي تهدف القصّة إلى ترسيخها؟</a:t>
            </a:r>
            <a:endParaRPr lang="en-GB" sz="3200" dirty="0">
              <a:latin typeface="Sakkal Majalla" panose="02000000000000000000" pitchFamily="2" charset="-78"/>
              <a:cs typeface="Sakkal Majalla" panose="02000000000000000000" pitchFamily="2" charset="-78"/>
            </a:endParaRPr>
          </a:p>
        </p:txBody>
      </p:sp>
      <p:sp>
        <p:nvSpPr>
          <p:cNvPr id="18" name="Rectangle 13">
            <a:extLst>
              <a:ext uri="{FF2B5EF4-FFF2-40B4-BE49-F238E27FC236}">
                <a16:creationId xmlns:a16="http://schemas.microsoft.com/office/drawing/2014/main" id="{69C732F0-126F-44A5-A96A-0BB1E8235223}"/>
              </a:ext>
            </a:extLst>
          </p:cNvPr>
          <p:cNvSpPr/>
          <p:nvPr/>
        </p:nvSpPr>
        <p:spPr>
          <a:xfrm>
            <a:off x="1178801" y="4660335"/>
            <a:ext cx="10080520" cy="1692771"/>
          </a:xfrm>
          <a:prstGeom prst="rect">
            <a:avLst/>
          </a:prstGeom>
          <a:solidFill>
            <a:schemeClr val="accent2">
              <a:lumMod val="40000"/>
              <a:lumOff val="60000"/>
            </a:schemeClr>
          </a:solidFill>
        </p:spPr>
        <p:txBody>
          <a:bodyPr wrap="square">
            <a:spAutoFit/>
          </a:bodyPr>
          <a:lstStyle/>
          <a:p>
            <a:pPr marL="457200" indent="-457200" algn="r" rtl="1">
              <a:lnSpc>
                <a:spcPct val="80000"/>
              </a:lnSpc>
              <a:buFontTx/>
              <a:buChar char="-"/>
            </a:pPr>
            <a:r>
              <a:rPr lang="ar-BH" sz="3200" dirty="0">
                <a:solidFill>
                  <a:sysClr val="windowText" lastClr="000000"/>
                </a:solidFill>
                <a:latin typeface="Sakkal Majalla" panose="02000000000000000000" pitchFamily="2" charset="-78"/>
                <a:cs typeface="Sakkal Majalla" panose="02000000000000000000" pitchFamily="2" charset="-78"/>
              </a:rPr>
              <a:t>الطّموح والسعي لتحقيق أمنياتنا وأحلامنا.</a:t>
            </a:r>
          </a:p>
          <a:p>
            <a:pPr marL="457200" indent="-457200" algn="r" rtl="1">
              <a:lnSpc>
                <a:spcPct val="80000"/>
              </a:lnSpc>
              <a:buFontTx/>
              <a:buChar char="-"/>
            </a:pPr>
            <a:r>
              <a:rPr lang="ar-BH" sz="3200" dirty="0">
                <a:solidFill>
                  <a:sysClr val="windowText" lastClr="000000"/>
                </a:solidFill>
                <a:latin typeface="Sakkal Majalla" panose="02000000000000000000" pitchFamily="2" charset="-78"/>
                <a:cs typeface="Sakkal Majalla" panose="02000000000000000000" pitchFamily="2" charset="-78"/>
              </a:rPr>
              <a:t>حسن الاختيار ودراسة الخيارات المتاحة أمامنا قبل اتّخاذ القرار.</a:t>
            </a:r>
          </a:p>
          <a:p>
            <a:pPr marL="457200" indent="-457200" algn="r" rtl="1">
              <a:lnSpc>
                <a:spcPct val="80000"/>
              </a:lnSpc>
              <a:buFontTx/>
              <a:buChar char="-"/>
            </a:pPr>
            <a:r>
              <a:rPr lang="ar-BH" sz="3200" dirty="0">
                <a:solidFill>
                  <a:sysClr val="windowText" lastClr="000000"/>
                </a:solidFill>
                <a:latin typeface="Sakkal Majalla" panose="02000000000000000000" pitchFamily="2" charset="-78"/>
                <a:cs typeface="Sakkal Majalla" panose="02000000000000000000" pitchFamily="2" charset="-78"/>
              </a:rPr>
              <a:t>القناعة بما يكتبه الله لنا لا يعني التّخاذل والكسل.</a:t>
            </a:r>
          </a:p>
          <a:p>
            <a:pPr marL="457200" indent="-457200" algn="r" rtl="1">
              <a:lnSpc>
                <a:spcPct val="80000"/>
              </a:lnSpc>
              <a:buFontTx/>
              <a:buChar char="-"/>
            </a:pPr>
            <a:r>
              <a:rPr lang="ar-BH" sz="3200" dirty="0">
                <a:solidFill>
                  <a:sysClr val="windowText" lastClr="000000"/>
                </a:solidFill>
                <a:latin typeface="Sakkal Majalla" panose="02000000000000000000" pitchFamily="2" charset="-78"/>
                <a:cs typeface="Sakkal Majalla" panose="02000000000000000000" pitchFamily="2" charset="-78"/>
              </a:rPr>
              <a:t>طلب المشورة والنّصيحة ممن يكبروننا في العمر والخِبرة.</a:t>
            </a:r>
          </a:p>
        </p:txBody>
      </p:sp>
      <p:sp>
        <p:nvSpPr>
          <p:cNvPr id="23" name="Rectangle 13">
            <a:extLst>
              <a:ext uri="{FF2B5EF4-FFF2-40B4-BE49-F238E27FC236}">
                <a16:creationId xmlns:a16="http://schemas.microsoft.com/office/drawing/2014/main" id="{A95D3D9B-44D4-4DDC-9D4C-A961924FF7C0}"/>
              </a:ext>
            </a:extLst>
          </p:cNvPr>
          <p:cNvSpPr/>
          <p:nvPr/>
        </p:nvSpPr>
        <p:spPr>
          <a:xfrm>
            <a:off x="1178801" y="1323062"/>
            <a:ext cx="10080520" cy="904863"/>
          </a:xfrm>
          <a:prstGeom prst="rect">
            <a:avLst/>
          </a:prstGeom>
          <a:solidFill>
            <a:schemeClr val="accent2">
              <a:lumMod val="40000"/>
              <a:lumOff val="60000"/>
            </a:schemeClr>
          </a:solidFill>
        </p:spPr>
        <p:txBody>
          <a:bodyPr wrap="square">
            <a:spAutoFit/>
          </a:bodyPr>
          <a:lstStyle/>
          <a:p>
            <a:pPr algn="just" rtl="1">
              <a:lnSpc>
                <a:spcPct val="80000"/>
              </a:lnSpc>
            </a:pPr>
            <a:r>
              <a:rPr lang="ar-BH" sz="3200" dirty="0">
                <a:solidFill>
                  <a:sysClr val="windowText" lastClr="000000"/>
                </a:solidFill>
                <a:latin typeface="Sakkal Majalla" panose="02000000000000000000" pitchFamily="2" charset="-78"/>
                <a:cs typeface="Sakkal Majalla" panose="02000000000000000000" pitchFamily="2" charset="-78"/>
              </a:rPr>
              <a:t>المقصود أنّ البنفسجة كانت تعيش ملتصقة بالأرض مع رفيقاتها في عالم ضيق، وعندما تحوّلت إلى وردةٍ استطالتْ قامتها فلامستْ النّور وشاهدتْ العالمَ من حولِها في الحديقةِ.</a:t>
            </a:r>
          </a:p>
        </p:txBody>
      </p:sp>
      <p:sp>
        <p:nvSpPr>
          <p:cNvPr id="24" name="مربع نص 23">
            <a:extLst>
              <a:ext uri="{FF2B5EF4-FFF2-40B4-BE49-F238E27FC236}">
                <a16:creationId xmlns:a16="http://schemas.microsoft.com/office/drawing/2014/main" id="{5E98F794-D7AA-44A8-B5AA-39843618A12C}"/>
              </a:ext>
            </a:extLst>
          </p:cNvPr>
          <p:cNvSpPr txBox="1"/>
          <p:nvPr/>
        </p:nvSpPr>
        <p:spPr>
          <a:xfrm>
            <a:off x="1178801" y="173149"/>
            <a:ext cx="10080520" cy="1077218"/>
          </a:xfrm>
          <a:prstGeom prst="rect">
            <a:avLst/>
          </a:prstGeom>
          <a:solidFill>
            <a:schemeClr val="accent1">
              <a:lumMod val="20000"/>
              <a:lumOff val="80000"/>
            </a:schemeClr>
          </a:solid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س5: قالت البنفسجة وهي تحتضر</a:t>
            </a:r>
            <a:r>
              <a:rPr lang="ar-BH" sz="3200" dirty="0">
                <a:latin typeface="Sakkal Majalla" panose="02000000000000000000" pitchFamily="2" charset="-78"/>
                <a:cs typeface="Sakkal Majalla" panose="02000000000000000000" pitchFamily="2" charset="-78"/>
                <a:sym typeface="Wingdings" panose="05000000000000000000" pitchFamily="2" charset="2"/>
              </a:rPr>
              <a:t>:</a:t>
            </a:r>
          </a:p>
          <a:p>
            <a:pPr algn="r" rtl="1"/>
            <a:r>
              <a:rPr lang="ar-BH" sz="3200" dirty="0">
                <a:latin typeface="Sakkal Majalla" panose="02000000000000000000" pitchFamily="2" charset="-78"/>
                <a:cs typeface="Sakkal Majalla" panose="02000000000000000000" pitchFamily="2" charset="-78"/>
                <a:sym typeface="Wingdings" panose="05000000000000000000" pitchFamily="2" charset="2"/>
              </a:rPr>
              <a:t>( أموتُ وأنا عالمةٌ بما وراء المُحيط المحدود الذي ولدتُ فيه). أوضّح المقصود بهذه العبارة.</a:t>
            </a:r>
            <a:endParaRPr lang="en-GB" sz="3200" dirty="0">
              <a:latin typeface="Sakkal Majalla" panose="02000000000000000000" pitchFamily="2" charset="-78"/>
              <a:cs typeface="Sakkal Majalla" panose="02000000000000000000" pitchFamily="2" charset="-78"/>
            </a:endParaRPr>
          </a:p>
        </p:txBody>
      </p:sp>
      <p:sp>
        <p:nvSpPr>
          <p:cNvPr id="16" name="مستطيل 15">
            <a:extLst>
              <a:ext uri="{FF2B5EF4-FFF2-40B4-BE49-F238E27FC236}">
                <a16:creationId xmlns:a16="http://schemas.microsoft.com/office/drawing/2014/main" id="{067EC069-64DE-4A9C-9089-CD4642B9C219}"/>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spTree>
    <p:extLst>
      <p:ext uri="{BB962C8B-B14F-4D97-AF65-F5344CB8AC3E}">
        <p14:creationId xmlns:p14="http://schemas.microsoft.com/office/powerpoint/2010/main" val="986993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barn(inVertical)">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1000"/>
                                        <p:tgtEl>
                                          <p:spTgt spid="18"/>
                                        </p:tgtEl>
                                      </p:cBhvr>
                                    </p:animEffect>
                                    <p:anim calcmode="lin" valueType="num">
                                      <p:cBhvr>
                                        <p:cTn id="37" dur="1000" fill="hold"/>
                                        <p:tgtEl>
                                          <p:spTgt spid="18"/>
                                        </p:tgtEl>
                                        <p:attrNameLst>
                                          <p:attrName>ppt_x</p:attrName>
                                        </p:attrNameLst>
                                      </p:cBhvr>
                                      <p:tavLst>
                                        <p:tav tm="0">
                                          <p:val>
                                            <p:strVal val="#ppt_x"/>
                                          </p:val>
                                        </p:tav>
                                        <p:tav tm="100000">
                                          <p:val>
                                            <p:strVal val="#ppt_x"/>
                                          </p:val>
                                        </p:tav>
                                      </p:tavLst>
                                    </p:anim>
                                    <p:anim calcmode="lin" valueType="num">
                                      <p:cBhvr>
                                        <p:cTn id="3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7" grpId="0" animBg="1"/>
      <p:bldP spid="18" grpId="0" animBg="1"/>
      <p:bldP spid="23" grpId="0" animBg="1"/>
      <p:bldP spid="2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7EFA9C2A-B889-49F9-AB44-7999233D09D3}"/>
              </a:ext>
            </a:extLst>
          </p:cNvPr>
          <p:cNvSpPr txBox="1"/>
          <p:nvPr/>
        </p:nvSpPr>
        <p:spPr>
          <a:xfrm>
            <a:off x="1397085" y="842954"/>
            <a:ext cx="10080520" cy="1077218"/>
          </a:xfrm>
          <a:prstGeom prst="rect">
            <a:avLst/>
          </a:prstGeom>
          <a:solidFill>
            <a:schemeClr val="accent1">
              <a:lumMod val="20000"/>
              <a:lumOff val="80000"/>
            </a:schemeClr>
          </a:solid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س1: استعان الكاتب بأساليب فنية لبناء القصة في عالم الطبيعة . </a:t>
            </a:r>
            <a:r>
              <a:rPr lang="ar-BH" sz="3200" b="1" dirty="0">
                <a:solidFill>
                  <a:srgbClr val="FF0000"/>
                </a:solidFill>
                <a:latin typeface="Sakkal Majalla" panose="02000000000000000000" pitchFamily="2" charset="-78"/>
                <a:cs typeface="Sakkal Majalla" panose="02000000000000000000" pitchFamily="2" charset="-78"/>
              </a:rPr>
              <a:t>(4د)</a:t>
            </a:r>
          </a:p>
          <a:p>
            <a:pPr algn="r" rtl="1"/>
            <a:r>
              <a:rPr lang="ar-BH" sz="3200" dirty="0">
                <a:latin typeface="Sakkal Majalla" panose="02000000000000000000" pitchFamily="2" charset="-78"/>
                <a:cs typeface="Sakkal Majalla" panose="02000000000000000000" pitchFamily="2" charset="-78"/>
              </a:rPr>
              <a:t>  اذكر هذه الأدوات مع مثال من النّصّ لكل منها.</a:t>
            </a:r>
            <a:endParaRPr lang="en-GB" sz="3200" dirty="0">
              <a:latin typeface="Sakkal Majalla" panose="02000000000000000000" pitchFamily="2" charset="-78"/>
              <a:cs typeface="Sakkal Majalla" panose="02000000000000000000" pitchFamily="2" charset="-78"/>
            </a:endParaRPr>
          </a:p>
        </p:txBody>
      </p:sp>
      <p:sp>
        <p:nvSpPr>
          <p:cNvPr id="16" name="مستطيل 15">
            <a:extLst>
              <a:ext uri="{FF2B5EF4-FFF2-40B4-BE49-F238E27FC236}">
                <a16:creationId xmlns:a16="http://schemas.microsoft.com/office/drawing/2014/main" id="{067EC069-64DE-4A9C-9089-CD4642B9C219}"/>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sp>
        <p:nvSpPr>
          <p:cNvPr id="17" name="مربع نص 16">
            <a:extLst>
              <a:ext uri="{FF2B5EF4-FFF2-40B4-BE49-F238E27FC236}">
                <a16:creationId xmlns:a16="http://schemas.microsoft.com/office/drawing/2014/main" id="{46C0DAA1-7ABD-4FE5-8FA7-57A654985A41}"/>
              </a:ext>
            </a:extLst>
          </p:cNvPr>
          <p:cNvSpPr txBox="1"/>
          <p:nvPr/>
        </p:nvSpPr>
        <p:spPr>
          <a:xfrm>
            <a:off x="1287517" y="4127635"/>
            <a:ext cx="10190088" cy="1077218"/>
          </a:xfrm>
          <a:prstGeom prst="rect">
            <a:avLst/>
          </a:prstGeom>
          <a:solidFill>
            <a:schemeClr val="accent1">
              <a:lumMod val="20000"/>
              <a:lumOff val="80000"/>
            </a:schemeClr>
          </a:solid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س2: تضمّنت قصة البنفسجة الطّموح مجموعة من القيم الإنسانيّة. </a:t>
            </a:r>
            <a:r>
              <a:rPr lang="ar-BH" sz="3200" b="1" dirty="0">
                <a:solidFill>
                  <a:srgbClr val="FF0000"/>
                </a:solidFill>
                <a:latin typeface="Sakkal Majalla" panose="02000000000000000000" pitchFamily="2" charset="-78"/>
                <a:cs typeface="Sakkal Majalla" panose="02000000000000000000" pitchFamily="2" charset="-78"/>
              </a:rPr>
              <a:t>(3د)</a:t>
            </a:r>
          </a:p>
          <a:p>
            <a:pPr algn="r" rtl="1"/>
            <a:r>
              <a:rPr lang="ar-BH" sz="3200" dirty="0">
                <a:latin typeface="Sakkal Majalla" panose="02000000000000000000" pitchFamily="2" charset="-78"/>
                <a:cs typeface="Sakkal Majalla" panose="02000000000000000000" pitchFamily="2" charset="-78"/>
              </a:rPr>
              <a:t>وضّح كيف يمكنك أن تستفيد منها في حياتك.</a:t>
            </a:r>
            <a:endParaRPr lang="en-GB" sz="3200" dirty="0">
              <a:latin typeface="Sakkal Majalla" panose="02000000000000000000" pitchFamily="2" charset="-78"/>
              <a:cs typeface="Sakkal Majalla" panose="02000000000000000000" pitchFamily="2" charset="-78"/>
            </a:endParaRPr>
          </a:p>
        </p:txBody>
      </p:sp>
      <p:sp>
        <p:nvSpPr>
          <p:cNvPr id="18" name="Rectangle 13">
            <a:extLst>
              <a:ext uri="{FF2B5EF4-FFF2-40B4-BE49-F238E27FC236}">
                <a16:creationId xmlns:a16="http://schemas.microsoft.com/office/drawing/2014/main" id="{69C732F0-126F-44A5-A96A-0BB1E8235223}"/>
              </a:ext>
            </a:extLst>
          </p:cNvPr>
          <p:cNvSpPr/>
          <p:nvPr/>
        </p:nvSpPr>
        <p:spPr>
          <a:xfrm>
            <a:off x="1397085" y="1989032"/>
            <a:ext cx="10080520" cy="1988237"/>
          </a:xfrm>
          <a:prstGeom prst="rect">
            <a:avLst/>
          </a:prstGeom>
          <a:solidFill>
            <a:schemeClr val="accent2">
              <a:lumMod val="40000"/>
              <a:lumOff val="60000"/>
            </a:schemeClr>
          </a:solidFill>
        </p:spPr>
        <p:txBody>
          <a:bodyPr wrap="square">
            <a:spAutoFit/>
          </a:bodyPr>
          <a:lstStyle/>
          <a:p>
            <a:pPr algn="just" rtl="1">
              <a:lnSpc>
                <a:spcPct val="80000"/>
              </a:lnSpc>
            </a:pPr>
            <a:r>
              <a:rPr lang="ar-BH" sz="3200" dirty="0">
                <a:solidFill>
                  <a:sysClr val="windowText" lastClr="000000"/>
                </a:solidFill>
                <a:latin typeface="Sakkal Majalla" panose="02000000000000000000" pitchFamily="2" charset="-78"/>
                <a:cs typeface="Sakkal Majalla" panose="02000000000000000000" pitchFamily="2" charset="-78"/>
              </a:rPr>
              <a:t>التّشبيه: </a:t>
            </a:r>
            <a:r>
              <a:rPr lang="ar-BH" sz="2800" dirty="0">
                <a:solidFill>
                  <a:schemeClr val="accent1">
                    <a:lumMod val="75000"/>
                  </a:schemeClr>
                </a:solidFill>
                <a:latin typeface="Sakkal Majalla" panose="02000000000000000000" pitchFamily="2" charset="-78"/>
                <a:cs typeface="Sakkal Majalla" panose="02000000000000000000" pitchFamily="2" charset="-78"/>
              </a:rPr>
              <a:t>(فاهتزتْ ضاحكةً): </a:t>
            </a:r>
            <a:r>
              <a:rPr lang="ar-BH" sz="2800" dirty="0">
                <a:solidFill>
                  <a:srgbClr val="FF0000"/>
                </a:solidFill>
                <a:latin typeface="Sakkal Majalla" panose="02000000000000000000" pitchFamily="2" charset="-78"/>
                <a:cs typeface="Sakkal Majalla" panose="02000000000000000000" pitchFamily="2" charset="-78"/>
              </a:rPr>
              <a:t>شَبَّهَ الكاتبُ الحديقةَ وهيَ تهتزُّ بإنسانٍ يضحكُ استغرابًا لحدوثِ شيءٍ غير متوقعٍ.</a:t>
            </a:r>
            <a:endParaRPr lang="ar-BH" sz="2800" dirty="0">
              <a:solidFill>
                <a:sysClr val="windowText" lastClr="000000"/>
              </a:solidFill>
              <a:latin typeface="Sakkal Majalla" panose="02000000000000000000" pitchFamily="2" charset="-78"/>
              <a:cs typeface="Sakkal Majalla" panose="02000000000000000000" pitchFamily="2" charset="-78"/>
            </a:endParaRPr>
          </a:p>
          <a:p>
            <a:pPr algn="just" rtl="1">
              <a:lnSpc>
                <a:spcPct val="80000"/>
              </a:lnSpc>
            </a:pPr>
            <a:r>
              <a:rPr lang="ar-BH" sz="3200" dirty="0">
                <a:solidFill>
                  <a:sysClr val="windowText" lastClr="000000"/>
                </a:solidFill>
                <a:latin typeface="Sakkal Majalla" panose="02000000000000000000" pitchFamily="2" charset="-78"/>
                <a:cs typeface="Sakkal Majalla" panose="02000000000000000000" pitchFamily="2" charset="-78"/>
              </a:rPr>
              <a:t>الأساليب البلاغيّة</a:t>
            </a:r>
            <a:r>
              <a:rPr lang="ar-BH" sz="3200" dirty="0">
                <a:solidFill>
                  <a:schemeClr val="accent1">
                    <a:lumMod val="75000"/>
                  </a:schemeClr>
                </a:solidFill>
                <a:latin typeface="Sakkal Majalla" panose="02000000000000000000" pitchFamily="2" charset="-78"/>
                <a:cs typeface="Sakkal Majalla" panose="02000000000000000000" pitchFamily="2" charset="-78"/>
              </a:rPr>
              <a:t>: (</a:t>
            </a:r>
            <a:r>
              <a:rPr lang="ar-BH" sz="2800" dirty="0">
                <a:solidFill>
                  <a:schemeClr val="accent1">
                    <a:lumMod val="75000"/>
                  </a:schemeClr>
                </a:solidFill>
                <a:latin typeface="Sakkal Majalla" panose="02000000000000000000" pitchFamily="2" charset="-78"/>
                <a:cs typeface="Sakkal Majalla" panose="02000000000000000000" pitchFamily="2" charset="-78"/>
              </a:rPr>
              <a:t>ماذا جرى لك يا ابنتي البنفسجة؟)</a:t>
            </a:r>
            <a:r>
              <a:rPr lang="ar-BH" sz="2800" dirty="0">
                <a:solidFill>
                  <a:sysClr val="windowText" lastClr="000000"/>
                </a:solidFill>
                <a:latin typeface="Sakkal Majalla" panose="02000000000000000000" pitchFamily="2" charset="-78"/>
                <a:cs typeface="Sakkal Majalla" panose="02000000000000000000" pitchFamily="2" charset="-78"/>
              </a:rPr>
              <a:t> </a:t>
            </a:r>
            <a:r>
              <a:rPr lang="ar-BH" sz="2800" dirty="0">
                <a:solidFill>
                  <a:srgbClr val="FF0000"/>
                </a:solidFill>
                <a:latin typeface="Sakkal Majalla" panose="02000000000000000000" pitchFamily="2" charset="-78"/>
                <a:cs typeface="Sakkal Majalla" panose="02000000000000000000" pitchFamily="2" charset="-78"/>
              </a:rPr>
              <a:t>أسلوب استفهام الغرض منه النّصح والتّوجيه.</a:t>
            </a:r>
          </a:p>
          <a:p>
            <a:pPr algn="just" rtl="1">
              <a:lnSpc>
                <a:spcPct val="80000"/>
              </a:lnSpc>
            </a:pPr>
            <a:r>
              <a:rPr lang="ar-BH" sz="3200" dirty="0">
                <a:solidFill>
                  <a:sysClr val="windowText" lastClr="000000"/>
                </a:solidFill>
                <a:latin typeface="Sakkal Majalla" panose="02000000000000000000" pitchFamily="2" charset="-78"/>
                <a:cs typeface="Sakkal Majalla" panose="02000000000000000000" pitchFamily="2" charset="-78"/>
              </a:rPr>
              <a:t>الرّمز: </a:t>
            </a:r>
            <a:r>
              <a:rPr lang="ar-BH" sz="2800" dirty="0">
                <a:solidFill>
                  <a:schemeClr val="accent1">
                    <a:lumMod val="75000"/>
                  </a:schemeClr>
                </a:solidFill>
                <a:latin typeface="Sakkal Majalla" panose="02000000000000000000" pitchFamily="2" charset="-78"/>
                <a:cs typeface="Sakkal Majalla" panose="02000000000000000000" pitchFamily="2" charset="-78"/>
              </a:rPr>
              <a:t>( البنفسجة) </a:t>
            </a:r>
            <a:r>
              <a:rPr lang="ar-BH" sz="2800" dirty="0">
                <a:solidFill>
                  <a:srgbClr val="FF0000"/>
                </a:solidFill>
                <a:latin typeface="Sakkal Majalla" panose="02000000000000000000" pitchFamily="2" charset="-78"/>
                <a:cs typeface="Sakkal Majalla" panose="02000000000000000000" pitchFamily="2" charset="-78"/>
              </a:rPr>
              <a:t>رمز الإنسان الطّموح . </a:t>
            </a:r>
            <a:r>
              <a:rPr lang="ar-BH" sz="2800" dirty="0">
                <a:solidFill>
                  <a:schemeClr val="accent1">
                    <a:lumMod val="75000"/>
                  </a:schemeClr>
                </a:solidFill>
                <a:latin typeface="Sakkal Majalla" panose="02000000000000000000" pitchFamily="2" charset="-78"/>
                <a:cs typeface="Sakkal Majalla" panose="02000000000000000000" pitchFamily="2" charset="-78"/>
              </a:rPr>
              <a:t>(الحديقة) </a:t>
            </a:r>
            <a:r>
              <a:rPr lang="ar-BH" sz="2800" dirty="0">
                <a:solidFill>
                  <a:srgbClr val="FF0000"/>
                </a:solidFill>
                <a:latin typeface="Sakkal Majalla" panose="02000000000000000000" pitchFamily="2" charset="-78"/>
                <a:cs typeface="Sakkal Majalla" panose="02000000000000000000" pitchFamily="2" charset="-78"/>
              </a:rPr>
              <a:t>رمز الإنسان الحكيم</a:t>
            </a:r>
            <a:r>
              <a:rPr lang="ar-BH" sz="2800" dirty="0">
                <a:solidFill>
                  <a:sysClr val="windowText" lastClr="000000"/>
                </a:solidFill>
                <a:latin typeface="Sakkal Majalla" panose="02000000000000000000" pitchFamily="2" charset="-78"/>
                <a:cs typeface="Sakkal Majalla" panose="02000000000000000000" pitchFamily="2" charset="-78"/>
              </a:rPr>
              <a:t>.</a:t>
            </a:r>
          </a:p>
        </p:txBody>
      </p:sp>
      <p:sp>
        <p:nvSpPr>
          <p:cNvPr id="13" name="Title 1">
            <a:extLst>
              <a:ext uri="{FF2B5EF4-FFF2-40B4-BE49-F238E27FC236}">
                <a16:creationId xmlns:a16="http://schemas.microsoft.com/office/drawing/2014/main" id="{0342E509-7C44-4695-9B93-FB298D2358FC}"/>
              </a:ext>
            </a:extLst>
          </p:cNvPr>
          <p:cNvSpPr txBox="1">
            <a:spLocks/>
          </p:cNvSpPr>
          <p:nvPr/>
        </p:nvSpPr>
        <p:spPr>
          <a:xfrm>
            <a:off x="9080938" y="118037"/>
            <a:ext cx="2852865" cy="67189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000" b="1" dirty="0">
                <a:solidFill>
                  <a:schemeClr val="bg1"/>
                </a:solidFill>
                <a:latin typeface="Sakkal Majalla" panose="02000000000000000000" pitchFamily="2" charset="-78"/>
                <a:cs typeface="Sakkal Majalla" panose="02000000000000000000" pitchFamily="2" charset="-78"/>
              </a:rPr>
              <a:t>النّشاط الختاميّ </a:t>
            </a:r>
            <a:endParaRPr lang="en-GB" sz="4000" b="1" dirty="0">
              <a:solidFill>
                <a:schemeClr val="bg1"/>
              </a:solidFill>
              <a:latin typeface="Sakkal Majalla" panose="02000000000000000000" pitchFamily="2" charset="-78"/>
              <a:cs typeface="Sakkal Majalla" panose="02000000000000000000" pitchFamily="2" charset="-78"/>
            </a:endParaRPr>
          </a:p>
        </p:txBody>
      </p:sp>
      <p:sp>
        <p:nvSpPr>
          <p:cNvPr id="19" name="Rectangle 13">
            <a:extLst>
              <a:ext uri="{FF2B5EF4-FFF2-40B4-BE49-F238E27FC236}">
                <a16:creationId xmlns:a16="http://schemas.microsoft.com/office/drawing/2014/main" id="{CE88DDC7-E46A-49CF-B7CE-50A16A8F2C89}"/>
              </a:ext>
            </a:extLst>
          </p:cNvPr>
          <p:cNvSpPr/>
          <p:nvPr/>
        </p:nvSpPr>
        <p:spPr>
          <a:xfrm>
            <a:off x="1287517" y="5360391"/>
            <a:ext cx="10190088" cy="904863"/>
          </a:xfrm>
          <a:prstGeom prst="rect">
            <a:avLst/>
          </a:prstGeom>
          <a:solidFill>
            <a:schemeClr val="accent2">
              <a:lumMod val="40000"/>
              <a:lumOff val="60000"/>
            </a:schemeClr>
          </a:solidFill>
        </p:spPr>
        <p:txBody>
          <a:bodyPr wrap="square">
            <a:spAutoFit/>
          </a:bodyPr>
          <a:lstStyle/>
          <a:p>
            <a:pPr algn="just" rtl="1">
              <a:lnSpc>
                <a:spcPct val="80000"/>
              </a:lnSpc>
            </a:pPr>
            <a:r>
              <a:rPr lang="ar-BH" sz="3200" dirty="0">
                <a:solidFill>
                  <a:sysClr val="windowText" lastClr="000000"/>
                </a:solidFill>
                <a:latin typeface="Sakkal Majalla" panose="02000000000000000000" pitchFamily="2" charset="-78"/>
                <a:cs typeface="Sakkal Majalla" panose="02000000000000000000" pitchFamily="2" charset="-78"/>
              </a:rPr>
              <a:t>إنّ الطّموح الّذي ميّز البنفسجة هو أساس النّجاح والتّقدم، وحتى يحقّق الإنسان أمانيه الّتي تناسب قدراته ويصل لما يريده لابدّ أنْ يكون طموحًا ويبتعدَ عن التّردد والتّخاذل.</a:t>
            </a:r>
          </a:p>
        </p:txBody>
      </p:sp>
    </p:spTree>
    <p:extLst>
      <p:ext uri="{BB962C8B-B14F-4D97-AF65-F5344CB8AC3E}">
        <p14:creationId xmlns:p14="http://schemas.microsoft.com/office/powerpoint/2010/main" val="158495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circle(in)">
                                      <p:cBhvr>
                                        <p:cTn id="13" dur="20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ppt_x"/>
                                          </p:val>
                                        </p:tav>
                                        <p:tav tm="100000">
                                          <p:val>
                                            <p:strVal val="#ppt_x"/>
                                          </p:val>
                                        </p:tav>
                                      </p:tavLst>
                                    </p:anim>
                                    <p:anim calcmode="lin" valueType="num">
                                      <p:cBhvr additive="base">
                                        <p:cTn id="1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circle(in)">
                                      <p:cBhvr>
                                        <p:cTn id="24"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animBg="1"/>
      <p:bldP spid="18" grpId="0" animBg="1"/>
      <p:bldP spid="1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7EFA9C2A-B889-49F9-AB44-7999233D09D3}"/>
              </a:ext>
            </a:extLst>
          </p:cNvPr>
          <p:cNvSpPr txBox="1"/>
          <p:nvPr/>
        </p:nvSpPr>
        <p:spPr>
          <a:xfrm>
            <a:off x="1397085" y="842954"/>
            <a:ext cx="10080520" cy="584775"/>
          </a:xfrm>
          <a:prstGeom prst="rect">
            <a:avLst/>
          </a:prstGeom>
          <a:solidFill>
            <a:schemeClr val="accent1">
              <a:lumMod val="20000"/>
              <a:lumOff val="80000"/>
            </a:schemeClr>
          </a:solid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س3: أُلَخِّصُ عناصر القصّة الواردة في نصّ (البنفسجة الطّموح): </a:t>
            </a:r>
            <a:r>
              <a:rPr lang="ar-BH" sz="3200" b="1" dirty="0">
                <a:solidFill>
                  <a:srgbClr val="FF0000"/>
                </a:solidFill>
                <a:latin typeface="Sakkal Majalla" panose="02000000000000000000" pitchFamily="2" charset="-78"/>
                <a:cs typeface="Sakkal Majalla" panose="02000000000000000000" pitchFamily="2" charset="-78"/>
              </a:rPr>
              <a:t>(6د)</a:t>
            </a:r>
            <a:endParaRPr lang="en-GB" sz="3200" b="1" dirty="0">
              <a:solidFill>
                <a:srgbClr val="FF0000"/>
              </a:solidFill>
              <a:latin typeface="Sakkal Majalla" panose="02000000000000000000" pitchFamily="2" charset="-78"/>
              <a:cs typeface="Sakkal Majalla" panose="02000000000000000000" pitchFamily="2" charset="-78"/>
            </a:endParaRPr>
          </a:p>
        </p:txBody>
      </p:sp>
      <p:sp>
        <p:nvSpPr>
          <p:cNvPr id="16" name="مستطيل 15">
            <a:extLst>
              <a:ext uri="{FF2B5EF4-FFF2-40B4-BE49-F238E27FC236}">
                <a16:creationId xmlns:a16="http://schemas.microsoft.com/office/drawing/2014/main" id="{067EC069-64DE-4A9C-9089-CD4642B9C219}"/>
              </a:ext>
            </a:extLst>
          </p:cNvPr>
          <p:cNvSpPr/>
          <p:nvPr/>
        </p:nvSpPr>
        <p:spPr>
          <a:xfrm>
            <a:off x="143816" y="93156"/>
            <a:ext cx="2506539" cy="3595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لغة عربيّة / البنفسجة الطّموح</a:t>
            </a:r>
          </a:p>
        </p:txBody>
      </p:sp>
      <p:sp>
        <p:nvSpPr>
          <p:cNvPr id="2" name="مستطيل 1">
            <a:extLst>
              <a:ext uri="{FF2B5EF4-FFF2-40B4-BE49-F238E27FC236}">
                <a16:creationId xmlns:a16="http://schemas.microsoft.com/office/drawing/2014/main" id="{37C6E239-8775-46F4-91B1-A561CB9A9354}"/>
              </a:ext>
            </a:extLst>
          </p:cNvPr>
          <p:cNvSpPr/>
          <p:nvPr/>
        </p:nvSpPr>
        <p:spPr>
          <a:xfrm>
            <a:off x="8818487" y="1650124"/>
            <a:ext cx="2659117" cy="1514959"/>
          </a:xfrm>
          <a:prstGeom prst="rect">
            <a:avLst/>
          </a:prstGeom>
          <a:solidFill>
            <a:schemeClr val="accent2">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400" b="1" dirty="0">
                <a:solidFill>
                  <a:srgbClr val="FF0000"/>
                </a:solidFill>
                <a:latin typeface="Sakkal Majalla" panose="02000000000000000000" pitchFamily="2" charset="-78"/>
                <a:cs typeface="Sakkal Majalla" panose="02000000000000000000" pitchFamily="2" charset="-78"/>
              </a:rPr>
              <a:t>الشّخصيّات</a:t>
            </a:r>
          </a:p>
          <a:p>
            <a:pPr algn="ctr"/>
            <a:endParaRPr lang="ar-BH" sz="2400" b="1" dirty="0">
              <a:solidFill>
                <a:srgbClr val="FF0000"/>
              </a:solidFill>
              <a:latin typeface="Sakkal Majalla" panose="02000000000000000000" pitchFamily="2" charset="-78"/>
              <a:cs typeface="Sakkal Majalla" panose="02000000000000000000" pitchFamily="2" charset="-78"/>
            </a:endParaRPr>
          </a:p>
          <a:p>
            <a:pPr algn="ctr"/>
            <a:endParaRPr lang="ar-BH" sz="2400" b="1" dirty="0">
              <a:solidFill>
                <a:srgbClr val="FF0000"/>
              </a:solidFill>
              <a:latin typeface="Sakkal Majalla" panose="02000000000000000000" pitchFamily="2" charset="-78"/>
              <a:cs typeface="Sakkal Majalla" panose="02000000000000000000" pitchFamily="2" charset="-78"/>
            </a:endParaRPr>
          </a:p>
          <a:p>
            <a:pPr algn="ctr"/>
            <a:endParaRPr lang="ar-BH" sz="2400" b="1" dirty="0">
              <a:solidFill>
                <a:srgbClr val="FF0000"/>
              </a:solidFill>
              <a:latin typeface="Sakkal Majalla" panose="02000000000000000000" pitchFamily="2" charset="-78"/>
              <a:cs typeface="Sakkal Majalla" panose="02000000000000000000" pitchFamily="2" charset="-78"/>
            </a:endParaRPr>
          </a:p>
        </p:txBody>
      </p:sp>
      <p:sp>
        <p:nvSpPr>
          <p:cNvPr id="6" name="مستطيل 5">
            <a:extLst>
              <a:ext uri="{FF2B5EF4-FFF2-40B4-BE49-F238E27FC236}">
                <a16:creationId xmlns:a16="http://schemas.microsoft.com/office/drawing/2014/main" id="{DC089629-E8F0-4E67-9E41-49CFA8E051EF}"/>
              </a:ext>
            </a:extLst>
          </p:cNvPr>
          <p:cNvSpPr/>
          <p:nvPr/>
        </p:nvSpPr>
        <p:spPr>
          <a:xfrm>
            <a:off x="1255404" y="3291579"/>
            <a:ext cx="10195337" cy="1949671"/>
          </a:xfrm>
          <a:prstGeom prst="rect">
            <a:avLst/>
          </a:prstGeom>
          <a:solidFill>
            <a:schemeClr val="accent2">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7" name="مستطيل 6">
            <a:extLst>
              <a:ext uri="{FF2B5EF4-FFF2-40B4-BE49-F238E27FC236}">
                <a16:creationId xmlns:a16="http://schemas.microsoft.com/office/drawing/2014/main" id="{2D70A9E5-8CED-4D70-973C-6628AFD46D8F}"/>
              </a:ext>
            </a:extLst>
          </p:cNvPr>
          <p:cNvSpPr/>
          <p:nvPr/>
        </p:nvSpPr>
        <p:spPr>
          <a:xfrm>
            <a:off x="1783614" y="1650124"/>
            <a:ext cx="2364828" cy="1145627"/>
          </a:xfrm>
          <a:prstGeom prst="rect">
            <a:avLst/>
          </a:prstGeom>
          <a:solidFill>
            <a:schemeClr val="accent2">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400" b="1" dirty="0">
                <a:solidFill>
                  <a:srgbClr val="FF0000"/>
                </a:solidFill>
                <a:latin typeface="Sakkal Majalla" panose="02000000000000000000" pitchFamily="2" charset="-78"/>
                <a:cs typeface="Sakkal Majalla" panose="02000000000000000000" pitchFamily="2" charset="-78"/>
              </a:rPr>
              <a:t>الــــــزّمـــــــان</a:t>
            </a:r>
          </a:p>
          <a:p>
            <a:pPr algn="ctr"/>
            <a:endParaRPr lang="ar-BH" sz="2400" b="1" dirty="0">
              <a:solidFill>
                <a:srgbClr val="FF0000"/>
              </a:solidFill>
              <a:latin typeface="Sakkal Majalla" panose="02000000000000000000" pitchFamily="2" charset="-78"/>
              <a:cs typeface="Sakkal Majalla" panose="02000000000000000000" pitchFamily="2" charset="-78"/>
            </a:endParaRPr>
          </a:p>
          <a:p>
            <a:pPr algn="ctr"/>
            <a:endParaRPr lang="ar-BH" sz="2400" b="1" dirty="0">
              <a:solidFill>
                <a:srgbClr val="FF0000"/>
              </a:solidFill>
              <a:latin typeface="Sakkal Majalla" panose="02000000000000000000" pitchFamily="2" charset="-78"/>
              <a:cs typeface="Sakkal Majalla" panose="02000000000000000000" pitchFamily="2" charset="-78"/>
            </a:endParaRPr>
          </a:p>
        </p:txBody>
      </p:sp>
      <p:sp>
        <p:nvSpPr>
          <p:cNvPr id="8" name="مستطيل 7">
            <a:extLst>
              <a:ext uri="{FF2B5EF4-FFF2-40B4-BE49-F238E27FC236}">
                <a16:creationId xmlns:a16="http://schemas.microsoft.com/office/drawing/2014/main" id="{1DCC107C-A3CF-4DDB-A6E0-30FCE8439219}"/>
              </a:ext>
            </a:extLst>
          </p:cNvPr>
          <p:cNvSpPr/>
          <p:nvPr/>
        </p:nvSpPr>
        <p:spPr>
          <a:xfrm>
            <a:off x="5254931" y="1650125"/>
            <a:ext cx="2364828" cy="1145627"/>
          </a:xfrm>
          <a:prstGeom prst="rect">
            <a:avLst/>
          </a:prstGeom>
          <a:solidFill>
            <a:schemeClr val="accent2">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400" b="1" dirty="0">
                <a:solidFill>
                  <a:srgbClr val="FF0000"/>
                </a:solidFill>
                <a:latin typeface="Sakkal Majalla" panose="02000000000000000000" pitchFamily="2" charset="-78"/>
                <a:cs typeface="Sakkal Majalla" panose="02000000000000000000" pitchFamily="2" charset="-78"/>
              </a:rPr>
              <a:t>المكــــــــــــــــــــــــــــــان</a:t>
            </a:r>
          </a:p>
          <a:p>
            <a:pPr algn="ctr"/>
            <a:endParaRPr lang="ar-BH" sz="2400" b="1" dirty="0">
              <a:solidFill>
                <a:srgbClr val="FF0000"/>
              </a:solidFill>
              <a:latin typeface="Sakkal Majalla" panose="02000000000000000000" pitchFamily="2" charset="-78"/>
              <a:cs typeface="Sakkal Majalla" panose="02000000000000000000" pitchFamily="2" charset="-78"/>
            </a:endParaRPr>
          </a:p>
          <a:p>
            <a:pPr algn="ctr"/>
            <a:endParaRPr lang="ar-BH" sz="2400" b="1" dirty="0">
              <a:solidFill>
                <a:srgbClr val="FF0000"/>
              </a:solidFill>
              <a:latin typeface="Sakkal Majalla" panose="02000000000000000000" pitchFamily="2" charset="-78"/>
              <a:cs typeface="Sakkal Majalla" panose="02000000000000000000" pitchFamily="2" charset="-78"/>
            </a:endParaRPr>
          </a:p>
        </p:txBody>
      </p:sp>
      <p:sp>
        <p:nvSpPr>
          <p:cNvPr id="10" name="مستطيل 9">
            <a:extLst>
              <a:ext uri="{FF2B5EF4-FFF2-40B4-BE49-F238E27FC236}">
                <a16:creationId xmlns:a16="http://schemas.microsoft.com/office/drawing/2014/main" id="{B83CD38A-034A-4B51-8985-77FAE80CD728}"/>
              </a:ext>
            </a:extLst>
          </p:cNvPr>
          <p:cNvSpPr/>
          <p:nvPr/>
        </p:nvSpPr>
        <p:spPr>
          <a:xfrm>
            <a:off x="1276425" y="5450234"/>
            <a:ext cx="10174316" cy="825063"/>
          </a:xfrm>
          <a:prstGeom prst="rect">
            <a:avLst/>
          </a:prstGeom>
          <a:solidFill>
            <a:schemeClr val="accent2">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cxnSp>
        <p:nvCxnSpPr>
          <p:cNvPr id="11" name="رابط كسهم مستقيم 10">
            <a:extLst>
              <a:ext uri="{FF2B5EF4-FFF2-40B4-BE49-F238E27FC236}">
                <a16:creationId xmlns:a16="http://schemas.microsoft.com/office/drawing/2014/main" id="{48637DEA-F083-432F-AED6-F7A84F1591F0}"/>
              </a:ext>
            </a:extLst>
          </p:cNvPr>
          <p:cNvCxnSpPr>
            <a:cxnSpLocks/>
          </p:cNvCxnSpPr>
          <p:nvPr/>
        </p:nvCxnSpPr>
        <p:spPr>
          <a:xfrm flipH="1" flipV="1">
            <a:off x="7693452" y="2207170"/>
            <a:ext cx="1051343" cy="15767"/>
          </a:xfrm>
          <a:prstGeom prst="straightConnector1">
            <a:avLst/>
          </a:prstGeom>
          <a:ln w="69850">
            <a:tailEnd type="triangle"/>
          </a:ln>
        </p:spPr>
        <p:style>
          <a:lnRef idx="1">
            <a:schemeClr val="accent1"/>
          </a:lnRef>
          <a:fillRef idx="0">
            <a:schemeClr val="accent1"/>
          </a:fillRef>
          <a:effectRef idx="0">
            <a:schemeClr val="accent1"/>
          </a:effectRef>
          <a:fontRef idx="minor">
            <a:schemeClr val="tx1"/>
          </a:fontRef>
        </p:style>
      </p:cxnSp>
      <p:cxnSp>
        <p:nvCxnSpPr>
          <p:cNvPr id="13" name="رابط كسهم مستقيم 12">
            <a:extLst>
              <a:ext uri="{FF2B5EF4-FFF2-40B4-BE49-F238E27FC236}">
                <a16:creationId xmlns:a16="http://schemas.microsoft.com/office/drawing/2014/main" id="{B840214B-6522-4DCF-9CA4-D954DFF3023F}"/>
              </a:ext>
            </a:extLst>
          </p:cNvPr>
          <p:cNvCxnSpPr>
            <a:cxnSpLocks/>
          </p:cNvCxnSpPr>
          <p:nvPr/>
        </p:nvCxnSpPr>
        <p:spPr>
          <a:xfrm flipH="1" flipV="1">
            <a:off x="4148442" y="2222937"/>
            <a:ext cx="1051343" cy="15767"/>
          </a:xfrm>
          <a:prstGeom prst="straightConnector1">
            <a:avLst/>
          </a:prstGeom>
          <a:ln w="69850">
            <a:tailEnd type="triangle"/>
          </a:ln>
        </p:spPr>
        <p:style>
          <a:lnRef idx="1">
            <a:schemeClr val="accent1"/>
          </a:lnRef>
          <a:fillRef idx="0">
            <a:schemeClr val="accent1"/>
          </a:fillRef>
          <a:effectRef idx="0">
            <a:schemeClr val="accent1"/>
          </a:effectRef>
          <a:fontRef idx="minor">
            <a:schemeClr val="tx1"/>
          </a:fontRef>
        </p:style>
      </p:cxnSp>
      <p:cxnSp>
        <p:nvCxnSpPr>
          <p:cNvPr id="14" name="رابط كسهم مستقيم 13">
            <a:extLst>
              <a:ext uri="{FF2B5EF4-FFF2-40B4-BE49-F238E27FC236}">
                <a16:creationId xmlns:a16="http://schemas.microsoft.com/office/drawing/2014/main" id="{3E853289-7151-488D-AE5B-3300B4F00C58}"/>
              </a:ext>
            </a:extLst>
          </p:cNvPr>
          <p:cNvCxnSpPr>
            <a:cxnSpLocks/>
          </p:cNvCxnSpPr>
          <p:nvPr/>
        </p:nvCxnSpPr>
        <p:spPr>
          <a:xfrm>
            <a:off x="6426831" y="5151796"/>
            <a:ext cx="1" cy="406327"/>
          </a:xfrm>
          <a:prstGeom prst="straightConnector1">
            <a:avLst/>
          </a:prstGeom>
          <a:ln w="69850">
            <a:tailEnd type="triangle"/>
          </a:ln>
        </p:spPr>
        <p:style>
          <a:lnRef idx="1">
            <a:schemeClr val="accent1"/>
          </a:lnRef>
          <a:fillRef idx="0">
            <a:schemeClr val="accent1"/>
          </a:fillRef>
          <a:effectRef idx="0">
            <a:schemeClr val="accent1"/>
          </a:effectRef>
          <a:fontRef idx="minor">
            <a:schemeClr val="tx1"/>
          </a:fontRef>
        </p:style>
      </p:cxnSp>
      <p:cxnSp>
        <p:nvCxnSpPr>
          <p:cNvPr id="15" name="رابط كسهم مستقيم 14">
            <a:extLst>
              <a:ext uri="{FF2B5EF4-FFF2-40B4-BE49-F238E27FC236}">
                <a16:creationId xmlns:a16="http://schemas.microsoft.com/office/drawing/2014/main" id="{D4A5A23C-0ED8-423A-A776-AFCB5623F31F}"/>
              </a:ext>
            </a:extLst>
          </p:cNvPr>
          <p:cNvCxnSpPr>
            <a:cxnSpLocks/>
          </p:cNvCxnSpPr>
          <p:nvPr/>
        </p:nvCxnSpPr>
        <p:spPr>
          <a:xfrm>
            <a:off x="2650355" y="2795751"/>
            <a:ext cx="1" cy="308319"/>
          </a:xfrm>
          <a:prstGeom prst="straightConnector1">
            <a:avLst/>
          </a:prstGeom>
          <a:ln w="69850">
            <a:tailEnd type="triangle"/>
          </a:ln>
        </p:spPr>
        <p:style>
          <a:lnRef idx="1">
            <a:schemeClr val="accent1"/>
          </a:lnRef>
          <a:fillRef idx="0">
            <a:schemeClr val="accent1"/>
          </a:fillRef>
          <a:effectRef idx="0">
            <a:schemeClr val="accent1"/>
          </a:effectRef>
          <a:fontRef idx="minor">
            <a:schemeClr val="tx1"/>
          </a:fontRef>
        </p:style>
      </p:cxnSp>
      <p:sp>
        <p:nvSpPr>
          <p:cNvPr id="20" name="مربع نص 19">
            <a:extLst>
              <a:ext uri="{FF2B5EF4-FFF2-40B4-BE49-F238E27FC236}">
                <a16:creationId xmlns:a16="http://schemas.microsoft.com/office/drawing/2014/main" id="{FC1E06A1-409A-46A2-A8CE-563148489294}"/>
              </a:ext>
            </a:extLst>
          </p:cNvPr>
          <p:cNvSpPr txBox="1"/>
          <p:nvPr/>
        </p:nvSpPr>
        <p:spPr>
          <a:xfrm>
            <a:off x="8839752" y="1964754"/>
            <a:ext cx="2659109" cy="1200329"/>
          </a:xfrm>
          <a:prstGeom prst="rect">
            <a:avLst/>
          </a:prstGeom>
          <a:noFill/>
        </p:spPr>
        <p:txBody>
          <a:bodyPr wrap="square" rtlCol="1">
            <a:spAutoFit/>
          </a:bodyPr>
          <a:lstStyle/>
          <a:p>
            <a:pPr algn="ctr"/>
            <a:r>
              <a:rPr lang="ar-BH" sz="2400" b="1" dirty="0">
                <a:latin typeface="Sakkal Majalla" panose="02000000000000000000" pitchFamily="2" charset="-78"/>
                <a:cs typeface="Sakkal Majalla" panose="02000000000000000000" pitchFamily="2" charset="-78"/>
              </a:rPr>
              <a:t>البنفسجة – </a:t>
            </a:r>
            <a:r>
              <a:rPr lang="ar-BH" sz="2400" b="1" dirty="0" err="1">
                <a:latin typeface="Sakkal Majalla" panose="02000000000000000000" pitchFamily="2" charset="-78"/>
                <a:cs typeface="Sakkal Majalla" panose="02000000000000000000" pitchFamily="2" charset="-78"/>
              </a:rPr>
              <a:t>البنفسجات</a:t>
            </a:r>
            <a:r>
              <a:rPr lang="ar-BH" sz="2400" b="1" dirty="0">
                <a:latin typeface="Sakkal Majalla" panose="02000000000000000000" pitchFamily="2" charset="-78"/>
                <a:cs typeface="Sakkal Majalla" panose="02000000000000000000" pitchFamily="2" charset="-78"/>
              </a:rPr>
              <a:t> الصّغيرة -الحديقة- الوردة</a:t>
            </a:r>
          </a:p>
          <a:p>
            <a:pPr algn="ctr"/>
            <a:r>
              <a:rPr lang="ar-BH" sz="2400" b="1" dirty="0">
                <a:latin typeface="Sakkal Majalla" panose="02000000000000000000" pitchFamily="2" charset="-78"/>
                <a:cs typeface="Sakkal Majalla" panose="02000000000000000000" pitchFamily="2" charset="-78"/>
              </a:rPr>
              <a:t>ملكة البنفسج </a:t>
            </a:r>
          </a:p>
        </p:txBody>
      </p:sp>
      <p:sp>
        <p:nvSpPr>
          <p:cNvPr id="21" name="مربع نص 20">
            <a:extLst>
              <a:ext uri="{FF2B5EF4-FFF2-40B4-BE49-F238E27FC236}">
                <a16:creationId xmlns:a16="http://schemas.microsoft.com/office/drawing/2014/main" id="{B2EE7101-FBA2-4EDF-A318-2158ABAF70DD}"/>
              </a:ext>
            </a:extLst>
          </p:cNvPr>
          <p:cNvSpPr txBox="1"/>
          <p:nvPr/>
        </p:nvSpPr>
        <p:spPr>
          <a:xfrm>
            <a:off x="5133388" y="2123049"/>
            <a:ext cx="2659109" cy="461665"/>
          </a:xfrm>
          <a:prstGeom prst="rect">
            <a:avLst/>
          </a:prstGeom>
          <a:noFill/>
        </p:spPr>
        <p:txBody>
          <a:bodyPr wrap="square" rtlCol="1">
            <a:spAutoFit/>
          </a:bodyPr>
          <a:lstStyle/>
          <a:p>
            <a:pPr algn="ctr"/>
            <a:r>
              <a:rPr lang="ar-BH" sz="2400" b="1" dirty="0">
                <a:latin typeface="Sakkal Majalla" panose="02000000000000000000" pitchFamily="2" charset="-78"/>
                <a:cs typeface="Sakkal Majalla" panose="02000000000000000000" pitchFamily="2" charset="-78"/>
              </a:rPr>
              <a:t>الحديقة</a:t>
            </a:r>
          </a:p>
        </p:txBody>
      </p:sp>
      <p:sp>
        <p:nvSpPr>
          <p:cNvPr id="22" name="مربع نص 21">
            <a:extLst>
              <a:ext uri="{FF2B5EF4-FFF2-40B4-BE49-F238E27FC236}">
                <a16:creationId xmlns:a16="http://schemas.microsoft.com/office/drawing/2014/main" id="{6E549D34-D1CF-4D4C-B258-B15B43CC8551}"/>
              </a:ext>
            </a:extLst>
          </p:cNvPr>
          <p:cNvSpPr txBox="1"/>
          <p:nvPr/>
        </p:nvSpPr>
        <p:spPr>
          <a:xfrm>
            <a:off x="1783609" y="1973505"/>
            <a:ext cx="2364828" cy="830997"/>
          </a:xfrm>
          <a:prstGeom prst="rect">
            <a:avLst/>
          </a:prstGeom>
          <a:noFill/>
        </p:spPr>
        <p:txBody>
          <a:bodyPr wrap="square" rtlCol="1">
            <a:spAutoFit/>
          </a:bodyPr>
          <a:lstStyle/>
          <a:p>
            <a:pPr algn="ctr"/>
            <a:r>
              <a:rPr lang="ar-BH" sz="2400" b="1" dirty="0">
                <a:latin typeface="Sakkal Majalla" panose="02000000000000000000" pitchFamily="2" charset="-78"/>
                <a:cs typeface="Sakkal Majalla" panose="02000000000000000000" pitchFamily="2" charset="-78"/>
              </a:rPr>
              <a:t>مُنْذُ الصّباح الباكر حتى آخر الليل.</a:t>
            </a:r>
          </a:p>
        </p:txBody>
      </p:sp>
      <p:sp>
        <p:nvSpPr>
          <p:cNvPr id="23" name="مربع نص 22">
            <a:extLst>
              <a:ext uri="{FF2B5EF4-FFF2-40B4-BE49-F238E27FC236}">
                <a16:creationId xmlns:a16="http://schemas.microsoft.com/office/drawing/2014/main" id="{7DD65512-5FAD-4A53-86E1-B873AE73B90A}"/>
              </a:ext>
            </a:extLst>
          </p:cNvPr>
          <p:cNvSpPr txBox="1"/>
          <p:nvPr/>
        </p:nvSpPr>
        <p:spPr>
          <a:xfrm>
            <a:off x="2713905" y="3485752"/>
            <a:ext cx="8763695" cy="461665"/>
          </a:xfrm>
          <a:prstGeom prst="rect">
            <a:avLst/>
          </a:prstGeom>
          <a:noFill/>
        </p:spPr>
        <p:txBody>
          <a:bodyPr wrap="square" rtlCol="1">
            <a:spAutoFit/>
          </a:bodyPr>
          <a:lstStyle/>
          <a:p>
            <a:pPr algn="r"/>
            <a:r>
              <a:rPr lang="ar-BH" sz="2400" b="1" dirty="0">
                <a:solidFill>
                  <a:srgbClr val="FF0000"/>
                </a:solidFill>
                <a:latin typeface="Sakkal Majalla" panose="02000000000000000000" pitchFamily="2" charset="-78"/>
                <a:cs typeface="Sakkal Majalla" panose="02000000000000000000" pitchFamily="2" charset="-78"/>
              </a:rPr>
              <a:t>البداية</a:t>
            </a:r>
            <a:r>
              <a:rPr lang="ar-BH" sz="2400" b="1" dirty="0">
                <a:latin typeface="Sakkal Majalla" panose="02000000000000000000" pitchFamily="2" charset="-78"/>
                <a:cs typeface="Sakkal Majalla" panose="02000000000000000000" pitchFamily="2" charset="-78"/>
              </a:rPr>
              <a:t> : تعيش بنفسجة صغيرة مع رفيقاتها في حديقة جميلة وهي تطمح لتحقيق المعالي.</a:t>
            </a:r>
          </a:p>
        </p:txBody>
      </p:sp>
      <p:sp>
        <p:nvSpPr>
          <p:cNvPr id="25" name="مربع نص 24">
            <a:extLst>
              <a:ext uri="{FF2B5EF4-FFF2-40B4-BE49-F238E27FC236}">
                <a16:creationId xmlns:a16="http://schemas.microsoft.com/office/drawing/2014/main" id="{3DC6268F-059D-47E7-BCD2-F9A44C9CA90C}"/>
              </a:ext>
            </a:extLst>
          </p:cNvPr>
          <p:cNvSpPr txBox="1"/>
          <p:nvPr/>
        </p:nvSpPr>
        <p:spPr>
          <a:xfrm>
            <a:off x="1397085" y="3851171"/>
            <a:ext cx="10080515" cy="461665"/>
          </a:xfrm>
          <a:prstGeom prst="rect">
            <a:avLst/>
          </a:prstGeom>
          <a:noFill/>
        </p:spPr>
        <p:txBody>
          <a:bodyPr wrap="square" rtlCol="1">
            <a:spAutoFit/>
          </a:bodyPr>
          <a:lstStyle/>
          <a:p>
            <a:pPr algn="r"/>
            <a:r>
              <a:rPr lang="ar-BH" sz="2400" b="1" dirty="0">
                <a:solidFill>
                  <a:srgbClr val="FF0000"/>
                </a:solidFill>
                <a:latin typeface="Sakkal Majalla" panose="02000000000000000000" pitchFamily="2" charset="-78"/>
                <a:cs typeface="Sakkal Majalla" panose="02000000000000000000" pitchFamily="2" charset="-78"/>
              </a:rPr>
              <a:t>الأحداث</a:t>
            </a:r>
            <a:r>
              <a:rPr lang="ar-BH" sz="2400" b="1" dirty="0">
                <a:latin typeface="Sakkal Majalla" panose="02000000000000000000" pitchFamily="2" charset="-78"/>
                <a:cs typeface="Sakkal Majalla" panose="02000000000000000000" pitchFamily="2" charset="-78"/>
              </a:rPr>
              <a:t> : نظرت البنفسجة إلى نفسها فوجدت أنها </a:t>
            </a:r>
            <a:r>
              <a:rPr lang="ar-BH" sz="2400" b="1">
                <a:latin typeface="Sakkal Majalla" panose="02000000000000000000" pitchFamily="2" charset="-78"/>
                <a:cs typeface="Sakkal Majalla" panose="02000000000000000000" pitchFamily="2" charset="-78"/>
              </a:rPr>
              <a:t>بنفسجة صغيرة </a:t>
            </a:r>
            <a:r>
              <a:rPr lang="ar-BH" sz="2400" b="1" dirty="0">
                <a:latin typeface="Sakkal Majalla" panose="02000000000000000000" pitchFamily="2" charset="-78"/>
                <a:cs typeface="Sakkal Majalla" panose="02000000000000000000" pitchFamily="2" charset="-78"/>
              </a:rPr>
              <a:t>تلتصق بالأرض، والورود تتعالى لتصل للشّمس.</a:t>
            </a:r>
          </a:p>
        </p:txBody>
      </p:sp>
      <p:sp>
        <p:nvSpPr>
          <p:cNvPr id="26" name="مربع نص 25">
            <a:extLst>
              <a:ext uri="{FF2B5EF4-FFF2-40B4-BE49-F238E27FC236}">
                <a16:creationId xmlns:a16="http://schemas.microsoft.com/office/drawing/2014/main" id="{864DDDAA-C84D-4B16-887A-07D3F8E98B00}"/>
              </a:ext>
            </a:extLst>
          </p:cNvPr>
          <p:cNvSpPr txBox="1"/>
          <p:nvPr/>
        </p:nvSpPr>
        <p:spPr>
          <a:xfrm>
            <a:off x="1418346" y="4232614"/>
            <a:ext cx="10080515" cy="461665"/>
          </a:xfrm>
          <a:prstGeom prst="rect">
            <a:avLst/>
          </a:prstGeom>
          <a:noFill/>
        </p:spPr>
        <p:txBody>
          <a:bodyPr wrap="square" rtlCol="1">
            <a:spAutoFit/>
          </a:bodyPr>
          <a:lstStyle/>
          <a:p>
            <a:pPr algn="r"/>
            <a:r>
              <a:rPr lang="ar-BH" sz="2400" b="1" dirty="0">
                <a:latin typeface="Sakkal Majalla" panose="02000000000000000000" pitchFamily="2" charset="-78"/>
                <a:cs typeface="Sakkal Majalla" panose="02000000000000000000" pitchFamily="2" charset="-78"/>
              </a:rPr>
              <a:t>تمنت البنفسجة أن تصبح وردة لتشاهد العالم الخارجي، ونصحتها الوردة والحديقة بأن تتراجع عن حلمها الغبي.</a:t>
            </a:r>
          </a:p>
        </p:txBody>
      </p:sp>
      <p:sp>
        <p:nvSpPr>
          <p:cNvPr id="27" name="مربع نص 26">
            <a:extLst>
              <a:ext uri="{FF2B5EF4-FFF2-40B4-BE49-F238E27FC236}">
                <a16:creationId xmlns:a16="http://schemas.microsoft.com/office/drawing/2014/main" id="{EC9E12BC-5E40-42BE-821F-57279496EAFA}"/>
              </a:ext>
            </a:extLst>
          </p:cNvPr>
          <p:cNvSpPr txBox="1"/>
          <p:nvPr/>
        </p:nvSpPr>
        <p:spPr>
          <a:xfrm>
            <a:off x="1376064" y="4673416"/>
            <a:ext cx="10080515" cy="461665"/>
          </a:xfrm>
          <a:prstGeom prst="rect">
            <a:avLst/>
          </a:prstGeom>
          <a:noFill/>
        </p:spPr>
        <p:txBody>
          <a:bodyPr wrap="square" rtlCol="1">
            <a:spAutoFit/>
          </a:bodyPr>
          <a:lstStyle/>
          <a:p>
            <a:pPr algn="r"/>
            <a:r>
              <a:rPr lang="ar-BH" sz="2400" b="1" dirty="0">
                <a:latin typeface="Sakkal Majalla" panose="02000000000000000000" pitchFamily="2" charset="-78"/>
                <a:cs typeface="Sakkal Majalla" panose="02000000000000000000" pitchFamily="2" charset="-78"/>
              </a:rPr>
              <a:t>تحقق حلم البنفسجة وأصبحت وردة طويلة القامة وفجأةً هبّت عاصفة مدمّرة.</a:t>
            </a:r>
          </a:p>
        </p:txBody>
      </p:sp>
      <p:sp>
        <p:nvSpPr>
          <p:cNvPr id="28" name="مربع نص 27">
            <a:extLst>
              <a:ext uri="{FF2B5EF4-FFF2-40B4-BE49-F238E27FC236}">
                <a16:creationId xmlns:a16="http://schemas.microsoft.com/office/drawing/2014/main" id="{F5188586-42CD-4781-8307-61BCDD494DA3}"/>
              </a:ext>
            </a:extLst>
          </p:cNvPr>
          <p:cNvSpPr txBox="1"/>
          <p:nvPr/>
        </p:nvSpPr>
        <p:spPr>
          <a:xfrm>
            <a:off x="1817430" y="5637743"/>
            <a:ext cx="9092307" cy="523220"/>
          </a:xfrm>
          <a:prstGeom prst="rect">
            <a:avLst/>
          </a:prstGeom>
          <a:noFill/>
        </p:spPr>
        <p:txBody>
          <a:bodyPr wrap="square" rtlCol="1">
            <a:spAutoFit/>
          </a:bodyPr>
          <a:lstStyle/>
          <a:p>
            <a:pPr algn="r"/>
            <a:r>
              <a:rPr lang="ar-BH" sz="2800" b="1" dirty="0">
                <a:solidFill>
                  <a:srgbClr val="FF0000"/>
                </a:solidFill>
                <a:latin typeface="Sakkal Majalla" panose="02000000000000000000" pitchFamily="2" charset="-78"/>
                <a:cs typeface="Sakkal Majalla" panose="02000000000000000000" pitchFamily="2" charset="-78"/>
              </a:rPr>
              <a:t>الختام</a:t>
            </a:r>
            <a:r>
              <a:rPr lang="ar-BH" sz="2800" b="1" dirty="0">
                <a:latin typeface="Sakkal Majalla" panose="02000000000000000000" pitchFamily="2" charset="-78"/>
                <a:cs typeface="Sakkal Majalla" panose="02000000000000000000" pitchFamily="2" charset="-78"/>
              </a:rPr>
              <a:t>: ماتت البنفسجة وابتسامة النّصر تعلو وجهها انتصار الطّموح الذي حقّق أمنيته.</a:t>
            </a:r>
          </a:p>
        </p:txBody>
      </p:sp>
    </p:spTree>
    <p:extLst>
      <p:ext uri="{BB962C8B-B14F-4D97-AF65-F5344CB8AC3E}">
        <p14:creationId xmlns:p14="http://schemas.microsoft.com/office/powerpoint/2010/main" val="535599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arn(inVertical)">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barn(inVertical)">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arn(inVertical)">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barn(inVertical)">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circle(in)">
                                      <p:cBhvr>
                                        <p:cTn id="57" dur="20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circle(in)">
                                      <p:cBhvr>
                                        <p:cTn id="62" dur="2000"/>
                                        <p:tgtEl>
                                          <p:spTgt spid="21"/>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16"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circle(in)">
                                      <p:cBhvr>
                                        <p:cTn id="67" dur="20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6" presetClass="entr" presetSubtype="16" fill="hold" grpId="0" nodeType="click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circle(in)">
                                      <p:cBhvr>
                                        <p:cTn id="72" dur="2000"/>
                                        <p:tgtEl>
                                          <p:spTgt spid="23"/>
                                        </p:tgtEl>
                                      </p:cBhvr>
                                    </p:animEffect>
                                  </p:childTnLst>
                                </p:cTn>
                              </p:par>
                            </p:childTnLst>
                          </p:cTn>
                        </p:par>
                      </p:childTnLst>
                    </p:cTn>
                  </p:par>
                  <p:par>
                    <p:cTn id="73" fill="hold">
                      <p:stCondLst>
                        <p:cond delay="indefinite"/>
                      </p:stCondLst>
                      <p:childTnLst>
                        <p:par>
                          <p:cTn id="74" fill="hold">
                            <p:stCondLst>
                              <p:cond delay="0"/>
                            </p:stCondLst>
                            <p:childTnLst>
                              <p:par>
                                <p:cTn id="75" presetID="6" presetClass="entr" presetSubtype="16" fill="hold" grpId="0" nodeType="click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circle(in)">
                                      <p:cBhvr>
                                        <p:cTn id="77" dur="2000"/>
                                        <p:tgtEl>
                                          <p:spTgt spid="25"/>
                                        </p:tgtEl>
                                      </p:cBhvr>
                                    </p:animEffect>
                                  </p:childTnLst>
                                </p:cTn>
                              </p:par>
                            </p:childTnLst>
                          </p:cTn>
                        </p:par>
                      </p:childTnLst>
                    </p:cTn>
                  </p:par>
                  <p:par>
                    <p:cTn id="78" fill="hold">
                      <p:stCondLst>
                        <p:cond delay="indefinite"/>
                      </p:stCondLst>
                      <p:childTnLst>
                        <p:par>
                          <p:cTn id="79" fill="hold">
                            <p:stCondLst>
                              <p:cond delay="0"/>
                            </p:stCondLst>
                            <p:childTnLst>
                              <p:par>
                                <p:cTn id="80" presetID="6" presetClass="entr" presetSubtype="16" fill="hold" grpId="0" nodeType="click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circle(in)">
                                      <p:cBhvr>
                                        <p:cTn id="82" dur="2000"/>
                                        <p:tgtEl>
                                          <p:spTgt spid="26"/>
                                        </p:tgtEl>
                                      </p:cBhvr>
                                    </p:animEffect>
                                  </p:childTnLst>
                                </p:cTn>
                              </p:par>
                            </p:childTnLst>
                          </p:cTn>
                        </p:par>
                      </p:childTnLst>
                    </p:cTn>
                  </p:par>
                  <p:par>
                    <p:cTn id="83" fill="hold">
                      <p:stCondLst>
                        <p:cond delay="indefinite"/>
                      </p:stCondLst>
                      <p:childTnLst>
                        <p:par>
                          <p:cTn id="84" fill="hold">
                            <p:stCondLst>
                              <p:cond delay="0"/>
                            </p:stCondLst>
                            <p:childTnLst>
                              <p:par>
                                <p:cTn id="85" presetID="6" presetClass="entr" presetSubtype="16" fill="hold" grpId="0" nodeType="click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circle(in)">
                                      <p:cBhvr>
                                        <p:cTn id="87" dur="2000"/>
                                        <p:tgtEl>
                                          <p:spTgt spid="27"/>
                                        </p:tgtEl>
                                      </p:cBhvr>
                                    </p:animEffect>
                                  </p:childTnLst>
                                </p:cTn>
                              </p:par>
                            </p:childTnLst>
                          </p:cTn>
                        </p:par>
                      </p:childTnLst>
                    </p:cTn>
                  </p:par>
                  <p:par>
                    <p:cTn id="88" fill="hold">
                      <p:stCondLst>
                        <p:cond delay="indefinite"/>
                      </p:stCondLst>
                      <p:childTnLst>
                        <p:par>
                          <p:cTn id="89" fill="hold">
                            <p:stCondLst>
                              <p:cond delay="0"/>
                            </p:stCondLst>
                            <p:childTnLst>
                              <p:par>
                                <p:cTn id="90" presetID="6" presetClass="entr" presetSubtype="16" fill="hold" grpId="0" nodeType="click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circle(in)">
                                      <p:cBhvr>
                                        <p:cTn id="92"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6" grpId="0" animBg="1"/>
      <p:bldP spid="7" grpId="0" animBg="1"/>
      <p:bldP spid="8" grpId="0" animBg="1"/>
      <p:bldP spid="10" grpId="0" animBg="1"/>
      <p:bldP spid="20" grpId="0"/>
      <p:bldP spid="21" grpId="0"/>
      <p:bldP spid="22" grpId="0"/>
      <p:bldP spid="23" grpId="0"/>
      <p:bldP spid="25" grpId="0"/>
      <p:bldP spid="26" grpId="0"/>
      <p:bldP spid="27" grpId="0"/>
      <p:bldP spid="2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039225DE-BEB5-4309-AA32-7DCE69317253}"/>
              </a:ext>
            </a:extLst>
          </p:cNvPr>
          <p:cNvSpPr>
            <a:spLocks noGrp="1"/>
          </p:cNvSpPr>
          <p:nvPr>
            <p:ph idx="1"/>
          </p:nvPr>
        </p:nvSpPr>
        <p:spPr>
          <a:xfrm>
            <a:off x="838200" y="1825625"/>
            <a:ext cx="10515600" cy="4351338"/>
          </a:xfrm>
        </p:spPr>
        <p:txBody>
          <a:bodyPr/>
          <a:lstStyle/>
          <a:p>
            <a:pPr marL="914400" lvl="2" indent="0" algn="ctr">
              <a:buNone/>
            </a:pPr>
            <a:endParaRPr lang="ar-BH" dirty="0"/>
          </a:p>
          <a:p>
            <a:pPr marL="914400" lvl="2" indent="0" algn="ctr">
              <a:buNone/>
            </a:pPr>
            <a:endParaRPr lang="ar-BH" dirty="0"/>
          </a:p>
          <a:p>
            <a:pPr marL="914400" lvl="2" indent="0" algn="ctr">
              <a:buNone/>
            </a:pPr>
            <a:endParaRPr lang="ar-BH" dirty="0"/>
          </a:p>
          <a:p>
            <a:pPr marL="914400" lvl="2" indent="0" algn="ctr">
              <a:buNone/>
            </a:pPr>
            <a:endParaRPr lang="ar-BH" dirty="0"/>
          </a:p>
        </p:txBody>
      </p:sp>
      <p:sp>
        <p:nvSpPr>
          <p:cNvPr id="10" name="Title 1">
            <a:extLst>
              <a:ext uri="{FF2B5EF4-FFF2-40B4-BE49-F238E27FC236}">
                <a16:creationId xmlns:a16="http://schemas.microsoft.com/office/drawing/2014/main" id="{58AB8B5B-D61A-4A12-A3FE-C49D765D426A}"/>
              </a:ext>
            </a:extLst>
          </p:cNvPr>
          <p:cNvSpPr>
            <a:spLocks noGrp="1"/>
          </p:cNvSpPr>
          <p:nvPr>
            <p:ph type="title"/>
          </p:nvPr>
        </p:nvSpPr>
        <p:spPr>
          <a:xfrm>
            <a:off x="930797" y="2735584"/>
            <a:ext cx="10515600" cy="1325563"/>
          </a:xfrm>
        </p:spPr>
        <p:txBody>
          <a:bodyPr>
            <a:normAutofit/>
          </a:bodyPr>
          <a:lstStyle/>
          <a:p>
            <a:pPr algn="ctr"/>
            <a:r>
              <a:rPr lang="ar-BH" sz="6000" b="1" dirty="0">
                <a:solidFill>
                  <a:srgbClr val="FF0000"/>
                </a:solidFill>
                <a:latin typeface="Sakkal Majalla" panose="02000000000000000000" pitchFamily="2" charset="-78"/>
                <a:cs typeface="Sakkal Majalla" panose="02000000000000000000" pitchFamily="2" charset="-78"/>
              </a:rPr>
              <a:t>انتهى الدّرس</a:t>
            </a:r>
          </a:p>
        </p:txBody>
      </p:sp>
    </p:spTree>
    <p:extLst>
      <p:ext uri="{BB962C8B-B14F-4D97-AF65-F5344CB8AC3E}">
        <p14:creationId xmlns:p14="http://schemas.microsoft.com/office/powerpoint/2010/main" val="3337370550"/>
      </p:ext>
    </p:extLst>
  </p:cSld>
  <p:clrMapOvr>
    <a:masterClrMapping/>
  </p:clrMapOvr>
</p:sld>
</file>

<file path=ppt/theme/theme1.xml><?xml version="1.0" encoding="utf-8"?>
<a:theme xmlns:a="http://schemas.openxmlformats.org/drawingml/2006/main" name="قالب الدرو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قالب الدروس</Template>
  <TotalTime>173</TotalTime>
  <Words>1962</Words>
  <Application>Microsoft Office PowerPoint</Application>
  <PresentationFormat>شاشة عريضة</PresentationFormat>
  <Paragraphs>281</Paragraphs>
  <Slides>31</Slides>
  <Notes>1</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31</vt:i4>
      </vt:variant>
    </vt:vector>
  </HeadingPairs>
  <TitlesOfParts>
    <vt:vector size="38" baseType="lpstr">
      <vt:lpstr>Arabic Typesetting</vt:lpstr>
      <vt:lpstr>Arial</vt:lpstr>
      <vt:lpstr>Calibri</vt:lpstr>
      <vt:lpstr>Calibri Light</vt:lpstr>
      <vt:lpstr>Courier New</vt:lpstr>
      <vt:lpstr>Sakkal Majalla</vt:lpstr>
      <vt:lpstr>قالب الدروس</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                   . </vt:lpstr>
      <vt:lpstr>عرض تقديمي في PowerPoint</vt:lpstr>
      <vt:lpstr>عرض تقديمي في PowerPoint</vt:lpstr>
      <vt:lpstr>أقرأ النّصّ في الكتاب المدرسي ص 52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انتهى الدّرس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بِيئتُنَا...حَيَاتُنَا (للحفظ 1-6)</dc:title>
  <dc:creator>Hatem bin Saleh Darwish</dc:creator>
  <cp:lastModifiedBy>رياض العبابنة</cp:lastModifiedBy>
  <cp:revision>423</cp:revision>
  <dcterms:created xsi:type="dcterms:W3CDTF">2020-03-04T09:54:10Z</dcterms:created>
  <dcterms:modified xsi:type="dcterms:W3CDTF">2022-10-08T18:16:35Z</dcterms:modified>
</cp:coreProperties>
</file>