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598" r:id="rId4"/>
    <p:sldId id="615" r:id="rId5"/>
    <p:sldId id="620" r:id="rId6"/>
    <p:sldId id="609" r:id="rId7"/>
    <p:sldId id="618" r:id="rId8"/>
    <p:sldId id="610" r:id="rId9"/>
    <p:sldId id="623" r:id="rId10"/>
    <p:sldId id="624" r:id="rId11"/>
    <p:sldId id="625" r:id="rId12"/>
    <p:sldId id="607" r:id="rId13"/>
    <p:sldId id="392" r:id="rId14"/>
    <p:sldId id="567" r:id="rId15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E2E1FF"/>
    <a:srgbClr val="FF0066"/>
    <a:srgbClr val="CCCCFF"/>
    <a:srgbClr val="FFCCFF"/>
    <a:srgbClr val="CCFFFF"/>
    <a:srgbClr val="DEEA46"/>
    <a:srgbClr val="CCFFCC"/>
    <a:srgbClr val="66FFFF"/>
    <a:srgbClr val="A47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727" autoAdjust="0"/>
    <p:restoredTop sz="86328"/>
  </p:normalViewPr>
  <p:slideViewPr>
    <p:cSldViewPr snapToGrid="0">
      <p:cViewPr varScale="1">
        <p:scale>
          <a:sx n="92" d="100"/>
          <a:sy n="92" d="100"/>
        </p:scale>
        <p:origin x="540" y="102"/>
      </p:cViewPr>
      <p:guideLst>
        <p:guide orient="horz" pos="2160"/>
        <p:guide pos="3840"/>
      </p:guideLst>
    </p:cSldViewPr>
  </p:slideViewPr>
  <p:outlineViewPr>
    <p:cViewPr>
      <p:scale>
        <a:sx n="45" d="100"/>
        <a:sy n="45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5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37A947-0CDA-AE49-9348-43DBC78373D5}" type="datetimeFigureOut">
              <a:rPr lang="x-none" smtClean="0"/>
              <a:t>2/2/2021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52A9D7-1B94-784B-B0AF-ADB234213F2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73773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r" defTabSz="914400" rtl="1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2A9D7-1B94-784B-B0AF-ADB234213F26}" type="slidenum">
              <a:rPr lang="x-none" smtClean="0"/>
              <a:t>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802075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52A9D7-1B94-784B-B0AF-ADB234213F26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x-non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14633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52A9D7-1B94-784B-B0AF-ADB234213F26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x-non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86325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52A9D7-1B94-784B-B0AF-ADB234213F26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x-non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41963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52A9D7-1B94-784B-B0AF-ADB234213F26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x-non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93051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52A9D7-1B94-784B-B0AF-ADB234213F26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x-non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86126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52A9D7-1B94-784B-B0AF-ADB234213F26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x-non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02674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52A9D7-1B94-784B-B0AF-ADB234213F26}" type="slidenum">
              <a:rPr lang="x-none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x-non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8062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52A9D7-1B94-784B-B0AF-ADB234213F26}" type="slidenum">
              <a:rPr lang="x-none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x-non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7712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52A9D7-1B94-784B-B0AF-ADB234213F26}" type="slidenum">
              <a:rPr lang="x-none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x-non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9462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52A9D7-1B94-784B-B0AF-ADB234213F26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x-non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50298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52A9D7-1B94-784B-B0AF-ADB234213F26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x-non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00045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52A9D7-1B94-784B-B0AF-ADB234213F26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x-non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1439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36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36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7076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611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078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0306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9303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5181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275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672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229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83000">
              <a:schemeClr val="bg2"/>
            </a:gs>
            <a:gs pos="83000">
              <a:schemeClr val="bg2"/>
            </a:gs>
            <a:gs pos="92027">
              <a:schemeClr val="bg2"/>
            </a:gs>
            <a:gs pos="100000">
              <a:schemeClr val="bg2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65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85" r:id="rId4"/>
    <p:sldLayoutId id="2147483684" r:id="rId5"/>
    <p:sldLayoutId id="2147483683" r:id="rId6"/>
    <p:sldLayoutId id="2147483682" r:id="rId7"/>
    <p:sldLayoutId id="2147483681" r:id="rId8"/>
    <p:sldLayoutId id="2147483680" r:id="rId9"/>
    <p:sldLayoutId id="2147483679" r:id="rId10"/>
    <p:sldLayoutId id="2147483678" r:id="rId11"/>
    <p:sldLayoutId id="2147483677" r:id="rId12"/>
    <p:sldLayoutId id="2147483676" r:id="rId13"/>
    <p:sldLayoutId id="2147483675" r:id="rId14"/>
    <p:sldLayoutId id="2147483674" r:id="rId15"/>
    <p:sldLayoutId id="2147483673" r:id="rId16"/>
    <p:sldLayoutId id="2147483672" r:id="rId17"/>
    <p:sldLayoutId id="2147483671" r:id="rId18"/>
    <p:sldLayoutId id="2147483670" r:id="rId19"/>
    <p:sldLayoutId id="2147483669" r:id="rId20"/>
    <p:sldLayoutId id="2147483668" r:id="rId21"/>
    <p:sldLayoutId id="2147483667" r:id="rId22"/>
    <p:sldLayoutId id="2147483666" r:id="rId23"/>
    <p:sldLayoutId id="2147483665" r:id="rId24"/>
    <p:sldLayoutId id="2147483664" r:id="rId25"/>
    <p:sldLayoutId id="2147483663" r:id="rId26"/>
    <p:sldLayoutId id="2147483662" r:id="rId27"/>
    <p:sldLayoutId id="2147483660" r:id="rId28"/>
    <p:sldLayoutId id="2147483651" r:id="rId29"/>
    <p:sldLayoutId id="2147483652" r:id="rId30"/>
    <p:sldLayoutId id="2147483653" r:id="rId31"/>
    <p:sldLayoutId id="2147483654" r:id="rId32"/>
    <p:sldLayoutId id="2147483655" r:id="rId33"/>
    <p:sldLayoutId id="2147483656" r:id="rId34"/>
    <p:sldLayoutId id="2147483657" r:id="rId35"/>
    <p:sldLayoutId id="2147483658" r:id="rId36"/>
    <p:sldLayoutId id="2147483659" r:id="rId3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microsoft.com/office/2007/relationships/hdphoto" Target="../media/hdphoto3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10">
            <a:extLst>
              <a:ext uri="{FF2B5EF4-FFF2-40B4-BE49-F238E27FC236}">
                <a16:creationId xmlns="" xmlns:a16="http://schemas.microsoft.com/office/drawing/2014/main" id="{7DE853D3-48F5-440A-931B-64420CAA70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7584895"/>
              </p:ext>
            </p:extLst>
          </p:nvPr>
        </p:nvGraphicFramePr>
        <p:xfrm>
          <a:off x="4018209" y="1633279"/>
          <a:ext cx="7813121" cy="4578721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4996980">
                  <a:extLst>
                    <a:ext uri="{9D8B030D-6E8A-4147-A177-3AD203B41FA5}">
                      <a16:colId xmlns="" xmlns:a16="http://schemas.microsoft.com/office/drawing/2014/main" val="1016024147"/>
                    </a:ext>
                  </a:extLst>
                </a:gridCol>
                <a:gridCol w="2816141">
                  <a:extLst>
                    <a:ext uri="{9D8B030D-6E8A-4147-A177-3AD203B41FA5}">
                      <a16:colId xmlns="" xmlns:a16="http://schemas.microsoft.com/office/drawing/2014/main" val="879990646"/>
                    </a:ext>
                  </a:extLst>
                </a:gridCol>
              </a:tblGrid>
              <a:tr h="1063827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44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العلوم</a:t>
                      </a:r>
                      <a:endParaRPr lang="en-US" sz="44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44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الماد</a:t>
                      </a:r>
                      <a:r>
                        <a:rPr lang="ar-SA" sz="44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ّ</a:t>
                      </a:r>
                      <a:r>
                        <a:rPr lang="ar-BH" sz="44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ة</a:t>
                      </a:r>
                      <a:endParaRPr lang="en-US" sz="44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52888969"/>
                  </a:ext>
                </a:extLst>
              </a:tr>
              <a:tr h="893614">
                <a:tc>
                  <a:txBody>
                    <a:bodyPr/>
                    <a:lstStyle/>
                    <a:p>
                      <a:pPr algn="ctr" rtl="1"/>
                      <a:r>
                        <a:rPr lang="ar-BH" sz="4000" b="1" dirty="0" smtClean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الثاني </a:t>
                      </a:r>
                      <a:r>
                        <a:rPr lang="ar-BH" sz="4000" b="1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الإعدادي</a:t>
                      </a:r>
                      <a:endParaRPr lang="en-US" sz="4000" b="1" dirty="0">
                        <a:solidFill>
                          <a:schemeClr val="bg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4000" b="1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الصف</a:t>
                      </a:r>
                      <a:r>
                        <a:rPr lang="ar-SA" sz="4000" b="1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ّ</a:t>
                      </a:r>
                      <a:endParaRPr lang="en-US" sz="4000" b="1" dirty="0">
                        <a:solidFill>
                          <a:schemeClr val="bg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70410534"/>
                  </a:ext>
                </a:extLst>
              </a:tr>
              <a:tr h="893614">
                <a:tc>
                  <a:txBody>
                    <a:bodyPr/>
                    <a:lstStyle/>
                    <a:p>
                      <a:pPr algn="ctr" rtl="1"/>
                      <a:r>
                        <a:rPr lang="ar-BH" sz="4000" b="1" dirty="0" smtClean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السادس </a:t>
                      </a:r>
                    </a:p>
                    <a:p>
                      <a:pPr algn="ctr" rtl="1"/>
                      <a:r>
                        <a:rPr lang="ar-BH" sz="4000" b="1" dirty="0" smtClean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(الموجات</a:t>
                      </a:r>
                      <a:r>
                        <a:rPr lang="ar-BH" sz="4000" b="1" baseline="0" dirty="0" smtClean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و الصوت و الضوء</a:t>
                      </a:r>
                      <a:r>
                        <a:rPr lang="ar-BH" sz="4000" b="1" dirty="0" smtClean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)</a:t>
                      </a:r>
                      <a:endParaRPr lang="en-US" sz="4000" b="1" dirty="0">
                        <a:solidFill>
                          <a:schemeClr val="bg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4000" b="1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الفصل</a:t>
                      </a:r>
                      <a:endParaRPr lang="en-US" sz="4000" b="1" dirty="0">
                        <a:solidFill>
                          <a:schemeClr val="bg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223270941"/>
                  </a:ext>
                </a:extLst>
              </a:tr>
              <a:tr h="978721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4000" b="1" kern="1200" noProof="0" dirty="0" smtClean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موجات الصوت وموجات</a:t>
                      </a:r>
                      <a:r>
                        <a:rPr lang="ar-BH" sz="4000" b="1" kern="1200" baseline="0" noProof="0" dirty="0" smtClean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الضوء</a:t>
                      </a:r>
                      <a:endParaRPr lang="ar-BH" sz="4000" b="1" kern="1200" noProof="0" dirty="0" smtClean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4000" b="1" kern="1200" noProof="0" dirty="0" smtClean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(الجزء</a:t>
                      </a:r>
                      <a:r>
                        <a:rPr lang="ar-BH" sz="4000" b="1" kern="1200" baseline="0" noProof="0" dirty="0" smtClean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الأول)</a:t>
                      </a:r>
                      <a:endParaRPr lang="ar-BH" sz="4000" b="1" kern="1200" noProof="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4000" b="1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الدرس </a:t>
                      </a:r>
                      <a:r>
                        <a:rPr lang="ar-BH" sz="4000" b="1" dirty="0" smtClean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(6-2)</a:t>
                      </a:r>
                      <a:endParaRPr lang="en-US" sz="40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71933326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7384" t="38125" r="32397" b="19311"/>
          <a:stretch/>
        </p:blipFill>
        <p:spPr>
          <a:xfrm>
            <a:off x="270457" y="2343707"/>
            <a:ext cx="3515933" cy="311357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t="25076" r="6723" b="21638"/>
          <a:stretch/>
        </p:blipFill>
        <p:spPr>
          <a:xfrm>
            <a:off x="2438400" y="381000"/>
            <a:ext cx="7162800" cy="1182210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270641" y="6264165"/>
            <a:ext cx="11498317" cy="423042"/>
            <a:chOff x="270641" y="6264165"/>
            <a:chExt cx="11498317" cy="423042"/>
          </a:xfrm>
        </p:grpSpPr>
        <p:cxnSp>
          <p:nvCxnSpPr>
            <p:cNvPr id="6" name="Straight Connector 5"/>
            <p:cNvCxnSpPr/>
            <p:nvPr/>
          </p:nvCxnSpPr>
          <p:spPr>
            <a:xfrm flipV="1">
              <a:off x="270641" y="6264165"/>
              <a:ext cx="11498317" cy="42042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6"/>
            <p:cNvSpPr>
              <a:spLocks/>
            </p:cNvSpPr>
            <p:nvPr/>
          </p:nvSpPr>
          <p:spPr>
            <a:xfrm>
              <a:off x="8349483" y="6306207"/>
              <a:ext cx="3419475" cy="3810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r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ar-BH" sz="1400" b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Sakkal Majalla" panose="02000000000000000000" pitchFamily="2" charset="-78"/>
                </a:rPr>
                <a:t>وزارة التربية والتعليم –الفصل الدراسي الثاني 2020-2021م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545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7">
            <a:extLst>
              <a:ext uri="{FF2B5EF4-FFF2-40B4-BE49-F238E27FC236}">
                <a16:creationId xmlns="" xmlns:a16="http://schemas.microsoft.com/office/drawing/2014/main" id="{DB89D73F-75FF-4415-B830-C5C6BEE875B2}"/>
              </a:ext>
            </a:extLst>
          </p:cNvPr>
          <p:cNvSpPr txBox="1"/>
          <p:nvPr/>
        </p:nvSpPr>
        <p:spPr>
          <a:xfrm>
            <a:off x="5683827" y="0"/>
            <a:ext cx="2899064" cy="769441"/>
          </a:xfrm>
          <a:prstGeom prst="rect">
            <a:avLst/>
          </a:prstGeom>
          <a:solidFill>
            <a:srgbClr val="C00000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أهداف الدرس</a:t>
            </a:r>
            <a:endParaRPr kumimoji="0" lang="ar-BH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3CBB0EA-FBB9-4AB1-9608-A18F78ACF808}"/>
              </a:ext>
            </a:extLst>
          </p:cNvPr>
          <p:cNvSpPr txBox="1"/>
          <p:nvPr/>
        </p:nvSpPr>
        <p:spPr>
          <a:xfrm>
            <a:off x="0" y="6930"/>
            <a:ext cx="3827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BH" sz="24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موجات الصوت و موجات الضوء ج1</a:t>
            </a:r>
            <a:endParaRPr lang="ar-BH" sz="2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ctr" rtl="1"/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العلوم - </a:t>
            </a:r>
            <a:r>
              <a:rPr lang="ar-BH" sz="24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الثاني </a:t>
            </a:r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إعدادي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0CB25467-B36E-482F-8C5B-0C26066814F3}"/>
              </a:ext>
            </a:extLst>
          </p:cNvPr>
          <p:cNvSpPr/>
          <p:nvPr/>
        </p:nvSpPr>
        <p:spPr>
          <a:xfrm>
            <a:off x="323847" y="999367"/>
            <a:ext cx="11477628" cy="75664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BH" sz="28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/>
              </a:rPr>
              <a:t>1</a:t>
            </a:r>
            <a:r>
              <a:rPr lang="ar-BH" sz="2800" b="1" dirty="0" smtClean="0">
                <a:solidFill>
                  <a:schemeClr val="tx1"/>
                </a:solidFill>
                <a:cs typeface="Sakkal Majalla" panose="02000000000000000000"/>
              </a:rPr>
              <a:t>- التعرف على خصائص </a:t>
            </a:r>
            <a:r>
              <a:rPr lang="ar-BH" sz="2800" b="1" dirty="0">
                <a:solidFill>
                  <a:schemeClr val="tx1"/>
                </a:solidFill>
                <a:cs typeface="Sakkal Majalla" panose="02000000000000000000"/>
              </a:rPr>
              <a:t>موجات الصوت</a:t>
            </a:r>
            <a:r>
              <a:rPr lang="ar-BH" sz="2800" b="1" dirty="0" smtClean="0">
                <a:solidFill>
                  <a:schemeClr val="tx1"/>
                </a:solidFill>
                <a:cs typeface="Sakkal Majalla" panose="02000000000000000000"/>
              </a:rPr>
              <a:t>.</a:t>
            </a:r>
            <a:endParaRPr lang="en-US" sz="2800" b="1" dirty="0">
              <a:solidFill>
                <a:schemeClr val="tx1"/>
              </a:solidFill>
              <a:cs typeface="Sakkal Majalla" panose="0200000000000000000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97CA78C7-A477-48C8-B3A2-A13A4535F406}"/>
              </a:ext>
            </a:extLst>
          </p:cNvPr>
          <p:cNvSpPr/>
          <p:nvPr/>
        </p:nvSpPr>
        <p:spPr>
          <a:xfrm>
            <a:off x="323847" y="1892984"/>
            <a:ext cx="11477628" cy="7566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en-US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/>
              </a:rPr>
              <a:t>2</a:t>
            </a:r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/>
              </a:rPr>
              <a:t>- </a:t>
            </a:r>
            <a:r>
              <a:rPr lang="ar-BH" sz="2800" b="1" dirty="0" smtClean="0">
                <a:solidFill>
                  <a:schemeClr val="tx1"/>
                </a:solidFill>
                <a:cs typeface="Sakkal Majalla" panose="02000000000000000000"/>
              </a:rPr>
              <a:t>التعرف على العوامل </a:t>
            </a:r>
            <a:r>
              <a:rPr lang="ar-BH" sz="2800" b="1" dirty="0">
                <a:solidFill>
                  <a:schemeClr val="tx1"/>
                </a:solidFill>
                <a:cs typeface="Sakkal Majalla" panose="02000000000000000000"/>
              </a:rPr>
              <a:t>التي تعتمد عليها سرعة </a:t>
            </a:r>
            <a:r>
              <a:rPr lang="ar-BH" sz="2800" b="1" dirty="0" smtClean="0">
                <a:solidFill>
                  <a:schemeClr val="tx1"/>
                </a:solidFill>
                <a:cs typeface="Sakkal Majalla" panose="02000000000000000000"/>
              </a:rPr>
              <a:t>الصوت</a:t>
            </a:r>
            <a:r>
              <a:rPr lang="ar-BH" sz="28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/>
              </a:rPr>
              <a:t>.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2C364ED4-0E9F-4EF5-9F6C-FA5C8965F929}"/>
              </a:ext>
            </a:extLst>
          </p:cNvPr>
          <p:cNvSpPr/>
          <p:nvPr/>
        </p:nvSpPr>
        <p:spPr>
          <a:xfrm>
            <a:off x="323847" y="2786602"/>
            <a:ext cx="11477628" cy="75450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en-US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/>
              </a:rPr>
              <a:t>3</a:t>
            </a:r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/>
              </a:rPr>
              <a:t>- </a:t>
            </a:r>
            <a:r>
              <a:rPr lang="ar-BH" sz="2800" b="1" dirty="0" smtClean="0">
                <a:solidFill>
                  <a:schemeClr val="tx1"/>
                </a:solidFill>
                <a:cs typeface="Sakkal Majalla" panose="02000000000000000000"/>
              </a:rPr>
              <a:t>التمييز بين </a:t>
            </a:r>
            <a:r>
              <a:rPr lang="ar-BH" sz="2800" b="1" dirty="0">
                <a:solidFill>
                  <a:schemeClr val="tx1"/>
                </a:solidFill>
                <a:cs typeface="Sakkal Majalla" panose="02000000000000000000"/>
              </a:rPr>
              <a:t>شدة الصوت ودرجة </a:t>
            </a:r>
            <a:r>
              <a:rPr lang="ar-BH" sz="2800" b="1" dirty="0" smtClean="0">
                <a:solidFill>
                  <a:schemeClr val="tx1"/>
                </a:solidFill>
                <a:cs typeface="Sakkal Majalla" panose="02000000000000000000"/>
              </a:rPr>
              <a:t>الصوت</a:t>
            </a:r>
            <a:r>
              <a:rPr lang="en-US" sz="2800" b="1" dirty="0">
                <a:solidFill>
                  <a:schemeClr val="tx1"/>
                </a:solidFill>
                <a:cs typeface="Sakkal Majalla" panose="02000000000000000000"/>
              </a:rPr>
              <a:t>.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87BA6A76-8A7C-4E2B-9B76-BF7E62B9AA85}"/>
              </a:ext>
            </a:extLst>
          </p:cNvPr>
          <p:cNvSpPr/>
          <p:nvPr/>
        </p:nvSpPr>
        <p:spPr>
          <a:xfrm>
            <a:off x="323847" y="3678078"/>
            <a:ext cx="11477628" cy="7545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en-US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/>
              </a:rPr>
              <a:t>4</a:t>
            </a:r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/>
              </a:rPr>
              <a:t>- </a:t>
            </a:r>
            <a:r>
              <a:rPr lang="ar-BH" sz="2800" b="1" dirty="0" smtClean="0">
                <a:solidFill>
                  <a:schemeClr val="tx1"/>
                </a:solidFill>
                <a:cs typeface="Sakkal Majalla" panose="02000000000000000000"/>
              </a:rPr>
              <a:t>التعرف على وحدة </a:t>
            </a:r>
            <a:r>
              <a:rPr lang="ar-BH" sz="2800" b="1" dirty="0">
                <a:solidFill>
                  <a:schemeClr val="tx1"/>
                </a:solidFill>
                <a:cs typeface="Sakkal Majalla" panose="02000000000000000000"/>
              </a:rPr>
              <a:t>قياس مستوى شدة الصوت</a:t>
            </a:r>
            <a:r>
              <a:rPr lang="ar-BH" sz="28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/>
              </a:rPr>
              <a:t>.</a:t>
            </a:r>
            <a:endParaRPr lang="en-US" sz="2800" b="1" dirty="0">
              <a:solidFill>
                <a:schemeClr val="tx1"/>
              </a:solidFill>
              <a:cs typeface="Sakkal Majalla" panose="0200000000000000000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F25238F9-D990-46E1-97B6-AD330B088845}"/>
              </a:ext>
            </a:extLst>
          </p:cNvPr>
          <p:cNvSpPr/>
          <p:nvPr/>
        </p:nvSpPr>
        <p:spPr>
          <a:xfrm>
            <a:off x="323847" y="4569554"/>
            <a:ext cx="11477628" cy="75450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BH" sz="2800" b="1" dirty="0" smtClean="0">
                <a:solidFill>
                  <a:schemeClr val="tx1"/>
                </a:solidFill>
                <a:cs typeface="Sakkal Majalla" panose="02000000000000000000"/>
              </a:rPr>
              <a:t>5- توضيح أوجه </a:t>
            </a:r>
            <a:r>
              <a:rPr lang="ar-BH" sz="2800" b="1" dirty="0">
                <a:solidFill>
                  <a:schemeClr val="tx1"/>
                </a:solidFill>
                <a:cs typeface="Sakkal Majalla" panose="02000000000000000000"/>
              </a:rPr>
              <a:t>الاستفادة من ظاهرة صدى </a:t>
            </a:r>
            <a:r>
              <a:rPr lang="ar-BH" sz="2800" b="1" dirty="0" smtClean="0">
                <a:solidFill>
                  <a:schemeClr val="tx1"/>
                </a:solidFill>
                <a:cs typeface="Sakkal Majalla" panose="02000000000000000000"/>
              </a:rPr>
              <a:t>الصوت وكيفية حدوثها.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A0FF60B0-2907-4472-ADAE-32828CD882E3}"/>
              </a:ext>
            </a:extLst>
          </p:cNvPr>
          <p:cNvSpPr/>
          <p:nvPr/>
        </p:nvSpPr>
        <p:spPr>
          <a:xfrm>
            <a:off x="323847" y="5461031"/>
            <a:ext cx="11477628" cy="7545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/>
              </a:rPr>
              <a:t>6- </a:t>
            </a:r>
            <a:r>
              <a:rPr lang="ar-BH" sz="2800" b="1" dirty="0">
                <a:solidFill>
                  <a:schemeClr val="tx1"/>
                </a:solidFill>
                <a:cs typeface="Sakkal Majalla" panose="02000000000000000000"/>
              </a:rPr>
              <a:t>- </a:t>
            </a:r>
            <a:r>
              <a:rPr lang="ar-BH" sz="2800" b="1" dirty="0" smtClean="0">
                <a:solidFill>
                  <a:schemeClr val="tx1"/>
                </a:solidFill>
                <a:cs typeface="Sakkal Majalla" panose="02000000000000000000"/>
              </a:rPr>
              <a:t>توضيح مدى </a:t>
            </a:r>
            <a:r>
              <a:rPr lang="ar-BH" sz="2800" b="1" dirty="0">
                <a:solidFill>
                  <a:schemeClr val="tx1"/>
                </a:solidFill>
                <a:cs typeface="Sakkal Majalla" panose="02000000000000000000"/>
              </a:rPr>
              <a:t>ملائمة تركيب الأذن عند الإنسان لالتقاط الأصوات.</a:t>
            </a:r>
            <a:endParaRPr lang="en-US" sz="2800" b="1" dirty="0">
              <a:solidFill>
                <a:schemeClr val="tx1"/>
              </a:solidFill>
              <a:cs typeface="Sakkal Majalla" panose="0200000000000000000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270641" y="6264165"/>
            <a:ext cx="11498317" cy="423042"/>
            <a:chOff x="270641" y="6264165"/>
            <a:chExt cx="11498317" cy="423042"/>
          </a:xfrm>
        </p:grpSpPr>
        <p:cxnSp>
          <p:nvCxnSpPr>
            <p:cNvPr id="14" name="Straight Connector 13"/>
            <p:cNvCxnSpPr/>
            <p:nvPr/>
          </p:nvCxnSpPr>
          <p:spPr>
            <a:xfrm flipV="1">
              <a:off x="270641" y="6264165"/>
              <a:ext cx="11498317" cy="42042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/>
            <p:cNvSpPr>
              <a:spLocks/>
            </p:cNvSpPr>
            <p:nvPr/>
          </p:nvSpPr>
          <p:spPr>
            <a:xfrm>
              <a:off x="8349483" y="6306207"/>
              <a:ext cx="3419475" cy="3810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r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ar-BH" sz="1400" b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Sakkal Majalla" panose="02000000000000000000" pitchFamily="2" charset="-78"/>
                </a:rPr>
                <a:t>وزارة التربية والتعليم –الفصل الدراسي الثاني 2020-2021م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4011" y="-33433"/>
            <a:ext cx="1347989" cy="1038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317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7">
            <a:extLst>
              <a:ext uri="{FF2B5EF4-FFF2-40B4-BE49-F238E27FC236}">
                <a16:creationId xmlns="" xmlns:a16="http://schemas.microsoft.com/office/drawing/2014/main" id="{2C683B79-2D6D-4132-AC3C-14B7948420AA}"/>
              </a:ext>
            </a:extLst>
          </p:cNvPr>
          <p:cNvSpPr txBox="1"/>
          <p:nvPr/>
        </p:nvSpPr>
        <p:spPr>
          <a:xfrm>
            <a:off x="4802251" y="-43823"/>
            <a:ext cx="3622329" cy="707886"/>
          </a:xfrm>
          <a:prstGeom prst="rect">
            <a:avLst/>
          </a:prstGeom>
          <a:solidFill>
            <a:srgbClr val="C00000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BH" sz="4000" b="1" dirty="0" smtClean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موجات الصوت</a:t>
            </a:r>
            <a:endParaRPr kumimoji="0" lang="ar-BH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72951" y="1117223"/>
            <a:ext cx="5903259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BH" sz="2800" b="1" dirty="0" smtClean="0">
                <a:solidFill>
                  <a:srgbClr val="0070C0"/>
                </a:solidFill>
                <a:cs typeface="Sakkal Majalla" panose="02000000000000000000"/>
              </a:rPr>
              <a:t>جرب أن تطرق على طاولتك، ما الذي حدث؟</a:t>
            </a:r>
            <a:endParaRPr lang="en-US" sz="2800" b="1" dirty="0">
              <a:solidFill>
                <a:srgbClr val="0070C0"/>
              </a:solidFill>
              <a:cs typeface="Sakkal Majalla" panose="0200000000000000000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7250" t="55882" r="33604" b="5515"/>
          <a:stretch/>
        </p:blipFill>
        <p:spPr>
          <a:xfrm>
            <a:off x="152398" y="749622"/>
            <a:ext cx="5046619" cy="405640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472951" y="4112697"/>
            <a:ext cx="5903259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BH" sz="2800" b="1" dirty="0" smtClean="0">
                <a:solidFill>
                  <a:schemeClr val="tx1"/>
                </a:solidFill>
                <a:cs typeface="Sakkal Majalla" panose="02000000000000000000"/>
              </a:rPr>
              <a:t>موجات الصوت </a:t>
            </a:r>
            <a:r>
              <a:rPr lang="ar-BH" sz="2800" b="1" dirty="0" smtClean="0">
                <a:solidFill>
                  <a:schemeClr val="tx1"/>
                </a:solidFill>
                <a:cs typeface="Sakkal Majalla" panose="02000000000000000000"/>
              </a:rPr>
              <a:t>طولية.</a:t>
            </a:r>
            <a:endParaRPr lang="en-US" sz="2800" b="1" dirty="0">
              <a:solidFill>
                <a:schemeClr val="tx1"/>
              </a:solidFill>
              <a:cs typeface="Sakkal Majalla" panose="0200000000000000000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72951" y="3101476"/>
            <a:ext cx="5903259" cy="95410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BH" sz="2800" b="1" dirty="0" smtClean="0">
                <a:solidFill>
                  <a:srgbClr val="0070C0"/>
                </a:solidFill>
                <a:cs typeface="Sakkal Majalla" panose="02000000000000000000"/>
              </a:rPr>
              <a:t>تعلمت في الدرس السابق أنواع الموجات، ما نوع موجات الصوت؟</a:t>
            </a:r>
            <a:endParaRPr lang="en-US" sz="2800" b="1" dirty="0">
              <a:solidFill>
                <a:srgbClr val="0070C0"/>
              </a:solidFill>
              <a:cs typeface="Sakkal Majalla" panose="0200000000000000000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72951" y="1695460"/>
            <a:ext cx="5903259" cy="13849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BH" sz="2800" b="1" dirty="0" smtClean="0">
                <a:solidFill>
                  <a:schemeClr val="tx1"/>
                </a:solidFill>
                <a:cs typeface="Sakkal Majalla" panose="02000000000000000000"/>
              </a:rPr>
              <a:t>لن تسمع صوتاً من الطاولة لو لم تقم بطرقها، فالصوت عبارة عن موجات، و الموجات تصدر دائما نتيجة اهتزاز الاجسام.</a:t>
            </a:r>
            <a:endParaRPr lang="en-US" sz="2800" b="1" dirty="0">
              <a:solidFill>
                <a:schemeClr val="tx1"/>
              </a:solidFill>
              <a:cs typeface="Sakkal Majalla" panose="0200000000000000000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0988" y="5029771"/>
            <a:ext cx="11452078" cy="919401"/>
          </a:xfrm>
          <a:prstGeom prst="round2DiagRect">
            <a:avLst/>
          </a:prstGeom>
          <a:solidFill>
            <a:srgbClr val="CCCCFF"/>
          </a:solidFill>
          <a:ln w="1270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BH" sz="2400" b="1" dirty="0" smtClean="0">
                <a:solidFill>
                  <a:schemeClr val="tx1"/>
                </a:solidFill>
                <a:cs typeface="Sakkal Majalla" panose="02000000000000000000"/>
              </a:rPr>
              <a:t>لا يمكن للصوت أن ينتقل بدون أوساط مادية لأن الطاقة المنقولة بموجات الصوت تنقلها تصادمات دقائق الوسط الناقل </a:t>
            </a:r>
            <a:r>
              <a:rPr lang="ar-BH" sz="2400" b="1" dirty="0" smtClean="0">
                <a:solidFill>
                  <a:schemeClr val="tx1"/>
                </a:solidFill>
                <a:cs typeface="Sakkal Majalla" panose="02000000000000000000"/>
              </a:rPr>
              <a:t>لها ويكون </a:t>
            </a:r>
            <a:r>
              <a:rPr lang="ar-BH" sz="2400" b="1" dirty="0" smtClean="0">
                <a:solidFill>
                  <a:schemeClr val="tx1"/>
                </a:solidFill>
                <a:cs typeface="Sakkal Majalla" panose="02000000000000000000"/>
              </a:rPr>
              <a:t>انتقال هذه الطاقة من الجسم المهتز الى الوسط الناقل بنفس التردد.</a:t>
            </a:r>
            <a:endParaRPr lang="en-US" sz="2400" b="1" dirty="0">
              <a:solidFill>
                <a:schemeClr val="tx1"/>
              </a:solidFill>
              <a:cs typeface="Sakkal Majalla" panose="0200000000000000000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23CBB0EA-FBB9-4AB1-9608-A18F78ACF808}"/>
              </a:ext>
            </a:extLst>
          </p:cNvPr>
          <p:cNvSpPr txBox="1"/>
          <p:nvPr/>
        </p:nvSpPr>
        <p:spPr>
          <a:xfrm>
            <a:off x="0" y="-57465"/>
            <a:ext cx="3827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BH" sz="24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موجات الصوت و موجات الضوء ج1</a:t>
            </a:r>
            <a:endParaRPr lang="ar-BH" sz="2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ctr" rtl="1"/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العلوم - </a:t>
            </a:r>
            <a:r>
              <a:rPr lang="ar-BH" sz="24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الثاني </a:t>
            </a:r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إعدادي 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270641" y="6264165"/>
            <a:ext cx="11498317" cy="423042"/>
            <a:chOff x="270641" y="6264165"/>
            <a:chExt cx="11498317" cy="423042"/>
          </a:xfrm>
        </p:grpSpPr>
        <p:cxnSp>
          <p:nvCxnSpPr>
            <p:cNvPr id="12" name="Straight Connector 11"/>
            <p:cNvCxnSpPr/>
            <p:nvPr/>
          </p:nvCxnSpPr>
          <p:spPr>
            <a:xfrm flipV="1">
              <a:off x="270641" y="6264165"/>
              <a:ext cx="11498317" cy="42042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/>
            <p:cNvSpPr>
              <a:spLocks/>
            </p:cNvSpPr>
            <p:nvPr/>
          </p:nvSpPr>
          <p:spPr>
            <a:xfrm>
              <a:off x="8349483" y="6306207"/>
              <a:ext cx="3419475" cy="3810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r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ar-BH" sz="1400" b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Sakkal Majalla" panose="02000000000000000000" pitchFamily="2" charset="-78"/>
                </a:rPr>
                <a:t>وزارة التربية والتعليم –الفصل الدراسي الثاني 2020-2021م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6409" y="-33432"/>
            <a:ext cx="1195591" cy="92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384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7">
            <a:extLst>
              <a:ext uri="{FF2B5EF4-FFF2-40B4-BE49-F238E27FC236}">
                <a16:creationId xmlns="" xmlns:a16="http://schemas.microsoft.com/office/drawing/2014/main" id="{44D4BC89-972E-4001-BB69-260540B4F92D}"/>
              </a:ext>
            </a:extLst>
          </p:cNvPr>
          <p:cNvSpPr txBox="1"/>
          <p:nvPr/>
        </p:nvSpPr>
        <p:spPr>
          <a:xfrm>
            <a:off x="4021282" y="0"/>
            <a:ext cx="4328202" cy="769441"/>
          </a:xfrm>
          <a:prstGeom prst="rect">
            <a:avLst/>
          </a:prstGeom>
          <a:solidFill>
            <a:srgbClr val="C00000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خواص موجات الصوت</a:t>
            </a:r>
            <a:endParaRPr kumimoji="0" lang="ar-BH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39300" y="829805"/>
            <a:ext cx="9220842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BH" sz="2800" b="1" dirty="0" smtClean="0">
                <a:solidFill>
                  <a:srgbClr val="0070C0"/>
                </a:solidFill>
                <a:cs typeface="Sakkal Majalla" panose="02000000000000000000"/>
              </a:rPr>
              <a:t>التفكير الناقد: لا يمكن سماع أصوات المركبات الفضائية في الفضاء. فسر ذلك.</a:t>
            </a:r>
            <a:endParaRPr lang="en-US" sz="2800" b="1" dirty="0">
              <a:solidFill>
                <a:srgbClr val="0070C0"/>
              </a:solidFill>
              <a:cs typeface="Sakkal Majalla" panose="0200000000000000000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39300" y="1443666"/>
            <a:ext cx="9220842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BH" sz="2800" b="1" dirty="0" smtClean="0">
                <a:solidFill>
                  <a:schemeClr val="tx1"/>
                </a:solidFill>
                <a:cs typeface="Sakkal Majalla" panose="02000000000000000000"/>
              </a:rPr>
              <a:t>لأن موجات الصوت تحتاج الى وسط مادي لنقلها و الفضاء عبارة عن فراغ.</a:t>
            </a:r>
            <a:endParaRPr lang="en-US" sz="2800" b="1" dirty="0">
              <a:solidFill>
                <a:schemeClr val="tx1"/>
              </a:solidFill>
              <a:cs typeface="Sakkal Majalla" panose="0200000000000000000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 l="69711" t="40625" r="14928" b="28303"/>
          <a:stretch/>
        </p:blipFill>
        <p:spPr>
          <a:xfrm>
            <a:off x="8685137" y="2076345"/>
            <a:ext cx="3375005" cy="419317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42948" y="2104649"/>
            <a:ext cx="8477794" cy="1384995"/>
          </a:xfrm>
          <a:prstGeom prst="rect">
            <a:avLst/>
          </a:prstGeom>
          <a:solidFill>
            <a:srgbClr val="E2E1FF"/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BH" sz="2800" b="1" dirty="0" smtClean="0">
                <a:solidFill>
                  <a:schemeClr val="tx1"/>
                </a:solidFill>
                <a:cs typeface="Sakkal Majalla" panose="02000000000000000000"/>
              </a:rPr>
              <a:t>يوضح الجدول المجاور سرعة الصوت في بعض المواد المختلفة (أوساط مختلفة). بالرجوع للجدول استنتج الترتيب التصاعدي الصحيح لانتقال الصوت في المواد الصلبة و السائلة والغازية.</a:t>
            </a:r>
          </a:p>
        </p:txBody>
      </p:sp>
      <p:sp>
        <p:nvSpPr>
          <p:cNvPr id="3" name="Left Arrow 2"/>
          <p:cNvSpPr/>
          <p:nvPr/>
        </p:nvSpPr>
        <p:spPr>
          <a:xfrm>
            <a:off x="1081825" y="3516796"/>
            <a:ext cx="6599134" cy="895685"/>
          </a:xfrm>
          <a:prstGeom prst="leftArrow">
            <a:avLst/>
          </a:prstGeom>
          <a:solidFill>
            <a:srgbClr val="0070C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 smtClean="0">
                <a:solidFill>
                  <a:schemeClr val="bg1"/>
                </a:solidFill>
              </a:rPr>
              <a:t>تزداد سرعة الصوت ( الغازية – السائلة – الصلبة )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49535" y="4562035"/>
            <a:ext cx="5071207" cy="95410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BH" sz="2800" b="1" dirty="0" smtClean="0">
                <a:solidFill>
                  <a:srgbClr val="0070C0"/>
                </a:solidFill>
                <a:cs typeface="Sakkal Majalla" panose="02000000000000000000"/>
              </a:rPr>
              <a:t>من خلال الجدول المجاور استنتج العلاقة بين درجة الحرارة و سرعة الصوت.</a:t>
            </a:r>
            <a:endParaRPr lang="en-US" sz="2800" b="1" dirty="0">
              <a:solidFill>
                <a:srgbClr val="0070C0"/>
              </a:solidFill>
              <a:cs typeface="Sakkal Majalla" panose="0200000000000000000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49534" y="5627059"/>
            <a:ext cx="5071207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BH" sz="2800" b="1" dirty="0" smtClean="0">
                <a:solidFill>
                  <a:schemeClr val="tx1"/>
                </a:solidFill>
                <a:cs typeface="Sakkal Majalla" panose="02000000000000000000"/>
              </a:rPr>
              <a:t>كلما زادت درجة الحرارة ازدادت سرعة الصوت.</a:t>
            </a:r>
            <a:endParaRPr lang="en-US" sz="2800" b="1" dirty="0">
              <a:solidFill>
                <a:schemeClr val="tx1"/>
              </a:solidFill>
              <a:cs typeface="Sakkal Majalla" panose="02000000000000000000"/>
            </a:endParaRPr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1714944"/>
              </p:ext>
            </p:extLst>
          </p:nvPr>
        </p:nvGraphicFramePr>
        <p:xfrm>
          <a:off x="142948" y="4420678"/>
          <a:ext cx="3337804" cy="185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8902">
                  <a:extLst>
                    <a:ext uri="{9D8B030D-6E8A-4147-A177-3AD203B41FA5}">
                      <a16:colId xmlns="" xmlns:a16="http://schemas.microsoft.com/office/drawing/2014/main" val="370184822"/>
                    </a:ext>
                  </a:extLst>
                </a:gridCol>
                <a:gridCol w="1668902">
                  <a:extLst>
                    <a:ext uri="{9D8B030D-6E8A-4147-A177-3AD203B41FA5}">
                      <a16:colId xmlns="" xmlns:a16="http://schemas.microsoft.com/office/drawing/2014/main" val="4188485917"/>
                    </a:ext>
                  </a:extLst>
                </a:gridCol>
              </a:tblGrid>
              <a:tr h="706335">
                <a:tc>
                  <a:txBody>
                    <a:bodyPr/>
                    <a:lstStyle/>
                    <a:p>
                      <a:pPr algn="ctr"/>
                      <a:r>
                        <a:rPr lang="ar-BH" sz="2400" dirty="0" smtClean="0">
                          <a:cs typeface="Sakkal Majalla" panose="02000000000000000000"/>
                        </a:rPr>
                        <a:t>سرعة الصوت</a:t>
                      </a:r>
                    </a:p>
                    <a:p>
                      <a:pPr algn="ctr" rtl="1"/>
                      <a:r>
                        <a:rPr lang="ar-BH" sz="2400" dirty="0" smtClean="0">
                          <a:cs typeface="Sakkal Majalla" panose="02000000000000000000"/>
                        </a:rPr>
                        <a:t>(م</a:t>
                      </a:r>
                      <a:r>
                        <a:rPr lang="en-US" sz="2400" dirty="0" smtClean="0">
                          <a:cs typeface="Sakkal Majalla" panose="02000000000000000000"/>
                        </a:rPr>
                        <a:t>/</a:t>
                      </a:r>
                      <a:r>
                        <a:rPr lang="ar-BH" sz="2400" dirty="0" smtClean="0">
                          <a:cs typeface="Sakkal Majalla" panose="02000000000000000000"/>
                        </a:rPr>
                        <a:t>ث)</a:t>
                      </a:r>
                      <a:endParaRPr lang="en-US" sz="2400" dirty="0">
                        <a:cs typeface="Sakkal Majalla" panose="0200000000000000000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2400" dirty="0" smtClean="0">
                          <a:cs typeface="Sakkal Majalla" panose="02000000000000000000"/>
                        </a:rPr>
                        <a:t>درجة الحرارة</a:t>
                      </a:r>
                    </a:p>
                    <a:p>
                      <a:pPr algn="ctr"/>
                      <a:r>
                        <a:rPr lang="ar-BH" sz="2400" dirty="0" smtClean="0">
                          <a:cs typeface="Sakkal Majalla" panose="02000000000000000000"/>
                        </a:rPr>
                        <a:t>(</a:t>
                      </a:r>
                      <a:r>
                        <a:rPr lang="ar-BH" sz="2400" dirty="0" err="1" smtClean="0">
                          <a:cs typeface="Sakkal Majalla" panose="02000000000000000000"/>
                        </a:rPr>
                        <a:t>سيليزية</a:t>
                      </a:r>
                      <a:r>
                        <a:rPr lang="ar-BH" sz="2400" dirty="0" smtClean="0">
                          <a:cs typeface="Sakkal Majalla" panose="02000000000000000000"/>
                        </a:rPr>
                        <a:t>)</a:t>
                      </a:r>
                      <a:endParaRPr lang="en-US" sz="2400" dirty="0">
                        <a:cs typeface="Sakkal Majalla" panose="0200000000000000000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58938353"/>
                  </a:ext>
                </a:extLst>
              </a:tr>
              <a:tr h="444729">
                <a:tc>
                  <a:txBody>
                    <a:bodyPr/>
                    <a:lstStyle/>
                    <a:p>
                      <a:pPr algn="ctr"/>
                      <a:r>
                        <a:rPr lang="ar-BH" sz="2800" dirty="0" smtClean="0">
                          <a:cs typeface="Sakkal Majalla" panose="02000000000000000000"/>
                        </a:rPr>
                        <a:t>330</a:t>
                      </a:r>
                      <a:endParaRPr lang="en-US" sz="2800" dirty="0">
                        <a:cs typeface="Sakkal Majalla" panose="0200000000000000000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2800" dirty="0" smtClean="0">
                          <a:cs typeface="Sakkal Majalla" panose="02000000000000000000"/>
                        </a:rPr>
                        <a:t>صفر</a:t>
                      </a:r>
                      <a:endParaRPr lang="en-US" sz="2800" dirty="0">
                        <a:cs typeface="Sakkal Majalla" panose="0200000000000000000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556936599"/>
                  </a:ext>
                </a:extLst>
              </a:tr>
              <a:tr h="444729">
                <a:tc>
                  <a:txBody>
                    <a:bodyPr/>
                    <a:lstStyle/>
                    <a:p>
                      <a:pPr algn="ctr"/>
                      <a:r>
                        <a:rPr lang="ar-BH" sz="2800" dirty="0" smtClean="0">
                          <a:cs typeface="Sakkal Majalla" panose="02000000000000000000"/>
                        </a:rPr>
                        <a:t>350</a:t>
                      </a:r>
                      <a:endParaRPr lang="en-US" sz="2800" dirty="0">
                        <a:cs typeface="Sakkal Majalla" panose="0200000000000000000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2800" dirty="0" smtClean="0">
                          <a:cs typeface="Sakkal Majalla" panose="02000000000000000000"/>
                        </a:rPr>
                        <a:t>30</a:t>
                      </a:r>
                      <a:endParaRPr lang="en-US" sz="2800" dirty="0">
                        <a:cs typeface="Sakkal Majalla" panose="0200000000000000000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14910919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23CBB0EA-FBB9-4AB1-9608-A18F78ACF808}"/>
              </a:ext>
            </a:extLst>
          </p:cNvPr>
          <p:cNvSpPr txBox="1"/>
          <p:nvPr/>
        </p:nvSpPr>
        <p:spPr>
          <a:xfrm>
            <a:off x="0" y="6930"/>
            <a:ext cx="3827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BH" sz="24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موجات الصوت و موجات الضوء ج1</a:t>
            </a:r>
            <a:endParaRPr lang="ar-BH" sz="2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ctr" rtl="1"/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العلوم - </a:t>
            </a:r>
            <a:r>
              <a:rPr lang="ar-BH" sz="24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الثاني </a:t>
            </a:r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إعدادي 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270641" y="6302802"/>
            <a:ext cx="11498317" cy="423042"/>
            <a:chOff x="270641" y="6264165"/>
            <a:chExt cx="11498317" cy="423042"/>
          </a:xfrm>
        </p:grpSpPr>
        <p:cxnSp>
          <p:nvCxnSpPr>
            <p:cNvPr id="20" name="Straight Connector 19"/>
            <p:cNvCxnSpPr/>
            <p:nvPr/>
          </p:nvCxnSpPr>
          <p:spPr>
            <a:xfrm flipV="1">
              <a:off x="270641" y="6264165"/>
              <a:ext cx="11498317" cy="42042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/>
            <p:cNvSpPr>
              <a:spLocks/>
            </p:cNvSpPr>
            <p:nvPr/>
          </p:nvSpPr>
          <p:spPr>
            <a:xfrm>
              <a:off x="8349483" y="6306207"/>
              <a:ext cx="3419475" cy="3810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r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ar-BH" sz="1400" b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Sakkal Majalla" panose="02000000000000000000" pitchFamily="2" charset="-78"/>
                </a:rPr>
                <a:t>وزارة التربية والتعليم –الفصل الدراسي الثاني 2020-2021م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8406" y="-33433"/>
            <a:ext cx="1283594" cy="988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733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3" grpId="0" animBg="1"/>
      <p:bldP spid="18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7">
            <a:extLst>
              <a:ext uri="{FF2B5EF4-FFF2-40B4-BE49-F238E27FC236}">
                <a16:creationId xmlns="" xmlns:a16="http://schemas.microsoft.com/office/drawing/2014/main" id="{202AAF5B-6AA1-4A2A-946C-00B9648D3DA9}"/>
              </a:ext>
            </a:extLst>
          </p:cNvPr>
          <p:cNvSpPr txBox="1"/>
          <p:nvPr/>
        </p:nvSpPr>
        <p:spPr>
          <a:xfrm>
            <a:off x="4292993" y="-12651"/>
            <a:ext cx="4114800" cy="769441"/>
          </a:xfrm>
          <a:prstGeom prst="rect">
            <a:avLst/>
          </a:prstGeom>
          <a:solidFill>
            <a:srgbClr val="C00000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defRPr/>
            </a:pPr>
            <a:r>
              <a:rPr lang="ar-BH" sz="4400" b="1" dirty="0" smtClean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خواص </a:t>
            </a:r>
            <a:r>
              <a:rPr lang="ar-BH" sz="4400" b="1" dirty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موجات الصوت</a:t>
            </a:r>
            <a:endParaRPr lang="ar-BH" sz="2400" b="1" dirty="0">
              <a:solidFill>
                <a:prstClr val="white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58769" t="43786" r="26373" b="34054"/>
          <a:stretch/>
        </p:blipFill>
        <p:spPr>
          <a:xfrm>
            <a:off x="9111165" y="910454"/>
            <a:ext cx="2876674" cy="241204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</p:pic>
      <p:sp>
        <p:nvSpPr>
          <p:cNvPr id="11" name="TextBox 10"/>
          <p:cNvSpPr txBox="1"/>
          <p:nvPr/>
        </p:nvSpPr>
        <p:spPr>
          <a:xfrm>
            <a:off x="238308" y="832258"/>
            <a:ext cx="8634549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BH" sz="28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ما الذي يجعل الصوت عالياً أو خافتاً عند </a:t>
            </a:r>
            <a:r>
              <a:rPr lang="ar-BH" sz="28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ضرب </a:t>
            </a:r>
            <a:r>
              <a:rPr lang="ar-BH" sz="28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الصفيحتين ببعضهما؟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8309" y="1432093"/>
            <a:ext cx="8634548" cy="13849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BH" sz="28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عند ضربهما بقوة </a:t>
            </a:r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</a:t>
            </a:r>
            <a:r>
              <a:rPr lang="ar-BH" sz="28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صدر  عنهما صوت عالي، </a:t>
            </a:r>
            <a:r>
              <a:rPr lang="ar-BH" sz="28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 عند ضربهما برفق </a:t>
            </a:r>
            <a:r>
              <a:rPr lang="ar-BH" sz="28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يصدر صوت خافت؛ </a:t>
            </a:r>
            <a:r>
              <a:rPr lang="ar-BH" sz="2800" b="1" dirty="0" smtClean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فنستنتج من ذلك أن مقدار الطاقة التي يعطيها الشخص للصفيحتين هي المؤثرة على </a:t>
            </a:r>
            <a:r>
              <a:rPr lang="ar-BH" sz="28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علو أو انخفاض الصوت.</a:t>
            </a:r>
            <a:endParaRPr lang="en-US" sz="28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" name="Round Diagonal Corner Rectangle 2"/>
          <p:cNvSpPr/>
          <p:nvPr/>
        </p:nvSpPr>
        <p:spPr>
          <a:xfrm>
            <a:off x="235131" y="2892784"/>
            <a:ext cx="8637726" cy="666206"/>
          </a:xfrm>
          <a:prstGeom prst="round2DiagRect">
            <a:avLst/>
          </a:prstGeom>
          <a:solidFill>
            <a:srgbClr val="CCCCFF"/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شدة الصوت</a:t>
            </a:r>
            <a:r>
              <a:rPr lang="ar-BH" sz="28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: مقدار الطاقة التي تحملها موجه تعبر مساحة محددة في ثانية واحدة.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5131" y="3641228"/>
            <a:ext cx="11848135" cy="96448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BH" sz="28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يسمع سكان البيوت القريبة من المسجد صوت الأذان بشدة أعلى من سكان البيوت البعيدة عن المسجد، من خلال هذه الملاحظة استنتج: </a:t>
            </a:r>
            <a:r>
              <a:rPr lang="ar-BH" sz="28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أ. العلاقة بين المسافة و شدة </a:t>
            </a:r>
            <a:r>
              <a:rPr lang="ar-BH" sz="2800" b="1" dirty="0" smtClean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الصوت.                      </a:t>
            </a:r>
            <a:r>
              <a:rPr lang="ar-BH" sz="28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ب. العلاقة بين شدة الصوت و </a:t>
            </a:r>
            <a:r>
              <a:rPr lang="ar-BH" sz="2800" b="1" dirty="0" smtClean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سعته.</a:t>
            </a:r>
            <a:endParaRPr lang="ar-BH" sz="2800" b="1" dirty="0">
              <a:solidFill>
                <a:srgbClr val="0070C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49262" y="4700832"/>
            <a:ext cx="9134004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BH" sz="28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أ. </a:t>
            </a:r>
            <a:r>
              <a:rPr lang="ar-BH" sz="2800" b="1" dirty="0" smtClean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علاقة عكسية</a:t>
            </a:r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، تتناقص شدة الموجات الصوتية كلما انتشر الصوت مبتعدًا عن </a:t>
            </a:r>
            <a:r>
              <a:rPr lang="ar-BH" sz="28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مصدره، </a:t>
            </a:r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حيث </a:t>
            </a:r>
            <a:r>
              <a:rPr lang="ar-BH" sz="28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ان زيادة المسافة عن مصدر الصوت تؤدي الى انتشار طاقته في مساحة أكبر.      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836454" y="5737177"/>
            <a:ext cx="2246812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BH" sz="28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ب. </a:t>
            </a:r>
            <a:r>
              <a:rPr lang="ar-BH" sz="2800" b="1" dirty="0" smtClean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علاقة طردية.            </a:t>
            </a:r>
            <a:endParaRPr lang="en-US" sz="28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11759" t="24252" r="48449" b="20819"/>
          <a:stretch/>
        </p:blipFill>
        <p:spPr>
          <a:xfrm>
            <a:off x="235132" y="4690947"/>
            <a:ext cx="2576920" cy="162273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23CBB0EA-FBB9-4AB1-9608-A18F78ACF808}"/>
              </a:ext>
            </a:extLst>
          </p:cNvPr>
          <p:cNvSpPr txBox="1"/>
          <p:nvPr/>
        </p:nvSpPr>
        <p:spPr>
          <a:xfrm>
            <a:off x="0" y="6930"/>
            <a:ext cx="3827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BH" sz="24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موجات الصوت و موجات الضوء ج1</a:t>
            </a:r>
            <a:endParaRPr lang="ar-BH" sz="2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ctr" rtl="1"/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العلوم - </a:t>
            </a:r>
            <a:r>
              <a:rPr lang="ar-BH" sz="24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الثاني </a:t>
            </a:r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إعدادي 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270641" y="6328560"/>
            <a:ext cx="11498317" cy="423042"/>
            <a:chOff x="270641" y="6264165"/>
            <a:chExt cx="11498317" cy="423042"/>
          </a:xfrm>
        </p:grpSpPr>
        <p:cxnSp>
          <p:nvCxnSpPr>
            <p:cNvPr id="18" name="Straight Connector 17"/>
            <p:cNvCxnSpPr/>
            <p:nvPr/>
          </p:nvCxnSpPr>
          <p:spPr>
            <a:xfrm flipV="1">
              <a:off x="270641" y="6264165"/>
              <a:ext cx="11498317" cy="42042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18"/>
            <p:cNvSpPr>
              <a:spLocks/>
            </p:cNvSpPr>
            <p:nvPr/>
          </p:nvSpPr>
          <p:spPr>
            <a:xfrm>
              <a:off x="8349483" y="6306207"/>
              <a:ext cx="3419475" cy="3810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r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ar-BH" sz="1400" b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Sakkal Majalla" panose="02000000000000000000" pitchFamily="2" charset="-78"/>
                </a:rPr>
                <a:t>وزارة التربية والتعليم –الفصل الدراسي الثاني 2020-2021م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8406" y="-33433"/>
            <a:ext cx="1283594" cy="988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376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3" grpId="0" animBg="1"/>
      <p:bldP spid="4" grpId="0" animBg="1"/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7">
            <a:extLst>
              <a:ext uri="{FF2B5EF4-FFF2-40B4-BE49-F238E27FC236}">
                <a16:creationId xmlns="" xmlns:a16="http://schemas.microsoft.com/office/drawing/2014/main" id="{8A253ACC-29D1-441B-A4E5-C0FC1F8935ED}"/>
              </a:ext>
            </a:extLst>
          </p:cNvPr>
          <p:cNvSpPr txBox="1"/>
          <p:nvPr/>
        </p:nvSpPr>
        <p:spPr>
          <a:xfrm>
            <a:off x="4593721" y="-33433"/>
            <a:ext cx="4689666" cy="769441"/>
          </a:xfrm>
          <a:prstGeom prst="rect">
            <a:avLst/>
          </a:prstGeom>
          <a:solidFill>
            <a:srgbClr val="C00000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defRPr/>
            </a:pPr>
            <a:r>
              <a:rPr lang="ar-BH" sz="4400" b="1" dirty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خصائص موجات الصوت</a:t>
            </a:r>
            <a:endParaRPr lang="ar-BH" sz="2400" b="1" dirty="0">
              <a:solidFill>
                <a:prstClr val="white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4533" t="27947" r="25369" b="26339"/>
          <a:stretch/>
        </p:blipFill>
        <p:spPr>
          <a:xfrm>
            <a:off x="235130" y="867929"/>
            <a:ext cx="11534503" cy="5478363"/>
          </a:xfrm>
          <a:prstGeom prst="rect">
            <a:avLst/>
          </a:prstGeom>
          <a:solidFill>
            <a:schemeClr val="tx1"/>
          </a:solidFill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Donut 5"/>
          <p:cNvSpPr/>
          <p:nvPr/>
        </p:nvSpPr>
        <p:spPr>
          <a:xfrm>
            <a:off x="5066210" y="1031965"/>
            <a:ext cx="1872344" cy="914400"/>
          </a:xfrm>
          <a:prstGeom prst="donut">
            <a:avLst>
              <a:gd name="adj" fmla="val 13549"/>
            </a:avLst>
          </a:prstGeom>
          <a:solidFill>
            <a:schemeClr val="tx1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Down Arrow 9"/>
          <p:cNvSpPr/>
          <p:nvPr/>
        </p:nvSpPr>
        <p:spPr>
          <a:xfrm rot="16691582">
            <a:off x="4484029" y="711409"/>
            <a:ext cx="346611" cy="1058091"/>
          </a:xfrm>
          <a:prstGeom prst="downArrow">
            <a:avLst/>
          </a:prstGeom>
          <a:solidFill>
            <a:schemeClr val="tx1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 Diagonal Corner Rectangle 10"/>
          <p:cNvSpPr/>
          <p:nvPr/>
        </p:nvSpPr>
        <p:spPr>
          <a:xfrm>
            <a:off x="334851" y="931968"/>
            <a:ext cx="3774141" cy="493861"/>
          </a:xfrm>
          <a:prstGeom prst="round2DiagRect">
            <a:avLst/>
          </a:prstGeom>
          <a:solidFill>
            <a:schemeClr val="tx1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 smtClean="0">
                <a:solidFill>
                  <a:srgbClr val="FFFF00"/>
                </a:solidFill>
              </a:rPr>
              <a:t>وحدة قياس شدة الصوت </a:t>
            </a:r>
            <a:r>
              <a:rPr lang="en-US" sz="2800" b="1" dirty="0" smtClean="0">
                <a:solidFill>
                  <a:srgbClr val="FFFF00"/>
                </a:solidFill>
              </a:rPr>
              <a:t> dB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12" name="Donut 11"/>
          <p:cNvSpPr/>
          <p:nvPr/>
        </p:nvSpPr>
        <p:spPr>
          <a:xfrm>
            <a:off x="544284" y="3316460"/>
            <a:ext cx="1476104" cy="914400"/>
          </a:xfrm>
          <a:prstGeom prst="donut">
            <a:avLst>
              <a:gd name="adj" fmla="val 13549"/>
            </a:avLst>
          </a:prstGeom>
          <a:solidFill>
            <a:schemeClr val="tx1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Down Arrow 12"/>
          <p:cNvSpPr/>
          <p:nvPr/>
        </p:nvSpPr>
        <p:spPr>
          <a:xfrm rot="315232">
            <a:off x="1333561" y="2574457"/>
            <a:ext cx="346611" cy="903588"/>
          </a:xfrm>
          <a:prstGeom prst="downArrow">
            <a:avLst/>
          </a:prstGeom>
          <a:solidFill>
            <a:schemeClr val="tx1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 Diagonal Corner Rectangle 13"/>
          <p:cNvSpPr/>
          <p:nvPr/>
        </p:nvSpPr>
        <p:spPr>
          <a:xfrm>
            <a:off x="487550" y="2155371"/>
            <a:ext cx="1746199" cy="1062601"/>
          </a:xfrm>
          <a:prstGeom prst="round2DiagRect">
            <a:avLst/>
          </a:prstGeom>
          <a:solidFill>
            <a:schemeClr val="tx1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 smtClean="0">
                <a:solidFill>
                  <a:srgbClr val="FFFF00"/>
                </a:solidFill>
              </a:rPr>
              <a:t>اخفض صوت يمكن سماعه</a:t>
            </a: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15" name="Donut 14"/>
          <p:cNvSpPr/>
          <p:nvPr/>
        </p:nvSpPr>
        <p:spPr>
          <a:xfrm>
            <a:off x="8033657" y="3607110"/>
            <a:ext cx="1101634" cy="914400"/>
          </a:xfrm>
          <a:prstGeom prst="donut">
            <a:avLst>
              <a:gd name="adj" fmla="val 13549"/>
            </a:avLst>
          </a:prstGeom>
          <a:solidFill>
            <a:schemeClr val="tx1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Down Arrow 15"/>
          <p:cNvSpPr/>
          <p:nvPr/>
        </p:nvSpPr>
        <p:spPr>
          <a:xfrm rot="11186803">
            <a:off x="8288511" y="4404486"/>
            <a:ext cx="346611" cy="903588"/>
          </a:xfrm>
          <a:prstGeom prst="downArrow">
            <a:avLst/>
          </a:prstGeom>
          <a:solidFill>
            <a:schemeClr val="tx1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 Diagonal Corner Rectangle 16"/>
          <p:cNvSpPr/>
          <p:nvPr/>
        </p:nvSpPr>
        <p:spPr>
          <a:xfrm>
            <a:off x="6938554" y="5251965"/>
            <a:ext cx="1746199" cy="1062601"/>
          </a:xfrm>
          <a:prstGeom prst="round2DiagRect">
            <a:avLst/>
          </a:prstGeom>
          <a:solidFill>
            <a:schemeClr val="tx1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 smtClean="0">
                <a:solidFill>
                  <a:srgbClr val="FFFF00"/>
                </a:solidFill>
              </a:rPr>
              <a:t>مؤذية لأذن الانسان</a:t>
            </a: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23CBB0EA-FBB9-4AB1-9608-A18F78ACF808}"/>
              </a:ext>
            </a:extLst>
          </p:cNvPr>
          <p:cNvSpPr txBox="1"/>
          <p:nvPr/>
        </p:nvSpPr>
        <p:spPr>
          <a:xfrm>
            <a:off x="0" y="6930"/>
            <a:ext cx="3827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BH" sz="24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موجات الصوت و موجات الضوء ج1</a:t>
            </a:r>
            <a:endParaRPr lang="ar-BH" sz="2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ctr" rtl="1"/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العلوم - </a:t>
            </a:r>
            <a:r>
              <a:rPr lang="ar-BH" sz="24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الثاني </a:t>
            </a:r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إعدادي 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270641" y="6405834"/>
            <a:ext cx="11498317" cy="423042"/>
            <a:chOff x="270641" y="6264165"/>
            <a:chExt cx="11498317" cy="423042"/>
          </a:xfrm>
        </p:grpSpPr>
        <p:cxnSp>
          <p:nvCxnSpPr>
            <p:cNvPr id="20" name="Straight Connector 19"/>
            <p:cNvCxnSpPr/>
            <p:nvPr/>
          </p:nvCxnSpPr>
          <p:spPr>
            <a:xfrm flipV="1">
              <a:off x="270641" y="6264165"/>
              <a:ext cx="11498317" cy="42042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/>
            <p:cNvSpPr>
              <a:spLocks/>
            </p:cNvSpPr>
            <p:nvPr/>
          </p:nvSpPr>
          <p:spPr>
            <a:xfrm>
              <a:off x="8349483" y="6306207"/>
              <a:ext cx="3419475" cy="3810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r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ar-BH" sz="1400" b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Sakkal Majalla" panose="02000000000000000000" pitchFamily="2" charset="-78"/>
                </a:rPr>
                <a:t>وزارة التربية والتعليم –الفصل الدراسي الثاني 2020-2021م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8406" y="-33433"/>
            <a:ext cx="1283594" cy="988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790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7">
            <a:extLst>
              <a:ext uri="{FF2B5EF4-FFF2-40B4-BE49-F238E27FC236}">
                <a16:creationId xmlns="" xmlns:a16="http://schemas.microsoft.com/office/drawing/2014/main" id="{DC941BDE-1F74-4108-8E01-A8F3EA68774B}"/>
              </a:ext>
            </a:extLst>
          </p:cNvPr>
          <p:cNvSpPr txBox="1"/>
          <p:nvPr/>
        </p:nvSpPr>
        <p:spPr>
          <a:xfrm>
            <a:off x="4862944" y="0"/>
            <a:ext cx="4644737" cy="769441"/>
          </a:xfrm>
          <a:prstGeom prst="rect">
            <a:avLst/>
          </a:prstGeom>
          <a:solidFill>
            <a:srgbClr val="C00000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defRPr/>
            </a:pPr>
            <a:r>
              <a:rPr lang="ar-BH" sz="4400" b="1" dirty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خصائص موجات الصوت</a:t>
            </a:r>
            <a:endParaRPr lang="ar-BH" sz="2400" b="1" dirty="0">
              <a:solidFill>
                <a:prstClr val="white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0277640"/>
              </p:ext>
            </p:extLst>
          </p:nvPr>
        </p:nvGraphicFramePr>
        <p:xfrm>
          <a:off x="106342" y="1088575"/>
          <a:ext cx="3461658" cy="19812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30829">
                  <a:extLst>
                    <a:ext uri="{9D8B030D-6E8A-4147-A177-3AD203B41FA5}">
                      <a16:colId xmlns="" xmlns:a16="http://schemas.microsoft.com/office/drawing/2014/main" val="2391420452"/>
                    </a:ext>
                  </a:extLst>
                </a:gridCol>
                <a:gridCol w="1730829">
                  <a:extLst>
                    <a:ext uri="{9D8B030D-6E8A-4147-A177-3AD203B41FA5}">
                      <a16:colId xmlns="" xmlns:a16="http://schemas.microsoft.com/office/drawing/2014/main" val="1331666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sz="2800" dirty="0" smtClean="0"/>
                        <a:t>التردد</a:t>
                      </a:r>
                      <a:r>
                        <a:rPr lang="ar-BH" sz="2800" baseline="0" dirty="0" smtClean="0"/>
                        <a:t> (هرتز)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800" dirty="0" smtClean="0"/>
                        <a:t>مصدر الصوت</a:t>
                      </a:r>
                      <a:endParaRPr lang="en-US" sz="28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16078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sz="2800" dirty="0" smtClean="0"/>
                        <a:t>150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800" dirty="0" smtClean="0"/>
                        <a:t>الرجل</a:t>
                      </a:r>
                      <a:endParaRPr lang="en-US" sz="28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87975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BH" sz="2800" dirty="0" smtClean="0"/>
                        <a:t>230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800" dirty="0" smtClean="0"/>
                        <a:t>المرأة</a:t>
                      </a:r>
                      <a:endParaRPr lang="en-US" sz="28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34956613"/>
                  </a:ext>
                </a:extLst>
              </a:tr>
            </a:tbl>
          </a:graphicData>
        </a:graphic>
      </p:graphicFrame>
      <p:sp>
        <p:nvSpPr>
          <p:cNvPr id="3" name="Rounded Rectangle 2"/>
          <p:cNvSpPr/>
          <p:nvPr/>
        </p:nvSpPr>
        <p:spPr>
          <a:xfrm>
            <a:off x="3685903" y="1088575"/>
            <a:ext cx="8386354" cy="720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28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من خلال الجدول المجاور أجب على الأسئلة التالية: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3685903" y="1942797"/>
            <a:ext cx="8386354" cy="720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أ. أي مصادر الصوت من الجدول يعد صوتاً رفيعاً (حادًا) و أيها يعد صوتاً غليظاً؟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3685903" y="4505463"/>
            <a:ext cx="8386354" cy="720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ب. أيهما درجة الصوت لديه أعلى الرجل أم المرأة؟ وضح السبب.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35" name="Picture 34" descr="A picture containing text, book&#10;&#10;Description automatically generated">
            <a:extLst>
              <a:ext uri="{FF2B5EF4-FFF2-40B4-BE49-F238E27FC236}">
                <a16:creationId xmlns="" xmlns:a16="http://schemas.microsoft.com/office/drawing/2014/main" id="{7D600C2F-6CE8-4346-8B97-16EFDB7E527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03" t="60043" r="5212" b="2476"/>
          <a:stretch/>
        </p:blipFill>
        <p:spPr>
          <a:xfrm>
            <a:off x="356192" y="3583935"/>
            <a:ext cx="3128314" cy="184305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/>
            </a:solidFill>
          </a:ln>
          <a:effectLst>
            <a:softEdge rad="112500"/>
          </a:effectLst>
        </p:spPr>
      </p:pic>
      <p:sp>
        <p:nvSpPr>
          <p:cNvPr id="12" name="Rounded Rectangle 11"/>
          <p:cNvSpPr/>
          <p:nvPr/>
        </p:nvSpPr>
        <p:spPr>
          <a:xfrm>
            <a:off x="3685903" y="5360074"/>
            <a:ext cx="8386354" cy="720000"/>
          </a:xfrm>
          <a:prstGeom prst="roundRect">
            <a:avLst/>
          </a:prstGeom>
          <a:solidFill>
            <a:srgbClr val="E2E1FF"/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المرأة لأن تردد صوتها أعلى من </a:t>
            </a:r>
            <a:r>
              <a:rPr lang="ar-BH" sz="2800" b="1" dirty="0" smtClean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الرجل. </a:t>
            </a:r>
            <a:endParaRPr lang="en-US" sz="28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685903" y="3650852"/>
            <a:ext cx="8386354" cy="720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درجة </a:t>
            </a:r>
            <a:r>
              <a:rPr lang="ar-BH" sz="28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الصوت: </a:t>
            </a:r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هي خاصية تعتمد على تردد موجاته الواصلة </a:t>
            </a:r>
            <a:r>
              <a:rPr lang="ar-BH" sz="28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للأذن.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685903" y="2797019"/>
            <a:ext cx="8386354" cy="720000"/>
          </a:xfrm>
          <a:prstGeom prst="roundRect">
            <a:avLst/>
          </a:prstGeom>
          <a:solidFill>
            <a:srgbClr val="E2E1FF"/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المرأة صوتها رفيع (حاد) بينما الرجل </a:t>
            </a:r>
            <a:r>
              <a:rPr lang="ar-BH" sz="2800" b="1" dirty="0" smtClean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صوته غليظ.</a:t>
            </a:r>
            <a:endParaRPr lang="en-US" sz="28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3CBB0EA-FBB9-4AB1-9608-A18F78ACF808}"/>
              </a:ext>
            </a:extLst>
          </p:cNvPr>
          <p:cNvSpPr txBox="1"/>
          <p:nvPr/>
        </p:nvSpPr>
        <p:spPr>
          <a:xfrm>
            <a:off x="0" y="6930"/>
            <a:ext cx="3827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BH" sz="24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موجات الصوت و موجات الضوء ج1</a:t>
            </a:r>
            <a:endParaRPr lang="ar-BH" sz="2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ctr" rtl="1"/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العلوم - </a:t>
            </a:r>
            <a:r>
              <a:rPr lang="ar-BH" sz="24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الثاني </a:t>
            </a:r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إعدادي 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270641" y="6264165"/>
            <a:ext cx="11498317" cy="423042"/>
            <a:chOff x="270641" y="6264165"/>
            <a:chExt cx="11498317" cy="423042"/>
          </a:xfrm>
        </p:grpSpPr>
        <p:cxnSp>
          <p:nvCxnSpPr>
            <p:cNvPr id="18" name="Straight Connector 17"/>
            <p:cNvCxnSpPr/>
            <p:nvPr/>
          </p:nvCxnSpPr>
          <p:spPr>
            <a:xfrm flipV="1">
              <a:off x="270641" y="6264165"/>
              <a:ext cx="11498317" cy="42042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/>
            <p:cNvSpPr>
              <a:spLocks/>
            </p:cNvSpPr>
            <p:nvPr/>
          </p:nvSpPr>
          <p:spPr>
            <a:xfrm>
              <a:off x="8349483" y="6306207"/>
              <a:ext cx="3419475" cy="3810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r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ar-BH" sz="1400" b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Sakkal Majalla" panose="02000000000000000000" pitchFamily="2" charset="-78"/>
                </a:rPr>
                <a:t>وزارة التربية والتعليم –الفصل الدراسي الثاني 2020-2021م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8406" y="-33433"/>
            <a:ext cx="1283594" cy="988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018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9" grpId="0" animBg="1"/>
      <p:bldP spid="33" grpId="0" animBg="1"/>
      <p:bldP spid="12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7">
            <a:extLst>
              <a:ext uri="{FF2B5EF4-FFF2-40B4-BE49-F238E27FC236}">
                <a16:creationId xmlns="" xmlns:a16="http://schemas.microsoft.com/office/drawing/2014/main" id="{59A6DD86-5EE8-48F0-8B1C-256B145180C1}"/>
              </a:ext>
            </a:extLst>
          </p:cNvPr>
          <p:cNvSpPr txBox="1"/>
          <p:nvPr/>
        </p:nvSpPr>
        <p:spPr>
          <a:xfrm>
            <a:off x="4842164" y="0"/>
            <a:ext cx="3200436" cy="769441"/>
          </a:xfrm>
          <a:prstGeom prst="rect">
            <a:avLst/>
          </a:prstGeom>
          <a:solidFill>
            <a:srgbClr val="C00000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انعكاس الصوت</a:t>
            </a:r>
            <a:endParaRPr kumimoji="0" lang="ar-BH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235131" y="843792"/>
            <a:ext cx="11655046" cy="545128"/>
          </a:xfrm>
          <a:custGeom>
            <a:avLst/>
            <a:gdLst>
              <a:gd name="connsiteX0" fmla="*/ 0 w 12082808"/>
              <a:gd name="connsiteY0" fmla="*/ 54513 h 545128"/>
              <a:gd name="connsiteX1" fmla="*/ 54513 w 12082808"/>
              <a:gd name="connsiteY1" fmla="*/ 0 h 545128"/>
              <a:gd name="connsiteX2" fmla="*/ 12028295 w 12082808"/>
              <a:gd name="connsiteY2" fmla="*/ 0 h 545128"/>
              <a:gd name="connsiteX3" fmla="*/ 12082808 w 12082808"/>
              <a:gd name="connsiteY3" fmla="*/ 54513 h 545128"/>
              <a:gd name="connsiteX4" fmla="*/ 12082808 w 12082808"/>
              <a:gd name="connsiteY4" fmla="*/ 490615 h 545128"/>
              <a:gd name="connsiteX5" fmla="*/ 12028295 w 12082808"/>
              <a:gd name="connsiteY5" fmla="*/ 545128 h 545128"/>
              <a:gd name="connsiteX6" fmla="*/ 54513 w 12082808"/>
              <a:gd name="connsiteY6" fmla="*/ 545128 h 545128"/>
              <a:gd name="connsiteX7" fmla="*/ 0 w 12082808"/>
              <a:gd name="connsiteY7" fmla="*/ 490615 h 545128"/>
              <a:gd name="connsiteX8" fmla="*/ 0 w 12082808"/>
              <a:gd name="connsiteY8" fmla="*/ 54513 h 545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082808" h="545128">
                <a:moveTo>
                  <a:pt x="0" y="54513"/>
                </a:moveTo>
                <a:cubicBezTo>
                  <a:pt x="0" y="24406"/>
                  <a:pt x="24406" y="0"/>
                  <a:pt x="54513" y="0"/>
                </a:cubicBezTo>
                <a:lnTo>
                  <a:pt x="12028295" y="0"/>
                </a:lnTo>
                <a:cubicBezTo>
                  <a:pt x="12058402" y="0"/>
                  <a:pt x="12082808" y="24406"/>
                  <a:pt x="12082808" y="54513"/>
                </a:cubicBezTo>
                <a:lnTo>
                  <a:pt x="12082808" y="490615"/>
                </a:lnTo>
                <a:cubicBezTo>
                  <a:pt x="12082808" y="520722"/>
                  <a:pt x="12058402" y="545128"/>
                  <a:pt x="12028295" y="545128"/>
                </a:cubicBezTo>
                <a:lnTo>
                  <a:pt x="54513" y="545128"/>
                </a:lnTo>
                <a:cubicBezTo>
                  <a:pt x="24406" y="545128"/>
                  <a:pt x="0" y="520722"/>
                  <a:pt x="0" y="490615"/>
                </a:cubicBezTo>
                <a:lnTo>
                  <a:pt x="0" y="54513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2646" tIns="122646" rIns="122646" bIns="122646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BH" sz="3200" b="1" kern="1200" dirty="0" smtClean="0">
                <a:solidFill>
                  <a:srgbClr val="FF0000"/>
                </a:solidFill>
                <a:cs typeface="Sakkal Majalla" panose="02000000000000000000"/>
              </a:rPr>
              <a:t>الصدى: </a:t>
            </a:r>
            <a:r>
              <a:rPr lang="ar-BH" sz="3200" b="1" kern="1200" dirty="0" smtClean="0">
                <a:solidFill>
                  <a:srgbClr val="0070C0"/>
                </a:solidFill>
                <a:cs typeface="Sakkal Majalla" panose="02000000000000000000"/>
              </a:rPr>
              <a:t>هو سماع الصوت بعد انعكاسه عن السطوح العاكسة.</a:t>
            </a:r>
            <a:endParaRPr lang="en-US" sz="3200" b="1" kern="1200" dirty="0">
              <a:solidFill>
                <a:srgbClr val="0070C0"/>
              </a:solidFill>
              <a:cs typeface="Sakkal Majalla" panose="0200000000000000000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271411" y="1520088"/>
            <a:ext cx="4206595" cy="2809363"/>
          </a:xfrm>
          <a:custGeom>
            <a:avLst/>
            <a:gdLst>
              <a:gd name="connsiteX0" fmla="*/ 0 w 4206595"/>
              <a:gd name="connsiteY0" fmla="*/ 420660 h 5021605"/>
              <a:gd name="connsiteX1" fmla="*/ 420660 w 4206595"/>
              <a:gd name="connsiteY1" fmla="*/ 0 h 5021605"/>
              <a:gd name="connsiteX2" fmla="*/ 3785936 w 4206595"/>
              <a:gd name="connsiteY2" fmla="*/ 0 h 5021605"/>
              <a:gd name="connsiteX3" fmla="*/ 4206596 w 4206595"/>
              <a:gd name="connsiteY3" fmla="*/ 420660 h 5021605"/>
              <a:gd name="connsiteX4" fmla="*/ 4206595 w 4206595"/>
              <a:gd name="connsiteY4" fmla="*/ 4600946 h 5021605"/>
              <a:gd name="connsiteX5" fmla="*/ 3785935 w 4206595"/>
              <a:gd name="connsiteY5" fmla="*/ 5021606 h 5021605"/>
              <a:gd name="connsiteX6" fmla="*/ 420660 w 4206595"/>
              <a:gd name="connsiteY6" fmla="*/ 5021605 h 5021605"/>
              <a:gd name="connsiteX7" fmla="*/ 0 w 4206595"/>
              <a:gd name="connsiteY7" fmla="*/ 4600945 h 5021605"/>
              <a:gd name="connsiteX8" fmla="*/ 0 w 4206595"/>
              <a:gd name="connsiteY8" fmla="*/ 420660 h 5021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06595" h="5021605">
                <a:moveTo>
                  <a:pt x="0" y="420660"/>
                </a:moveTo>
                <a:cubicBezTo>
                  <a:pt x="0" y="188336"/>
                  <a:pt x="188336" y="0"/>
                  <a:pt x="420660" y="0"/>
                </a:cubicBezTo>
                <a:lnTo>
                  <a:pt x="3785936" y="0"/>
                </a:lnTo>
                <a:cubicBezTo>
                  <a:pt x="4018260" y="0"/>
                  <a:pt x="4206596" y="188336"/>
                  <a:pt x="4206596" y="420660"/>
                </a:cubicBezTo>
                <a:cubicBezTo>
                  <a:pt x="4206596" y="1814089"/>
                  <a:pt x="4206595" y="3207517"/>
                  <a:pt x="4206595" y="4600946"/>
                </a:cubicBezTo>
                <a:cubicBezTo>
                  <a:pt x="4206595" y="4833270"/>
                  <a:pt x="4018259" y="5021606"/>
                  <a:pt x="3785935" y="5021606"/>
                </a:cubicBezTo>
                <a:lnTo>
                  <a:pt x="420660" y="5021605"/>
                </a:lnTo>
                <a:cubicBezTo>
                  <a:pt x="188336" y="5021605"/>
                  <a:pt x="0" y="4833269"/>
                  <a:pt x="0" y="4600945"/>
                </a:cubicBezTo>
                <a:lnTo>
                  <a:pt x="0" y="42066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spcFirstLastPara="0" vert="horz" wrap="square" lIns="229887" tIns="229887" rIns="229887" bIns="229887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BH" sz="2400" b="1" kern="1200" dirty="0" smtClean="0">
                <a:solidFill>
                  <a:srgbClr val="FF5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تكرار </a:t>
            </a:r>
            <a:r>
              <a:rPr lang="ar-BH" sz="2400" b="1" kern="1200" dirty="0" smtClean="0">
                <a:solidFill>
                  <a:srgbClr val="FF5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الصدى: </a:t>
            </a:r>
            <a:r>
              <a:rPr lang="ar-BH" sz="2400" b="1" kern="1200" dirty="0" smtClean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هو تكرار سماع الصوت للمحافظة على شدة الموجات الصوتية.</a:t>
            </a:r>
          </a:p>
          <a:p>
            <a:pPr marL="342900" lvl="0" indent="-342900" algn="r" defTabSz="12446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ar-BH" sz="2400" b="1" kern="1200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للمحافظة </a:t>
            </a:r>
            <a:r>
              <a:rPr lang="ar-BH" sz="2400" b="1" kern="1200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على شدة الموجات يتم تجميعها بحسابات دقيقة لمراعاة وضوح الصوت و عدم التشويش و يتم ذلك في القاعات </a:t>
            </a:r>
            <a:r>
              <a:rPr lang="ar-BH" sz="2400" b="1" kern="1200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الكبيرة.</a:t>
            </a:r>
            <a:endParaRPr lang="ar-BH" sz="2400" b="1" kern="1200" dirty="0" smtClean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4628525" y="1476367"/>
            <a:ext cx="3491600" cy="4473130"/>
          </a:xfrm>
          <a:custGeom>
            <a:avLst/>
            <a:gdLst>
              <a:gd name="connsiteX0" fmla="*/ 0 w 3491600"/>
              <a:gd name="connsiteY0" fmla="*/ 280936 h 2809362"/>
              <a:gd name="connsiteX1" fmla="*/ 280936 w 3491600"/>
              <a:gd name="connsiteY1" fmla="*/ 0 h 2809362"/>
              <a:gd name="connsiteX2" fmla="*/ 3210664 w 3491600"/>
              <a:gd name="connsiteY2" fmla="*/ 0 h 2809362"/>
              <a:gd name="connsiteX3" fmla="*/ 3491600 w 3491600"/>
              <a:gd name="connsiteY3" fmla="*/ 280936 h 2809362"/>
              <a:gd name="connsiteX4" fmla="*/ 3491600 w 3491600"/>
              <a:gd name="connsiteY4" fmla="*/ 2528426 h 2809362"/>
              <a:gd name="connsiteX5" fmla="*/ 3210664 w 3491600"/>
              <a:gd name="connsiteY5" fmla="*/ 2809362 h 2809362"/>
              <a:gd name="connsiteX6" fmla="*/ 280936 w 3491600"/>
              <a:gd name="connsiteY6" fmla="*/ 2809362 h 2809362"/>
              <a:gd name="connsiteX7" fmla="*/ 0 w 3491600"/>
              <a:gd name="connsiteY7" fmla="*/ 2528426 h 2809362"/>
              <a:gd name="connsiteX8" fmla="*/ 0 w 3491600"/>
              <a:gd name="connsiteY8" fmla="*/ 280936 h 2809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91600" h="2809362">
                <a:moveTo>
                  <a:pt x="0" y="280936"/>
                </a:moveTo>
                <a:cubicBezTo>
                  <a:pt x="0" y="125779"/>
                  <a:pt x="125779" y="0"/>
                  <a:pt x="280936" y="0"/>
                </a:cubicBezTo>
                <a:lnTo>
                  <a:pt x="3210664" y="0"/>
                </a:lnTo>
                <a:cubicBezTo>
                  <a:pt x="3365821" y="0"/>
                  <a:pt x="3491600" y="125779"/>
                  <a:pt x="3491600" y="280936"/>
                </a:cubicBezTo>
                <a:lnTo>
                  <a:pt x="3491600" y="2528426"/>
                </a:lnTo>
                <a:cubicBezTo>
                  <a:pt x="3491600" y="2683583"/>
                  <a:pt x="3365821" y="2809362"/>
                  <a:pt x="3210664" y="2809362"/>
                </a:cubicBezTo>
                <a:lnTo>
                  <a:pt x="280936" y="2809362"/>
                </a:lnTo>
                <a:cubicBezTo>
                  <a:pt x="125779" y="2809362"/>
                  <a:pt x="0" y="2683583"/>
                  <a:pt x="0" y="2528426"/>
                </a:cubicBezTo>
                <a:lnTo>
                  <a:pt x="0" y="280936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spcFirstLastPara="0" vert="horz" wrap="square" lIns="188963" tIns="188963" rIns="188963" bIns="188963" numCol="1" spcCol="1270" anchor="ctr" anchorCtr="0">
            <a:noAutofit/>
          </a:bodyPr>
          <a:lstStyle/>
          <a:p>
            <a:pPr marL="457200" lvl="0" indent="-457200" algn="r" rtl="1">
              <a:buFont typeface="Arial" panose="020B0604020202020204" pitchFamily="34" charset="0"/>
              <a:buChar char="•"/>
            </a:pPr>
            <a:r>
              <a:rPr lang="ar-BH" sz="2800" b="1" kern="1200" dirty="0" smtClean="0">
                <a:solidFill>
                  <a:schemeClr val="tx1"/>
                </a:solidFill>
                <a:cs typeface="Sakkal Majalla" panose="02000000000000000000"/>
              </a:rPr>
              <a:t>يعد الصدى مشكلة في القاعات الكبيرة و المسارح حيث تؤدي لتداخل </a:t>
            </a:r>
            <a:r>
              <a:rPr lang="ar-BH" sz="2800" b="1" kern="1200" dirty="0" smtClean="0">
                <a:solidFill>
                  <a:schemeClr val="tx1"/>
                </a:solidFill>
                <a:cs typeface="Sakkal Majalla" panose="02000000000000000000"/>
              </a:rPr>
              <a:t>الأصوات.</a:t>
            </a:r>
          </a:p>
          <a:p>
            <a:pPr marL="457200" lvl="0" indent="-457200" algn="r" rtl="1">
              <a:buFont typeface="Arial" panose="020B0604020202020204" pitchFamily="34" charset="0"/>
              <a:buChar char="•"/>
            </a:pPr>
            <a:r>
              <a:rPr lang="ar-BH" sz="2800" b="1" dirty="0" smtClean="0">
                <a:solidFill>
                  <a:schemeClr val="tx1"/>
                </a:solidFill>
                <a:cs typeface="Sakkal Majalla" panose="02000000000000000000"/>
              </a:rPr>
              <a:t> </a:t>
            </a:r>
            <a:r>
              <a:rPr lang="ar-BH" sz="2800" b="1" dirty="0">
                <a:solidFill>
                  <a:schemeClr val="tx1"/>
                </a:solidFill>
                <a:cs typeface="Sakkal Majalla" panose="02000000000000000000"/>
              </a:rPr>
              <a:t>و لحل هذه </a:t>
            </a:r>
            <a:r>
              <a:rPr lang="ar-BH" sz="2800" b="1" dirty="0" smtClean="0">
                <a:solidFill>
                  <a:schemeClr val="tx1"/>
                </a:solidFill>
                <a:cs typeface="Sakkal Majalla" panose="02000000000000000000"/>
              </a:rPr>
              <a:t>المشكلة</a:t>
            </a:r>
            <a:endParaRPr lang="ar-BH" sz="2800" b="1" dirty="0">
              <a:solidFill>
                <a:schemeClr val="tx1"/>
              </a:solidFill>
              <a:cs typeface="Sakkal Majalla" panose="02000000000000000000"/>
            </a:endParaRPr>
          </a:p>
          <a:p>
            <a:pPr lvl="0" algn="r" rtl="1"/>
            <a:r>
              <a:rPr lang="ar-BH" sz="2800" b="1" dirty="0">
                <a:solidFill>
                  <a:schemeClr val="tx1"/>
                </a:solidFill>
                <a:cs typeface="Sakkal Majalla" panose="02000000000000000000"/>
              </a:rPr>
              <a:t>تبطن جدران و اسقف القاعات بمواد لينة تمتص طاقة الموجات بدلاً من </a:t>
            </a:r>
            <a:r>
              <a:rPr lang="ar-BH" sz="2800" b="1" dirty="0" smtClean="0">
                <a:solidFill>
                  <a:schemeClr val="tx1"/>
                </a:solidFill>
                <a:cs typeface="Sakkal Majalla" panose="02000000000000000000"/>
              </a:rPr>
              <a:t>انعكاسها.</a:t>
            </a:r>
            <a:endParaRPr lang="ar-BH" sz="2800" b="1" dirty="0">
              <a:solidFill>
                <a:schemeClr val="tx1"/>
              </a:solidFill>
              <a:cs typeface="Sakkal Majalla" panose="02000000000000000000"/>
            </a:endParaRPr>
          </a:p>
          <a:p>
            <a:pPr marL="457200" lvl="0" indent="-457200" algn="ctr" defTabSz="12446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endParaRPr lang="ar-BH" sz="2800" b="1" kern="1200" dirty="0" smtClean="0">
              <a:solidFill>
                <a:schemeClr val="tx1"/>
              </a:solidFill>
              <a:cs typeface="Sakkal Majalla" panose="02000000000000000000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8270644" y="1430962"/>
            <a:ext cx="3715614" cy="4775774"/>
          </a:xfrm>
          <a:custGeom>
            <a:avLst/>
            <a:gdLst>
              <a:gd name="connsiteX0" fmla="*/ 0 w 3715614"/>
              <a:gd name="connsiteY0" fmla="*/ 371561 h 4775774"/>
              <a:gd name="connsiteX1" fmla="*/ 371561 w 3715614"/>
              <a:gd name="connsiteY1" fmla="*/ 0 h 4775774"/>
              <a:gd name="connsiteX2" fmla="*/ 3344053 w 3715614"/>
              <a:gd name="connsiteY2" fmla="*/ 0 h 4775774"/>
              <a:gd name="connsiteX3" fmla="*/ 3715614 w 3715614"/>
              <a:gd name="connsiteY3" fmla="*/ 371561 h 4775774"/>
              <a:gd name="connsiteX4" fmla="*/ 3715614 w 3715614"/>
              <a:gd name="connsiteY4" fmla="*/ 4404213 h 4775774"/>
              <a:gd name="connsiteX5" fmla="*/ 3344053 w 3715614"/>
              <a:gd name="connsiteY5" fmla="*/ 4775774 h 4775774"/>
              <a:gd name="connsiteX6" fmla="*/ 371561 w 3715614"/>
              <a:gd name="connsiteY6" fmla="*/ 4775774 h 4775774"/>
              <a:gd name="connsiteX7" fmla="*/ 0 w 3715614"/>
              <a:gd name="connsiteY7" fmla="*/ 4404213 h 4775774"/>
              <a:gd name="connsiteX8" fmla="*/ 0 w 3715614"/>
              <a:gd name="connsiteY8" fmla="*/ 371561 h 4775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15614" h="4775774">
                <a:moveTo>
                  <a:pt x="0" y="371561"/>
                </a:moveTo>
                <a:cubicBezTo>
                  <a:pt x="0" y="166354"/>
                  <a:pt x="166354" y="0"/>
                  <a:pt x="371561" y="0"/>
                </a:cubicBezTo>
                <a:lnTo>
                  <a:pt x="3344053" y="0"/>
                </a:lnTo>
                <a:cubicBezTo>
                  <a:pt x="3549260" y="0"/>
                  <a:pt x="3715614" y="166354"/>
                  <a:pt x="3715614" y="371561"/>
                </a:cubicBezTo>
                <a:lnTo>
                  <a:pt x="3715614" y="4404213"/>
                </a:lnTo>
                <a:cubicBezTo>
                  <a:pt x="3715614" y="4609420"/>
                  <a:pt x="3549260" y="4775774"/>
                  <a:pt x="3344053" y="4775774"/>
                </a:cubicBezTo>
                <a:lnTo>
                  <a:pt x="371561" y="4775774"/>
                </a:lnTo>
                <a:cubicBezTo>
                  <a:pt x="166354" y="4775774"/>
                  <a:pt x="0" y="4609420"/>
                  <a:pt x="0" y="4404213"/>
                </a:cubicBezTo>
                <a:lnTo>
                  <a:pt x="0" y="371561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215507" tIns="215507" rIns="215507" bIns="215507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BH" sz="2800" b="1" u="sng" dirty="0" smtClean="0">
                <a:solidFill>
                  <a:srgbClr val="FF0000"/>
                </a:solidFill>
              </a:rPr>
              <a:t>أهمية</a:t>
            </a:r>
            <a:r>
              <a:rPr lang="ar-BH" sz="2800" b="1" u="sng" kern="1200" dirty="0" smtClean="0">
                <a:solidFill>
                  <a:srgbClr val="FF0000"/>
                </a:solidFill>
              </a:rPr>
              <a:t> </a:t>
            </a:r>
            <a:r>
              <a:rPr lang="ar-BH" sz="2800" b="1" u="sng" kern="1200" dirty="0" smtClean="0">
                <a:solidFill>
                  <a:srgbClr val="FF0000"/>
                </a:solidFill>
              </a:rPr>
              <a:t>الصدى:</a:t>
            </a:r>
            <a:endParaRPr lang="ar-BH" sz="2800" b="1" u="sng" kern="1200" dirty="0" smtClean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BH" sz="2800" b="1" kern="1200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1- تحديد مواقع الاجسام التي تعترض طريق بعض الكائنات الحية كالخفاش و الدولفين أو لمعرفة مواقع الحيوانات الأخرى و معرفة خصائصها.</a:t>
            </a:r>
          </a:p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BH" sz="2800" b="1" kern="1200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2- يستخدم الأطباء انعكاس الموجات فوق السمعية بمساعدة الحاسوب لتصوير أعضاء الجسم الداخلية.</a:t>
            </a:r>
            <a:endParaRPr lang="en-US" sz="2800" b="1" kern="12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3"/>
          <a:srcRect l="26741" t="56339" r="43541" b="14428"/>
          <a:stretch/>
        </p:blipFill>
        <p:spPr>
          <a:xfrm>
            <a:off x="282577" y="4410443"/>
            <a:ext cx="4101738" cy="194107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23CBB0EA-FBB9-4AB1-9608-A18F78ACF808}"/>
              </a:ext>
            </a:extLst>
          </p:cNvPr>
          <p:cNvSpPr txBox="1"/>
          <p:nvPr/>
        </p:nvSpPr>
        <p:spPr>
          <a:xfrm>
            <a:off x="0" y="6930"/>
            <a:ext cx="3827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BH" sz="24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موجات الصوت و موجات الضوء ج1</a:t>
            </a:r>
            <a:endParaRPr lang="ar-BH" sz="2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ctr" rtl="1"/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العلوم - </a:t>
            </a:r>
            <a:r>
              <a:rPr lang="ar-BH" sz="24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الثاني </a:t>
            </a:r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إعدادي 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313495" y="6330497"/>
            <a:ext cx="11498317" cy="423042"/>
            <a:chOff x="270641" y="6264165"/>
            <a:chExt cx="11498317" cy="423042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270641" y="6264165"/>
              <a:ext cx="11498317" cy="42042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/>
            <p:cNvSpPr>
              <a:spLocks/>
            </p:cNvSpPr>
            <p:nvPr/>
          </p:nvSpPr>
          <p:spPr>
            <a:xfrm>
              <a:off x="8349483" y="6306207"/>
              <a:ext cx="3419475" cy="3810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r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ar-BH" sz="1400" b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Sakkal Majalla" panose="02000000000000000000" pitchFamily="2" charset="-78"/>
                </a:rPr>
                <a:t>وزارة التربية والتعليم –الفصل الدراسي الثاني 2020-2021م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8406" y="-33433"/>
            <a:ext cx="1283594" cy="988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609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7">
            <a:extLst>
              <a:ext uri="{FF2B5EF4-FFF2-40B4-BE49-F238E27FC236}">
                <a16:creationId xmlns:a16="http://schemas.microsoft.com/office/drawing/2014/main" xmlns="" id="{8A253ACC-29D1-441B-A4E5-C0FC1F8935ED}"/>
              </a:ext>
            </a:extLst>
          </p:cNvPr>
          <p:cNvSpPr txBox="1"/>
          <p:nvPr/>
        </p:nvSpPr>
        <p:spPr>
          <a:xfrm>
            <a:off x="4665518" y="0"/>
            <a:ext cx="3480955" cy="707886"/>
          </a:xfrm>
          <a:prstGeom prst="rect">
            <a:avLst/>
          </a:prstGeom>
          <a:solidFill>
            <a:srgbClr val="C00000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BH" sz="4000" b="1" dirty="0" smtClean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الأذن و حاسة السمع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36480" t="25984" r="13923" b="19908"/>
          <a:stretch/>
        </p:blipFill>
        <p:spPr>
          <a:xfrm>
            <a:off x="1955442" y="1510759"/>
            <a:ext cx="8630992" cy="46453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3CBB0EA-FBB9-4AB1-9608-A18F78ACF808}"/>
              </a:ext>
            </a:extLst>
          </p:cNvPr>
          <p:cNvSpPr txBox="1"/>
          <p:nvPr/>
        </p:nvSpPr>
        <p:spPr>
          <a:xfrm>
            <a:off x="0" y="-70344"/>
            <a:ext cx="3827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BH" sz="24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موجات الصوت و موجات الضوء ج1</a:t>
            </a:r>
            <a:endParaRPr lang="ar-BH" sz="2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ctr" rtl="1"/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العلوم - </a:t>
            </a:r>
            <a:r>
              <a:rPr lang="ar-BH" sz="24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الثاني </a:t>
            </a:r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إعدادي 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270641" y="6264165"/>
            <a:ext cx="11498317" cy="423042"/>
            <a:chOff x="270641" y="6264165"/>
            <a:chExt cx="11498317" cy="423042"/>
          </a:xfrm>
        </p:grpSpPr>
        <p:cxnSp>
          <p:nvCxnSpPr>
            <p:cNvPr id="10" name="Straight Connector 9"/>
            <p:cNvCxnSpPr/>
            <p:nvPr/>
          </p:nvCxnSpPr>
          <p:spPr>
            <a:xfrm flipV="1">
              <a:off x="270641" y="6264165"/>
              <a:ext cx="11498317" cy="42042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>
              <a:spLocks/>
            </p:cNvSpPr>
            <p:nvPr/>
          </p:nvSpPr>
          <p:spPr>
            <a:xfrm>
              <a:off x="8349483" y="6306207"/>
              <a:ext cx="3419475" cy="3810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r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ar-BH" sz="1400" b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Sakkal Majalla" panose="02000000000000000000" pitchFamily="2" charset="-78"/>
                </a:rPr>
                <a:t>وزارة التربية والتعليم –الفصل الدراسي الثاني 2020-2021م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8406" y="-33433"/>
            <a:ext cx="1283594" cy="988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528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7">
            <a:extLst>
              <a:ext uri="{FF2B5EF4-FFF2-40B4-BE49-F238E27FC236}">
                <a16:creationId xmlns:a16="http://schemas.microsoft.com/office/drawing/2014/main" xmlns="" id="{8A253ACC-29D1-441B-A4E5-C0FC1F8935ED}"/>
              </a:ext>
            </a:extLst>
          </p:cNvPr>
          <p:cNvSpPr txBox="1"/>
          <p:nvPr/>
        </p:nvSpPr>
        <p:spPr>
          <a:xfrm>
            <a:off x="4842164" y="0"/>
            <a:ext cx="3366654" cy="707886"/>
          </a:xfrm>
          <a:prstGeom prst="rect">
            <a:avLst/>
          </a:prstGeom>
          <a:solidFill>
            <a:srgbClr val="C00000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>
              <a:defRPr/>
            </a:pPr>
            <a:r>
              <a:rPr lang="ar-BH" sz="4000" b="1" dirty="0" smtClean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الأذن و حاسة السمع</a:t>
            </a:r>
          </a:p>
        </p:txBody>
      </p:sp>
      <p:cxnSp>
        <p:nvCxnSpPr>
          <p:cNvPr id="30" name="Straight Connector 29"/>
          <p:cNvCxnSpPr/>
          <p:nvPr/>
        </p:nvCxnSpPr>
        <p:spPr>
          <a:xfrm>
            <a:off x="2434107" y="1902342"/>
            <a:ext cx="7861204" cy="2072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2446986" y="1902341"/>
            <a:ext cx="25758" cy="347729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6469588" y="1626729"/>
            <a:ext cx="25758" cy="374400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0295311" y="1923068"/>
            <a:ext cx="25758" cy="347729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reeform 18"/>
          <p:cNvSpPr/>
          <p:nvPr/>
        </p:nvSpPr>
        <p:spPr>
          <a:xfrm>
            <a:off x="5239137" y="867425"/>
            <a:ext cx="1778627" cy="757776"/>
          </a:xfrm>
          <a:custGeom>
            <a:avLst/>
            <a:gdLst>
              <a:gd name="connsiteX0" fmla="*/ 0 w 1778627"/>
              <a:gd name="connsiteY0" fmla="*/ 0 h 757776"/>
              <a:gd name="connsiteX1" fmla="*/ 1778627 w 1778627"/>
              <a:gd name="connsiteY1" fmla="*/ 0 h 757776"/>
              <a:gd name="connsiteX2" fmla="*/ 1778627 w 1778627"/>
              <a:gd name="connsiteY2" fmla="*/ 757776 h 757776"/>
              <a:gd name="connsiteX3" fmla="*/ 0 w 1778627"/>
              <a:gd name="connsiteY3" fmla="*/ 757776 h 757776"/>
              <a:gd name="connsiteX4" fmla="*/ 0 w 1778627"/>
              <a:gd name="connsiteY4" fmla="*/ 0 h 757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8627" h="757776">
                <a:moveTo>
                  <a:pt x="0" y="0"/>
                </a:moveTo>
                <a:lnTo>
                  <a:pt x="1778627" y="0"/>
                </a:lnTo>
                <a:lnTo>
                  <a:pt x="1778627" y="757776"/>
                </a:lnTo>
                <a:lnTo>
                  <a:pt x="0" y="75777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shade val="8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780" tIns="17780" rIns="17780" bIns="17780" numCol="1" spcCol="1270" anchor="ctr" anchorCtr="0">
            <a:noAutofit/>
          </a:bodyPr>
          <a:lstStyle/>
          <a:p>
            <a:pPr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BH" sz="2800" b="1" dirty="0" smtClean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أجزاء الاذن</a:t>
            </a:r>
            <a:endParaRPr lang="en-US" sz="28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0" name="Freeform 19"/>
          <p:cNvSpPr/>
          <p:nvPr/>
        </p:nvSpPr>
        <p:spPr>
          <a:xfrm>
            <a:off x="1793739" y="2164204"/>
            <a:ext cx="1240566" cy="567550"/>
          </a:xfrm>
          <a:custGeom>
            <a:avLst/>
            <a:gdLst>
              <a:gd name="connsiteX0" fmla="*/ 0 w 1240566"/>
              <a:gd name="connsiteY0" fmla="*/ 0 h 420976"/>
              <a:gd name="connsiteX1" fmla="*/ 1240566 w 1240566"/>
              <a:gd name="connsiteY1" fmla="*/ 0 h 420976"/>
              <a:gd name="connsiteX2" fmla="*/ 1240566 w 1240566"/>
              <a:gd name="connsiteY2" fmla="*/ 420976 h 420976"/>
              <a:gd name="connsiteX3" fmla="*/ 0 w 1240566"/>
              <a:gd name="connsiteY3" fmla="*/ 420976 h 420976"/>
              <a:gd name="connsiteX4" fmla="*/ 0 w 1240566"/>
              <a:gd name="connsiteY4" fmla="*/ 0 h 420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0566" h="420976">
                <a:moveTo>
                  <a:pt x="0" y="0"/>
                </a:moveTo>
                <a:lnTo>
                  <a:pt x="1240566" y="0"/>
                </a:lnTo>
                <a:lnTo>
                  <a:pt x="1240566" y="420976"/>
                </a:lnTo>
                <a:lnTo>
                  <a:pt x="0" y="42097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99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780" tIns="17780" rIns="17780" bIns="17780" numCol="1" spcCol="1270" anchor="ctr" anchorCtr="0">
            <a:noAutofit/>
          </a:bodyPr>
          <a:lstStyle/>
          <a:p>
            <a:pPr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8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1" name="Freeform 20"/>
          <p:cNvSpPr/>
          <p:nvPr/>
        </p:nvSpPr>
        <p:spPr>
          <a:xfrm>
            <a:off x="1793739" y="4088151"/>
            <a:ext cx="1808192" cy="2075200"/>
          </a:xfrm>
          <a:custGeom>
            <a:avLst/>
            <a:gdLst>
              <a:gd name="connsiteX0" fmla="*/ 0 w 1775484"/>
              <a:gd name="connsiteY0" fmla="*/ 0 h 2773555"/>
              <a:gd name="connsiteX1" fmla="*/ 1775484 w 1775484"/>
              <a:gd name="connsiteY1" fmla="*/ 0 h 2773555"/>
              <a:gd name="connsiteX2" fmla="*/ 1775484 w 1775484"/>
              <a:gd name="connsiteY2" fmla="*/ 2773555 h 2773555"/>
              <a:gd name="connsiteX3" fmla="*/ 0 w 1775484"/>
              <a:gd name="connsiteY3" fmla="*/ 2773555 h 2773555"/>
              <a:gd name="connsiteX4" fmla="*/ 0 w 1775484"/>
              <a:gd name="connsiteY4" fmla="*/ 0 h 277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5484" h="2773555">
                <a:moveTo>
                  <a:pt x="0" y="0"/>
                </a:moveTo>
                <a:lnTo>
                  <a:pt x="1775484" y="0"/>
                </a:lnTo>
                <a:lnTo>
                  <a:pt x="1775484" y="2773555"/>
                </a:lnTo>
                <a:lnTo>
                  <a:pt x="0" y="277355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8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780" tIns="17780" rIns="17780" bIns="17780" numCol="1" spcCol="1270" anchor="ctr" anchorCtr="0">
            <a:noAutofit/>
          </a:bodyPr>
          <a:lstStyle/>
          <a:p>
            <a:pPr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8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2" name="Freeform 21"/>
          <p:cNvSpPr/>
          <p:nvPr/>
        </p:nvSpPr>
        <p:spPr>
          <a:xfrm>
            <a:off x="5434466" y="2164203"/>
            <a:ext cx="1387967" cy="567551"/>
          </a:xfrm>
          <a:custGeom>
            <a:avLst/>
            <a:gdLst>
              <a:gd name="connsiteX0" fmla="*/ 0 w 1387967"/>
              <a:gd name="connsiteY0" fmla="*/ 0 h 567551"/>
              <a:gd name="connsiteX1" fmla="*/ 1387967 w 1387967"/>
              <a:gd name="connsiteY1" fmla="*/ 0 h 567551"/>
              <a:gd name="connsiteX2" fmla="*/ 1387967 w 1387967"/>
              <a:gd name="connsiteY2" fmla="*/ 567551 h 567551"/>
              <a:gd name="connsiteX3" fmla="*/ 0 w 1387967"/>
              <a:gd name="connsiteY3" fmla="*/ 567551 h 567551"/>
              <a:gd name="connsiteX4" fmla="*/ 0 w 1387967"/>
              <a:gd name="connsiteY4" fmla="*/ 0 h 567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7967" h="567551">
                <a:moveTo>
                  <a:pt x="0" y="0"/>
                </a:moveTo>
                <a:lnTo>
                  <a:pt x="1387967" y="0"/>
                </a:lnTo>
                <a:lnTo>
                  <a:pt x="1387967" y="567551"/>
                </a:lnTo>
                <a:lnTo>
                  <a:pt x="0" y="5675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99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780" tIns="17780" rIns="17780" bIns="17780" numCol="1" spcCol="1270" anchor="ctr" anchorCtr="0">
            <a:noAutofit/>
          </a:bodyPr>
          <a:lstStyle/>
          <a:p>
            <a:pPr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8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3" name="Freeform 22"/>
          <p:cNvSpPr/>
          <p:nvPr/>
        </p:nvSpPr>
        <p:spPr>
          <a:xfrm>
            <a:off x="5675927" y="4046740"/>
            <a:ext cx="1775484" cy="2088088"/>
          </a:xfrm>
          <a:custGeom>
            <a:avLst/>
            <a:gdLst>
              <a:gd name="connsiteX0" fmla="*/ 0 w 1775484"/>
              <a:gd name="connsiteY0" fmla="*/ 0 h 2912300"/>
              <a:gd name="connsiteX1" fmla="*/ 1775484 w 1775484"/>
              <a:gd name="connsiteY1" fmla="*/ 0 h 2912300"/>
              <a:gd name="connsiteX2" fmla="*/ 1775484 w 1775484"/>
              <a:gd name="connsiteY2" fmla="*/ 2912300 h 2912300"/>
              <a:gd name="connsiteX3" fmla="*/ 0 w 1775484"/>
              <a:gd name="connsiteY3" fmla="*/ 2912300 h 2912300"/>
              <a:gd name="connsiteX4" fmla="*/ 0 w 1775484"/>
              <a:gd name="connsiteY4" fmla="*/ 0 h 291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5484" h="2912300">
                <a:moveTo>
                  <a:pt x="0" y="0"/>
                </a:moveTo>
                <a:lnTo>
                  <a:pt x="1775484" y="0"/>
                </a:lnTo>
                <a:lnTo>
                  <a:pt x="1775484" y="2912300"/>
                </a:lnTo>
                <a:lnTo>
                  <a:pt x="0" y="29123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8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780" tIns="17780" rIns="17780" bIns="17780" numCol="1" spcCol="1270" anchor="ctr" anchorCtr="0">
            <a:noAutofit/>
          </a:bodyPr>
          <a:lstStyle/>
          <a:p>
            <a:pPr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ar-BH" sz="28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4" name="Freeform 23"/>
          <p:cNvSpPr/>
          <p:nvPr/>
        </p:nvSpPr>
        <p:spPr>
          <a:xfrm>
            <a:off x="9222594" y="2164203"/>
            <a:ext cx="1366927" cy="567551"/>
          </a:xfrm>
          <a:custGeom>
            <a:avLst/>
            <a:gdLst>
              <a:gd name="connsiteX0" fmla="*/ 0 w 1366927"/>
              <a:gd name="connsiteY0" fmla="*/ 0 h 497251"/>
              <a:gd name="connsiteX1" fmla="*/ 1366927 w 1366927"/>
              <a:gd name="connsiteY1" fmla="*/ 0 h 497251"/>
              <a:gd name="connsiteX2" fmla="*/ 1366927 w 1366927"/>
              <a:gd name="connsiteY2" fmla="*/ 497251 h 497251"/>
              <a:gd name="connsiteX3" fmla="*/ 0 w 1366927"/>
              <a:gd name="connsiteY3" fmla="*/ 497251 h 497251"/>
              <a:gd name="connsiteX4" fmla="*/ 0 w 1366927"/>
              <a:gd name="connsiteY4" fmla="*/ 0 h 497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6927" h="497251">
                <a:moveTo>
                  <a:pt x="0" y="0"/>
                </a:moveTo>
                <a:lnTo>
                  <a:pt x="1366927" y="0"/>
                </a:lnTo>
                <a:lnTo>
                  <a:pt x="1366927" y="497251"/>
                </a:lnTo>
                <a:lnTo>
                  <a:pt x="0" y="4972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99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780" tIns="17780" rIns="17780" bIns="17780" numCol="1" spcCol="1270" anchor="ctr" anchorCtr="0">
            <a:noAutofit/>
          </a:bodyPr>
          <a:lstStyle/>
          <a:p>
            <a:pPr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8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5" name="Freeform 24"/>
          <p:cNvSpPr/>
          <p:nvPr/>
        </p:nvSpPr>
        <p:spPr>
          <a:xfrm>
            <a:off x="9658804" y="4095576"/>
            <a:ext cx="1775484" cy="2098688"/>
          </a:xfrm>
          <a:custGeom>
            <a:avLst/>
            <a:gdLst>
              <a:gd name="connsiteX0" fmla="*/ 0 w 1775484"/>
              <a:gd name="connsiteY0" fmla="*/ 0 h 887742"/>
              <a:gd name="connsiteX1" fmla="*/ 1775484 w 1775484"/>
              <a:gd name="connsiteY1" fmla="*/ 0 h 887742"/>
              <a:gd name="connsiteX2" fmla="*/ 1775484 w 1775484"/>
              <a:gd name="connsiteY2" fmla="*/ 887742 h 887742"/>
              <a:gd name="connsiteX3" fmla="*/ 0 w 1775484"/>
              <a:gd name="connsiteY3" fmla="*/ 887742 h 887742"/>
              <a:gd name="connsiteX4" fmla="*/ 0 w 1775484"/>
              <a:gd name="connsiteY4" fmla="*/ 0 h 887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5484" h="887742">
                <a:moveTo>
                  <a:pt x="0" y="0"/>
                </a:moveTo>
                <a:lnTo>
                  <a:pt x="1775484" y="0"/>
                </a:lnTo>
                <a:lnTo>
                  <a:pt x="1775484" y="887742"/>
                </a:lnTo>
                <a:lnTo>
                  <a:pt x="0" y="88774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8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780" tIns="17780" rIns="17780" bIns="17780" numCol="1" spcCol="1270" anchor="ctr" anchorCtr="0">
            <a:noAutofit/>
          </a:bodyPr>
          <a:lstStyle/>
          <a:p>
            <a:pPr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8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8" name="Freeform 27"/>
          <p:cNvSpPr/>
          <p:nvPr/>
        </p:nvSpPr>
        <p:spPr>
          <a:xfrm>
            <a:off x="8836279" y="2923452"/>
            <a:ext cx="3067119" cy="567551"/>
          </a:xfrm>
          <a:custGeom>
            <a:avLst/>
            <a:gdLst>
              <a:gd name="connsiteX0" fmla="*/ 0 w 1366927"/>
              <a:gd name="connsiteY0" fmla="*/ 0 h 497251"/>
              <a:gd name="connsiteX1" fmla="*/ 1366927 w 1366927"/>
              <a:gd name="connsiteY1" fmla="*/ 0 h 497251"/>
              <a:gd name="connsiteX2" fmla="*/ 1366927 w 1366927"/>
              <a:gd name="connsiteY2" fmla="*/ 497251 h 497251"/>
              <a:gd name="connsiteX3" fmla="*/ 0 w 1366927"/>
              <a:gd name="connsiteY3" fmla="*/ 497251 h 497251"/>
              <a:gd name="connsiteX4" fmla="*/ 0 w 1366927"/>
              <a:gd name="connsiteY4" fmla="*/ 0 h 497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6927" h="497251">
                <a:moveTo>
                  <a:pt x="0" y="0"/>
                </a:moveTo>
                <a:lnTo>
                  <a:pt x="1366927" y="0"/>
                </a:lnTo>
                <a:lnTo>
                  <a:pt x="1366927" y="497251"/>
                </a:lnTo>
                <a:lnTo>
                  <a:pt x="0" y="497251"/>
                </a:lnTo>
                <a:lnTo>
                  <a:pt x="0" y="0"/>
                </a:lnTo>
                <a:close/>
              </a:path>
            </a:pathLst>
          </a:custGeom>
          <a:solidFill>
            <a:srgbClr val="E2E1FF"/>
          </a:solidFill>
          <a:ln w="38100">
            <a:solidFill>
              <a:srgbClr val="0070C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99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780" tIns="17780" rIns="17780" bIns="17780" numCol="1" spcCol="1270" anchor="ctr" anchorCtr="0">
            <a:noAutofit/>
          </a:bodyPr>
          <a:lstStyle/>
          <a:p>
            <a:pPr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8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170396" y="4088150"/>
            <a:ext cx="832279" cy="4339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BH" sz="2400" b="1" dirty="0" smtClean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الأجزاء:</a:t>
            </a:r>
            <a:endParaRPr lang="en-US" sz="24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986890" y="4080520"/>
            <a:ext cx="832279" cy="4339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BH" sz="2400" b="1" dirty="0" smtClean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الأجزاء:</a:t>
            </a:r>
            <a:endParaRPr lang="en-US" sz="24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485623" y="4119328"/>
            <a:ext cx="832279" cy="4339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BH" sz="2400" b="1" dirty="0" smtClean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الأجزاء:</a:t>
            </a:r>
            <a:endParaRPr lang="en-US" sz="24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0985326" y="2990244"/>
            <a:ext cx="994183" cy="4339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BH" sz="2400" b="1" dirty="0" smtClean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الوظيفة:</a:t>
            </a:r>
            <a:endParaRPr lang="en-US" sz="24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2" name="Freeform 41"/>
          <p:cNvSpPr/>
          <p:nvPr/>
        </p:nvSpPr>
        <p:spPr>
          <a:xfrm>
            <a:off x="5331925" y="2923450"/>
            <a:ext cx="3131169" cy="567551"/>
          </a:xfrm>
          <a:custGeom>
            <a:avLst/>
            <a:gdLst>
              <a:gd name="connsiteX0" fmla="*/ 0 w 1366927"/>
              <a:gd name="connsiteY0" fmla="*/ 0 h 497251"/>
              <a:gd name="connsiteX1" fmla="*/ 1366927 w 1366927"/>
              <a:gd name="connsiteY1" fmla="*/ 0 h 497251"/>
              <a:gd name="connsiteX2" fmla="*/ 1366927 w 1366927"/>
              <a:gd name="connsiteY2" fmla="*/ 497251 h 497251"/>
              <a:gd name="connsiteX3" fmla="*/ 0 w 1366927"/>
              <a:gd name="connsiteY3" fmla="*/ 497251 h 497251"/>
              <a:gd name="connsiteX4" fmla="*/ 0 w 1366927"/>
              <a:gd name="connsiteY4" fmla="*/ 0 h 497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6927" h="497251">
                <a:moveTo>
                  <a:pt x="0" y="0"/>
                </a:moveTo>
                <a:lnTo>
                  <a:pt x="1366927" y="0"/>
                </a:lnTo>
                <a:lnTo>
                  <a:pt x="1366927" y="497251"/>
                </a:lnTo>
                <a:lnTo>
                  <a:pt x="0" y="497251"/>
                </a:lnTo>
                <a:lnTo>
                  <a:pt x="0" y="0"/>
                </a:lnTo>
                <a:close/>
              </a:path>
            </a:pathLst>
          </a:custGeom>
          <a:solidFill>
            <a:srgbClr val="E2E1FF"/>
          </a:solidFill>
          <a:ln w="38100">
            <a:solidFill>
              <a:srgbClr val="0070C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99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780" tIns="17780" rIns="17780" bIns="17780" numCol="1" spcCol="1270" anchor="ctr" anchorCtr="0">
            <a:noAutofit/>
          </a:bodyPr>
          <a:lstStyle/>
          <a:p>
            <a:pPr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8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7532964" y="2990042"/>
            <a:ext cx="994183" cy="4339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BH" sz="2400" b="1" dirty="0" smtClean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الوظيفة:</a:t>
            </a:r>
            <a:endParaRPr lang="en-US" sz="24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4" name="Freeform 43"/>
          <p:cNvSpPr/>
          <p:nvPr/>
        </p:nvSpPr>
        <p:spPr>
          <a:xfrm>
            <a:off x="238874" y="2905771"/>
            <a:ext cx="4739296" cy="567551"/>
          </a:xfrm>
          <a:custGeom>
            <a:avLst/>
            <a:gdLst>
              <a:gd name="connsiteX0" fmla="*/ 0 w 1366927"/>
              <a:gd name="connsiteY0" fmla="*/ 0 h 497251"/>
              <a:gd name="connsiteX1" fmla="*/ 1366927 w 1366927"/>
              <a:gd name="connsiteY1" fmla="*/ 0 h 497251"/>
              <a:gd name="connsiteX2" fmla="*/ 1366927 w 1366927"/>
              <a:gd name="connsiteY2" fmla="*/ 497251 h 497251"/>
              <a:gd name="connsiteX3" fmla="*/ 0 w 1366927"/>
              <a:gd name="connsiteY3" fmla="*/ 497251 h 497251"/>
              <a:gd name="connsiteX4" fmla="*/ 0 w 1366927"/>
              <a:gd name="connsiteY4" fmla="*/ 0 h 497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6927" h="497251">
                <a:moveTo>
                  <a:pt x="0" y="0"/>
                </a:moveTo>
                <a:lnTo>
                  <a:pt x="1366927" y="0"/>
                </a:lnTo>
                <a:lnTo>
                  <a:pt x="1366927" y="497251"/>
                </a:lnTo>
                <a:lnTo>
                  <a:pt x="0" y="497251"/>
                </a:lnTo>
                <a:lnTo>
                  <a:pt x="0" y="0"/>
                </a:lnTo>
                <a:close/>
              </a:path>
            </a:pathLst>
          </a:custGeom>
          <a:solidFill>
            <a:srgbClr val="E2E1FF"/>
          </a:solidFill>
          <a:ln w="38100">
            <a:solidFill>
              <a:srgbClr val="0070C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99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780" tIns="17780" rIns="17780" bIns="17780" numCol="1" spcCol="1270" anchor="ctr" anchorCtr="0">
            <a:noAutofit/>
          </a:bodyPr>
          <a:lstStyle/>
          <a:p>
            <a:pPr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8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4029252" y="2995647"/>
            <a:ext cx="994183" cy="4339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BH" sz="2400" b="1" dirty="0" smtClean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الوظيفة:</a:t>
            </a:r>
            <a:endParaRPr lang="en-US" sz="24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9444483" y="2235612"/>
            <a:ext cx="1002197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BH" sz="2400" b="1" dirty="0" smtClean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الخارجية</a:t>
            </a:r>
            <a:endParaRPr lang="en-US" sz="24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5692886" y="2239598"/>
            <a:ext cx="931665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BH" sz="2400" b="1" dirty="0" smtClean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الوسطى</a:t>
            </a:r>
            <a:endParaRPr lang="en-US" sz="24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1971807" y="2235612"/>
            <a:ext cx="974947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BH" sz="2400" b="1" dirty="0" smtClean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الداخلية</a:t>
            </a:r>
            <a:endParaRPr lang="en-US" sz="24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9714427" y="4529541"/>
            <a:ext cx="1664238" cy="8863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defTabSz="12446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BH" sz="2400" b="1" dirty="0" smtClean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صيوان الأذن</a:t>
            </a:r>
          </a:p>
          <a:p>
            <a:pPr algn="r" defTabSz="12446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BH" sz="2400" b="1" dirty="0" smtClean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القناة السمعية</a:t>
            </a:r>
            <a:endParaRPr lang="en-US" sz="24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5724665" y="4392581"/>
            <a:ext cx="1253933" cy="18097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defTabSz="12446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BH" sz="2400" b="1" dirty="0" smtClean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طبلة الأذن</a:t>
            </a:r>
          </a:p>
          <a:p>
            <a:pPr algn="r" defTabSz="12446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BH" sz="2400" b="1" dirty="0" smtClean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المطرقة</a:t>
            </a:r>
          </a:p>
          <a:p>
            <a:pPr algn="r" defTabSz="12446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BH" sz="2400" b="1" dirty="0" smtClean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السندان</a:t>
            </a:r>
          </a:p>
          <a:p>
            <a:pPr algn="r" defTabSz="12446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BH" sz="2400" b="1" dirty="0" smtClean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الركاب</a:t>
            </a:r>
            <a:endParaRPr lang="en-US" sz="24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1832160" y="4389989"/>
            <a:ext cx="1769770" cy="1418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12446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BH" sz="2400" b="1" dirty="0" smtClean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ا</a:t>
            </a:r>
            <a:r>
              <a:rPr lang="ar-BH" sz="2400" b="1" dirty="0" smtClean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لقوقعة: </a:t>
            </a:r>
            <a:r>
              <a:rPr lang="ar-BH" sz="2000" b="1" dirty="0" smtClean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مملوءة بسائل ومبطنة بخلايا ذات أهداب</a:t>
            </a:r>
            <a:endParaRPr lang="ar-BH" sz="20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defTabSz="12446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BH" sz="2400" b="1" dirty="0" smtClean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</a:t>
            </a:r>
            <a:r>
              <a:rPr lang="ar-BH" sz="2400" b="1" dirty="0" smtClean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القنوات الهلالية</a:t>
            </a:r>
            <a:endParaRPr lang="en-US" sz="24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8836279" y="2990042"/>
            <a:ext cx="2331087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BH" sz="2400" b="1" dirty="0" smtClean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تجميع الموجات الصوتية</a:t>
            </a:r>
            <a:endParaRPr lang="en-US" sz="24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5287302" y="2990042"/>
            <a:ext cx="2448107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BH" sz="2400" b="1" dirty="0" smtClean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تضخيم الموجات الصوتية</a:t>
            </a:r>
            <a:endParaRPr lang="en-US" sz="24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92668" y="2974402"/>
            <a:ext cx="4025461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BH" sz="2400" b="1" dirty="0" smtClean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تحويل الموجات الصوتية إلى نبضات </a:t>
            </a:r>
            <a:r>
              <a:rPr lang="ar-BH" sz="2400" b="1" dirty="0" smtClean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عصبية</a:t>
            </a:r>
            <a:endParaRPr lang="en-US" sz="24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23CBB0EA-FBB9-4AB1-9608-A18F78ACF808}"/>
              </a:ext>
            </a:extLst>
          </p:cNvPr>
          <p:cNvSpPr txBox="1"/>
          <p:nvPr/>
        </p:nvSpPr>
        <p:spPr>
          <a:xfrm>
            <a:off x="0" y="-57465"/>
            <a:ext cx="3827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BH" sz="24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موجات الصوت و موجات الضوء ج1</a:t>
            </a:r>
            <a:endParaRPr lang="ar-BH" sz="2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ctr" rtl="1"/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العلوم - </a:t>
            </a:r>
            <a:r>
              <a:rPr lang="ar-BH" sz="24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الثاني </a:t>
            </a:r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إعدادي </a:t>
            </a:r>
          </a:p>
        </p:txBody>
      </p:sp>
      <p:grpSp>
        <p:nvGrpSpPr>
          <p:cNvPr id="40" name="Group 39"/>
          <p:cNvGrpSpPr/>
          <p:nvPr/>
        </p:nvGrpSpPr>
        <p:grpSpPr>
          <a:xfrm>
            <a:off x="270641" y="6264165"/>
            <a:ext cx="11498317" cy="423042"/>
            <a:chOff x="270641" y="6264165"/>
            <a:chExt cx="11498317" cy="423042"/>
          </a:xfrm>
        </p:grpSpPr>
        <p:cxnSp>
          <p:nvCxnSpPr>
            <p:cNvPr id="41" name="Straight Connector 40"/>
            <p:cNvCxnSpPr/>
            <p:nvPr/>
          </p:nvCxnSpPr>
          <p:spPr>
            <a:xfrm flipV="1">
              <a:off x="270641" y="6264165"/>
              <a:ext cx="11498317" cy="42042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ectangle 54"/>
            <p:cNvSpPr>
              <a:spLocks/>
            </p:cNvSpPr>
            <p:nvPr/>
          </p:nvSpPr>
          <p:spPr>
            <a:xfrm>
              <a:off x="8349483" y="6306207"/>
              <a:ext cx="3419475" cy="3810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r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ar-BH" sz="1400" b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Sakkal Majalla" panose="02000000000000000000" pitchFamily="2" charset="-78"/>
                </a:rPr>
                <a:t>وزارة التربية والتعليم –الفصل الدراسي الثاني 2020-2021م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56" name="Picture 5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8406" y="-33433"/>
            <a:ext cx="1283594" cy="988763"/>
          </a:xfrm>
          <a:prstGeom prst="rect">
            <a:avLst/>
          </a:prstGeom>
        </p:spPr>
      </p:pic>
      <p:sp>
        <p:nvSpPr>
          <p:cNvPr id="57" name="Freeform 56"/>
          <p:cNvSpPr/>
          <p:nvPr/>
        </p:nvSpPr>
        <p:spPr>
          <a:xfrm>
            <a:off x="3749614" y="4036140"/>
            <a:ext cx="1756525" cy="2098688"/>
          </a:xfrm>
          <a:custGeom>
            <a:avLst/>
            <a:gdLst>
              <a:gd name="connsiteX0" fmla="*/ 0 w 1775484"/>
              <a:gd name="connsiteY0" fmla="*/ 0 h 887742"/>
              <a:gd name="connsiteX1" fmla="*/ 1775484 w 1775484"/>
              <a:gd name="connsiteY1" fmla="*/ 0 h 887742"/>
              <a:gd name="connsiteX2" fmla="*/ 1775484 w 1775484"/>
              <a:gd name="connsiteY2" fmla="*/ 887742 h 887742"/>
              <a:gd name="connsiteX3" fmla="*/ 0 w 1775484"/>
              <a:gd name="connsiteY3" fmla="*/ 887742 h 887742"/>
              <a:gd name="connsiteX4" fmla="*/ 0 w 1775484"/>
              <a:gd name="connsiteY4" fmla="*/ 0 h 887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5484" h="887742">
                <a:moveTo>
                  <a:pt x="0" y="0"/>
                </a:moveTo>
                <a:lnTo>
                  <a:pt x="1775484" y="0"/>
                </a:lnTo>
                <a:lnTo>
                  <a:pt x="1775484" y="887742"/>
                </a:lnTo>
                <a:lnTo>
                  <a:pt x="0" y="88774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8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780" tIns="17780" rIns="17780" bIns="17780" numCol="1" spcCol="1270" anchor="ctr" anchorCtr="0">
            <a:noAutofit/>
          </a:bodyPr>
          <a:lstStyle/>
          <a:p>
            <a:pPr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BH" sz="2000" b="1" dirty="0" smtClean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عند وصول الموجات الصوتية للطبلة فإنها تهتز وينتقل الاهتزاز إلى العظيمات الثلاث التي تضخم الاهتزازات.</a:t>
            </a:r>
            <a:endParaRPr lang="en-US" sz="20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8" name="Freeform 57"/>
          <p:cNvSpPr/>
          <p:nvPr/>
        </p:nvSpPr>
        <p:spPr>
          <a:xfrm>
            <a:off x="7525252" y="4036140"/>
            <a:ext cx="1985870" cy="2098688"/>
          </a:xfrm>
          <a:custGeom>
            <a:avLst/>
            <a:gdLst>
              <a:gd name="connsiteX0" fmla="*/ 0 w 1775484"/>
              <a:gd name="connsiteY0" fmla="*/ 0 h 887742"/>
              <a:gd name="connsiteX1" fmla="*/ 1775484 w 1775484"/>
              <a:gd name="connsiteY1" fmla="*/ 0 h 887742"/>
              <a:gd name="connsiteX2" fmla="*/ 1775484 w 1775484"/>
              <a:gd name="connsiteY2" fmla="*/ 887742 h 887742"/>
              <a:gd name="connsiteX3" fmla="*/ 0 w 1775484"/>
              <a:gd name="connsiteY3" fmla="*/ 887742 h 887742"/>
              <a:gd name="connsiteX4" fmla="*/ 0 w 1775484"/>
              <a:gd name="connsiteY4" fmla="*/ 0 h 887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5484" h="887742">
                <a:moveTo>
                  <a:pt x="0" y="0"/>
                </a:moveTo>
                <a:lnTo>
                  <a:pt x="1775484" y="0"/>
                </a:lnTo>
                <a:lnTo>
                  <a:pt x="1775484" y="887742"/>
                </a:lnTo>
                <a:lnTo>
                  <a:pt x="0" y="88774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8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780" tIns="17780" rIns="17780" bIns="17780" numCol="1" spcCol="1270" anchor="ctr" anchorCtr="0">
            <a:noAutofit/>
          </a:bodyPr>
          <a:lstStyle/>
          <a:p>
            <a:pPr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BH" sz="2000" b="1" dirty="0" smtClean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يساعد صيوان الأذن على تجميع الصوت وتوجيهه نحو القناة السمعية.</a:t>
            </a:r>
            <a:endParaRPr lang="en-US" sz="20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9" name="Freeform 58"/>
          <p:cNvSpPr/>
          <p:nvPr/>
        </p:nvSpPr>
        <p:spPr>
          <a:xfrm>
            <a:off x="86775" y="4046740"/>
            <a:ext cx="1630695" cy="2098688"/>
          </a:xfrm>
          <a:custGeom>
            <a:avLst/>
            <a:gdLst>
              <a:gd name="connsiteX0" fmla="*/ 0 w 1775484"/>
              <a:gd name="connsiteY0" fmla="*/ 0 h 887742"/>
              <a:gd name="connsiteX1" fmla="*/ 1775484 w 1775484"/>
              <a:gd name="connsiteY1" fmla="*/ 0 h 887742"/>
              <a:gd name="connsiteX2" fmla="*/ 1775484 w 1775484"/>
              <a:gd name="connsiteY2" fmla="*/ 887742 h 887742"/>
              <a:gd name="connsiteX3" fmla="*/ 0 w 1775484"/>
              <a:gd name="connsiteY3" fmla="*/ 887742 h 887742"/>
              <a:gd name="connsiteX4" fmla="*/ 0 w 1775484"/>
              <a:gd name="connsiteY4" fmla="*/ 0 h 887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5484" h="887742">
                <a:moveTo>
                  <a:pt x="0" y="0"/>
                </a:moveTo>
                <a:lnTo>
                  <a:pt x="1775484" y="0"/>
                </a:lnTo>
                <a:lnTo>
                  <a:pt x="1775484" y="887742"/>
                </a:lnTo>
                <a:lnTo>
                  <a:pt x="0" y="88774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8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780" tIns="17780" rIns="17780" bIns="17780" numCol="1" spcCol="1270" anchor="ctr" anchorCtr="0">
            <a:noAutofit/>
          </a:bodyPr>
          <a:lstStyle/>
          <a:p>
            <a:pPr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BH" sz="2000" b="1" dirty="0" smtClean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تتحرك خلايا القوقعة بفعل الاهتزازات منتجة إشارات تنتقل للدماغ الذي يترجمها إلى أصوات.</a:t>
            </a:r>
            <a:endParaRPr lang="en-US" sz="20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67392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7" grpId="0" animBg="1"/>
      <p:bldP spid="58" grpId="0" animBg="1"/>
      <p:bldP spid="5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7">
            <a:extLst>
              <a:ext uri="{FF2B5EF4-FFF2-40B4-BE49-F238E27FC236}">
                <a16:creationId xmlns="" xmlns:a16="http://schemas.microsoft.com/office/drawing/2014/main" id="{47594214-C126-4248-98EC-76B4A584BA06}"/>
              </a:ext>
            </a:extLst>
          </p:cNvPr>
          <p:cNvSpPr txBox="1"/>
          <p:nvPr/>
        </p:nvSpPr>
        <p:spPr>
          <a:xfrm>
            <a:off x="5621482" y="5019"/>
            <a:ext cx="2805545" cy="707886"/>
          </a:xfrm>
          <a:prstGeom prst="rect">
            <a:avLst/>
          </a:prstGeom>
          <a:solidFill>
            <a:srgbClr val="C00000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نشاط </a:t>
            </a:r>
            <a:r>
              <a:rPr kumimoji="0" lang="ar-BH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تقييمي</a:t>
            </a:r>
            <a:endParaRPr kumimoji="0" lang="en-US" sz="40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46153" y="792994"/>
            <a:ext cx="11711379" cy="720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BH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السؤال الأول: اختر رمز الاجابة الصحيحة فيما يأتي:</a:t>
            </a:r>
            <a:endParaRPr lang="en-US" sz="28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234457" y="1571901"/>
            <a:ext cx="11723075" cy="720000"/>
          </a:xfrm>
          <a:prstGeom prst="roundRect">
            <a:avLst/>
          </a:prstGeom>
          <a:solidFill>
            <a:srgbClr val="E2E1FF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en-US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1</a:t>
            </a:r>
            <a:r>
              <a:rPr lang="ar-BH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- تستخدم أحيانا مواد لينة في قاعات الاحتفالات لمنع ظاهرة:</a:t>
            </a:r>
            <a:endParaRPr lang="en-US" sz="28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246153" y="2395578"/>
            <a:ext cx="11723075" cy="720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BH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أ- التردد                                 ب- الصدى                                     ج- درجة الصوت                               د- حدة الصوت</a:t>
            </a:r>
            <a:endParaRPr lang="en-US" sz="28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246153" y="3196644"/>
            <a:ext cx="11723075" cy="720000"/>
          </a:xfrm>
          <a:prstGeom prst="roundRect">
            <a:avLst/>
          </a:prstGeom>
          <a:solidFill>
            <a:srgbClr val="E2E1FF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BH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2- وحدة قياس شدة الصوت: </a:t>
            </a:r>
            <a:endParaRPr lang="en-US" sz="28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222755" y="3998036"/>
            <a:ext cx="11723075" cy="720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BH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أ- هرتز                                     ب- المتر                                           ج- </a:t>
            </a:r>
            <a:r>
              <a:rPr lang="ar-BH" sz="2800" b="1" dirty="0" err="1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الديسبل</a:t>
            </a:r>
            <a:r>
              <a:rPr lang="ar-BH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                                       د- م</a:t>
            </a:r>
            <a:r>
              <a:rPr lang="en-US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/</a:t>
            </a:r>
            <a:r>
              <a:rPr lang="ar-BH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ث</a:t>
            </a:r>
            <a:endParaRPr lang="en-US" sz="28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0" name="Donut 19"/>
          <p:cNvSpPr/>
          <p:nvPr/>
        </p:nvSpPr>
        <p:spPr>
          <a:xfrm>
            <a:off x="4662078" y="4004572"/>
            <a:ext cx="1789612" cy="720000"/>
          </a:xfrm>
          <a:prstGeom prst="donut">
            <a:avLst>
              <a:gd name="adj" fmla="val 9407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2800" b="1">
              <a:ln>
                <a:solidFill>
                  <a:srgbClr val="FF0000"/>
                </a:solidFill>
              </a:ln>
              <a:solidFill>
                <a:srgbClr val="FF0066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2" name="Donut 21"/>
          <p:cNvSpPr/>
          <p:nvPr/>
        </p:nvSpPr>
        <p:spPr>
          <a:xfrm>
            <a:off x="7838106" y="2397688"/>
            <a:ext cx="1689496" cy="720000"/>
          </a:xfrm>
          <a:prstGeom prst="donut">
            <a:avLst>
              <a:gd name="adj" fmla="val 835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2800" b="1">
              <a:ln>
                <a:solidFill>
                  <a:srgbClr val="FF0000"/>
                </a:solidFill>
              </a:ln>
              <a:solidFill>
                <a:srgbClr val="FF0066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246153" y="4794758"/>
            <a:ext cx="11723075" cy="720000"/>
          </a:xfrm>
          <a:prstGeom prst="roundRect">
            <a:avLst/>
          </a:prstGeom>
          <a:solidFill>
            <a:srgbClr val="E2E1FF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BH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3- وظيفة </a:t>
            </a:r>
            <a:r>
              <a:rPr lang="ar-BH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الأذن الوسطى هي:</a:t>
            </a:r>
            <a:endParaRPr lang="en-US" sz="28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222755" y="5617046"/>
            <a:ext cx="11723075" cy="720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BH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أ- تجميع الصوت               ب- تضخيم الصوت                 ج- تحويل الصوت الى نبضات عصبية        د-تشتيت الصوت</a:t>
            </a:r>
            <a:endParaRPr lang="en-US" sz="28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5" name="Donut 24"/>
          <p:cNvSpPr/>
          <p:nvPr/>
        </p:nvSpPr>
        <p:spPr>
          <a:xfrm>
            <a:off x="7145723" y="5617046"/>
            <a:ext cx="2381879" cy="720000"/>
          </a:xfrm>
          <a:prstGeom prst="donut">
            <a:avLst>
              <a:gd name="adj" fmla="val 835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2800" b="1">
              <a:ln>
                <a:solidFill>
                  <a:srgbClr val="FF0000"/>
                </a:solidFill>
              </a:ln>
              <a:solidFill>
                <a:srgbClr val="FF0066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23CBB0EA-FBB9-4AB1-9608-A18F78ACF808}"/>
              </a:ext>
            </a:extLst>
          </p:cNvPr>
          <p:cNvSpPr txBox="1"/>
          <p:nvPr/>
        </p:nvSpPr>
        <p:spPr>
          <a:xfrm>
            <a:off x="0" y="-53033"/>
            <a:ext cx="3827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BH" sz="24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موجات الصوت و موجات الضوء ج1</a:t>
            </a:r>
            <a:endParaRPr lang="ar-BH" sz="2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ctr" rtl="1"/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العلوم - </a:t>
            </a:r>
            <a:r>
              <a:rPr lang="ar-BH" sz="24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الثاني </a:t>
            </a:r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إعدادي 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270641" y="6380076"/>
            <a:ext cx="11498317" cy="423042"/>
            <a:chOff x="270641" y="6264165"/>
            <a:chExt cx="11498317" cy="423042"/>
          </a:xfrm>
        </p:grpSpPr>
        <p:cxnSp>
          <p:nvCxnSpPr>
            <p:cNvPr id="26" name="Straight Connector 25"/>
            <p:cNvCxnSpPr/>
            <p:nvPr/>
          </p:nvCxnSpPr>
          <p:spPr>
            <a:xfrm flipV="1">
              <a:off x="270641" y="6264165"/>
              <a:ext cx="11498317" cy="42042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>
              <a:spLocks/>
            </p:cNvSpPr>
            <p:nvPr/>
          </p:nvSpPr>
          <p:spPr>
            <a:xfrm>
              <a:off x="8349483" y="6306207"/>
              <a:ext cx="3419475" cy="3810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r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ar-BH" sz="1400" b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Sakkal Majalla" panose="02000000000000000000" pitchFamily="2" charset="-78"/>
                </a:rPr>
                <a:t>وزارة التربية والتعليم –الفصل الدراسي الثاني 2020-2021م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1436" y="-33433"/>
            <a:ext cx="1180563" cy="909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909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6139" t="20447" r="58500" b="52678"/>
          <a:stretch/>
        </p:blipFill>
        <p:spPr>
          <a:xfrm>
            <a:off x="130627" y="830997"/>
            <a:ext cx="3409407" cy="307839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683726" y="830996"/>
            <a:ext cx="8334103" cy="30783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BH" sz="2800" b="1" dirty="0" smtClean="0">
                <a:solidFill>
                  <a:schemeClr val="tx1"/>
                </a:solidFill>
                <a:cs typeface="Sakkal Majalla" panose="02000000000000000000"/>
              </a:rPr>
              <a:t>السؤال الثاني: </a:t>
            </a:r>
            <a:r>
              <a:rPr lang="ar-BH" sz="2600" b="1" dirty="0" smtClean="0">
                <a:solidFill>
                  <a:schemeClr val="tx1"/>
                </a:solidFill>
                <a:cs typeface="Sakkal Majalla" panose="02000000000000000000"/>
              </a:rPr>
              <a:t>يوضح </a:t>
            </a:r>
            <a:r>
              <a:rPr lang="ar-BH" sz="2600" b="1" dirty="0" smtClean="0">
                <a:solidFill>
                  <a:schemeClr val="tx1"/>
                </a:solidFill>
                <a:cs typeface="Sakkal Majalla" panose="02000000000000000000"/>
              </a:rPr>
              <a:t>الجدول مستوى شدة الصوت بوحدة </a:t>
            </a:r>
            <a:r>
              <a:rPr lang="ar-BH" sz="2600" b="1" dirty="0" err="1" smtClean="0">
                <a:solidFill>
                  <a:schemeClr val="tx1"/>
                </a:solidFill>
                <a:cs typeface="Sakkal Majalla" panose="02000000000000000000"/>
              </a:rPr>
              <a:t>الديسبل</a:t>
            </a:r>
            <a:r>
              <a:rPr lang="ar-BH" sz="2600" b="1" dirty="0" smtClean="0">
                <a:solidFill>
                  <a:schemeClr val="tx1"/>
                </a:solidFill>
                <a:cs typeface="Sakkal Majalla" panose="02000000000000000000"/>
              </a:rPr>
              <a:t>، و تم قياسه في أربعة أوقات مختلفة في ثلاثة أماكن مختلفة متمثلة بالرموز (س-ص-ع</a:t>
            </a:r>
            <a:r>
              <a:rPr lang="ar-BH" sz="2600" b="1" dirty="0" smtClean="0">
                <a:solidFill>
                  <a:schemeClr val="tx1"/>
                </a:solidFill>
                <a:cs typeface="Sakkal Majalla" panose="02000000000000000000"/>
              </a:rPr>
              <a:t>)؛  </a:t>
            </a:r>
            <a:r>
              <a:rPr lang="ar-BH" sz="2600" b="1" dirty="0" smtClean="0">
                <a:solidFill>
                  <a:schemeClr val="tx1"/>
                </a:solidFill>
                <a:cs typeface="Sakkal Majalla" panose="02000000000000000000"/>
              </a:rPr>
              <a:t>إذا علمت </a:t>
            </a:r>
            <a:r>
              <a:rPr lang="ar-BH" sz="2600" b="1" dirty="0" smtClean="0">
                <a:solidFill>
                  <a:schemeClr val="tx1"/>
                </a:solidFill>
                <a:cs typeface="Sakkal Majalla" panose="02000000000000000000"/>
              </a:rPr>
              <a:t>أن </a:t>
            </a:r>
            <a:r>
              <a:rPr lang="ar-BH" sz="2600" b="1" dirty="0" smtClean="0">
                <a:solidFill>
                  <a:schemeClr val="tx1"/>
                </a:solidFill>
                <a:cs typeface="Sakkal Majalla" panose="02000000000000000000"/>
              </a:rPr>
              <a:t>مستوى بداية الألم هو 120 </a:t>
            </a:r>
            <a:r>
              <a:rPr lang="ar-BH" sz="2600" b="1" dirty="0" err="1" smtClean="0">
                <a:solidFill>
                  <a:schemeClr val="tx1"/>
                </a:solidFill>
                <a:cs typeface="Sakkal Majalla" panose="02000000000000000000"/>
              </a:rPr>
              <a:t>ديسبل</a:t>
            </a:r>
            <a:r>
              <a:rPr lang="ar-BH" sz="2600" b="1" dirty="0" smtClean="0">
                <a:solidFill>
                  <a:schemeClr val="tx1"/>
                </a:solidFill>
                <a:cs typeface="Sakkal Majalla" panose="02000000000000000000"/>
              </a:rPr>
              <a:t>، مستعينا بما درسته </a:t>
            </a:r>
            <a:r>
              <a:rPr lang="ar-BH" sz="2600" b="1" dirty="0" smtClean="0">
                <a:solidFill>
                  <a:schemeClr val="tx1"/>
                </a:solidFill>
                <a:cs typeface="Sakkal Majalla" panose="02000000000000000000"/>
              </a:rPr>
              <a:t>أجب </a:t>
            </a:r>
            <a:r>
              <a:rPr lang="ar-BH" sz="2600" b="1" dirty="0" smtClean="0">
                <a:solidFill>
                  <a:schemeClr val="tx1"/>
                </a:solidFill>
                <a:cs typeface="Sakkal Majalla" panose="02000000000000000000"/>
              </a:rPr>
              <a:t>عن الأسئلة التالية:</a:t>
            </a:r>
          </a:p>
          <a:p>
            <a:pPr algn="r" rtl="1"/>
            <a:endParaRPr lang="ar-BH" sz="2600" b="1" dirty="0">
              <a:solidFill>
                <a:schemeClr val="tx1"/>
              </a:solidFill>
              <a:cs typeface="Sakkal Majalla" panose="02000000000000000000"/>
            </a:endParaRPr>
          </a:p>
          <a:p>
            <a:pPr algn="r" rtl="1"/>
            <a:r>
              <a:rPr lang="ar-BH" sz="2600" b="1" dirty="0" smtClean="0">
                <a:solidFill>
                  <a:schemeClr val="tx1"/>
                </a:solidFill>
                <a:cs typeface="Sakkal Majalla" panose="02000000000000000000"/>
              </a:rPr>
              <a:t>1- أي الأماكن فيها مصادر مؤذية لأذن الانسان؟</a:t>
            </a:r>
          </a:p>
          <a:p>
            <a:pPr algn="r" rtl="1"/>
            <a:endParaRPr lang="ar-BH" sz="2600" b="1" dirty="0" smtClean="0">
              <a:solidFill>
                <a:schemeClr val="tx1"/>
              </a:solidFill>
              <a:cs typeface="Sakkal Majalla" panose="02000000000000000000"/>
            </a:endParaRPr>
          </a:p>
          <a:p>
            <a:pPr algn="r" rtl="1"/>
            <a:r>
              <a:rPr lang="ar-BH" sz="2600" b="1" dirty="0" smtClean="0">
                <a:solidFill>
                  <a:schemeClr val="tx1"/>
                </a:solidFill>
                <a:cs typeface="Sakkal Majalla" panose="02000000000000000000"/>
              </a:rPr>
              <a:t>2- في أي وقت لا تصدر أصوات مؤذية في الأماكن الثلاث؟</a:t>
            </a:r>
          </a:p>
        </p:txBody>
      </p:sp>
      <p:sp>
        <p:nvSpPr>
          <p:cNvPr id="8" name="Rectangle 7"/>
          <p:cNvSpPr/>
          <p:nvPr/>
        </p:nvSpPr>
        <p:spPr>
          <a:xfrm>
            <a:off x="6508515" y="2370193"/>
            <a:ext cx="61908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BH" sz="3600" b="1" cap="none" spc="0" dirty="0" smtClean="0">
                <a:ln w="12700" cmpd="sng">
                  <a:solidFill>
                    <a:srgbClr val="FF0000"/>
                  </a:solidFill>
                  <a:prstDash val="solid"/>
                </a:ln>
                <a:solidFill>
                  <a:srgbClr val="FF0066"/>
                </a:solidFill>
                <a:effectLst/>
                <a:cs typeface="Sakkal Majalla" panose="02000000000000000000"/>
              </a:rPr>
              <a:t>س </a:t>
            </a:r>
            <a:endParaRPr lang="en-US" sz="3600" b="1" cap="none" spc="0" dirty="0">
              <a:ln w="12700" cmpd="sng">
                <a:solidFill>
                  <a:srgbClr val="FF0000"/>
                </a:solidFill>
                <a:prstDash val="solid"/>
              </a:ln>
              <a:solidFill>
                <a:srgbClr val="FF0066"/>
              </a:solidFill>
              <a:effectLst/>
              <a:cs typeface="Sakkal Majalla" panose="0200000000000000000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198444" y="3386171"/>
            <a:ext cx="101502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en-US" sz="2800" b="1" dirty="0" smtClean="0">
                <a:ln w="12700" cmpd="sng">
                  <a:solidFill>
                    <a:srgbClr val="FF0000"/>
                  </a:solidFill>
                  <a:prstDash val="solid"/>
                </a:ln>
                <a:solidFill>
                  <a:srgbClr val="FF0066"/>
                </a:solidFill>
                <a:cs typeface="Sakkal Majalla" panose="02000000000000000000"/>
              </a:rPr>
              <a:t>23:00</a:t>
            </a:r>
            <a:endParaRPr lang="en-US" sz="2800" b="1" cap="none" spc="0" dirty="0">
              <a:ln w="12700" cmpd="sng">
                <a:solidFill>
                  <a:srgbClr val="FF0000"/>
                </a:solidFill>
                <a:prstDash val="solid"/>
              </a:ln>
              <a:solidFill>
                <a:srgbClr val="FF0066"/>
              </a:solidFill>
              <a:effectLst/>
              <a:cs typeface="Sakkal Majalla" panose="02000000000000000000"/>
            </a:endParaRPr>
          </a:p>
        </p:txBody>
      </p:sp>
      <p:sp>
        <p:nvSpPr>
          <p:cNvPr id="139" name="TextBox 17">
            <a:extLst>
              <a:ext uri="{FF2B5EF4-FFF2-40B4-BE49-F238E27FC236}">
                <a16:creationId xmlns="" xmlns:a16="http://schemas.microsoft.com/office/drawing/2014/main" id="{47594214-C126-4248-98EC-76B4A584BA06}"/>
              </a:ext>
            </a:extLst>
          </p:cNvPr>
          <p:cNvSpPr txBox="1"/>
          <p:nvPr/>
        </p:nvSpPr>
        <p:spPr>
          <a:xfrm>
            <a:off x="6213466" y="0"/>
            <a:ext cx="2462943" cy="769441"/>
          </a:xfrm>
          <a:prstGeom prst="rect">
            <a:avLst/>
          </a:prstGeom>
          <a:solidFill>
            <a:srgbClr val="C00000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</a:t>
            </a:r>
            <a:r>
              <a:rPr kumimoji="0" lang="ar-BH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نشاط تقييمي</a:t>
            </a:r>
            <a:endParaRPr kumimoji="0" lang="ar-BH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434856" y="4199358"/>
            <a:ext cx="8582974" cy="86626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BH" sz="2800" b="1" dirty="0" smtClean="0">
                <a:solidFill>
                  <a:schemeClr val="tx1"/>
                </a:solidFill>
                <a:cs typeface="Sakkal Majalla" panose="02000000000000000000"/>
              </a:rPr>
              <a:t>السؤال الثالث: </a:t>
            </a:r>
            <a:r>
              <a:rPr lang="ar-BH" sz="2600" b="1" dirty="0" smtClean="0">
                <a:solidFill>
                  <a:schemeClr val="tx1"/>
                </a:solidFill>
                <a:cs typeface="Sakkal Majalla" panose="02000000000000000000"/>
              </a:rPr>
              <a:t>يوضح </a:t>
            </a:r>
            <a:r>
              <a:rPr lang="ar-BH" sz="2600" b="1" dirty="0">
                <a:solidFill>
                  <a:schemeClr val="tx1"/>
                </a:solidFill>
                <a:cs typeface="Sakkal Majalla" panose="02000000000000000000"/>
              </a:rPr>
              <a:t>الشكل </a:t>
            </a:r>
            <a:r>
              <a:rPr lang="ar-BH" sz="2600" b="1" dirty="0" smtClean="0">
                <a:solidFill>
                  <a:schemeClr val="tx1"/>
                </a:solidFill>
                <a:cs typeface="Sakkal Majalla" panose="02000000000000000000"/>
              </a:rPr>
              <a:t>المجاور </a:t>
            </a:r>
            <a:r>
              <a:rPr lang="ar-BH" sz="2600" b="1" dirty="0">
                <a:solidFill>
                  <a:schemeClr val="tx1"/>
                </a:solidFill>
                <a:cs typeface="Sakkal Majalla" panose="02000000000000000000"/>
              </a:rPr>
              <a:t>تركيب الأذن في </a:t>
            </a:r>
            <a:r>
              <a:rPr lang="ar-BH" sz="2600" b="1" dirty="0" smtClean="0">
                <a:solidFill>
                  <a:schemeClr val="tx1"/>
                </a:solidFill>
                <a:cs typeface="Sakkal Majalla" panose="02000000000000000000"/>
              </a:rPr>
              <a:t>الإنسان،</a:t>
            </a:r>
            <a:r>
              <a:rPr lang="ar-BH" sz="2600" b="1" dirty="0">
                <a:solidFill>
                  <a:schemeClr val="tx1"/>
                </a:solidFill>
                <a:cs typeface="Sakkal Majalla" panose="02000000000000000000"/>
              </a:rPr>
              <a:t> </a:t>
            </a:r>
            <a:r>
              <a:rPr lang="ar-BH" sz="2600" b="1" dirty="0" smtClean="0">
                <a:solidFill>
                  <a:schemeClr val="tx1"/>
                </a:solidFill>
                <a:cs typeface="Sakkal Majalla" panose="02000000000000000000"/>
              </a:rPr>
              <a:t>ما أسم الأجزاء </a:t>
            </a:r>
            <a:r>
              <a:rPr lang="ar-BH" sz="2600" b="1" dirty="0" smtClean="0">
                <a:solidFill>
                  <a:schemeClr val="tx1"/>
                </a:solidFill>
                <a:cs typeface="Sakkal Majalla" panose="02000000000000000000"/>
              </a:rPr>
              <a:t>المشار إليها بالأسهم؟</a:t>
            </a:r>
            <a:endParaRPr lang="en-US" sz="2600" b="1" dirty="0">
              <a:solidFill>
                <a:schemeClr val="tx1"/>
              </a:solidFill>
              <a:cs typeface="Sakkal Majalla" panose="0200000000000000000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 l="35577" t="45080" r="36513" b="27589"/>
          <a:stretch/>
        </p:blipFill>
        <p:spPr>
          <a:xfrm>
            <a:off x="73101" y="4038085"/>
            <a:ext cx="3361754" cy="2215166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434855" y="5220919"/>
            <a:ext cx="8582974" cy="3507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BH" sz="2800" b="1" dirty="0" smtClean="0">
                <a:solidFill>
                  <a:srgbClr val="FF0000"/>
                </a:solidFill>
                <a:cs typeface="Sakkal Majalla" panose="02000000000000000000"/>
              </a:rPr>
              <a:t>أ: القوقعة.            ب: طبلة الأذن              ج: صيوان الأذن              د: المطرقة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23CBB0EA-FBB9-4AB1-9608-A18F78ACF808}"/>
              </a:ext>
            </a:extLst>
          </p:cNvPr>
          <p:cNvSpPr txBox="1"/>
          <p:nvPr/>
        </p:nvSpPr>
        <p:spPr>
          <a:xfrm>
            <a:off x="0" y="6930"/>
            <a:ext cx="3827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BH" sz="24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موجات الصوت و موجات الضوء ج1</a:t>
            </a:r>
            <a:endParaRPr lang="ar-BH" sz="2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ctr" rtl="1"/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العلوم - </a:t>
            </a:r>
            <a:r>
              <a:rPr lang="ar-BH" sz="24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الثاني </a:t>
            </a:r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إعدادي 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270641" y="6264165"/>
            <a:ext cx="11498317" cy="423042"/>
            <a:chOff x="270641" y="6264165"/>
            <a:chExt cx="11498317" cy="423042"/>
          </a:xfrm>
        </p:grpSpPr>
        <p:cxnSp>
          <p:nvCxnSpPr>
            <p:cNvPr id="15" name="Straight Connector 14"/>
            <p:cNvCxnSpPr/>
            <p:nvPr/>
          </p:nvCxnSpPr>
          <p:spPr>
            <a:xfrm flipV="1">
              <a:off x="270641" y="6264165"/>
              <a:ext cx="11498317" cy="42042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/>
            <p:cNvSpPr>
              <a:spLocks/>
            </p:cNvSpPr>
            <p:nvPr/>
          </p:nvSpPr>
          <p:spPr>
            <a:xfrm>
              <a:off x="8349483" y="6306207"/>
              <a:ext cx="3419475" cy="3810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r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ar-BH" sz="1400" b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Sakkal Majalla" panose="02000000000000000000" pitchFamily="2" charset="-78"/>
                </a:rPr>
                <a:t>وزارة التربية والتعليم –الفصل الدراسي الثاني 2020-2021م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8406" y="-33433"/>
            <a:ext cx="1283594" cy="988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865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17">
            <a:extLst>
              <a:ext uri="{FF2B5EF4-FFF2-40B4-BE49-F238E27FC236}">
                <a16:creationId xmlns="" xmlns:a16="http://schemas.microsoft.com/office/drawing/2014/main" id="{47594214-C126-4248-98EC-76B4A584BA06}"/>
              </a:ext>
            </a:extLst>
          </p:cNvPr>
          <p:cNvSpPr txBox="1"/>
          <p:nvPr/>
        </p:nvSpPr>
        <p:spPr>
          <a:xfrm>
            <a:off x="5234453" y="40849"/>
            <a:ext cx="2512997" cy="769441"/>
          </a:xfrm>
          <a:prstGeom prst="rect">
            <a:avLst/>
          </a:prstGeom>
          <a:solidFill>
            <a:srgbClr val="C00000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</a:t>
            </a:r>
            <a:r>
              <a:rPr kumimoji="0" lang="ar-BH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نشاط تقييمي</a:t>
            </a:r>
            <a:endParaRPr kumimoji="0" lang="ar-BH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 l="27344" t="37054" r="28280" b="40446"/>
          <a:stretch/>
        </p:blipFill>
        <p:spPr>
          <a:xfrm>
            <a:off x="322672" y="1084216"/>
            <a:ext cx="5497708" cy="330490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139543" y="1084217"/>
            <a:ext cx="5865223" cy="8727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28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السؤال الرابع: </a:t>
            </a:r>
            <a:r>
              <a:rPr lang="ar-BH" sz="26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يوضح </a:t>
            </a:r>
            <a:r>
              <a:rPr lang="ar-BH" sz="26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الشكل </a:t>
            </a:r>
            <a:r>
              <a:rPr lang="ar-BH" sz="26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المجاور </a:t>
            </a:r>
            <a:r>
              <a:rPr lang="ar-BH" sz="26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أربع موجات صوتية متمثلة بالرموز </a:t>
            </a:r>
            <a:r>
              <a:rPr lang="en-US" sz="26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(A-B-C-D)</a:t>
            </a:r>
            <a:r>
              <a:rPr lang="ar-BH" sz="26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:</a:t>
            </a:r>
            <a:endParaRPr lang="en-US" sz="26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188364" y="2132534"/>
            <a:ext cx="5816402" cy="17581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BH" sz="24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أي الموجات الأربع</a:t>
            </a:r>
            <a:r>
              <a:rPr lang="ar-BH" sz="24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:</a:t>
            </a:r>
            <a:endParaRPr lang="ar-BH" sz="2400" b="1" dirty="0" smtClean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BH" sz="24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أ. </a:t>
            </a:r>
            <a:r>
              <a:rPr lang="ar-BH" sz="24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أعلاهم </a:t>
            </a:r>
            <a:r>
              <a:rPr lang="ar-BH" sz="24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شدة</a:t>
            </a:r>
            <a:r>
              <a:rPr lang="ar-BH" sz="24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:</a:t>
            </a:r>
            <a:endParaRPr lang="en-US" sz="2400" b="1" dirty="0" smtClean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BH" sz="24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فسر السبب</a:t>
            </a:r>
            <a:r>
              <a:rPr lang="ar-BH" sz="24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:</a:t>
            </a:r>
            <a:endParaRPr lang="ar-BH" sz="2400" b="1" dirty="0" smtClean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BH" sz="24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ب. أعلاهم درجة:</a:t>
            </a:r>
            <a:endParaRPr lang="en-US" sz="2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904532" y="2535949"/>
            <a:ext cx="41069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D</a:t>
            </a:r>
            <a:endParaRPr lang="en-US" sz="3200" b="1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03634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45716" y="2973054"/>
            <a:ext cx="17176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BH" sz="2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لأن سعتها </a:t>
            </a:r>
            <a:r>
              <a:rPr lang="ar-BH" sz="2400" b="1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أكبر.</a:t>
            </a:r>
            <a:endParaRPr lang="en-US" sz="2400" b="1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881928" y="3289436"/>
            <a:ext cx="35458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C</a:t>
            </a:r>
            <a:endParaRPr lang="en-US" sz="2800" b="1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22673" y="4486888"/>
            <a:ext cx="11682094" cy="66466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32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قارن بين شدة الصوت ودرجة الصوت من حيث </a:t>
            </a:r>
            <a:r>
              <a:rPr lang="ar-BH" sz="32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المفهوم. </a:t>
            </a:r>
            <a:endParaRPr lang="en-US" sz="32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ound Diagonal Corner Rectangle 12"/>
          <p:cNvSpPr/>
          <p:nvPr/>
        </p:nvSpPr>
        <p:spPr>
          <a:xfrm>
            <a:off x="6490952" y="5247335"/>
            <a:ext cx="5513814" cy="841223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 smtClean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شدة </a:t>
            </a:r>
            <a:r>
              <a:rPr lang="ar-BH" sz="2800" b="1" dirty="0" smtClean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الصوت: </a:t>
            </a:r>
            <a:r>
              <a:rPr lang="ar-BH" sz="2800" b="1" dirty="0" smtClean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مقدار الطاقة التي تعبر مساحة محددة في ثانية واحدة.</a:t>
            </a:r>
            <a:endParaRPr lang="en-US" sz="28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ound Diagonal Corner Rectangle 14"/>
          <p:cNvSpPr/>
          <p:nvPr/>
        </p:nvSpPr>
        <p:spPr>
          <a:xfrm>
            <a:off x="322672" y="5258911"/>
            <a:ext cx="5513814" cy="841223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درجة الصوت: هي خاصية تعتمد على تردد موجاته الواصلة </a:t>
            </a:r>
            <a:r>
              <a:rPr lang="ar-BH" sz="2800" b="1" dirty="0" smtClean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للأذن.</a:t>
            </a:r>
            <a:endParaRPr lang="en-US" sz="28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23CBB0EA-FBB9-4AB1-9608-A18F78ACF808}"/>
              </a:ext>
            </a:extLst>
          </p:cNvPr>
          <p:cNvSpPr txBox="1"/>
          <p:nvPr/>
        </p:nvSpPr>
        <p:spPr>
          <a:xfrm>
            <a:off x="0" y="6930"/>
            <a:ext cx="3827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BH" sz="24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موجات الصوت و موجات الضوء ج1</a:t>
            </a:r>
            <a:endParaRPr lang="ar-BH" sz="2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ctr" rtl="1"/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العلوم - </a:t>
            </a:r>
            <a:r>
              <a:rPr lang="ar-BH" sz="24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الثاني </a:t>
            </a:r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إعدادي 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270641" y="6264165"/>
            <a:ext cx="11498317" cy="423042"/>
            <a:chOff x="270641" y="6264165"/>
            <a:chExt cx="11498317" cy="423042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270641" y="6264165"/>
              <a:ext cx="11498317" cy="42042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/>
            <p:cNvSpPr>
              <a:spLocks/>
            </p:cNvSpPr>
            <p:nvPr/>
          </p:nvSpPr>
          <p:spPr>
            <a:xfrm>
              <a:off x="8349483" y="6306207"/>
              <a:ext cx="3419475" cy="3810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r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ar-BH" sz="1400" b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Sakkal Majalla" panose="02000000000000000000" pitchFamily="2" charset="-78"/>
                </a:rPr>
                <a:t>وزارة التربية والتعليم –الفصل الدراسي الثاني 2020-2021م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8406" y="-33433"/>
            <a:ext cx="1283594" cy="988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685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13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DCBF850-C9AA-4E11-BE46-F7AC61096ACA}"/>
              </a:ext>
            </a:extLst>
          </p:cNvPr>
          <p:cNvSpPr txBox="1"/>
          <p:nvPr/>
        </p:nvSpPr>
        <p:spPr>
          <a:xfrm>
            <a:off x="2654347" y="2391627"/>
            <a:ext cx="6610350" cy="1323439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انتهى الدرس 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3EF08A1B-031E-4EF2-B2DC-74F23BF5E09E}"/>
              </a:ext>
            </a:extLst>
          </p:cNvPr>
          <p:cNvSpPr txBox="1"/>
          <p:nvPr/>
        </p:nvSpPr>
        <p:spPr>
          <a:xfrm>
            <a:off x="0" y="0"/>
            <a:ext cx="6014434" cy="46166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endParaRPr lang="ar-BH" sz="2400" b="1" dirty="0">
              <a:solidFill>
                <a:prstClr val="white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23CBB0EA-FBB9-4AB1-9608-A18F78ACF808}"/>
              </a:ext>
            </a:extLst>
          </p:cNvPr>
          <p:cNvSpPr txBox="1"/>
          <p:nvPr/>
        </p:nvSpPr>
        <p:spPr>
          <a:xfrm>
            <a:off x="-382497" y="0"/>
            <a:ext cx="67794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BH" sz="2400" b="1" dirty="0" smtClean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موجات الصوت و موجات الضوء ج1 - العلوم - الثاني إعدادي </a:t>
            </a:r>
            <a:endParaRPr lang="ar-BH" sz="2400" b="1" dirty="0">
              <a:solidFill>
                <a:prstClr val="white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70641" y="6264165"/>
            <a:ext cx="11498317" cy="423042"/>
            <a:chOff x="270641" y="6264165"/>
            <a:chExt cx="11498317" cy="423042"/>
          </a:xfrm>
        </p:grpSpPr>
        <p:cxnSp>
          <p:nvCxnSpPr>
            <p:cNvPr id="8" name="Straight Connector 7"/>
            <p:cNvCxnSpPr/>
            <p:nvPr/>
          </p:nvCxnSpPr>
          <p:spPr>
            <a:xfrm flipV="1">
              <a:off x="270641" y="6264165"/>
              <a:ext cx="11498317" cy="42042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>
              <a:spLocks/>
            </p:cNvSpPr>
            <p:nvPr/>
          </p:nvSpPr>
          <p:spPr>
            <a:xfrm>
              <a:off x="8349483" y="6306207"/>
              <a:ext cx="3419475" cy="3810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r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ar-BH" sz="1400" b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Sakkal Majalla" panose="02000000000000000000" pitchFamily="2" charset="-78"/>
                </a:rPr>
                <a:t>وزارة التربية والتعليم –الفصل الدراسي الثاني 2020-2021م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8406" y="-33433"/>
            <a:ext cx="1283594" cy="988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47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103371440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4776</TotalTime>
  <Words>1257</Words>
  <Application>Microsoft Office PowerPoint</Application>
  <PresentationFormat>Widescreen</PresentationFormat>
  <Paragraphs>181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Sakkal Majalla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عادل عبدالرزاق</dc:creator>
  <cp:lastModifiedBy>Khaled Aref Hammad Kanan</cp:lastModifiedBy>
  <cp:revision>630</cp:revision>
  <dcterms:created xsi:type="dcterms:W3CDTF">2020-05-17T12:39:50Z</dcterms:created>
  <dcterms:modified xsi:type="dcterms:W3CDTF">2021-02-02T05:40:30Z</dcterms:modified>
</cp:coreProperties>
</file>