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</p:sldMasterIdLst>
  <p:notesMasterIdLst>
    <p:notesMasterId r:id="rId16"/>
  </p:notesMasterIdLst>
  <p:sldIdLst>
    <p:sldId id="305" r:id="rId3"/>
    <p:sldId id="295" r:id="rId4"/>
    <p:sldId id="300" r:id="rId5"/>
    <p:sldId id="315" r:id="rId6"/>
    <p:sldId id="299" r:id="rId7"/>
    <p:sldId id="306" r:id="rId8"/>
    <p:sldId id="308" r:id="rId9"/>
    <p:sldId id="309" r:id="rId10"/>
    <p:sldId id="316" r:id="rId11"/>
    <p:sldId id="310" r:id="rId12"/>
    <p:sldId id="311" r:id="rId13"/>
    <p:sldId id="313" r:id="rId14"/>
    <p:sldId id="31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CC"/>
    <a:srgbClr val="CCFFFF"/>
    <a:srgbClr val="4D4D4D"/>
    <a:srgbClr val="FFCCCC"/>
    <a:srgbClr val="CCCCFF"/>
    <a:srgbClr val="FF99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3969" autoAdjust="0"/>
  </p:normalViewPr>
  <p:slideViewPr>
    <p:cSldViewPr snapToGrid="0">
      <p:cViewPr varScale="1">
        <p:scale>
          <a:sx n="83" d="100"/>
          <a:sy n="83" d="100"/>
        </p:scale>
        <p:origin x="366" y="8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0BF2AC-29B4-49D5-B021-54FB66DED203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487D2A-1F7E-4A07-8343-19B9226811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241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040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14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576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717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389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927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8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611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113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240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8459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0675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4450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6844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9614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926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573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4576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931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6868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9227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808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84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148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14737" y="3230692"/>
            <a:ext cx="5689581" cy="1269841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44450" cmpd="sng"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/>
          <a:p>
            <a:pPr algn="ctr" rtl="1">
              <a:lnSpc>
                <a:spcPct val="100000"/>
              </a:lnSpc>
            </a:pPr>
            <a:r>
              <a:rPr lang="ar-BH" sz="4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الــوحـــــدة الثانية</a:t>
            </a:r>
          </a:p>
          <a:p>
            <a:pPr algn="ctr" rtl="1"/>
            <a:r>
              <a:rPr lang="ar-BH" sz="4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جغرافية الوطن العربي</a:t>
            </a:r>
            <a:endParaRPr lang="ar-SA" sz="4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9120" y="1631453"/>
            <a:ext cx="11125199" cy="156966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44450" cmpd="sng">
            <a:solidFill>
              <a:schemeClr val="tx1"/>
            </a:solidFill>
            <a:round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المـــــــــــواد</a:t>
            </a:r>
            <a:r>
              <a:rPr kumimoji="0" lang="ar-BH" sz="4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الاجتمـــاعيـــــــــــة للصـــــــــــف الــثــانـــــــــــي الإعـــــــــــدادي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4800" b="1" baseline="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الفصـــــــــــل</a:t>
            </a:r>
            <a:r>
              <a:rPr lang="ar-BH" sz="48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الــدراســـــــــــي الأول (</a:t>
            </a:r>
            <a:r>
              <a:rPr lang="ar-BH" sz="48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الجغرافيا)</a:t>
            </a:r>
            <a:endParaRPr kumimoji="0" lang="ar-BH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1AE0B164-BA50-490D-A9EF-F220057193C2}"/>
              </a:ext>
            </a:extLst>
          </p:cNvPr>
          <p:cNvSpPr/>
          <p:nvPr/>
        </p:nvSpPr>
        <p:spPr>
          <a:xfrm>
            <a:off x="4581525" y="3053983"/>
            <a:ext cx="6105525" cy="861774"/>
          </a:xfrm>
          <a:prstGeom prst="rect">
            <a:avLst/>
          </a:prstGeom>
        </p:spPr>
        <p:txBody>
          <a:bodyPr wrap="square" rtlCol="1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ar-BH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B6749F2-37AB-455E-BEBA-8D8E6DC9DEA4}"/>
              </a:ext>
            </a:extLst>
          </p:cNvPr>
          <p:cNvSpPr/>
          <p:nvPr/>
        </p:nvSpPr>
        <p:spPr>
          <a:xfrm>
            <a:off x="6014738" y="4680616"/>
            <a:ext cx="5751193" cy="193899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44450"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الدرس </a:t>
            </a:r>
            <a:r>
              <a:rPr kumimoji="0" lang="ar-BH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(8 و9)</a:t>
            </a:r>
            <a:r>
              <a:rPr kumimoji="0" lang="ar-BH" sz="4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kumimoji="0" lang="ar-BH" sz="4000" b="1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ctr">
              <a:defRPr/>
            </a:pPr>
            <a:r>
              <a:rPr lang="ar-BH" sz="4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السطـــــــــــــــــــــــــــــــــح</a:t>
            </a:r>
            <a:endParaRPr lang="en-US" sz="4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40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رقم الصفحة </a:t>
            </a:r>
            <a:r>
              <a:rPr lang="ar-BH" sz="40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36 </a:t>
            </a:r>
            <a:r>
              <a:rPr lang="ar-BH" sz="40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- 39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8" name="Picture 7" descr="A close up of a lush green hillside&#10;&#10;Description automatically generated">
            <a:extLst>
              <a:ext uri="{FF2B5EF4-FFF2-40B4-BE49-F238E27FC236}">
                <a16:creationId xmlns:a16="http://schemas.microsoft.com/office/drawing/2014/main" xmlns="" id="{094423C8-ACA5-4C36-B318-93164D76D6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58" y="3321501"/>
            <a:ext cx="4342145" cy="15696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A large desert landscape&#10;&#10;Description automatically generated">
            <a:extLst>
              <a:ext uri="{FF2B5EF4-FFF2-40B4-BE49-F238E27FC236}">
                <a16:creationId xmlns:a16="http://schemas.microsoft.com/office/drawing/2014/main" xmlns="" id="{5BBDDC01-C2DF-4034-A239-D1E1DA5AF8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98" y="5049948"/>
            <a:ext cx="4453263" cy="15696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655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92">
            <a:extLst>
              <a:ext uri="{FF2B5EF4-FFF2-40B4-BE49-F238E27FC236}">
                <a16:creationId xmlns:a16="http://schemas.microsoft.com/office/drawing/2014/main" xmlns="" id="{0D18B8AB-F2A1-409B-8E8D-1F7383ADD1A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0990786" y="2345653"/>
            <a:ext cx="717196" cy="564700"/>
          </a:xfrm>
          <a:prstGeom prst="rect">
            <a:avLst/>
          </a:prstGeom>
          <a:solidFill>
            <a:schemeClr val="bg1">
              <a:lumMod val="95000"/>
            </a:schemeClr>
          </a:solidFill>
          <a:ln w="44450">
            <a:solidFill>
              <a:srgbClr val="FF0000"/>
            </a:solidFill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25400" dist="1905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rPr>
              <a:t>1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맑은 고딕" panose="020B0503020000020004" pitchFamily="34" charset="-127"/>
              <a:cs typeface="Sakkal Majalla" panose="02000000000000000000" pitchFamily="2" charset="-78"/>
            </a:endParaRPr>
          </a:p>
        </p:txBody>
      </p:sp>
      <p:sp>
        <p:nvSpPr>
          <p:cNvPr id="5" name="AutoShape 92">
            <a:extLst>
              <a:ext uri="{FF2B5EF4-FFF2-40B4-BE49-F238E27FC236}">
                <a16:creationId xmlns:a16="http://schemas.microsoft.com/office/drawing/2014/main" xmlns="" id="{C991F778-C829-4AE0-B904-E93A3B0571A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0977754" y="3146649"/>
            <a:ext cx="717196" cy="564699"/>
          </a:xfrm>
          <a:prstGeom prst="rect">
            <a:avLst/>
          </a:prstGeom>
          <a:solidFill>
            <a:schemeClr val="bg1">
              <a:lumMod val="95000"/>
            </a:schemeClr>
          </a:solidFill>
          <a:ln w="44450">
            <a:solidFill>
              <a:srgbClr val="FF0000"/>
            </a:solidFill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25400" dist="1905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rPr>
              <a:t>2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맑은 고딕" panose="020B0503020000020004" pitchFamily="34" charset="-127"/>
              <a:cs typeface="Sakkal Majalla" panose="02000000000000000000" pitchFamily="2" charset="-78"/>
            </a:endParaRPr>
          </a:p>
        </p:txBody>
      </p:sp>
      <p:sp>
        <p:nvSpPr>
          <p:cNvPr id="6" name="AutoShape 92">
            <a:extLst>
              <a:ext uri="{FF2B5EF4-FFF2-40B4-BE49-F238E27FC236}">
                <a16:creationId xmlns:a16="http://schemas.microsoft.com/office/drawing/2014/main" xmlns="" id="{14DE3729-26A8-4DD9-AAE3-7DD3C958058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0954288" y="3947644"/>
            <a:ext cx="717196" cy="564699"/>
          </a:xfrm>
          <a:prstGeom prst="rect">
            <a:avLst/>
          </a:prstGeom>
          <a:solidFill>
            <a:schemeClr val="bg1">
              <a:lumMod val="95000"/>
            </a:schemeClr>
          </a:solidFill>
          <a:ln w="44450">
            <a:solidFill>
              <a:srgbClr val="FF0000"/>
            </a:solidFill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25400" dist="1905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rPr>
              <a:t>3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맑은 고딕" panose="020B0503020000020004" pitchFamily="34" charset="-127"/>
              <a:cs typeface="Sakkal Majalla" panose="02000000000000000000" pitchFamily="2" charset="-78"/>
            </a:endParaRPr>
          </a:p>
        </p:txBody>
      </p:sp>
      <p:sp>
        <p:nvSpPr>
          <p:cNvPr id="7" name="AutoShape 92">
            <a:extLst>
              <a:ext uri="{FF2B5EF4-FFF2-40B4-BE49-F238E27FC236}">
                <a16:creationId xmlns:a16="http://schemas.microsoft.com/office/drawing/2014/main" xmlns="" id="{3D4111C2-3682-424A-A239-4EB2C3E02AC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87796" y="2345658"/>
            <a:ext cx="10075679" cy="564698"/>
          </a:xfrm>
          <a:prstGeom prst="rect">
            <a:avLst/>
          </a:prstGeom>
          <a:solidFill>
            <a:schemeClr val="bg1">
              <a:lumMod val="95000"/>
            </a:schemeClr>
          </a:solidFill>
          <a:ln w="44450">
            <a:solidFill>
              <a:srgbClr val="FF0000"/>
            </a:solidFill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lang="ar-BH" altLang="ko-KR" sz="28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يحدد مناطق توزيع الهضاب في الوطن العربي. </a:t>
            </a:r>
            <a:endParaRPr lang="ko-KR" altLang="en-US" sz="28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AutoShape 92">
            <a:extLst>
              <a:ext uri="{FF2B5EF4-FFF2-40B4-BE49-F238E27FC236}">
                <a16:creationId xmlns:a16="http://schemas.microsoft.com/office/drawing/2014/main" xmlns="" id="{D88A5D1A-89A0-44EA-A326-13C45F35DBA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87796" y="3146651"/>
            <a:ext cx="10075679" cy="564698"/>
          </a:xfrm>
          <a:prstGeom prst="rect">
            <a:avLst/>
          </a:prstGeom>
          <a:solidFill>
            <a:schemeClr val="bg1">
              <a:lumMod val="95000"/>
            </a:schemeClr>
          </a:solidFill>
          <a:ln w="44450">
            <a:solidFill>
              <a:srgbClr val="FF0000"/>
            </a:solidFill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lang="ar-BH" altLang="ko-KR" sz="28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يعرف المصطلحات التالية العرق، الرق، </a:t>
            </a:r>
            <a:r>
              <a:rPr lang="ar-BH" altLang="ko-KR" sz="2800" b="1" dirty="0" err="1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الحمادى</a:t>
            </a:r>
            <a:r>
              <a:rPr lang="ar-BH" altLang="ko-KR" sz="28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ko-KR" altLang="en-US" sz="28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AutoShape 92">
            <a:extLst>
              <a:ext uri="{FF2B5EF4-FFF2-40B4-BE49-F238E27FC236}">
                <a16:creationId xmlns:a16="http://schemas.microsoft.com/office/drawing/2014/main" xmlns="" id="{905CA756-6FE0-4A6C-8727-D2868EDC51A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87795" y="3947644"/>
            <a:ext cx="10075679" cy="564698"/>
          </a:xfrm>
          <a:prstGeom prst="rect">
            <a:avLst/>
          </a:prstGeom>
          <a:solidFill>
            <a:schemeClr val="bg1">
              <a:lumMod val="95000"/>
            </a:schemeClr>
          </a:solidFill>
          <a:ln w="44450">
            <a:solidFill>
              <a:srgbClr val="FF0000"/>
            </a:solidFill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lang="ar-BH" altLang="ko-KR" sz="28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يوضح مميزات الهضاب والجبال والسهول.</a:t>
            </a:r>
            <a:endParaRPr lang="ko-KR" altLang="en-US" sz="28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 21">
            <a:extLst>
              <a:ext uri="{FF2B5EF4-FFF2-40B4-BE49-F238E27FC236}">
                <a16:creationId xmlns:a16="http://schemas.microsoft.com/office/drawing/2014/main" xmlns="" id="{B2BE9873-B334-4EF4-9BD5-F62E7539646C}"/>
              </a:ext>
            </a:extLst>
          </p:cNvPr>
          <p:cNvSpPr/>
          <p:nvPr/>
        </p:nvSpPr>
        <p:spPr>
          <a:xfrm>
            <a:off x="4021840" y="435741"/>
            <a:ext cx="4148319" cy="830997"/>
          </a:xfrm>
          <a:prstGeom prst="rect">
            <a:avLst/>
          </a:prstGeom>
          <a:solidFill>
            <a:schemeClr val="bg1">
              <a:lumMod val="85000"/>
            </a:schemeClr>
          </a:solidFill>
          <a:ln w="44450"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6350" stA="50000" endA="300" endPos="55000" dir="5400000" sy="-100000" algn="bl" rotWithShape="0"/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ar-BH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أهـــــــــــــــداف الـــــــــــــــدرس</a:t>
            </a:r>
            <a:endParaRPr lang="en-US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ربع نص 12">
            <a:extLst>
              <a:ext uri="{FF2B5EF4-FFF2-40B4-BE49-F238E27FC236}">
                <a16:creationId xmlns:a16="http://schemas.microsoft.com/office/drawing/2014/main" xmlns="" id="{21CE30A8-0CF2-4393-A903-963A82C89F63}"/>
              </a:ext>
            </a:extLst>
          </p:cNvPr>
          <p:cNvSpPr txBox="1"/>
          <p:nvPr/>
        </p:nvSpPr>
        <p:spPr>
          <a:xfrm>
            <a:off x="587796" y="1600831"/>
            <a:ext cx="11120186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 w="44450"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BH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يتــــوقــــــــــــــع مــــــــــــن الطــــالـــــــــــب بعــــــــــــد نهــــايـــــــــــــة الـــــــــــــدرس أن: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AutoShape 92">
            <a:extLst>
              <a:ext uri="{FF2B5EF4-FFF2-40B4-BE49-F238E27FC236}">
                <a16:creationId xmlns:a16="http://schemas.microsoft.com/office/drawing/2014/main" xmlns="" id="{EF50AD79-4295-4145-B662-D342631A741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0954288" y="4807637"/>
            <a:ext cx="717196" cy="564698"/>
          </a:xfrm>
          <a:prstGeom prst="rect">
            <a:avLst/>
          </a:prstGeom>
          <a:solidFill>
            <a:schemeClr val="bg1">
              <a:lumMod val="95000"/>
            </a:schemeClr>
          </a:solidFill>
          <a:ln w="44450">
            <a:solidFill>
              <a:srgbClr val="FF0000"/>
            </a:solidFill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25400" dist="1905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맑은 고딕" panose="020B0503020000020004" pitchFamily="34" charset="-127"/>
                <a:cs typeface="Sakkal Majalla" panose="02000000000000000000" pitchFamily="2" charset="-78"/>
              </a:rPr>
              <a:t>4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맑은 고딕" panose="020B0503020000020004" pitchFamily="34" charset="-127"/>
              <a:cs typeface="Sakkal Majalla" panose="02000000000000000000" pitchFamily="2" charset="-78"/>
            </a:endParaRPr>
          </a:p>
        </p:txBody>
      </p:sp>
      <p:sp>
        <p:nvSpPr>
          <p:cNvPr id="14" name="AutoShape 92">
            <a:extLst>
              <a:ext uri="{FF2B5EF4-FFF2-40B4-BE49-F238E27FC236}">
                <a16:creationId xmlns:a16="http://schemas.microsoft.com/office/drawing/2014/main" xmlns="" id="{06416C77-270E-4D53-9D9F-FADC37B816B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87794" y="4807638"/>
            <a:ext cx="10075679" cy="564698"/>
          </a:xfrm>
          <a:prstGeom prst="rect">
            <a:avLst/>
          </a:prstGeom>
          <a:solidFill>
            <a:schemeClr val="bg1">
              <a:lumMod val="95000"/>
            </a:schemeClr>
          </a:solidFill>
          <a:ln w="44450">
            <a:solidFill>
              <a:srgbClr val="FF0000"/>
            </a:solidFill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lang="ar-BH" altLang="ko-KR" sz="28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يعلل أسباب التمركز السكاني وحجمة في كل شكل من أشكال هذه التضاريس.</a:t>
            </a:r>
            <a:endParaRPr lang="ko-KR" altLang="en-US" sz="28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xmlns="" id="{9104D286-C475-4263-97D9-EFFB4A8C19CC}"/>
              </a:ext>
            </a:extLst>
          </p:cNvPr>
          <p:cNvSpPr txBox="1"/>
          <p:nvPr/>
        </p:nvSpPr>
        <p:spPr>
          <a:xfrm>
            <a:off x="116729" y="0"/>
            <a:ext cx="2926016" cy="40011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44450">
            <a:solidFill>
              <a:schemeClr val="tx1"/>
            </a:solidFill>
          </a:ln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ar-BH" sz="20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المواد الاجتماعية- السطح (8و9)</a:t>
            </a:r>
            <a:endParaRPr lang="ar-BH" sz="2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84148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C09FE39B-FF3D-4A7F-8912-1186A0B157ED}"/>
              </a:ext>
            </a:extLst>
          </p:cNvPr>
          <p:cNvSpPr/>
          <p:nvPr/>
        </p:nvSpPr>
        <p:spPr>
          <a:xfrm>
            <a:off x="8448675" y="543945"/>
            <a:ext cx="2969369" cy="861774"/>
          </a:xfrm>
          <a:prstGeom prst="rect">
            <a:avLst/>
          </a:prstGeom>
          <a:pattFill prst="pct5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44450"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marL="341313" marR="0" lvl="0" indent="-53975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الـــسطـــــــــــــــــــــــــــــــــح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9AA4490F-916E-4581-BBF0-A62DED1FE667}"/>
              </a:ext>
            </a:extLst>
          </p:cNvPr>
          <p:cNvSpPr/>
          <p:nvPr/>
        </p:nvSpPr>
        <p:spPr>
          <a:xfrm>
            <a:off x="324045" y="1801802"/>
            <a:ext cx="113489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marR="0" lvl="0" indent="-5715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يتألف سطح الوطن العربي من: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1A4C163-E232-40A1-A7C2-D5178A1BC489}"/>
              </a:ext>
            </a:extLst>
          </p:cNvPr>
          <p:cNvSpPr txBox="1"/>
          <p:nvPr/>
        </p:nvSpPr>
        <p:spPr>
          <a:xfrm>
            <a:off x="8324850" y="2667893"/>
            <a:ext cx="2746746" cy="107721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63500"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ctr"/>
            <a:endParaRPr lang="ar-BH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B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الــهضـــــــــــــــــــــــاب</a:t>
            </a:r>
          </a:p>
          <a:p>
            <a:pPr algn="ctr"/>
            <a:endParaRPr lang="ar-BH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D99D9A51-F0C7-41F8-93BD-1E89417189E5}"/>
              </a:ext>
            </a:extLst>
          </p:cNvPr>
          <p:cNvSpPr txBox="1"/>
          <p:nvPr/>
        </p:nvSpPr>
        <p:spPr>
          <a:xfrm>
            <a:off x="4901830" y="2733015"/>
            <a:ext cx="2751508" cy="107721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63500"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ctr"/>
            <a:endParaRPr lang="ar-BH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B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الــــجبـــــــــــــــــــــــــــال</a:t>
            </a:r>
          </a:p>
          <a:p>
            <a:pPr algn="ctr"/>
            <a:endParaRPr lang="ar-BH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7" name="TextBox 17">
            <a:extLst>
              <a:ext uri="{FF2B5EF4-FFF2-40B4-BE49-F238E27FC236}">
                <a16:creationId xmlns:a16="http://schemas.microsoft.com/office/drawing/2014/main" xmlns="" id="{A62D6C6B-48CA-4032-9604-EA2B4F3D21A4}"/>
              </a:ext>
            </a:extLst>
          </p:cNvPr>
          <p:cNvSpPr txBox="1"/>
          <p:nvPr/>
        </p:nvSpPr>
        <p:spPr>
          <a:xfrm>
            <a:off x="116728" y="0"/>
            <a:ext cx="2752595" cy="40011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44450">
            <a:solidFill>
              <a:schemeClr val="tx1"/>
            </a:solidFill>
          </a:ln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ar-BH" sz="20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المواد الاجتماعية- السطح (8و9)</a:t>
            </a:r>
            <a:endParaRPr lang="ar-BH" sz="2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0" name="Picture 3" descr="C:\Users\Waddahh\Pictures\images0ELC9016.jpg">
            <a:extLst>
              <a:ext uri="{FF2B5EF4-FFF2-40B4-BE49-F238E27FC236}">
                <a16:creationId xmlns:a16="http://schemas.microsoft.com/office/drawing/2014/main" xmlns="" id="{FBB7ABDD-DBA4-4C16-BCC3-EC7CE0037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42696" y="3988916"/>
            <a:ext cx="2628900" cy="1866900"/>
          </a:xfrm>
          <a:prstGeom prst="rect">
            <a:avLst/>
          </a:prstGeom>
          <a:ln w="4445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4" descr="C:\Users\Waddahh\Pictures\23233.png">
            <a:extLst>
              <a:ext uri="{FF2B5EF4-FFF2-40B4-BE49-F238E27FC236}">
                <a16:creationId xmlns:a16="http://schemas.microsoft.com/office/drawing/2014/main" xmlns="" id="{F0FE23CC-7B02-4E01-B5BA-38D0BC82C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5388" y="4055591"/>
            <a:ext cx="2647950" cy="1733550"/>
          </a:xfrm>
          <a:prstGeom prst="rect">
            <a:avLst/>
          </a:prstGeom>
          <a:ln w="4445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166BF7F-DF56-4CB3-963D-9E0E720D3C5B}"/>
              </a:ext>
            </a:extLst>
          </p:cNvPr>
          <p:cNvSpPr txBox="1"/>
          <p:nvPr/>
        </p:nvSpPr>
        <p:spPr>
          <a:xfrm>
            <a:off x="1484834" y="2732355"/>
            <a:ext cx="2751508" cy="107721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63500"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ctr"/>
            <a:endParaRPr lang="ar-BH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B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الــــسهـــــــــــــــــــــــــــول</a:t>
            </a:r>
          </a:p>
          <a:p>
            <a:pPr algn="ctr"/>
            <a:endParaRPr lang="ar-BH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3" name="Content Placeholder 6" descr="untitled.png">
            <a:extLst>
              <a:ext uri="{FF2B5EF4-FFF2-40B4-BE49-F238E27FC236}">
                <a16:creationId xmlns:a16="http://schemas.microsoft.com/office/drawing/2014/main" xmlns="" id="{C52BD4B3-7239-4511-A348-318EB74FDA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546138" y="4112741"/>
            <a:ext cx="2628900" cy="1743075"/>
          </a:xfrm>
          <a:prstGeom prst="rect">
            <a:avLst/>
          </a:prstGeom>
          <a:ln w="4445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2549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9" grpId="0" animBg="1"/>
      <p:bldP spid="22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C09FE39B-FF3D-4A7F-8912-1186A0B157ED}"/>
              </a:ext>
            </a:extLst>
          </p:cNvPr>
          <p:cNvSpPr/>
          <p:nvPr/>
        </p:nvSpPr>
        <p:spPr>
          <a:xfrm>
            <a:off x="5619751" y="410655"/>
            <a:ext cx="5798294" cy="707886"/>
          </a:xfrm>
          <a:prstGeom prst="rect">
            <a:avLst/>
          </a:prstGeom>
          <a:pattFill prst="pct5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44450"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marL="341313" lvl="0" indent="-53975" algn="r" rtl="1">
              <a:defRPr/>
            </a:pPr>
            <a:r>
              <a:rPr lang="ar-BH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أهم مظاهر السطح في الوطن العربي</a:t>
            </a:r>
            <a:endParaRPr kumimoji="0" lang="ar-BH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9AA4490F-916E-4581-BBF0-A62DED1FE667}"/>
              </a:ext>
            </a:extLst>
          </p:cNvPr>
          <p:cNvSpPr/>
          <p:nvPr/>
        </p:nvSpPr>
        <p:spPr>
          <a:xfrm>
            <a:off x="619125" y="1228336"/>
            <a:ext cx="109537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 rtl="1">
              <a:buFont typeface="Wingdings" panose="05000000000000000000" pitchFamily="2" charset="2"/>
              <a:buChar char="q"/>
            </a:pPr>
            <a:r>
              <a:rPr lang="ar-B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لاحظ خريطة الوطن العربي الطبيعيه واذكر أهم أشكال السطح الظاهرة </a:t>
            </a:r>
            <a:r>
              <a:rPr lang="ar-BH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عليها:  </a:t>
            </a:r>
            <a:endParaRPr lang="ar-BH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7" name="TextBox 17">
            <a:extLst>
              <a:ext uri="{FF2B5EF4-FFF2-40B4-BE49-F238E27FC236}">
                <a16:creationId xmlns:a16="http://schemas.microsoft.com/office/drawing/2014/main" xmlns="" id="{A62D6C6B-48CA-4032-9604-EA2B4F3D21A4}"/>
              </a:ext>
            </a:extLst>
          </p:cNvPr>
          <p:cNvSpPr txBox="1"/>
          <p:nvPr/>
        </p:nvSpPr>
        <p:spPr>
          <a:xfrm>
            <a:off x="116728" y="0"/>
            <a:ext cx="4017121" cy="40011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44450">
            <a:solidFill>
              <a:schemeClr val="tx1"/>
            </a:solidFill>
          </a:ln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ar-BH" sz="20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المواد الاجتماعية- السطح (8و9)</a:t>
            </a:r>
            <a:endParaRPr lang="ar-BH" sz="2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 descr="A picture containing text, map&#10;&#10;Description automatically generated">
            <a:extLst>
              <a:ext uri="{FF2B5EF4-FFF2-40B4-BE49-F238E27FC236}">
                <a16:creationId xmlns:a16="http://schemas.microsoft.com/office/drawing/2014/main" xmlns="" id="{BEA67548-88C5-4272-9205-2D38CA176E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830" y="1751556"/>
            <a:ext cx="9606337" cy="462547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61011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7BE17B9-9D92-4DFF-9643-05E43AC53076}"/>
              </a:ext>
            </a:extLst>
          </p:cNvPr>
          <p:cNvSpPr/>
          <p:nvPr/>
        </p:nvSpPr>
        <p:spPr>
          <a:xfrm>
            <a:off x="8214360" y="1653790"/>
            <a:ext cx="35561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r" rtl="1">
              <a:buFont typeface="Wingdings" panose="05000000000000000000" pitchFamily="2" charset="2"/>
              <a:buChar char="q"/>
            </a:pP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الهضاب هي الظاهرة التــــــي تغطــــــــــي أجـــــــــــــــزاء </a:t>
            </a:r>
            <a:r>
              <a:rPr lang="ar-BH" sz="3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كبيــرة 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مـــــــن الصحـــــــراء الكبرى وشبه الجزيرة العربية وبادية الشام.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C71A6C1D-C82F-4F30-8E4D-1AF939AA985F}"/>
              </a:ext>
            </a:extLst>
          </p:cNvPr>
          <p:cNvSpPr/>
          <p:nvPr/>
        </p:nvSpPr>
        <p:spPr>
          <a:xfrm>
            <a:off x="8061482" y="528938"/>
            <a:ext cx="3708987" cy="830997"/>
          </a:xfrm>
          <a:prstGeom prst="rect">
            <a:avLst/>
          </a:prstGeom>
          <a:pattFill prst="pct5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44450">
            <a:solidFill>
              <a:schemeClr val="tx1"/>
            </a:solidFill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marL="341313" lvl="0" indent="-53975" algn="justLow" rtl="1">
              <a:defRPr/>
            </a:pPr>
            <a:r>
              <a:rPr kumimoji="0" lang="ar-BH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الــــهضــــــــــــــــــــــــــــــــــــــــــــــــاب</a:t>
            </a:r>
          </a:p>
        </p:txBody>
      </p:sp>
      <p:sp>
        <p:nvSpPr>
          <p:cNvPr id="21" name="TextBox 17">
            <a:extLst>
              <a:ext uri="{FF2B5EF4-FFF2-40B4-BE49-F238E27FC236}">
                <a16:creationId xmlns:a16="http://schemas.microsoft.com/office/drawing/2014/main" xmlns="" id="{A5DCA9BC-295F-47E9-933C-1754B54BED2B}"/>
              </a:ext>
            </a:extLst>
          </p:cNvPr>
          <p:cNvSpPr txBox="1"/>
          <p:nvPr/>
        </p:nvSpPr>
        <p:spPr>
          <a:xfrm>
            <a:off x="116729" y="63064"/>
            <a:ext cx="2910250" cy="40011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44450">
            <a:solidFill>
              <a:schemeClr val="tx1"/>
            </a:solidFill>
          </a:ln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ar-BH" sz="20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المواد الاجتماعية- السطح (8و9)</a:t>
            </a:r>
            <a:endParaRPr lang="ar-BH" sz="2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7" name="Picture 3" descr="A picture containing text, map&#10;&#10;Description automatically generated">
            <a:extLst>
              <a:ext uri="{FF2B5EF4-FFF2-40B4-BE49-F238E27FC236}">
                <a16:creationId xmlns:a16="http://schemas.microsoft.com/office/drawing/2014/main" xmlns="" id="{BEA67548-88C5-4272-9205-2D38CA176E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36" y="1932038"/>
            <a:ext cx="7608119" cy="366332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52398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C71A6C1D-C82F-4F30-8E4D-1AF939AA985F}"/>
              </a:ext>
            </a:extLst>
          </p:cNvPr>
          <p:cNvSpPr/>
          <p:nvPr/>
        </p:nvSpPr>
        <p:spPr>
          <a:xfrm>
            <a:off x="8239125" y="371924"/>
            <a:ext cx="3340844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44450">
            <a:solidFill>
              <a:schemeClr val="tx1"/>
            </a:solidFill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marL="341313" lvl="0" indent="-53975" algn="justLow" rtl="1">
              <a:defRPr/>
            </a:pPr>
            <a:r>
              <a:rPr lang="ar-BH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الــــهضــــــــــــــــــــــــــــــــــــــــــــــــاب</a:t>
            </a:r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xmlns="" id="{16C44813-F11F-4439-A301-C3925BA48252}"/>
              </a:ext>
            </a:extLst>
          </p:cNvPr>
          <p:cNvSpPr txBox="1"/>
          <p:nvPr/>
        </p:nvSpPr>
        <p:spPr>
          <a:xfrm>
            <a:off x="116729" y="110362"/>
            <a:ext cx="2736830" cy="40011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44450">
            <a:solidFill>
              <a:schemeClr val="tx1"/>
            </a:solidFill>
          </a:ln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ar-BH" sz="20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المواد الاجتماعية- السطح (8و9)</a:t>
            </a:r>
            <a:endParaRPr lang="ar-BH" sz="2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7BAACE46-66A4-4620-93BD-AE6E07298BE7}"/>
              </a:ext>
            </a:extLst>
          </p:cNvPr>
          <p:cNvSpPr/>
          <p:nvPr/>
        </p:nvSpPr>
        <p:spPr>
          <a:xfrm>
            <a:off x="432416" y="1278000"/>
            <a:ext cx="11348940" cy="4955203"/>
          </a:xfrm>
          <a:prstGeom prst="rect">
            <a:avLst/>
          </a:prstGeom>
          <a:ln w="44450">
            <a:noFill/>
          </a:ln>
        </p:spPr>
        <p:txBody>
          <a:bodyPr wrap="square">
            <a:spAutoFit/>
          </a:bodyPr>
          <a:lstStyle/>
          <a:p>
            <a:pPr marL="571500" indent="-571500" algn="r" rtl="1">
              <a:buFont typeface="Wingdings" panose="05000000000000000000" pitchFamily="2" charset="2"/>
              <a:buChar char="q"/>
            </a:pPr>
            <a:r>
              <a:rPr lang="ar-BH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تنتشر خلال  هذه الهضاب ثلاثة أشكال من الصحاري:</a:t>
            </a:r>
          </a:p>
          <a:p>
            <a:pPr algn="r" rtl="1"/>
            <a:endParaRPr lang="ar-BH" sz="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</a:t>
            </a:r>
            <a:r>
              <a:rPr lang="ar-BH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1- العروق: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مساحات </a:t>
            </a:r>
            <a:r>
              <a:rPr lang="ar-BH" sz="28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صحراوية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واسعة تغطيها الكثبان الرملية. </a:t>
            </a:r>
            <a:endParaRPr lang="ar-BH" sz="2800" b="1" dirty="0" smtClean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sz="2800" b="1" dirty="0" smtClean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sz="800" b="1" dirty="0">
              <a:solidFill>
                <a:schemeClr val="accent2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BH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        </a:t>
            </a:r>
            <a:r>
              <a:rPr lang="ar-BH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2- الرق: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مساحات </a:t>
            </a:r>
            <a:r>
              <a:rPr lang="ar-BH" sz="28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صحراوية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منبسطة واسعة يغطيها الحصى</a:t>
            </a:r>
            <a:r>
              <a:rPr lang="ar-BH" sz="28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</a:p>
          <a:p>
            <a:pPr algn="r" rtl="1"/>
            <a:endParaRPr lang="ar-BH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sz="2800" b="1" dirty="0" smtClean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sz="800" b="1" dirty="0">
              <a:solidFill>
                <a:schemeClr val="accent2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BH" sz="2800" b="1" dirty="0">
                <a:solidFill>
                  <a:schemeClr val="accent2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 </a:t>
            </a:r>
            <a:r>
              <a:rPr lang="ar-BH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3- مساحات صخريه (حمادى):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مساحات صخرية في المناطق </a:t>
            </a:r>
            <a:r>
              <a:rPr lang="ar-BH" sz="28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الصحراوية</a:t>
            </a:r>
          </a:p>
          <a:p>
            <a:pPr algn="r" rtl="1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8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          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خاليه من الرمال والحصى.</a:t>
            </a:r>
            <a:endParaRPr lang="ar-BH" sz="2800" b="1" u="sng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2" name="Picture 2" descr="C:\Users\WIN-7\Desktop\Desert_WallpaperPack_by_applesactually.jpg">
            <a:extLst>
              <a:ext uri="{FF2B5EF4-FFF2-40B4-BE49-F238E27FC236}">
                <a16:creationId xmlns:a16="http://schemas.microsoft.com/office/drawing/2014/main" xmlns="" id="{14024748-6F7E-4186-863E-4CEB4B909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76743" y="1904082"/>
            <a:ext cx="1977981" cy="14345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3" name="Picture 5" descr="C:\Users\WIN-7\Desktop\01268687831.jpg">
            <a:extLst>
              <a:ext uri="{FF2B5EF4-FFF2-40B4-BE49-F238E27FC236}">
                <a16:creationId xmlns:a16="http://schemas.microsoft.com/office/drawing/2014/main" xmlns="" id="{6418C9EB-AB2C-4FA9-8E15-9A5CC1D5F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63673" y="3416509"/>
            <a:ext cx="1969280" cy="142820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7" name="Picture 4" descr="C:\Users\WIN-7\Desktop\منظر-طبيعي-لاحد-الصحاري-الاستوائية.jpg">
            <a:extLst>
              <a:ext uri="{FF2B5EF4-FFF2-40B4-BE49-F238E27FC236}">
                <a16:creationId xmlns:a16="http://schemas.microsoft.com/office/drawing/2014/main" xmlns="" id="{38313D3D-DF1E-4B20-B2B4-43B3F42A9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41902" y="4922625"/>
            <a:ext cx="2012822" cy="144721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9229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C71A6C1D-C82F-4F30-8E4D-1AF939AA985F}"/>
              </a:ext>
            </a:extLst>
          </p:cNvPr>
          <p:cNvSpPr/>
          <p:nvPr/>
        </p:nvSpPr>
        <p:spPr>
          <a:xfrm>
            <a:off x="8448674" y="528938"/>
            <a:ext cx="3321795" cy="861774"/>
          </a:xfrm>
          <a:prstGeom prst="rect">
            <a:avLst/>
          </a:prstGeom>
          <a:pattFill prst="pct5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44450">
            <a:solidFill>
              <a:schemeClr val="tx1"/>
            </a:solidFill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marL="341313" lvl="0" indent="-53975" algn="justLow" rtl="1">
              <a:defRPr/>
            </a:pPr>
            <a:r>
              <a:rPr lang="ar-BH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الــــهضــــــــــــــــــــــــــــــــــــــــــــــــاب</a:t>
            </a:r>
          </a:p>
        </p:txBody>
      </p:sp>
      <p:sp>
        <p:nvSpPr>
          <p:cNvPr id="21" name="TextBox 17">
            <a:extLst>
              <a:ext uri="{FF2B5EF4-FFF2-40B4-BE49-F238E27FC236}">
                <a16:creationId xmlns:a16="http://schemas.microsoft.com/office/drawing/2014/main" xmlns="" id="{A5DCA9BC-295F-47E9-933C-1754B54BED2B}"/>
              </a:ext>
            </a:extLst>
          </p:cNvPr>
          <p:cNvSpPr txBox="1"/>
          <p:nvPr/>
        </p:nvSpPr>
        <p:spPr>
          <a:xfrm>
            <a:off x="116729" y="78830"/>
            <a:ext cx="2847188" cy="40011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44450">
            <a:solidFill>
              <a:schemeClr val="tx1"/>
            </a:solidFill>
          </a:ln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ar-BH" sz="20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المواد الاجتماعية- السطح (8و9)</a:t>
            </a:r>
            <a:endParaRPr lang="ar-BH" sz="2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AAF3DF6-2552-486A-809A-9D0DEE05269A}"/>
              </a:ext>
            </a:extLst>
          </p:cNvPr>
          <p:cNvSpPr/>
          <p:nvPr/>
        </p:nvSpPr>
        <p:spPr>
          <a:xfrm>
            <a:off x="723898" y="1628507"/>
            <a:ext cx="11046571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rtl="1">
              <a:buFont typeface="Wingdings" panose="05000000000000000000" pitchFamily="2" charset="2"/>
              <a:buChar char="q"/>
            </a:pPr>
            <a:r>
              <a:rPr lang="ar-BH" sz="28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تخترق الهضاب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شبكات من الأودية الجافة وتقطعها بعض الجبال مثل الأحجار وتبيستي ودارفور وبعض المنخفضات مثل البحر الميت في فلسطين والقطارة في مصر  والسدود في جنوب السودان.</a:t>
            </a:r>
          </a:p>
          <a:p>
            <a:pPr algn="just" rtl="1"/>
            <a:endParaRPr lang="ar-BH" sz="1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457200" indent="-457200" algn="just" rtl="1">
              <a:buFont typeface="Wingdings" panose="05000000000000000000" pitchFamily="2" charset="2"/>
              <a:buChar char="q"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هذه الصحاري غير صالحة </a:t>
            </a:r>
            <a:r>
              <a:rPr lang="ar-BH" sz="28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للسكن؛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لكن واحاتها المنتشرة في الأودية الجافة وبين العروق الرملية عرفت سكنًا محدودًا.</a:t>
            </a:r>
          </a:p>
          <a:p>
            <a:pPr algn="just" rtl="1"/>
            <a:endParaRPr lang="ar-BH" sz="1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457200" indent="-457200" algn="just" rtl="1">
              <a:buFont typeface="Wingdings" panose="05000000000000000000" pitchFamily="2" charset="2"/>
              <a:buChar char="q"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8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تغطي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هضبة بادية الشام </a:t>
            </a:r>
            <a:r>
              <a:rPr lang="ar-BH" sz="28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الصخور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البركانية </a:t>
            </a:r>
            <a:r>
              <a:rPr lang="ar-BH" sz="28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وتقطعها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بعض الجبال مثل العرب وتدمر في سوريا، وتعتبر </a:t>
            </a:r>
            <a:r>
              <a:rPr lang="ar-BH" sz="28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أقل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جفافًا لتساقط بعض الأمطار الشتوية فيها وهذا ما سمج بتمركز السكان في بعض سهولها الخصبة وخصوصًا عند مجاري الأنهار حيث مارسوا الزراعة.</a:t>
            </a:r>
          </a:p>
        </p:txBody>
      </p:sp>
    </p:spTree>
    <p:extLst>
      <p:ext uri="{BB962C8B-B14F-4D97-AF65-F5344CB8AC3E}">
        <p14:creationId xmlns:p14="http://schemas.microsoft.com/office/powerpoint/2010/main" val="125150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C71A6C1D-C82F-4F30-8E4D-1AF939AA985F}"/>
              </a:ext>
            </a:extLst>
          </p:cNvPr>
          <p:cNvSpPr/>
          <p:nvPr/>
        </p:nvSpPr>
        <p:spPr>
          <a:xfrm>
            <a:off x="8915400" y="528938"/>
            <a:ext cx="2855070" cy="769441"/>
          </a:xfrm>
          <a:prstGeom prst="rect">
            <a:avLst/>
          </a:prstGeom>
          <a:pattFill prst="pct5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44450">
            <a:solidFill>
              <a:schemeClr val="tx1"/>
            </a:solidFill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marL="341313" marR="0" lvl="0" indent="-53975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الــــجبــــــــــــــــــــــــــــــــال</a:t>
            </a:r>
          </a:p>
        </p:txBody>
      </p:sp>
      <p:sp>
        <p:nvSpPr>
          <p:cNvPr id="21" name="TextBox 17">
            <a:extLst>
              <a:ext uri="{FF2B5EF4-FFF2-40B4-BE49-F238E27FC236}">
                <a16:creationId xmlns:a16="http://schemas.microsoft.com/office/drawing/2014/main" xmlns="" id="{A5DCA9BC-295F-47E9-933C-1754B54BED2B}"/>
              </a:ext>
            </a:extLst>
          </p:cNvPr>
          <p:cNvSpPr txBox="1"/>
          <p:nvPr/>
        </p:nvSpPr>
        <p:spPr>
          <a:xfrm>
            <a:off x="116729" y="63064"/>
            <a:ext cx="2799892" cy="40011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44450">
            <a:solidFill>
              <a:schemeClr val="tx1"/>
            </a:solidFill>
          </a:ln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ar-BH" sz="20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المواد الاجتماعية- السطح (8و9)</a:t>
            </a:r>
            <a:endParaRPr lang="ar-BH" sz="2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AAF3DF6-2552-486A-809A-9D0DEE05269A}"/>
              </a:ext>
            </a:extLst>
          </p:cNvPr>
          <p:cNvSpPr/>
          <p:nvPr/>
        </p:nvSpPr>
        <p:spPr>
          <a:xfrm>
            <a:off x="727710" y="1581060"/>
            <a:ext cx="111761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marR="0" lvl="0" indent="-57150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تنقسم السلاسل الجبلية في الوطن العربي إلى نوعين:</a:t>
            </a:r>
            <a:endParaRPr kumimoji="0" lang="ar-BH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ستطيل 2">
            <a:extLst>
              <a:ext uri="{FF2B5EF4-FFF2-40B4-BE49-F238E27FC236}">
                <a16:creationId xmlns:a16="http://schemas.microsoft.com/office/drawing/2014/main" xmlns="" id="{5D7B30C4-637C-4D16-B2A5-92FA2B953CA4}"/>
              </a:ext>
            </a:extLst>
          </p:cNvPr>
          <p:cNvSpPr/>
          <p:nvPr/>
        </p:nvSpPr>
        <p:spPr>
          <a:xfrm>
            <a:off x="5204470" y="2389571"/>
            <a:ext cx="2072630" cy="432048"/>
          </a:xfrm>
          <a:prstGeom prst="rect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الــــجبـــــــــــــال</a:t>
            </a:r>
          </a:p>
        </p:txBody>
      </p:sp>
      <p:sp>
        <p:nvSpPr>
          <p:cNvPr id="12" name="شكل بيضاوي 9">
            <a:extLst>
              <a:ext uri="{FF2B5EF4-FFF2-40B4-BE49-F238E27FC236}">
                <a16:creationId xmlns:a16="http://schemas.microsoft.com/office/drawing/2014/main" xmlns="" id="{D5713E5D-A007-4623-BBB9-2D7E0FD53600}"/>
              </a:ext>
            </a:extLst>
          </p:cNvPr>
          <p:cNvSpPr/>
          <p:nvPr/>
        </p:nvSpPr>
        <p:spPr>
          <a:xfrm>
            <a:off x="7723480" y="3078538"/>
            <a:ext cx="3997027" cy="1062236"/>
          </a:xfrm>
          <a:prstGeom prst="ellips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سلاسل جبلية التوائية ذات صخور رسوبية</a:t>
            </a:r>
          </a:p>
        </p:txBody>
      </p:sp>
      <p:sp>
        <p:nvSpPr>
          <p:cNvPr id="13" name="شكل بيضاوي 9">
            <a:extLst>
              <a:ext uri="{FF2B5EF4-FFF2-40B4-BE49-F238E27FC236}">
                <a16:creationId xmlns:a16="http://schemas.microsoft.com/office/drawing/2014/main" xmlns="" id="{3C989552-5257-46AB-948F-411A69DF7835}"/>
              </a:ext>
            </a:extLst>
          </p:cNvPr>
          <p:cNvSpPr/>
          <p:nvPr/>
        </p:nvSpPr>
        <p:spPr>
          <a:xfrm>
            <a:off x="455728" y="3105150"/>
            <a:ext cx="3997027" cy="1062236"/>
          </a:xfrm>
          <a:prstGeom prst="ellips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سلاسل جبلية ذات صخور قديمة التكوين</a:t>
            </a:r>
          </a:p>
        </p:txBody>
      </p:sp>
      <p:cxnSp>
        <p:nvCxnSpPr>
          <p:cNvPr id="14" name="رابط كسهم مستقيم 6">
            <a:extLst>
              <a:ext uri="{FF2B5EF4-FFF2-40B4-BE49-F238E27FC236}">
                <a16:creationId xmlns:a16="http://schemas.microsoft.com/office/drawing/2014/main" xmlns="" id="{53A10BF8-285C-43F3-AE54-864EF97E4AE7}"/>
              </a:ext>
            </a:extLst>
          </p:cNvPr>
          <p:cNvCxnSpPr>
            <a:cxnSpLocks/>
            <a:stCxn id="11" idx="1"/>
            <a:endCxn id="13" idx="7"/>
          </p:cNvCxnSpPr>
          <p:nvPr/>
        </p:nvCxnSpPr>
        <p:spPr>
          <a:xfrm flipH="1">
            <a:off x="3867404" y="2605595"/>
            <a:ext cx="1337066" cy="655116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cxnSp>
        <p:nvCxnSpPr>
          <p:cNvPr id="15" name="رابط كسهم مستقيم 6">
            <a:extLst>
              <a:ext uri="{FF2B5EF4-FFF2-40B4-BE49-F238E27FC236}">
                <a16:creationId xmlns:a16="http://schemas.microsoft.com/office/drawing/2014/main" xmlns="" id="{3345A9C5-3C20-4D0F-B4E3-92486C8914D3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7277100" y="2605595"/>
            <a:ext cx="1188983" cy="499555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sp>
        <p:nvSpPr>
          <p:cNvPr id="19" name="مستطيل 11">
            <a:extLst>
              <a:ext uri="{FF2B5EF4-FFF2-40B4-BE49-F238E27FC236}">
                <a16:creationId xmlns:a16="http://schemas.microsoft.com/office/drawing/2014/main" xmlns="" id="{8D5BD280-0809-47D1-BDA7-594DAB6DFEFB}"/>
              </a:ext>
            </a:extLst>
          </p:cNvPr>
          <p:cNvSpPr/>
          <p:nvPr/>
        </p:nvSpPr>
        <p:spPr>
          <a:xfrm>
            <a:off x="8091866" y="4114161"/>
            <a:ext cx="3471105" cy="2064662"/>
          </a:xfrm>
          <a:prstGeom prst="rect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/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مثل: </a:t>
            </a:r>
          </a:p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جبال </a:t>
            </a:r>
            <a:r>
              <a:rPr lang="ar-BH" sz="28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أطلس.</a:t>
            </a:r>
            <a:endParaRPr lang="ar-BH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جبال بلاد الشام </a:t>
            </a:r>
            <a:r>
              <a:rPr lang="ar-BH" sz="28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المتوسطية. </a:t>
            </a:r>
            <a:endParaRPr lang="ar-BH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جبال </a:t>
            </a:r>
            <a:r>
              <a:rPr lang="ar-BH" sz="28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كردستان.</a:t>
            </a:r>
            <a:endParaRPr lang="ar-BH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مستطيل 12">
            <a:extLst>
              <a:ext uri="{FF2B5EF4-FFF2-40B4-BE49-F238E27FC236}">
                <a16:creationId xmlns:a16="http://schemas.microsoft.com/office/drawing/2014/main" xmlns="" id="{6C8A6DB3-3F36-4DD4-9D4D-E64AC86FBA7E}"/>
              </a:ext>
            </a:extLst>
          </p:cNvPr>
          <p:cNvSpPr/>
          <p:nvPr/>
        </p:nvSpPr>
        <p:spPr>
          <a:xfrm>
            <a:off x="659039" y="4167386"/>
            <a:ext cx="3267794" cy="2064662"/>
          </a:xfrm>
          <a:prstGeom prst="rect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/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مثل: </a:t>
            </a:r>
          </a:p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ar-BH" sz="28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جبال عُمان وحضرموت.</a:t>
            </a:r>
          </a:p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ar-BH" sz="28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عسير والحجاز.</a:t>
            </a:r>
            <a:endParaRPr lang="ar-BH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ar-BH" sz="28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مرتفعات البحر الأحمر.</a:t>
            </a:r>
            <a:endParaRPr lang="ar-BH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>
              <a:buFont typeface="Arial" pitchFamily="34" charset="0"/>
              <a:buChar char="•"/>
            </a:pPr>
            <a:endParaRPr lang="ar-BH" b="1" dirty="0"/>
          </a:p>
        </p:txBody>
      </p:sp>
      <p:sp>
        <p:nvSpPr>
          <p:cNvPr id="22" name="مستطيل 11">
            <a:extLst>
              <a:ext uri="{FF2B5EF4-FFF2-40B4-BE49-F238E27FC236}">
                <a16:creationId xmlns:a16="http://schemas.microsoft.com/office/drawing/2014/main" xmlns="" id="{79C386EF-CB10-45A8-8616-B90454D611F7}"/>
              </a:ext>
            </a:extLst>
          </p:cNvPr>
          <p:cNvSpPr/>
          <p:nvPr/>
        </p:nvSpPr>
        <p:spPr>
          <a:xfrm>
            <a:off x="4208974" y="3760266"/>
            <a:ext cx="3600752" cy="2548227"/>
          </a:xfrm>
          <a:prstGeom prst="rect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/>
            <a:r>
              <a:rPr lang="ar-BH" sz="2800" b="1" dirty="0">
                <a:solidFill>
                  <a:srgbClr val="FF0000"/>
                </a:solidFill>
              </a:rPr>
              <a:t> </a:t>
            </a:r>
            <a:r>
              <a:rPr lang="ar-BH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تتميز هذه الجبال:</a:t>
            </a:r>
          </a:p>
          <a:p>
            <a:pPr marL="342900" indent="-342900" algn="r" rtl="1">
              <a:buFont typeface="Wingdings" panose="05000000000000000000" pitchFamily="2" charset="2"/>
              <a:buChar char="§"/>
            </a:pPr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وعورة </a:t>
            </a:r>
            <a:r>
              <a:rPr lang="ar-BH" sz="20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مسالكها.</a:t>
            </a:r>
            <a:endParaRPr lang="ar-BH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342900" indent="-342900" algn="r" rtl="1">
              <a:buFont typeface="Wingdings" panose="05000000000000000000" pitchFamily="2" charset="2"/>
              <a:buChar char="§"/>
            </a:pPr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شدة انحدار </a:t>
            </a:r>
            <a:r>
              <a:rPr lang="ar-BH" sz="20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سفوحها.</a:t>
            </a:r>
            <a:endParaRPr lang="ar-BH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342900" indent="-342900" algn="r" rtl="1">
              <a:buFont typeface="Wingdings" panose="05000000000000000000" pitchFamily="2" charset="2"/>
              <a:buChar char="§"/>
            </a:pPr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اعتدال حرارة </a:t>
            </a:r>
            <a:r>
              <a:rPr lang="ar-BH" sz="20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جوها.  </a:t>
            </a:r>
            <a:endParaRPr lang="ar-BH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BH" sz="20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وتتميز المتوسطية منها بـ: 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BH" sz="20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وفــــــرة </a:t>
            </a:r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ينــابيعهــــــا وأنهـــارهــــــــا ممــــــــا جعــــــــل  السكان يتمركزون عند سفوحها حيث مارسوا الزراعة </a:t>
            </a:r>
            <a:r>
              <a:rPr lang="ar-BH" sz="20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والرعي.</a:t>
            </a:r>
            <a:endParaRPr lang="ar-BH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1009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3" grpId="0" animBg="1"/>
      <p:bldP spid="19" grpId="0" animBg="1"/>
      <p:bldP spid="20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329" y="373838"/>
            <a:ext cx="2892634" cy="55262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4383" y="1887795"/>
            <a:ext cx="6845804" cy="25662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مستطيل 4"/>
          <p:cNvSpPr/>
          <p:nvPr/>
        </p:nvSpPr>
        <p:spPr>
          <a:xfrm>
            <a:off x="7582349" y="4454013"/>
            <a:ext cx="12570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BH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جبال أطلس</a:t>
            </a:r>
            <a:endParaRPr lang="en-US" sz="2400" dirty="0"/>
          </a:p>
        </p:txBody>
      </p:sp>
      <p:sp>
        <p:nvSpPr>
          <p:cNvPr id="6" name="مستطيل 5"/>
          <p:cNvSpPr/>
          <p:nvPr/>
        </p:nvSpPr>
        <p:spPr>
          <a:xfrm>
            <a:off x="1729081" y="5900049"/>
            <a:ext cx="25923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BH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جبال بلاد الشام المتوسطية</a:t>
            </a:r>
            <a:endParaRPr lang="en-US" sz="2400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xmlns="" id="{C71A6C1D-C82F-4F30-8E4D-1AF939AA985F}"/>
              </a:ext>
            </a:extLst>
          </p:cNvPr>
          <p:cNvSpPr/>
          <p:nvPr/>
        </p:nvSpPr>
        <p:spPr>
          <a:xfrm>
            <a:off x="8915400" y="528938"/>
            <a:ext cx="2855070" cy="769441"/>
          </a:xfrm>
          <a:prstGeom prst="rect">
            <a:avLst/>
          </a:prstGeom>
          <a:pattFill prst="pct5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44450">
            <a:solidFill>
              <a:schemeClr val="tx1"/>
            </a:solidFill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marL="341313" marR="0" lvl="0" indent="-53975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الــــجبــــــــــــــــــــــــــــــــال</a:t>
            </a:r>
          </a:p>
        </p:txBody>
      </p:sp>
      <p:sp>
        <p:nvSpPr>
          <p:cNvPr id="8" name="TextBox 17">
            <a:extLst>
              <a:ext uri="{FF2B5EF4-FFF2-40B4-BE49-F238E27FC236}">
                <a16:creationId xmlns:a16="http://schemas.microsoft.com/office/drawing/2014/main" xmlns="" id="{A5DCA9BC-295F-47E9-933C-1754B54BED2B}"/>
              </a:ext>
            </a:extLst>
          </p:cNvPr>
          <p:cNvSpPr txBox="1"/>
          <p:nvPr/>
        </p:nvSpPr>
        <p:spPr>
          <a:xfrm>
            <a:off x="116729" y="63064"/>
            <a:ext cx="2799892" cy="40011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44450">
            <a:solidFill>
              <a:schemeClr val="tx1"/>
            </a:solidFill>
          </a:ln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ar-BH" sz="20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المواد الاجتماعية- السطح (8و9)</a:t>
            </a:r>
            <a:endParaRPr lang="ar-BH" sz="2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1542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C71A6C1D-C82F-4F30-8E4D-1AF939AA985F}"/>
              </a:ext>
            </a:extLst>
          </p:cNvPr>
          <p:cNvSpPr/>
          <p:nvPr/>
        </p:nvSpPr>
        <p:spPr>
          <a:xfrm>
            <a:off x="8382000" y="339869"/>
            <a:ext cx="3388470" cy="861774"/>
          </a:xfrm>
          <a:prstGeom prst="rect">
            <a:avLst/>
          </a:prstGeom>
          <a:pattFill prst="pct5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44450">
            <a:solidFill>
              <a:schemeClr val="tx1"/>
            </a:solidFill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marL="341313" marR="0" lvl="0" indent="-53975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الــــــسهـــــــــــــــــــــــــــــــــول</a:t>
            </a:r>
          </a:p>
        </p:txBody>
      </p:sp>
      <p:sp>
        <p:nvSpPr>
          <p:cNvPr id="21" name="TextBox 17">
            <a:extLst>
              <a:ext uri="{FF2B5EF4-FFF2-40B4-BE49-F238E27FC236}">
                <a16:creationId xmlns:a16="http://schemas.microsoft.com/office/drawing/2014/main" xmlns="" id="{A5DCA9BC-295F-47E9-933C-1754B54BED2B}"/>
              </a:ext>
            </a:extLst>
          </p:cNvPr>
          <p:cNvSpPr txBox="1"/>
          <p:nvPr/>
        </p:nvSpPr>
        <p:spPr>
          <a:xfrm>
            <a:off x="116729" y="94596"/>
            <a:ext cx="2768361" cy="40011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44450">
            <a:solidFill>
              <a:schemeClr val="tx1"/>
            </a:solidFill>
          </a:ln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ar-BH" sz="20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المواد الاجتماعية- السطح (8و9)</a:t>
            </a:r>
            <a:endParaRPr lang="ar-BH" sz="2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AAF3DF6-2552-486A-809A-9D0DEE05269A}"/>
              </a:ext>
            </a:extLst>
          </p:cNvPr>
          <p:cNvSpPr/>
          <p:nvPr/>
        </p:nvSpPr>
        <p:spPr>
          <a:xfrm>
            <a:off x="563880" y="1427752"/>
            <a:ext cx="1120659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 rtl="1">
              <a:buFont typeface="Wingdings" panose="05000000000000000000" pitchFamily="2" charset="2"/>
              <a:buChar char="q"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معظم السهول الساحلية في الوطن العربي </a:t>
            </a:r>
            <a:r>
              <a:rPr lang="ar-BH" sz="28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ضيقة، وخصبة،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تمتد علــــى طــــول السواحـــل من شمال سوريا حتى جنوب </a:t>
            </a:r>
            <a:r>
              <a:rPr lang="ar-BH" sz="28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فلسطين،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ومن تونس حتى المغرب.</a:t>
            </a:r>
          </a:p>
          <a:p>
            <a:pPr algn="r" rtl="1"/>
            <a:endParaRPr lang="ar-BH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q"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السهول الساحلية معظمها رملية تكثر فيها السبخات وتطل على شواطئ قليلة </a:t>
            </a:r>
            <a:r>
              <a:rPr lang="ar-BH" sz="28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التعاريج. </a:t>
            </a:r>
          </a:p>
          <a:p>
            <a:pPr algn="r" rtl="1"/>
            <a:endParaRPr lang="ar-BH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q"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السهول النهرية  </a:t>
            </a:r>
            <a:r>
              <a:rPr lang="ar-BH" sz="28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خصبة وضيقة أيضا،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غير  أن السهول الواقعة حول </a:t>
            </a:r>
            <a:r>
              <a:rPr lang="ar-BH" sz="28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الأنهار الكبرى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كالنيل ودجلة والفرات تتميز باتساعها.</a:t>
            </a:r>
          </a:p>
          <a:p>
            <a:pPr algn="r" rtl="1"/>
            <a:endParaRPr lang="ar-BH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q"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يتركز في السهول الساحلية والنهريةمعظم سكان الوطن العربي.</a:t>
            </a:r>
          </a:p>
        </p:txBody>
      </p:sp>
    </p:spTree>
    <p:extLst>
      <p:ext uri="{BB962C8B-B14F-4D97-AF65-F5344CB8AC3E}">
        <p14:creationId xmlns:p14="http://schemas.microsoft.com/office/powerpoint/2010/main" val="417864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7">
            <a:extLst>
              <a:ext uri="{FF2B5EF4-FFF2-40B4-BE49-F238E27FC236}">
                <a16:creationId xmlns:a16="http://schemas.microsoft.com/office/drawing/2014/main" xmlns="" id="{08B79D35-E3BB-44AA-B639-134CDAA3FB8F}"/>
              </a:ext>
            </a:extLst>
          </p:cNvPr>
          <p:cNvSpPr txBox="1"/>
          <p:nvPr/>
        </p:nvSpPr>
        <p:spPr>
          <a:xfrm>
            <a:off x="116729" y="15240"/>
            <a:ext cx="2635996" cy="40011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44450">
            <a:solidFill>
              <a:schemeClr val="tx1"/>
            </a:solidFill>
          </a:ln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ar-BH" sz="20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المواد الاجتماعية- السطح (8و9)</a:t>
            </a:r>
            <a:endParaRPr lang="ar-BH" sz="2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 descr="A picture containing text, map&#10;&#10;Description automatically generated">
            <a:extLst>
              <a:ext uri="{FF2B5EF4-FFF2-40B4-BE49-F238E27FC236}">
                <a16:creationId xmlns:a16="http://schemas.microsoft.com/office/drawing/2014/main" xmlns="" id="{BEA67548-88C5-4272-9205-2D38CA176E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45" y="884900"/>
            <a:ext cx="10824262" cy="521190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76757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7FB87B4D-6903-4C51-9782-A20B6E697E64}"/>
              </a:ext>
            </a:extLst>
          </p:cNvPr>
          <p:cNvSpPr/>
          <p:nvPr/>
        </p:nvSpPr>
        <p:spPr>
          <a:xfrm>
            <a:off x="854314" y="166601"/>
            <a:ext cx="11134725" cy="264687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BH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أولًا: </a:t>
            </a:r>
            <a:r>
              <a:rPr lang="ar-BH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ضع </a:t>
            </a:r>
            <a:r>
              <a:rPr lang="ar-BH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الكلمات التالية في مكانها المناسب:</a:t>
            </a:r>
          </a:p>
          <a:p>
            <a:pPr algn="r" rtl="1"/>
            <a:endParaRPr lang="ar-BH" sz="800" b="1" u="sng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( الـــــــــــــــرق -  الحمـــــــــــــادى – العــــــــــــــروق )</a:t>
            </a:r>
          </a:p>
          <a:p>
            <a:pPr algn="ctr" rtl="1"/>
            <a:endParaRPr lang="ar-BH" sz="800" b="1" u="sng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r>
              <a:rPr lang="ar-BH" sz="2800" b="1" dirty="0">
                <a:ln w="50800"/>
                <a:latin typeface="Sakkal Majalla" panose="02000000000000000000" pitchFamily="2" charset="-78"/>
                <a:cs typeface="Sakkal Majalla" panose="02000000000000000000" pitchFamily="2" charset="-78"/>
              </a:rPr>
              <a:t>1- مساحات صحراوية واسعة تغطيها الكثبان الرملية ............................</a:t>
            </a:r>
          </a:p>
          <a:p>
            <a:pPr algn="r"/>
            <a:r>
              <a:rPr lang="ar-BH" sz="2800" b="1" dirty="0">
                <a:ln w="50800"/>
                <a:latin typeface="Sakkal Majalla" panose="02000000000000000000" pitchFamily="2" charset="-78"/>
                <a:cs typeface="Sakkal Majalla" panose="02000000000000000000" pitchFamily="2" charset="-78"/>
              </a:rPr>
              <a:t>2- مساحات صخرية خالية من الرمال والحصى .......................................</a:t>
            </a:r>
          </a:p>
          <a:p>
            <a:pPr algn="r"/>
            <a:r>
              <a:rPr lang="ar-BH" sz="2800" b="1" dirty="0">
                <a:ln w="50800"/>
                <a:latin typeface="Sakkal Majalla" panose="02000000000000000000" pitchFamily="2" charset="-78"/>
                <a:cs typeface="Sakkal Majalla" panose="02000000000000000000" pitchFamily="2" charset="-78"/>
              </a:rPr>
              <a:t>3- مساحات صحراوية تغطيها الحصى ....................................................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57A75938-3180-40E7-AFDB-289FA95C754B}"/>
              </a:ext>
            </a:extLst>
          </p:cNvPr>
          <p:cNvSpPr/>
          <p:nvPr/>
        </p:nvSpPr>
        <p:spPr>
          <a:xfrm>
            <a:off x="202963" y="2788223"/>
            <a:ext cx="11786076" cy="187743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BH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ثانيًا: أمامك مجموعة </a:t>
            </a:r>
            <a:r>
              <a:rPr lang="ar-BH" sz="36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من </a:t>
            </a:r>
            <a:r>
              <a:rPr lang="ar-BH" sz="3600" b="1" u="sng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الجبال، </a:t>
            </a:r>
            <a:r>
              <a:rPr lang="ar-BH" sz="3600" b="1" u="sng" smtClean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صنفها إلى </a:t>
            </a:r>
            <a:r>
              <a:rPr lang="ar-BH" sz="3600" b="1" u="sng" dirty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جبال التوائية وجبال قديمة التكوين </a:t>
            </a:r>
          </a:p>
          <a:p>
            <a:pPr algn="ctr" rtl="1"/>
            <a:r>
              <a:rPr lang="ar-BH" sz="3600" b="1" dirty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(جبال عسير- جبال الحجاز- جبال كردستان- جبال الأطلس- جبال عمان)</a:t>
            </a:r>
            <a:endParaRPr lang="ar-BH" sz="5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sz="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SA" sz="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xmlns="" id="{2EA8DC4E-6805-4C6D-9457-3EC467464679}"/>
              </a:ext>
            </a:extLst>
          </p:cNvPr>
          <p:cNvSpPr txBox="1"/>
          <p:nvPr/>
        </p:nvSpPr>
        <p:spPr>
          <a:xfrm>
            <a:off x="116729" y="47298"/>
            <a:ext cx="2888845" cy="40011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44450">
            <a:solidFill>
              <a:schemeClr val="tx1"/>
            </a:solidFill>
          </a:ln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ar-BH" sz="20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المواد الاجتماعية- السطح (8و9)</a:t>
            </a:r>
            <a:endParaRPr lang="ar-BH" sz="2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TextBox 17">
            <a:extLst>
              <a:ext uri="{FF2B5EF4-FFF2-40B4-BE49-F238E27FC236}">
                <a16:creationId xmlns:a16="http://schemas.microsoft.com/office/drawing/2014/main" xmlns="" id="{0F91DEEB-FA28-459C-A1CE-87C66C5A7875}"/>
              </a:ext>
            </a:extLst>
          </p:cNvPr>
          <p:cNvSpPr txBox="1"/>
          <p:nvPr/>
        </p:nvSpPr>
        <p:spPr>
          <a:xfrm>
            <a:off x="854314" y="1655721"/>
            <a:ext cx="2378821" cy="52322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44450">
            <a:solidFill>
              <a:schemeClr val="tx1"/>
            </a:solidFill>
          </a:ln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ar-BH" sz="28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الإجابة </a:t>
            </a:r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خلال 3 دقايق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A584BDA-DD02-40FB-A934-FA0283E2A1AF}"/>
              </a:ext>
            </a:extLst>
          </p:cNvPr>
          <p:cNvSpPr txBox="1"/>
          <p:nvPr/>
        </p:nvSpPr>
        <p:spPr>
          <a:xfrm>
            <a:off x="5295384" y="1215802"/>
            <a:ext cx="1295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2800" b="1" dirty="0">
                <a:solidFill>
                  <a:srgbClr val="FF0000"/>
                </a:solidFill>
              </a:rPr>
              <a:t>العرق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B433269B-EF08-4828-A03D-8E78421DE1CC}"/>
              </a:ext>
            </a:extLst>
          </p:cNvPr>
          <p:cNvSpPr txBox="1"/>
          <p:nvPr/>
        </p:nvSpPr>
        <p:spPr>
          <a:xfrm>
            <a:off x="6305551" y="2083932"/>
            <a:ext cx="1295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2800" b="1" dirty="0">
                <a:solidFill>
                  <a:srgbClr val="FF0000"/>
                </a:solidFill>
              </a:rPr>
              <a:t>الرق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CD22E8C2-6459-45C4-B45E-56485F321BDE}"/>
              </a:ext>
            </a:extLst>
          </p:cNvPr>
          <p:cNvSpPr txBox="1"/>
          <p:nvPr/>
        </p:nvSpPr>
        <p:spPr>
          <a:xfrm>
            <a:off x="5657851" y="1655721"/>
            <a:ext cx="1295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2800" b="1" dirty="0">
                <a:solidFill>
                  <a:srgbClr val="FF0000"/>
                </a:solidFill>
              </a:rPr>
              <a:t>الحمادى</a:t>
            </a:r>
          </a:p>
        </p:txBody>
      </p:sp>
      <p:graphicFrame>
        <p:nvGraphicFramePr>
          <p:cNvPr id="3" name="Table 10">
            <a:extLst>
              <a:ext uri="{FF2B5EF4-FFF2-40B4-BE49-F238E27FC236}">
                <a16:creationId xmlns:a16="http://schemas.microsoft.com/office/drawing/2014/main" xmlns="" id="{5B08BDCB-146B-4C87-862C-49AEB38499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833755"/>
              </p:ext>
            </p:extLst>
          </p:nvPr>
        </p:nvGraphicFramePr>
        <p:xfrm>
          <a:off x="2043724" y="4140195"/>
          <a:ext cx="8128000" cy="225552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xmlns="" val="102505395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xmlns="" val="1786984106"/>
                    </a:ext>
                  </a:extLst>
                </a:gridCol>
              </a:tblGrid>
              <a:tr h="405290"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جبال التوائية</a:t>
                      </a:r>
                      <a:endParaRPr lang="ar-BH" sz="28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جبال قديمة التكوين</a:t>
                      </a:r>
                      <a:endParaRPr lang="ar-BH" sz="28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61651173"/>
                  </a:ext>
                </a:extLst>
              </a:tr>
              <a:tr h="1096713">
                <a:tc>
                  <a:txBody>
                    <a:bodyPr/>
                    <a:lstStyle/>
                    <a:p>
                      <a:pPr rtl="1"/>
                      <a:endParaRPr lang="en-US" dirty="0"/>
                    </a:p>
                    <a:p>
                      <a:pPr rtl="1"/>
                      <a:endParaRPr lang="en-US" dirty="0"/>
                    </a:p>
                    <a:p>
                      <a:pPr rtl="1"/>
                      <a:endParaRPr lang="en-US" dirty="0"/>
                    </a:p>
                    <a:p>
                      <a:pPr rtl="1"/>
                      <a:endParaRPr lang="ar-BH" dirty="0"/>
                    </a:p>
                    <a:p>
                      <a:pPr rtl="1"/>
                      <a:endParaRPr lang="en-US" dirty="0"/>
                    </a:p>
                    <a:p>
                      <a:pPr rtl="1"/>
                      <a:endParaRPr lang="ar-BH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BH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8779254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9F1DFEEF-9586-475B-81A0-C1D0C22E9C75}"/>
              </a:ext>
            </a:extLst>
          </p:cNvPr>
          <p:cNvSpPr txBox="1"/>
          <p:nvPr/>
        </p:nvSpPr>
        <p:spPr>
          <a:xfrm>
            <a:off x="6953251" y="4868381"/>
            <a:ext cx="2305567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2800" b="1" dirty="0">
                <a:solidFill>
                  <a:srgbClr val="FF0000"/>
                </a:solidFill>
              </a:rPr>
              <a:t>جبال أطلس</a:t>
            </a:r>
          </a:p>
          <a:p>
            <a:pPr algn="ctr"/>
            <a:r>
              <a:rPr lang="ar-BH" sz="2800" b="1" dirty="0">
                <a:solidFill>
                  <a:srgbClr val="FF0000"/>
                </a:solidFill>
              </a:rPr>
              <a:t>جبال كردستان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58103131-835E-4820-9BD2-6976B1E3815D}"/>
              </a:ext>
            </a:extLst>
          </p:cNvPr>
          <p:cNvSpPr txBox="1"/>
          <p:nvPr/>
        </p:nvSpPr>
        <p:spPr>
          <a:xfrm>
            <a:off x="3005574" y="4846731"/>
            <a:ext cx="2305567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2800" b="1" dirty="0">
                <a:solidFill>
                  <a:srgbClr val="FF0000"/>
                </a:solidFill>
              </a:rPr>
              <a:t>جبال عسير</a:t>
            </a:r>
          </a:p>
          <a:p>
            <a:pPr algn="ctr"/>
            <a:r>
              <a:rPr lang="ar-BH" sz="2800" b="1" dirty="0">
                <a:solidFill>
                  <a:srgbClr val="FF0000"/>
                </a:solidFill>
              </a:rPr>
              <a:t>جبال الحجاز</a:t>
            </a:r>
          </a:p>
          <a:p>
            <a:pPr algn="ctr"/>
            <a:r>
              <a:rPr lang="ar-BH" sz="2800" b="1" dirty="0">
                <a:solidFill>
                  <a:srgbClr val="FF0000"/>
                </a:solidFill>
              </a:rPr>
              <a:t>جبال عمان</a:t>
            </a:r>
          </a:p>
        </p:txBody>
      </p:sp>
    </p:spTree>
    <p:extLst>
      <p:ext uri="{BB962C8B-B14F-4D97-AF65-F5344CB8AC3E}">
        <p14:creationId xmlns:p14="http://schemas.microsoft.com/office/powerpoint/2010/main" val="1694707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2">
            <a:extLst>
              <a:ext uri="{FF2B5EF4-FFF2-40B4-BE49-F238E27FC236}">
                <a16:creationId xmlns:a16="http://schemas.microsoft.com/office/drawing/2014/main" xmlns="" id="{5D118970-DD01-4035-824A-C7737D05D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7450" y="2528804"/>
            <a:ext cx="6743700" cy="1325563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44450"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algn="ctr" rtl="1"/>
            <a:r>
              <a:rPr lang="ar-SA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نــلــتقـــــــــــــي فـــــــــــــي الــــــــــــــدرس الـــقـــــــــــــادم</a:t>
            </a:r>
          </a:p>
        </p:txBody>
      </p:sp>
    </p:spTree>
    <p:extLst>
      <p:ext uri="{BB962C8B-B14F-4D97-AF65-F5344CB8AC3E}">
        <p14:creationId xmlns:p14="http://schemas.microsoft.com/office/powerpoint/2010/main" val="981643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1150</TotalTime>
  <Words>579</Words>
  <Application>Microsoft Office PowerPoint</Application>
  <PresentationFormat>Widescreen</PresentationFormat>
  <Paragraphs>116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맑은 고딕</vt:lpstr>
      <vt:lpstr>Arial</vt:lpstr>
      <vt:lpstr>Calibri</vt:lpstr>
      <vt:lpstr>Calibri Light</vt:lpstr>
      <vt:lpstr>Sakkal Majalla</vt:lpstr>
      <vt:lpstr>Wingdings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نــلــتقـــــــــــــي فـــــــــــــي الــــــــــــــدرس الـــقـــــــــــــادم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Haya Rashid Futais Alhajiri</dc:creator>
  <cp:lastModifiedBy>Souheil bin Mohamad Alnaji Arous</cp:lastModifiedBy>
  <cp:revision>249</cp:revision>
  <dcterms:created xsi:type="dcterms:W3CDTF">2020-03-03T06:48:16Z</dcterms:created>
  <dcterms:modified xsi:type="dcterms:W3CDTF">2020-10-13T07:31:20Z</dcterms:modified>
</cp:coreProperties>
</file>