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3" r:id="rId5"/>
    <p:sldId id="275" r:id="rId6"/>
    <p:sldId id="261" r:id="rId7"/>
    <p:sldId id="259" r:id="rId8"/>
    <p:sldId id="285" r:id="rId9"/>
    <p:sldId id="277" r:id="rId10"/>
    <p:sldId id="287" r:id="rId11"/>
    <p:sldId id="288" r:id="rId12"/>
    <p:sldId id="274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4BA"/>
    <a:srgbClr val="FFCDCD"/>
    <a:srgbClr val="FFDDDD"/>
    <a:srgbClr val="FFCCCC"/>
    <a:srgbClr val="C5D4ED"/>
    <a:srgbClr val="FDF3ED"/>
    <a:srgbClr val="D1E6C4"/>
    <a:srgbClr val="B00000"/>
    <a:srgbClr val="E5E6FB"/>
    <a:srgbClr val="D4D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7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4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BAE71-2EA3-41FF-9E49-1889F0B5534D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74537DF-AB80-4FE1-A3E1-2742CE2235B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 rtl="1"/>
          <a:r>
            <a:rPr lang="ar-SA" sz="2400" dirty="0"/>
            <a:t>بدأ هذا الصراع منذ تأسيس الدولة العباسية؛ لدور فرس خراسان الأساسي في إقامتها.</a:t>
          </a:r>
          <a:endParaRPr lang="en-US" sz="2400" dirty="0"/>
        </a:p>
      </dgm:t>
    </dgm:pt>
    <dgm:pt modelId="{354F5B1E-2087-463C-A2C1-0AA0D380FEE1}" type="parTrans" cxnId="{0D3AF227-45DD-4D38-AE6B-377F1BBD6904}">
      <dgm:prSet/>
      <dgm:spPr/>
      <dgm:t>
        <a:bodyPr/>
        <a:lstStyle/>
        <a:p>
          <a:endParaRPr lang="en-US"/>
        </a:p>
      </dgm:t>
    </dgm:pt>
    <dgm:pt modelId="{35AC21BC-FC30-45CB-8890-3E80789833A5}" type="sibTrans" cxnId="{0D3AF227-45DD-4D38-AE6B-377F1BBD6904}">
      <dgm:prSet/>
      <dgm:spPr/>
      <dgm:t>
        <a:bodyPr/>
        <a:lstStyle/>
        <a:p>
          <a:endParaRPr lang="en-US"/>
        </a:p>
      </dgm:t>
    </dgm:pt>
    <dgm:pt modelId="{72E0BC8C-DA01-4E38-82A1-A9CAAB8E378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 rtl="1"/>
          <a:r>
            <a:rPr lang="en-US" sz="2400" dirty="0"/>
            <a:t> </a:t>
          </a:r>
          <a:r>
            <a:rPr lang="ar-SA" sz="2400" dirty="0"/>
            <a:t>بدأ هذا الصراع خفيًا، ثم ظهر إلى العلن بعد تولي الفرس منصب الوزارة، فتنبَّه الخليفة الرشيد لأطماعهم، فقضى على البرامكة.  </a:t>
          </a:r>
          <a:endParaRPr lang="en-US" sz="2400" dirty="0"/>
        </a:p>
      </dgm:t>
    </dgm:pt>
    <dgm:pt modelId="{D3A82717-3B68-43C4-AB33-786ED154EBD0}" type="parTrans" cxnId="{A4BC9EB7-A054-4B3E-A16F-697191492514}">
      <dgm:prSet/>
      <dgm:spPr/>
      <dgm:t>
        <a:bodyPr/>
        <a:lstStyle/>
        <a:p>
          <a:endParaRPr lang="en-US"/>
        </a:p>
      </dgm:t>
    </dgm:pt>
    <dgm:pt modelId="{755141EC-78D4-4BAD-9969-9A5255AAB188}" type="sibTrans" cxnId="{A4BC9EB7-A054-4B3E-A16F-697191492514}">
      <dgm:prSet/>
      <dgm:spPr/>
      <dgm:t>
        <a:bodyPr/>
        <a:lstStyle/>
        <a:p>
          <a:endParaRPr lang="en-US"/>
        </a:p>
      </dgm:t>
    </dgm:pt>
    <dgm:pt modelId="{B7BB7FED-9EA9-4274-B828-833C6A3B161C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 rtl="1"/>
          <a:r>
            <a:rPr lang="ar-SA" sz="2400" dirty="0"/>
            <a:t>بعد وفاة الخليفة هارون الرشيد ونشوب النزاع بين ولديه الأمين والمأمون، عاد النفوذ الفارسي مجددًا.</a:t>
          </a:r>
          <a:endParaRPr lang="en-US" sz="2400" dirty="0"/>
        </a:p>
      </dgm:t>
    </dgm:pt>
    <dgm:pt modelId="{50DA338E-4163-4AA4-B6E9-7B12C1EBC7F0}" type="parTrans" cxnId="{1E960276-E7A2-4A96-899A-2D5314904734}">
      <dgm:prSet/>
      <dgm:spPr/>
      <dgm:t>
        <a:bodyPr/>
        <a:lstStyle/>
        <a:p>
          <a:endParaRPr lang="en-US"/>
        </a:p>
      </dgm:t>
    </dgm:pt>
    <dgm:pt modelId="{A74A6FDB-71FE-41CB-AE95-1405957F2153}" type="sibTrans" cxnId="{1E960276-E7A2-4A96-899A-2D5314904734}">
      <dgm:prSet/>
      <dgm:spPr/>
      <dgm:t>
        <a:bodyPr/>
        <a:lstStyle/>
        <a:p>
          <a:endParaRPr lang="en-US"/>
        </a:p>
      </dgm:t>
    </dgm:pt>
    <dgm:pt modelId="{3067168D-4969-4C09-B707-502907EE2AD7}" type="pres">
      <dgm:prSet presAssocID="{132BAE71-2EA3-41FF-9E49-1889F0B5534D}" presName="Name0" presStyleCnt="0">
        <dgm:presLayoutVars>
          <dgm:dir/>
          <dgm:animLvl val="lvl"/>
          <dgm:resizeHandles val="exact"/>
        </dgm:presLayoutVars>
      </dgm:prSet>
      <dgm:spPr/>
    </dgm:pt>
    <dgm:pt modelId="{B2A2DF32-58D2-1A43-8BE7-F809A2683552}" type="pres">
      <dgm:prSet presAssocID="{F74537DF-AB80-4FE1-A3E1-2742CE2235B4}" presName="linNode" presStyleCnt="0"/>
      <dgm:spPr/>
    </dgm:pt>
    <dgm:pt modelId="{04BC293D-ADEC-C14B-B3C0-D5D65ECCC2CD}" type="pres">
      <dgm:prSet presAssocID="{F74537DF-AB80-4FE1-A3E1-2742CE2235B4}" presName="parentText" presStyleLbl="node1" presStyleIdx="0" presStyleCnt="3" custScaleX="272591" custLinFactNeighborX="90245" custLinFactNeighborY="-2882">
        <dgm:presLayoutVars>
          <dgm:chMax val="1"/>
          <dgm:bulletEnabled val="1"/>
        </dgm:presLayoutVars>
      </dgm:prSet>
      <dgm:spPr/>
    </dgm:pt>
    <dgm:pt modelId="{BE156D33-6052-574D-AED2-E095A295D018}" type="pres">
      <dgm:prSet presAssocID="{35AC21BC-FC30-45CB-8890-3E80789833A5}" presName="sp" presStyleCnt="0"/>
      <dgm:spPr/>
    </dgm:pt>
    <dgm:pt modelId="{C2782512-D21F-254F-AFF2-1AD7C9CBAB73}" type="pres">
      <dgm:prSet presAssocID="{72E0BC8C-DA01-4E38-82A1-A9CAAB8E3783}" presName="linNode" presStyleCnt="0"/>
      <dgm:spPr/>
    </dgm:pt>
    <dgm:pt modelId="{DC892844-BDFF-7642-B372-6CB5556FE88D}" type="pres">
      <dgm:prSet presAssocID="{72E0BC8C-DA01-4E38-82A1-A9CAAB8E3783}" presName="parentText" presStyleLbl="node1" presStyleIdx="1" presStyleCnt="3" custScaleX="272591" custLinFactNeighborX="90245" custLinFactNeighborY="-2882">
        <dgm:presLayoutVars>
          <dgm:chMax val="1"/>
          <dgm:bulletEnabled val="1"/>
        </dgm:presLayoutVars>
      </dgm:prSet>
      <dgm:spPr/>
    </dgm:pt>
    <dgm:pt modelId="{7786737E-EB75-4F4F-91BA-90A354AE178E}" type="pres">
      <dgm:prSet presAssocID="{755141EC-78D4-4BAD-9969-9A5255AAB188}" presName="sp" presStyleCnt="0"/>
      <dgm:spPr/>
    </dgm:pt>
    <dgm:pt modelId="{EDBF3CB9-324C-A64C-ABA5-29CF2C4FAF15}" type="pres">
      <dgm:prSet presAssocID="{B7BB7FED-9EA9-4274-B828-833C6A3B161C}" presName="linNode" presStyleCnt="0"/>
      <dgm:spPr/>
    </dgm:pt>
    <dgm:pt modelId="{2823284F-FD2B-C042-8B4D-59DE251EE81F}" type="pres">
      <dgm:prSet presAssocID="{B7BB7FED-9EA9-4274-B828-833C6A3B161C}" presName="parentText" presStyleLbl="node1" presStyleIdx="2" presStyleCnt="3" custScaleX="272591" custLinFactNeighborX="90245" custLinFactNeighborY="-4237">
        <dgm:presLayoutVars>
          <dgm:chMax val="1"/>
          <dgm:bulletEnabled val="1"/>
        </dgm:presLayoutVars>
      </dgm:prSet>
      <dgm:spPr/>
    </dgm:pt>
  </dgm:ptLst>
  <dgm:cxnLst>
    <dgm:cxn modelId="{0D3AF227-45DD-4D38-AE6B-377F1BBD6904}" srcId="{132BAE71-2EA3-41FF-9E49-1889F0B5534D}" destId="{F74537DF-AB80-4FE1-A3E1-2742CE2235B4}" srcOrd="0" destOrd="0" parTransId="{354F5B1E-2087-463C-A2C1-0AA0D380FEE1}" sibTransId="{35AC21BC-FC30-45CB-8890-3E80789833A5}"/>
    <dgm:cxn modelId="{628A0C30-4881-3E40-9332-04E8DBBB31DC}" type="presOf" srcId="{B7BB7FED-9EA9-4274-B828-833C6A3B161C}" destId="{2823284F-FD2B-C042-8B4D-59DE251EE81F}" srcOrd="0" destOrd="0" presId="urn:microsoft.com/office/officeart/2005/8/layout/vList5"/>
    <dgm:cxn modelId="{9BF10A69-6CC9-E84C-8472-1BCCD340B769}" type="presOf" srcId="{72E0BC8C-DA01-4E38-82A1-A9CAAB8E3783}" destId="{DC892844-BDFF-7642-B372-6CB5556FE88D}" srcOrd="0" destOrd="0" presId="urn:microsoft.com/office/officeart/2005/8/layout/vList5"/>
    <dgm:cxn modelId="{1E960276-E7A2-4A96-899A-2D5314904734}" srcId="{132BAE71-2EA3-41FF-9E49-1889F0B5534D}" destId="{B7BB7FED-9EA9-4274-B828-833C6A3B161C}" srcOrd="2" destOrd="0" parTransId="{50DA338E-4163-4AA4-B6E9-7B12C1EBC7F0}" sibTransId="{A74A6FDB-71FE-41CB-AE95-1405957F2153}"/>
    <dgm:cxn modelId="{684802A1-068B-CA4A-A80C-B5DF26B672EE}" type="presOf" srcId="{132BAE71-2EA3-41FF-9E49-1889F0B5534D}" destId="{3067168D-4969-4C09-B707-502907EE2AD7}" srcOrd="0" destOrd="0" presId="urn:microsoft.com/office/officeart/2005/8/layout/vList5"/>
    <dgm:cxn modelId="{A4BC9EB7-A054-4B3E-A16F-697191492514}" srcId="{132BAE71-2EA3-41FF-9E49-1889F0B5534D}" destId="{72E0BC8C-DA01-4E38-82A1-A9CAAB8E3783}" srcOrd="1" destOrd="0" parTransId="{D3A82717-3B68-43C4-AB33-786ED154EBD0}" sibTransId="{755141EC-78D4-4BAD-9969-9A5255AAB188}"/>
    <dgm:cxn modelId="{CF7FB4EA-3511-294E-89EF-5AF78BD6ACF0}" type="presOf" srcId="{F74537DF-AB80-4FE1-A3E1-2742CE2235B4}" destId="{04BC293D-ADEC-C14B-B3C0-D5D65ECCC2CD}" srcOrd="0" destOrd="0" presId="urn:microsoft.com/office/officeart/2005/8/layout/vList5"/>
    <dgm:cxn modelId="{3E335105-8CBE-7D40-880C-F70794AD8245}" type="presParOf" srcId="{3067168D-4969-4C09-B707-502907EE2AD7}" destId="{B2A2DF32-58D2-1A43-8BE7-F809A2683552}" srcOrd="0" destOrd="0" presId="urn:microsoft.com/office/officeart/2005/8/layout/vList5"/>
    <dgm:cxn modelId="{723A2B45-1A8D-964C-BF46-919B815A4390}" type="presParOf" srcId="{B2A2DF32-58D2-1A43-8BE7-F809A2683552}" destId="{04BC293D-ADEC-C14B-B3C0-D5D65ECCC2CD}" srcOrd="0" destOrd="0" presId="urn:microsoft.com/office/officeart/2005/8/layout/vList5"/>
    <dgm:cxn modelId="{12CEC783-6D87-B44A-B7D0-71578FA3E138}" type="presParOf" srcId="{3067168D-4969-4C09-B707-502907EE2AD7}" destId="{BE156D33-6052-574D-AED2-E095A295D018}" srcOrd="1" destOrd="0" presId="urn:microsoft.com/office/officeart/2005/8/layout/vList5"/>
    <dgm:cxn modelId="{E39E45F2-E4B5-CB44-9670-58DACAB42CDD}" type="presParOf" srcId="{3067168D-4969-4C09-B707-502907EE2AD7}" destId="{C2782512-D21F-254F-AFF2-1AD7C9CBAB73}" srcOrd="2" destOrd="0" presId="urn:microsoft.com/office/officeart/2005/8/layout/vList5"/>
    <dgm:cxn modelId="{7B16411B-488A-FE48-9055-46BE20B991CD}" type="presParOf" srcId="{C2782512-D21F-254F-AFF2-1AD7C9CBAB73}" destId="{DC892844-BDFF-7642-B372-6CB5556FE88D}" srcOrd="0" destOrd="0" presId="urn:microsoft.com/office/officeart/2005/8/layout/vList5"/>
    <dgm:cxn modelId="{B5D0DEDC-524D-134C-BDCB-ECB9B101457A}" type="presParOf" srcId="{3067168D-4969-4C09-B707-502907EE2AD7}" destId="{7786737E-EB75-4F4F-91BA-90A354AE178E}" srcOrd="3" destOrd="0" presId="urn:microsoft.com/office/officeart/2005/8/layout/vList5"/>
    <dgm:cxn modelId="{E8763575-D133-C64C-91C5-DD5423CB7003}" type="presParOf" srcId="{3067168D-4969-4C09-B707-502907EE2AD7}" destId="{EDBF3CB9-324C-A64C-ABA5-29CF2C4FAF15}" srcOrd="4" destOrd="0" presId="urn:microsoft.com/office/officeart/2005/8/layout/vList5"/>
    <dgm:cxn modelId="{0E98145C-1AC8-6841-8688-28B23F776E6E}" type="presParOf" srcId="{EDBF3CB9-324C-A64C-ABA5-29CF2C4FAF15}" destId="{2823284F-FD2B-C042-8B4D-59DE251EE81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1BEEF3-20B8-414C-97FE-00EF68A2EEEA}" type="doc">
      <dgm:prSet loTypeId="urn:microsoft.com/office/officeart/2005/8/layout/hList9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3115B7B-BC4E-4996-AB72-F07B61660A10}">
      <dgm:prSet phldrT="[Text]" custT="1"/>
      <dgm:spPr>
        <a:solidFill>
          <a:srgbClr val="CAE4BA">
            <a:alpha val="89804"/>
          </a:srgbClr>
        </a:solidFill>
      </dgm:spPr>
      <dgm:t>
        <a:bodyPr/>
        <a:lstStyle/>
        <a:p>
          <a:pPr rtl="1"/>
          <a:endParaRPr lang="ar-SA" sz="24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rtl="1"/>
          <a:r>
            <a:rPr lang="ar-SA" sz="2400" dirty="0">
              <a:latin typeface="Sakkal Majalla" panose="02000000000000000000" pitchFamily="2" charset="-78"/>
              <a:cs typeface="Sakkal Majalla" panose="02000000000000000000" pitchFamily="2" charset="-78"/>
            </a:rPr>
            <a:t>استعان بعد ذلك المأمون بفُرس خُراسان على قتال أخيه الأمين، فقضى عليه وتسلَّم الخلافة.</a:t>
          </a:r>
          <a:endParaRPr lang="en-US" sz="24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3374705-3E48-45CE-984C-FC252B044A11}" type="parTrans" cxnId="{F4AD91C1-2902-4554-9E60-F9E43C1B6A67}">
      <dgm:prSet/>
      <dgm:spPr/>
      <dgm:t>
        <a:bodyPr/>
        <a:lstStyle/>
        <a:p>
          <a:endParaRPr lang="en-US"/>
        </a:p>
      </dgm:t>
    </dgm:pt>
    <dgm:pt modelId="{23460229-2243-4219-9A61-15F40F1A9052}" type="sibTrans" cxnId="{F4AD91C1-2902-4554-9E60-F9E43C1B6A67}">
      <dgm:prSet/>
      <dgm:spPr/>
      <dgm:t>
        <a:bodyPr/>
        <a:lstStyle/>
        <a:p>
          <a:endParaRPr lang="en-US"/>
        </a:p>
      </dgm:t>
    </dgm:pt>
    <dgm:pt modelId="{02D342A7-EE5C-4AC9-A2CE-6F2C6AD69DA3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ar-SA" sz="4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١</a:t>
          </a:r>
          <a:endParaRPr lang="en-US" sz="44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5E5145A-F494-4012-B622-79AADD0F2A63}" type="parTrans" cxnId="{77D339C8-86D7-448A-898D-166399F2231D}">
      <dgm:prSet/>
      <dgm:spPr/>
      <dgm:t>
        <a:bodyPr/>
        <a:lstStyle/>
        <a:p>
          <a:endParaRPr lang="en-US"/>
        </a:p>
      </dgm:t>
    </dgm:pt>
    <dgm:pt modelId="{75277BB7-0602-429D-839F-C49BAC4FB59A}" type="sibTrans" cxnId="{77D339C8-86D7-448A-898D-166399F2231D}">
      <dgm:prSet/>
      <dgm:spPr/>
      <dgm:t>
        <a:bodyPr/>
        <a:lstStyle/>
        <a:p>
          <a:endParaRPr lang="en-US"/>
        </a:p>
      </dgm:t>
    </dgm:pt>
    <dgm:pt modelId="{44528607-DE95-4175-ADF3-050372E60E4C}">
      <dgm:prSet custT="1"/>
      <dgm:spPr/>
      <dgm:t>
        <a:bodyPr/>
        <a:lstStyle/>
        <a:p>
          <a:pPr rtl="1"/>
          <a:endParaRPr lang="ar-SA" sz="24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rtl="1"/>
          <a:r>
            <a:rPr lang="ar-SA" sz="2400" dirty="0">
              <a:latin typeface="Sakkal Majalla" panose="02000000000000000000" pitchFamily="2" charset="-78"/>
              <a:cs typeface="Sakkal Majalla" panose="02000000000000000000" pitchFamily="2" charset="-78"/>
            </a:rPr>
            <a:t>تمكن الأمين من الوصول إلى الخلافة بواسطة العرب الذي كانوا يدعمونه.</a:t>
          </a:r>
          <a:endParaRPr lang="en-US" sz="24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8797018-4C5A-4C62-A672-8AD03F95ECCF}" type="parTrans" cxnId="{0F72219F-D52F-4596-8A25-F4BA1E2869B2}">
      <dgm:prSet/>
      <dgm:spPr/>
      <dgm:t>
        <a:bodyPr/>
        <a:lstStyle/>
        <a:p>
          <a:endParaRPr lang="en-US"/>
        </a:p>
      </dgm:t>
    </dgm:pt>
    <dgm:pt modelId="{5973BE66-59A4-4ED4-A9AD-B2391F138526}" type="sibTrans" cxnId="{0F72219F-D52F-4596-8A25-F4BA1E2869B2}">
      <dgm:prSet/>
      <dgm:spPr/>
      <dgm:t>
        <a:bodyPr/>
        <a:lstStyle/>
        <a:p>
          <a:endParaRPr lang="en-US"/>
        </a:p>
      </dgm:t>
    </dgm:pt>
    <dgm:pt modelId="{5219245D-3877-44E9-B856-2EC1372F6833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ar-SA" sz="4400" dirty="0">
              <a:solidFill>
                <a:schemeClr val="tx1"/>
              </a:solidFill>
            </a:rPr>
            <a:t>٢</a:t>
          </a:r>
          <a:endParaRPr lang="en-US" sz="4400" dirty="0">
            <a:solidFill>
              <a:schemeClr val="tx1"/>
            </a:solidFill>
          </a:endParaRPr>
        </a:p>
      </dgm:t>
    </dgm:pt>
    <dgm:pt modelId="{45FD9D29-4A2B-4178-BBF3-77575F410BFC}" type="sibTrans" cxnId="{85632A9D-136D-4143-81D6-96BC66B4E4DA}">
      <dgm:prSet/>
      <dgm:spPr/>
      <dgm:t>
        <a:bodyPr/>
        <a:lstStyle/>
        <a:p>
          <a:endParaRPr lang="en-US"/>
        </a:p>
      </dgm:t>
    </dgm:pt>
    <dgm:pt modelId="{0D187EB5-2251-456D-B1D1-CD756AC1299B}" type="parTrans" cxnId="{85632A9D-136D-4143-81D6-96BC66B4E4DA}">
      <dgm:prSet/>
      <dgm:spPr/>
      <dgm:t>
        <a:bodyPr/>
        <a:lstStyle/>
        <a:p>
          <a:endParaRPr lang="en-US"/>
        </a:p>
      </dgm:t>
    </dgm:pt>
    <dgm:pt modelId="{B36DAEAC-59D6-46FD-BF99-B8A31BA2BAFF}" type="pres">
      <dgm:prSet presAssocID="{9A1BEEF3-20B8-414C-97FE-00EF68A2EEEA}" presName="list" presStyleCnt="0">
        <dgm:presLayoutVars>
          <dgm:dir/>
          <dgm:animLvl val="lvl"/>
        </dgm:presLayoutVars>
      </dgm:prSet>
      <dgm:spPr/>
    </dgm:pt>
    <dgm:pt modelId="{A8247EDC-DA1E-4243-8DBF-2FB0B540C466}" type="pres">
      <dgm:prSet presAssocID="{5219245D-3877-44E9-B856-2EC1372F6833}" presName="posSpace" presStyleCnt="0"/>
      <dgm:spPr/>
    </dgm:pt>
    <dgm:pt modelId="{1BFD4BC2-27CA-4AFC-9D9D-1D01C908B6AD}" type="pres">
      <dgm:prSet presAssocID="{5219245D-3877-44E9-B856-2EC1372F6833}" presName="vertFlow" presStyleCnt="0"/>
      <dgm:spPr/>
    </dgm:pt>
    <dgm:pt modelId="{C2284A5E-7878-4A14-AA63-963EEB18A346}" type="pres">
      <dgm:prSet presAssocID="{5219245D-3877-44E9-B856-2EC1372F6833}" presName="topSpace" presStyleCnt="0"/>
      <dgm:spPr/>
    </dgm:pt>
    <dgm:pt modelId="{8E031E0D-3824-4772-BB78-031DA1543B66}" type="pres">
      <dgm:prSet presAssocID="{5219245D-3877-44E9-B856-2EC1372F6833}" presName="firstComp" presStyleCnt="0"/>
      <dgm:spPr/>
    </dgm:pt>
    <dgm:pt modelId="{8E445BF7-B3E7-432F-8A1D-41A63568F5F8}" type="pres">
      <dgm:prSet presAssocID="{5219245D-3877-44E9-B856-2EC1372F6833}" presName="firstChild" presStyleLbl="bgAccFollowNode1" presStyleIdx="0" presStyleCnt="2" custScaleX="118296" custScaleY="192852" custLinFactNeighborX="-35549" custLinFactNeighborY="146"/>
      <dgm:spPr/>
    </dgm:pt>
    <dgm:pt modelId="{C14637BF-5E54-463B-ADAA-262B342C5CF5}" type="pres">
      <dgm:prSet presAssocID="{5219245D-3877-44E9-B856-2EC1372F6833}" presName="firstChildTx" presStyleLbl="bgAccFollowNode1" presStyleIdx="0" presStyleCnt="2">
        <dgm:presLayoutVars>
          <dgm:bulletEnabled val="1"/>
        </dgm:presLayoutVars>
      </dgm:prSet>
      <dgm:spPr/>
    </dgm:pt>
    <dgm:pt modelId="{4448708A-B38C-4894-8E1B-B6A92B1B7077}" type="pres">
      <dgm:prSet presAssocID="{5219245D-3877-44E9-B856-2EC1372F6833}" presName="negSpace" presStyleCnt="0"/>
      <dgm:spPr/>
    </dgm:pt>
    <dgm:pt modelId="{0574BED9-CD68-432C-B68C-3200AB1A214A}" type="pres">
      <dgm:prSet presAssocID="{5219245D-3877-44E9-B856-2EC1372F6833}" presName="circle" presStyleLbl="node1" presStyleIdx="0" presStyleCnt="2" custLinFactNeighborX="81924" custLinFactNeighborY="-65"/>
      <dgm:spPr/>
    </dgm:pt>
    <dgm:pt modelId="{CF8EB118-872F-48EC-8EB3-7B45E89E5B24}" type="pres">
      <dgm:prSet presAssocID="{45FD9D29-4A2B-4178-BBF3-77575F410BFC}" presName="transSpace" presStyleCnt="0"/>
      <dgm:spPr/>
    </dgm:pt>
    <dgm:pt modelId="{5B4D9ADD-089A-4DB6-B195-E867C8A1EEEB}" type="pres">
      <dgm:prSet presAssocID="{02D342A7-EE5C-4AC9-A2CE-6F2C6AD69DA3}" presName="posSpace" presStyleCnt="0"/>
      <dgm:spPr/>
    </dgm:pt>
    <dgm:pt modelId="{3A9DE3D2-A7FA-4D77-9F1C-229E695146B7}" type="pres">
      <dgm:prSet presAssocID="{02D342A7-EE5C-4AC9-A2CE-6F2C6AD69DA3}" presName="vertFlow" presStyleCnt="0"/>
      <dgm:spPr/>
    </dgm:pt>
    <dgm:pt modelId="{945FBEBC-2300-454F-8C9B-401C5A8AD0FA}" type="pres">
      <dgm:prSet presAssocID="{02D342A7-EE5C-4AC9-A2CE-6F2C6AD69DA3}" presName="topSpace" presStyleCnt="0"/>
      <dgm:spPr/>
    </dgm:pt>
    <dgm:pt modelId="{CFEACFB1-1873-4DDC-A843-3E6F0EA15EFC}" type="pres">
      <dgm:prSet presAssocID="{02D342A7-EE5C-4AC9-A2CE-6F2C6AD69DA3}" presName="firstComp" presStyleCnt="0"/>
      <dgm:spPr/>
    </dgm:pt>
    <dgm:pt modelId="{79C55308-C34E-4F21-8B44-A7D06C04E046}" type="pres">
      <dgm:prSet presAssocID="{02D342A7-EE5C-4AC9-A2CE-6F2C6AD69DA3}" presName="firstChild" presStyleLbl="bgAccFollowNode1" presStyleIdx="1" presStyleCnt="2" custScaleX="118487" custScaleY="188311" custLinFactNeighborX="-59073" custLinFactNeighborY="3421"/>
      <dgm:spPr/>
    </dgm:pt>
    <dgm:pt modelId="{5FF1C37A-335D-4EDB-B2C3-0D72FDE91AD6}" type="pres">
      <dgm:prSet presAssocID="{02D342A7-EE5C-4AC9-A2CE-6F2C6AD69DA3}" presName="firstChildTx" presStyleLbl="bgAccFollowNode1" presStyleIdx="1" presStyleCnt="2">
        <dgm:presLayoutVars>
          <dgm:bulletEnabled val="1"/>
        </dgm:presLayoutVars>
      </dgm:prSet>
      <dgm:spPr/>
    </dgm:pt>
    <dgm:pt modelId="{B857AC89-40E9-4515-90EB-2715D365BA77}" type="pres">
      <dgm:prSet presAssocID="{02D342A7-EE5C-4AC9-A2CE-6F2C6AD69DA3}" presName="negSpace" presStyleCnt="0"/>
      <dgm:spPr/>
    </dgm:pt>
    <dgm:pt modelId="{42462F51-F925-42B1-8B72-20E5C75E9E2D}" type="pres">
      <dgm:prSet presAssocID="{02D342A7-EE5C-4AC9-A2CE-6F2C6AD69DA3}" presName="circle" presStyleLbl="node1" presStyleIdx="1" presStyleCnt="2" custLinFactNeighborX="32306" custLinFactNeighborY="-1102"/>
      <dgm:spPr/>
    </dgm:pt>
  </dgm:ptLst>
  <dgm:cxnLst>
    <dgm:cxn modelId="{4F104832-8EEB-43FA-B386-CED101875165}" type="presOf" srcId="{02D342A7-EE5C-4AC9-A2CE-6F2C6AD69DA3}" destId="{42462F51-F925-42B1-8B72-20E5C75E9E2D}" srcOrd="0" destOrd="0" presId="urn:microsoft.com/office/officeart/2005/8/layout/hList9"/>
    <dgm:cxn modelId="{4FE23962-F9C3-4CA5-B0F4-39A0C8319B77}" type="presOf" srcId="{44528607-DE95-4175-ADF3-050372E60E4C}" destId="{5FF1C37A-335D-4EDB-B2C3-0D72FDE91AD6}" srcOrd="1" destOrd="0" presId="urn:microsoft.com/office/officeart/2005/8/layout/hList9"/>
    <dgm:cxn modelId="{85632A9D-136D-4143-81D6-96BC66B4E4DA}" srcId="{9A1BEEF3-20B8-414C-97FE-00EF68A2EEEA}" destId="{5219245D-3877-44E9-B856-2EC1372F6833}" srcOrd="0" destOrd="0" parTransId="{0D187EB5-2251-456D-B1D1-CD756AC1299B}" sibTransId="{45FD9D29-4A2B-4178-BBF3-77575F410BFC}"/>
    <dgm:cxn modelId="{0F72219F-D52F-4596-8A25-F4BA1E2869B2}" srcId="{02D342A7-EE5C-4AC9-A2CE-6F2C6AD69DA3}" destId="{44528607-DE95-4175-ADF3-050372E60E4C}" srcOrd="0" destOrd="0" parTransId="{D8797018-4C5A-4C62-A672-8AD03F95ECCF}" sibTransId="{5973BE66-59A4-4ED4-A9AD-B2391F138526}"/>
    <dgm:cxn modelId="{8A9F72A1-AD5C-4D0E-84EC-D63560134073}" type="presOf" srcId="{44528607-DE95-4175-ADF3-050372E60E4C}" destId="{79C55308-C34E-4F21-8B44-A7D06C04E046}" srcOrd="0" destOrd="0" presId="urn:microsoft.com/office/officeart/2005/8/layout/hList9"/>
    <dgm:cxn modelId="{8F5493AB-2BD4-4D31-A421-86F0030E1F83}" type="presOf" srcId="{9A1BEEF3-20B8-414C-97FE-00EF68A2EEEA}" destId="{B36DAEAC-59D6-46FD-BF99-B8A31BA2BAFF}" srcOrd="0" destOrd="0" presId="urn:microsoft.com/office/officeart/2005/8/layout/hList9"/>
    <dgm:cxn modelId="{F4AD91C1-2902-4554-9E60-F9E43C1B6A67}" srcId="{5219245D-3877-44E9-B856-2EC1372F6833}" destId="{E3115B7B-BC4E-4996-AB72-F07B61660A10}" srcOrd="0" destOrd="0" parTransId="{43374705-3E48-45CE-984C-FC252B044A11}" sibTransId="{23460229-2243-4219-9A61-15F40F1A9052}"/>
    <dgm:cxn modelId="{6E9466C2-48C2-40D8-9FD1-D9BABE837217}" type="presOf" srcId="{E3115B7B-BC4E-4996-AB72-F07B61660A10}" destId="{8E445BF7-B3E7-432F-8A1D-41A63568F5F8}" srcOrd="0" destOrd="0" presId="urn:microsoft.com/office/officeart/2005/8/layout/hList9"/>
    <dgm:cxn modelId="{77D339C8-86D7-448A-898D-166399F2231D}" srcId="{9A1BEEF3-20B8-414C-97FE-00EF68A2EEEA}" destId="{02D342A7-EE5C-4AC9-A2CE-6F2C6AD69DA3}" srcOrd="1" destOrd="0" parTransId="{C5E5145A-F494-4012-B622-79AADD0F2A63}" sibTransId="{75277BB7-0602-429D-839F-C49BAC4FB59A}"/>
    <dgm:cxn modelId="{31B5E0D0-CF90-4324-84EE-2E3E86827985}" type="presOf" srcId="{5219245D-3877-44E9-B856-2EC1372F6833}" destId="{0574BED9-CD68-432C-B68C-3200AB1A214A}" srcOrd="0" destOrd="0" presId="urn:microsoft.com/office/officeart/2005/8/layout/hList9"/>
    <dgm:cxn modelId="{13D0A7D7-9474-4673-9187-104F55C6805F}" type="presOf" srcId="{E3115B7B-BC4E-4996-AB72-F07B61660A10}" destId="{C14637BF-5E54-463B-ADAA-262B342C5CF5}" srcOrd="1" destOrd="0" presId="urn:microsoft.com/office/officeart/2005/8/layout/hList9"/>
    <dgm:cxn modelId="{0FF94280-EAD3-41F8-AC79-6CE7BEA98DCD}" type="presParOf" srcId="{B36DAEAC-59D6-46FD-BF99-B8A31BA2BAFF}" destId="{A8247EDC-DA1E-4243-8DBF-2FB0B540C466}" srcOrd="0" destOrd="0" presId="urn:microsoft.com/office/officeart/2005/8/layout/hList9"/>
    <dgm:cxn modelId="{081F5F73-3DB2-4B65-AC25-D3D58D289B7B}" type="presParOf" srcId="{B36DAEAC-59D6-46FD-BF99-B8A31BA2BAFF}" destId="{1BFD4BC2-27CA-4AFC-9D9D-1D01C908B6AD}" srcOrd="1" destOrd="0" presId="urn:microsoft.com/office/officeart/2005/8/layout/hList9"/>
    <dgm:cxn modelId="{669D7FDA-B1A0-48B8-A2F9-32D88B9EDCF2}" type="presParOf" srcId="{1BFD4BC2-27CA-4AFC-9D9D-1D01C908B6AD}" destId="{C2284A5E-7878-4A14-AA63-963EEB18A346}" srcOrd="0" destOrd="0" presId="urn:microsoft.com/office/officeart/2005/8/layout/hList9"/>
    <dgm:cxn modelId="{72F650BB-F524-4915-B30E-0BD92492C2F3}" type="presParOf" srcId="{1BFD4BC2-27CA-4AFC-9D9D-1D01C908B6AD}" destId="{8E031E0D-3824-4772-BB78-031DA1543B66}" srcOrd="1" destOrd="0" presId="urn:microsoft.com/office/officeart/2005/8/layout/hList9"/>
    <dgm:cxn modelId="{565A11B0-1D0A-4997-A4BE-F82608389178}" type="presParOf" srcId="{8E031E0D-3824-4772-BB78-031DA1543B66}" destId="{8E445BF7-B3E7-432F-8A1D-41A63568F5F8}" srcOrd="0" destOrd="0" presId="urn:microsoft.com/office/officeart/2005/8/layout/hList9"/>
    <dgm:cxn modelId="{3047F623-9223-48C6-A909-A0DAA721ADC6}" type="presParOf" srcId="{8E031E0D-3824-4772-BB78-031DA1543B66}" destId="{C14637BF-5E54-463B-ADAA-262B342C5CF5}" srcOrd="1" destOrd="0" presId="urn:microsoft.com/office/officeart/2005/8/layout/hList9"/>
    <dgm:cxn modelId="{74F7A033-5AF3-4329-A521-8ABA0670169B}" type="presParOf" srcId="{B36DAEAC-59D6-46FD-BF99-B8A31BA2BAFF}" destId="{4448708A-B38C-4894-8E1B-B6A92B1B7077}" srcOrd="2" destOrd="0" presId="urn:microsoft.com/office/officeart/2005/8/layout/hList9"/>
    <dgm:cxn modelId="{0A6E7AFE-E869-418D-90F4-F6634C8906DF}" type="presParOf" srcId="{B36DAEAC-59D6-46FD-BF99-B8A31BA2BAFF}" destId="{0574BED9-CD68-432C-B68C-3200AB1A214A}" srcOrd="3" destOrd="0" presId="urn:microsoft.com/office/officeart/2005/8/layout/hList9"/>
    <dgm:cxn modelId="{04CB2A7A-299B-49D0-AF9A-2A2C319FC9D5}" type="presParOf" srcId="{B36DAEAC-59D6-46FD-BF99-B8A31BA2BAFF}" destId="{CF8EB118-872F-48EC-8EB3-7B45E89E5B24}" srcOrd="4" destOrd="0" presId="urn:microsoft.com/office/officeart/2005/8/layout/hList9"/>
    <dgm:cxn modelId="{61AC4031-3966-47A9-BADE-6FB07ADC4027}" type="presParOf" srcId="{B36DAEAC-59D6-46FD-BF99-B8A31BA2BAFF}" destId="{5B4D9ADD-089A-4DB6-B195-E867C8A1EEEB}" srcOrd="5" destOrd="0" presId="urn:microsoft.com/office/officeart/2005/8/layout/hList9"/>
    <dgm:cxn modelId="{3B7CFDF7-7C52-4901-8850-0DB85CB90F6E}" type="presParOf" srcId="{B36DAEAC-59D6-46FD-BF99-B8A31BA2BAFF}" destId="{3A9DE3D2-A7FA-4D77-9F1C-229E695146B7}" srcOrd="6" destOrd="0" presId="urn:microsoft.com/office/officeart/2005/8/layout/hList9"/>
    <dgm:cxn modelId="{071D6AE5-CB53-462F-8817-B5D186B420C1}" type="presParOf" srcId="{3A9DE3D2-A7FA-4D77-9F1C-229E695146B7}" destId="{945FBEBC-2300-454F-8C9B-401C5A8AD0FA}" srcOrd="0" destOrd="0" presId="urn:microsoft.com/office/officeart/2005/8/layout/hList9"/>
    <dgm:cxn modelId="{7A66F8A7-EC41-4886-96D3-341644207BF4}" type="presParOf" srcId="{3A9DE3D2-A7FA-4D77-9F1C-229E695146B7}" destId="{CFEACFB1-1873-4DDC-A843-3E6F0EA15EFC}" srcOrd="1" destOrd="0" presId="urn:microsoft.com/office/officeart/2005/8/layout/hList9"/>
    <dgm:cxn modelId="{597E4E99-42FC-4CE2-BF6F-30D24CDB308D}" type="presParOf" srcId="{CFEACFB1-1873-4DDC-A843-3E6F0EA15EFC}" destId="{79C55308-C34E-4F21-8B44-A7D06C04E046}" srcOrd="0" destOrd="0" presId="urn:microsoft.com/office/officeart/2005/8/layout/hList9"/>
    <dgm:cxn modelId="{B7E615E7-A83C-4566-B393-E0891F7F1B8B}" type="presParOf" srcId="{CFEACFB1-1873-4DDC-A843-3E6F0EA15EFC}" destId="{5FF1C37A-335D-4EDB-B2C3-0D72FDE91AD6}" srcOrd="1" destOrd="0" presId="urn:microsoft.com/office/officeart/2005/8/layout/hList9"/>
    <dgm:cxn modelId="{4E390AA3-8BD4-436A-A4AF-678089E12A05}" type="presParOf" srcId="{B36DAEAC-59D6-46FD-BF99-B8A31BA2BAFF}" destId="{B857AC89-40E9-4515-90EB-2715D365BA77}" srcOrd="7" destOrd="0" presId="urn:microsoft.com/office/officeart/2005/8/layout/hList9"/>
    <dgm:cxn modelId="{C28C67BE-E925-438F-9E9A-92839FD505AB}" type="presParOf" srcId="{B36DAEAC-59D6-46FD-BF99-B8A31BA2BAFF}" destId="{42462F51-F925-42B1-8B72-20E5C75E9E2D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2BAE71-2EA3-41FF-9E49-1889F0B5534D}" type="doc">
      <dgm:prSet loTypeId="urn:microsoft.com/office/officeart/2008/layout/RadialCluster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7611FA-4FE2-4D44-AE3A-894236AE1627}">
      <dgm:prSet phldrT="[Text]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  <a:latin typeface="Sakkal Majalla" charset="0"/>
              <a:ea typeface="Sakkal Majalla" charset="0"/>
              <a:cs typeface="Sakkal Majalla" charset="0"/>
            </a:rPr>
            <a:t>استمر الصراع العباسي مع العدو التقليدي للدولة العباسية -والأموية من قبلها-، وهي الدولة البيزنطية.</a:t>
          </a:r>
          <a:endParaRPr lang="en-US" b="1" dirty="0">
            <a:solidFill>
              <a:schemeClr val="tx1"/>
            </a:solidFill>
            <a:latin typeface="Sakkal Majalla" charset="0"/>
            <a:ea typeface="Sakkal Majalla" charset="0"/>
            <a:cs typeface="Sakkal Majalla" charset="0"/>
          </a:endParaRPr>
        </a:p>
      </dgm:t>
    </dgm:pt>
    <dgm:pt modelId="{EEB5FB30-DBB8-46DD-B7B4-0F5E73EA534B}" type="parTrans" cxnId="{76B95957-2E03-481A-9645-8C026651FE0A}">
      <dgm:prSet/>
      <dgm:spPr/>
      <dgm:t>
        <a:bodyPr/>
        <a:lstStyle/>
        <a:p>
          <a:endParaRPr lang="en-US"/>
        </a:p>
      </dgm:t>
    </dgm:pt>
    <dgm:pt modelId="{0EDCF47A-3611-465F-8A5E-A7AFD818B3EC}" type="sibTrans" cxnId="{76B95957-2E03-481A-9645-8C026651FE0A}">
      <dgm:prSet/>
      <dgm:spPr/>
      <dgm:t>
        <a:bodyPr/>
        <a:lstStyle/>
        <a:p>
          <a:endParaRPr lang="en-US"/>
        </a:p>
      </dgm:t>
    </dgm:pt>
    <dgm:pt modelId="{72E0BC8C-DA01-4E38-82A1-A9CAAB8E3783}">
      <dgm:prSet phldrT="[Text]" custT="1"/>
      <dgm:spPr/>
      <dgm:t>
        <a:bodyPr/>
        <a:lstStyle/>
        <a:p>
          <a:pPr rtl="1"/>
          <a:r>
            <a:rPr lang="ar-SA" sz="3600" dirty="0">
              <a:latin typeface="Sakkal Majalla" charset="0"/>
              <a:ea typeface="Sakkal Majalla" charset="0"/>
              <a:cs typeface="Sakkal Majalla" charset="0"/>
            </a:rPr>
            <a:t>عَرَفنا مظاهر الصراع </a:t>
          </a:r>
          <a:r>
            <a:rPr lang="ar-SA" sz="3600" b="1" dirty="0">
              <a:latin typeface="Sakkal Majalla" charset="0"/>
              <a:ea typeface="Sakkal Majalla" charset="0"/>
              <a:cs typeface="Sakkal Majalla" charset="0"/>
            </a:rPr>
            <a:t>الداخلي</a:t>
          </a:r>
          <a:r>
            <a:rPr lang="ar-SA" sz="3600" dirty="0">
              <a:latin typeface="Sakkal Majalla" charset="0"/>
              <a:ea typeface="Sakkal Majalla" charset="0"/>
              <a:cs typeface="Sakkal Majalla" charset="0"/>
            </a:rPr>
            <a:t> في عهد الخلفاء العباسيين الأوائل، فما هي مظاهر الصراع </a:t>
          </a:r>
          <a:r>
            <a:rPr lang="ar-SA" sz="3600" b="1" dirty="0">
              <a:latin typeface="Sakkal Majalla" charset="0"/>
              <a:ea typeface="Sakkal Majalla" charset="0"/>
              <a:cs typeface="Sakkal Majalla" charset="0"/>
            </a:rPr>
            <a:t>الخارجي</a:t>
          </a:r>
          <a:r>
            <a:rPr lang="ar-SA" sz="3600" dirty="0">
              <a:latin typeface="Sakkal Majalla" charset="0"/>
              <a:ea typeface="Sakkal Majalla" charset="0"/>
              <a:cs typeface="Sakkal Majalla" charset="0"/>
            </a:rPr>
            <a:t>؟</a:t>
          </a:r>
          <a:endParaRPr lang="en-US" sz="3600" dirty="0">
            <a:latin typeface="Sakkal Majalla" charset="0"/>
            <a:ea typeface="Sakkal Majalla" charset="0"/>
            <a:cs typeface="Sakkal Majalla" charset="0"/>
          </a:endParaRPr>
        </a:p>
      </dgm:t>
    </dgm:pt>
    <dgm:pt modelId="{D3A82717-3B68-43C4-AB33-786ED154EBD0}" type="parTrans" cxnId="{A4BC9EB7-A054-4B3E-A16F-697191492514}">
      <dgm:prSet/>
      <dgm:spPr/>
      <dgm:t>
        <a:bodyPr/>
        <a:lstStyle/>
        <a:p>
          <a:endParaRPr lang="en-US"/>
        </a:p>
      </dgm:t>
    </dgm:pt>
    <dgm:pt modelId="{755141EC-78D4-4BAD-9969-9A5255AAB188}" type="sibTrans" cxnId="{A4BC9EB7-A054-4B3E-A16F-697191492514}">
      <dgm:prSet/>
      <dgm:spPr/>
      <dgm:t>
        <a:bodyPr/>
        <a:lstStyle/>
        <a:p>
          <a:endParaRPr lang="en-US"/>
        </a:p>
      </dgm:t>
    </dgm:pt>
    <dgm:pt modelId="{53C26FE7-2C9A-1C4C-8B1D-BD237CDF7FE4}" type="pres">
      <dgm:prSet presAssocID="{132BAE71-2EA3-41FF-9E49-1889F0B5534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B992F58-1B63-E140-9A69-B5E2AAC4FD04}" type="pres">
      <dgm:prSet presAssocID="{147611FA-4FE2-4D44-AE3A-894236AE1627}" presName="singleCycle" presStyleCnt="0"/>
      <dgm:spPr/>
    </dgm:pt>
    <dgm:pt modelId="{ED19C586-268E-AE43-8CE5-0FDF7FD3A394}" type="pres">
      <dgm:prSet presAssocID="{147611FA-4FE2-4D44-AE3A-894236AE1627}" presName="singleCenter" presStyleLbl="node1" presStyleIdx="0" presStyleCnt="2" custScaleX="373351" custScaleY="67311" custLinFactNeighborX="21341" custLinFactNeighborY="20352">
        <dgm:presLayoutVars>
          <dgm:chMax val="7"/>
          <dgm:chPref val="7"/>
        </dgm:presLayoutVars>
      </dgm:prSet>
      <dgm:spPr/>
    </dgm:pt>
    <dgm:pt modelId="{CA3C778C-6184-CA45-89B6-DF4EF2E727E9}" type="pres">
      <dgm:prSet presAssocID="{D3A82717-3B68-43C4-AB33-786ED154EBD0}" presName="Name56" presStyleLbl="parChTrans1D2" presStyleIdx="0" presStyleCnt="1"/>
      <dgm:spPr/>
    </dgm:pt>
    <dgm:pt modelId="{E4EA0BAE-D6D8-5343-863F-0C5BB03240CB}" type="pres">
      <dgm:prSet presAssocID="{72E0BC8C-DA01-4E38-82A1-A9CAAB8E3783}" presName="text0" presStyleLbl="node1" presStyleIdx="1" presStyleCnt="2" custFlipVert="0" custScaleX="455427" custScaleY="71627" custRadScaleRad="77328" custRadScaleInc="-31371">
        <dgm:presLayoutVars>
          <dgm:bulletEnabled val="1"/>
        </dgm:presLayoutVars>
      </dgm:prSet>
      <dgm:spPr/>
    </dgm:pt>
  </dgm:ptLst>
  <dgm:cxnLst>
    <dgm:cxn modelId="{134F860E-B261-4947-AB1E-814BD0E68CBE}" type="presOf" srcId="{132BAE71-2EA3-41FF-9E49-1889F0B5534D}" destId="{53C26FE7-2C9A-1C4C-8B1D-BD237CDF7FE4}" srcOrd="0" destOrd="0" presId="urn:microsoft.com/office/officeart/2008/layout/RadialCluster"/>
    <dgm:cxn modelId="{2F6B3677-7643-B044-BB46-FD6943A8E296}" type="presOf" srcId="{D3A82717-3B68-43C4-AB33-786ED154EBD0}" destId="{CA3C778C-6184-CA45-89B6-DF4EF2E727E9}" srcOrd="0" destOrd="0" presId="urn:microsoft.com/office/officeart/2008/layout/RadialCluster"/>
    <dgm:cxn modelId="{76B95957-2E03-481A-9645-8C026651FE0A}" srcId="{132BAE71-2EA3-41FF-9E49-1889F0B5534D}" destId="{147611FA-4FE2-4D44-AE3A-894236AE1627}" srcOrd="0" destOrd="0" parTransId="{EEB5FB30-DBB8-46DD-B7B4-0F5E73EA534B}" sibTransId="{0EDCF47A-3611-465F-8A5E-A7AFD818B3EC}"/>
    <dgm:cxn modelId="{0203087D-D3BD-9443-BAA9-2A603F270C93}" type="presOf" srcId="{147611FA-4FE2-4D44-AE3A-894236AE1627}" destId="{ED19C586-268E-AE43-8CE5-0FDF7FD3A394}" srcOrd="0" destOrd="0" presId="urn:microsoft.com/office/officeart/2008/layout/RadialCluster"/>
    <dgm:cxn modelId="{F9D2238A-719A-7B47-B8F4-F459FD62CE8E}" type="presOf" srcId="{72E0BC8C-DA01-4E38-82A1-A9CAAB8E3783}" destId="{E4EA0BAE-D6D8-5343-863F-0C5BB03240CB}" srcOrd="0" destOrd="0" presId="urn:microsoft.com/office/officeart/2008/layout/RadialCluster"/>
    <dgm:cxn modelId="{A4BC9EB7-A054-4B3E-A16F-697191492514}" srcId="{147611FA-4FE2-4D44-AE3A-894236AE1627}" destId="{72E0BC8C-DA01-4E38-82A1-A9CAAB8E3783}" srcOrd="0" destOrd="0" parTransId="{D3A82717-3B68-43C4-AB33-786ED154EBD0}" sibTransId="{755141EC-78D4-4BAD-9969-9A5255AAB188}"/>
    <dgm:cxn modelId="{D3831584-23DE-F349-BDCB-752A6CEA17E0}" type="presParOf" srcId="{53C26FE7-2C9A-1C4C-8B1D-BD237CDF7FE4}" destId="{4B992F58-1B63-E140-9A69-B5E2AAC4FD04}" srcOrd="0" destOrd="0" presId="urn:microsoft.com/office/officeart/2008/layout/RadialCluster"/>
    <dgm:cxn modelId="{044FCA7D-6032-CD42-B59B-15A95AB24225}" type="presParOf" srcId="{4B992F58-1B63-E140-9A69-B5E2AAC4FD04}" destId="{ED19C586-268E-AE43-8CE5-0FDF7FD3A394}" srcOrd="0" destOrd="0" presId="urn:microsoft.com/office/officeart/2008/layout/RadialCluster"/>
    <dgm:cxn modelId="{1EC07EE7-CC19-3F4C-B188-EAC2BE5ABB5E}" type="presParOf" srcId="{4B992F58-1B63-E140-9A69-B5E2AAC4FD04}" destId="{CA3C778C-6184-CA45-89B6-DF4EF2E727E9}" srcOrd="1" destOrd="0" presId="urn:microsoft.com/office/officeart/2008/layout/RadialCluster"/>
    <dgm:cxn modelId="{4E6D3795-B645-C047-84DD-9310997BA276}" type="presParOf" srcId="{4B992F58-1B63-E140-9A69-B5E2AAC4FD04}" destId="{E4EA0BAE-D6D8-5343-863F-0C5BB03240CB}" srcOrd="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2BAE71-2EA3-41FF-9E49-1889F0B5534D}" type="doc">
      <dgm:prSet loTypeId="urn:microsoft.com/office/officeart/2008/layout/PictureStrips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321E7C1-4DAA-4CF6-B07B-528221A0DB22}">
      <dgm:prSet phldrT="[Text]"/>
      <dgm:spPr/>
      <dgm:t>
        <a:bodyPr/>
        <a:lstStyle/>
        <a:p>
          <a:pPr algn="r" rtl="1"/>
          <a:r>
            <a:rPr lang="ar-SA" dirty="0"/>
            <a:t>إجبار البيزنطيين على دفع الضريبة السنوية.</a:t>
          </a:r>
          <a:endParaRPr lang="en-US" dirty="0"/>
        </a:p>
      </dgm:t>
    </dgm:pt>
    <dgm:pt modelId="{9A6DDA23-F9F4-40A9-B11B-C21D03571E6B}" type="sibTrans" cxnId="{9F96CC01-C96C-4BA2-84FF-7986CDF9B84D}">
      <dgm:prSet/>
      <dgm:spPr/>
      <dgm:t>
        <a:bodyPr/>
        <a:lstStyle/>
        <a:p>
          <a:endParaRPr lang="en-US"/>
        </a:p>
      </dgm:t>
    </dgm:pt>
    <dgm:pt modelId="{891E0BC7-F970-48BD-928E-4DDD706B0369}" type="parTrans" cxnId="{9F96CC01-C96C-4BA2-84FF-7986CDF9B84D}">
      <dgm:prSet/>
      <dgm:spPr/>
      <dgm:t>
        <a:bodyPr/>
        <a:lstStyle/>
        <a:p>
          <a:endParaRPr lang="en-US"/>
        </a:p>
      </dgm:t>
    </dgm:pt>
    <dgm:pt modelId="{147611FA-4FE2-4D44-AE3A-894236AE1627}">
      <dgm:prSet phldrT="[Text]"/>
      <dgm:spPr/>
      <dgm:t>
        <a:bodyPr/>
        <a:lstStyle/>
        <a:p>
          <a:pPr algn="r" rtl="1"/>
          <a:r>
            <a:rPr lang="ar-SA" dirty="0"/>
            <a:t>رد اعتداءات البيزنطيين على المُدن العربية القريبة من حدودهم، كما هو الحال في معركة عمُّورية، حيث انتصر فيها العباسيون على يد قائدهم الخليفة المعتصم.</a:t>
          </a:r>
          <a:endParaRPr lang="en-US" dirty="0"/>
        </a:p>
      </dgm:t>
    </dgm:pt>
    <dgm:pt modelId="{0EDCF47A-3611-465F-8A5E-A7AFD818B3EC}" type="sibTrans" cxnId="{76B95957-2E03-481A-9645-8C026651FE0A}">
      <dgm:prSet/>
      <dgm:spPr/>
      <dgm:t>
        <a:bodyPr/>
        <a:lstStyle/>
        <a:p>
          <a:endParaRPr lang="en-US"/>
        </a:p>
      </dgm:t>
    </dgm:pt>
    <dgm:pt modelId="{EEB5FB30-DBB8-46DD-B7B4-0F5E73EA534B}" type="parTrans" cxnId="{76B95957-2E03-481A-9645-8C026651FE0A}">
      <dgm:prSet/>
      <dgm:spPr/>
      <dgm:t>
        <a:bodyPr/>
        <a:lstStyle/>
        <a:p>
          <a:endParaRPr lang="en-US"/>
        </a:p>
      </dgm:t>
    </dgm:pt>
    <dgm:pt modelId="{DAE49936-4FF0-6E40-B44F-420F04CA4575}" type="pres">
      <dgm:prSet presAssocID="{132BAE71-2EA3-41FF-9E49-1889F0B5534D}" presName="Name0" presStyleCnt="0">
        <dgm:presLayoutVars>
          <dgm:dir val="rev"/>
          <dgm:resizeHandles val="exact"/>
        </dgm:presLayoutVars>
      </dgm:prSet>
      <dgm:spPr/>
    </dgm:pt>
    <dgm:pt modelId="{6E2C457E-0CB4-384C-95A1-A8842A0DC3E5}" type="pres">
      <dgm:prSet presAssocID="{8321E7C1-4DAA-4CF6-B07B-528221A0DB22}" presName="composite" presStyleCnt="0"/>
      <dgm:spPr/>
    </dgm:pt>
    <dgm:pt modelId="{CDA5575C-0843-9B45-8F76-8D525E762643}" type="pres">
      <dgm:prSet presAssocID="{8321E7C1-4DAA-4CF6-B07B-528221A0DB22}" presName="rect1" presStyleLbl="trAlignAcc1" presStyleIdx="0" presStyleCnt="2">
        <dgm:presLayoutVars>
          <dgm:bulletEnabled val="1"/>
        </dgm:presLayoutVars>
      </dgm:prSet>
      <dgm:spPr/>
    </dgm:pt>
    <dgm:pt modelId="{A3EED607-CC13-E84D-B24F-7A5EF48437FB}" type="pres">
      <dgm:prSet presAssocID="{8321E7C1-4DAA-4CF6-B07B-528221A0DB22}" presName="rect2" presStyleLbl="fgImgPlace1" presStyleIdx="0" presStyleCnt="2"/>
      <dgm:spPr>
        <a:solidFill>
          <a:schemeClr val="accent4">
            <a:tint val="50000"/>
            <a:hueOff val="0"/>
            <a:satOff val="0"/>
            <a:lumOff val="0"/>
          </a:schemeClr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</dgm:pt>
    <dgm:pt modelId="{D57FC512-3381-C742-B32E-69B6B97BCC7C}" type="pres">
      <dgm:prSet presAssocID="{9A6DDA23-F9F4-40A9-B11B-C21D03571E6B}" presName="sibTrans" presStyleCnt="0"/>
      <dgm:spPr/>
    </dgm:pt>
    <dgm:pt modelId="{42D5EB5F-482B-0B46-8A0D-EDB7B30361A8}" type="pres">
      <dgm:prSet presAssocID="{147611FA-4FE2-4D44-AE3A-894236AE1627}" presName="composite" presStyleCnt="0"/>
      <dgm:spPr/>
    </dgm:pt>
    <dgm:pt modelId="{0CF4ABCE-6104-214B-84F7-858A5F02421E}" type="pres">
      <dgm:prSet presAssocID="{147611FA-4FE2-4D44-AE3A-894236AE1627}" presName="rect1" presStyleLbl="trAlignAcc1" presStyleIdx="1" presStyleCnt="2">
        <dgm:presLayoutVars>
          <dgm:bulletEnabled val="1"/>
        </dgm:presLayoutVars>
      </dgm:prSet>
      <dgm:spPr/>
    </dgm:pt>
    <dgm:pt modelId="{E9B75C0C-2F0C-7F49-9160-1CF9A0D2860F}" type="pres">
      <dgm:prSet presAssocID="{147611FA-4FE2-4D44-AE3A-894236AE1627}" presName="rect2" presStyleLbl="fgImgPlace1" presStyleIdx="1" presStyleCnt="2"/>
      <dgm:spPr>
        <a:solidFill>
          <a:schemeClr val="accent4">
            <a:tint val="50000"/>
            <a:hueOff val="11447524"/>
            <a:satOff val="-60156"/>
            <a:lumOff val="-4353"/>
          </a:schemeClr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</dgm:pt>
  </dgm:ptLst>
  <dgm:cxnLst>
    <dgm:cxn modelId="{9F96CC01-C96C-4BA2-84FF-7986CDF9B84D}" srcId="{132BAE71-2EA3-41FF-9E49-1889F0B5534D}" destId="{8321E7C1-4DAA-4CF6-B07B-528221A0DB22}" srcOrd="0" destOrd="0" parTransId="{891E0BC7-F970-48BD-928E-4DDD706B0369}" sibTransId="{9A6DDA23-F9F4-40A9-B11B-C21D03571E6B}"/>
    <dgm:cxn modelId="{76B95957-2E03-481A-9645-8C026651FE0A}" srcId="{132BAE71-2EA3-41FF-9E49-1889F0B5534D}" destId="{147611FA-4FE2-4D44-AE3A-894236AE1627}" srcOrd="1" destOrd="0" parTransId="{EEB5FB30-DBB8-46DD-B7B4-0F5E73EA534B}" sibTransId="{0EDCF47A-3611-465F-8A5E-A7AFD818B3EC}"/>
    <dgm:cxn modelId="{48FD9DB2-360B-F446-B50C-0A070347E8DC}" type="presOf" srcId="{8321E7C1-4DAA-4CF6-B07B-528221A0DB22}" destId="{CDA5575C-0843-9B45-8F76-8D525E762643}" srcOrd="0" destOrd="0" presId="urn:microsoft.com/office/officeart/2008/layout/PictureStrips"/>
    <dgm:cxn modelId="{3BAA61D3-0965-4046-8150-F8A082C9A96E}" type="presOf" srcId="{132BAE71-2EA3-41FF-9E49-1889F0B5534D}" destId="{DAE49936-4FF0-6E40-B44F-420F04CA4575}" srcOrd="0" destOrd="0" presId="urn:microsoft.com/office/officeart/2008/layout/PictureStrips"/>
    <dgm:cxn modelId="{3BBA0EDF-9470-DE44-918D-B30A5922DE0F}" type="presOf" srcId="{147611FA-4FE2-4D44-AE3A-894236AE1627}" destId="{0CF4ABCE-6104-214B-84F7-858A5F02421E}" srcOrd="0" destOrd="0" presId="urn:microsoft.com/office/officeart/2008/layout/PictureStrips"/>
    <dgm:cxn modelId="{E7D507E0-0187-CC45-B884-BF5CB29349D2}" type="presParOf" srcId="{DAE49936-4FF0-6E40-B44F-420F04CA4575}" destId="{6E2C457E-0CB4-384C-95A1-A8842A0DC3E5}" srcOrd="0" destOrd="0" presId="urn:microsoft.com/office/officeart/2008/layout/PictureStrips"/>
    <dgm:cxn modelId="{99E4E7DC-C68D-904A-832C-19AC6837EB07}" type="presParOf" srcId="{6E2C457E-0CB4-384C-95A1-A8842A0DC3E5}" destId="{CDA5575C-0843-9B45-8F76-8D525E762643}" srcOrd="0" destOrd="0" presId="urn:microsoft.com/office/officeart/2008/layout/PictureStrips"/>
    <dgm:cxn modelId="{D62E7282-4DB5-584C-AE9B-9A5B4F8E9A20}" type="presParOf" srcId="{6E2C457E-0CB4-384C-95A1-A8842A0DC3E5}" destId="{A3EED607-CC13-E84D-B24F-7A5EF48437FB}" srcOrd="1" destOrd="0" presId="urn:microsoft.com/office/officeart/2008/layout/PictureStrips"/>
    <dgm:cxn modelId="{12DFF9A1-8356-9C4A-A7CF-02381AF39CF7}" type="presParOf" srcId="{DAE49936-4FF0-6E40-B44F-420F04CA4575}" destId="{D57FC512-3381-C742-B32E-69B6B97BCC7C}" srcOrd="1" destOrd="0" presId="urn:microsoft.com/office/officeart/2008/layout/PictureStrips"/>
    <dgm:cxn modelId="{D6D3774B-6E1B-E043-B84F-7E586CB40C19}" type="presParOf" srcId="{DAE49936-4FF0-6E40-B44F-420F04CA4575}" destId="{42D5EB5F-482B-0B46-8A0D-EDB7B30361A8}" srcOrd="2" destOrd="0" presId="urn:microsoft.com/office/officeart/2008/layout/PictureStrips"/>
    <dgm:cxn modelId="{9A65509A-2CFF-3E4A-B9AD-C3281B60C01A}" type="presParOf" srcId="{42D5EB5F-482B-0B46-8A0D-EDB7B30361A8}" destId="{0CF4ABCE-6104-214B-84F7-858A5F02421E}" srcOrd="0" destOrd="0" presId="urn:microsoft.com/office/officeart/2008/layout/PictureStrips"/>
    <dgm:cxn modelId="{AA81DE9E-D740-D94E-9CBC-16F66DB681C8}" type="presParOf" srcId="{42D5EB5F-482B-0B46-8A0D-EDB7B30361A8}" destId="{E9B75C0C-2F0C-7F49-9160-1CF9A0D2860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C293D-ADEC-C14B-B3C0-D5D65ECCC2CD}">
      <dsp:nvSpPr>
        <dsp:cNvPr id="0" name=""/>
        <dsp:cNvSpPr/>
      </dsp:nvSpPr>
      <dsp:spPr>
        <a:xfrm>
          <a:off x="172692" y="0"/>
          <a:ext cx="9075872" cy="917603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/>
            <a:t>بدأ هذا الصراع منذ تأسيس الدولة العباسية؛ لدور فرس خراسان الأساسي في إقامتها.</a:t>
          </a:r>
          <a:endParaRPr lang="en-US" sz="2400" kern="1200" dirty="0"/>
        </a:p>
      </dsp:txBody>
      <dsp:txXfrm>
        <a:off x="217486" y="44794"/>
        <a:ext cx="8986284" cy="828015"/>
      </dsp:txXfrm>
    </dsp:sp>
    <dsp:sp modelId="{DC892844-BDFF-7642-B372-6CB5556FE88D}">
      <dsp:nvSpPr>
        <dsp:cNvPr id="0" name=""/>
        <dsp:cNvSpPr/>
      </dsp:nvSpPr>
      <dsp:spPr>
        <a:xfrm>
          <a:off x="172692" y="938428"/>
          <a:ext cx="9075872" cy="917603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  <a:r>
            <a:rPr lang="ar-SA" sz="2400" kern="1200" dirty="0"/>
            <a:t>بدأ هذا الصراع خفيًا، ثم ظهر إلى العلن بعد تولي الفرس منصب الوزارة، فتنبَّه الخليفة الرشيد لأطماعهم، فقضى على البرامكة.  </a:t>
          </a:r>
          <a:endParaRPr lang="en-US" sz="2400" kern="1200" dirty="0"/>
        </a:p>
      </dsp:txBody>
      <dsp:txXfrm>
        <a:off x="217486" y="983222"/>
        <a:ext cx="8986284" cy="828015"/>
      </dsp:txXfrm>
    </dsp:sp>
    <dsp:sp modelId="{2823284F-FD2B-C042-8B4D-59DE251EE81F}">
      <dsp:nvSpPr>
        <dsp:cNvPr id="0" name=""/>
        <dsp:cNvSpPr/>
      </dsp:nvSpPr>
      <dsp:spPr>
        <a:xfrm>
          <a:off x="172692" y="1889477"/>
          <a:ext cx="9075872" cy="917603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/>
            <a:t>بعد وفاة الخليفة هارون الرشيد ونشوب النزاع بين ولديه الأمين والمأمون، عاد النفوذ الفارسي مجددًا.</a:t>
          </a:r>
          <a:endParaRPr lang="en-US" sz="2400" kern="1200" dirty="0"/>
        </a:p>
      </dsp:txBody>
      <dsp:txXfrm>
        <a:off x="217486" y="1934271"/>
        <a:ext cx="8986284" cy="8280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45BF7-B3E7-432F-8A1D-41A63568F5F8}">
      <dsp:nvSpPr>
        <dsp:cNvPr id="0" name=""/>
        <dsp:cNvSpPr/>
      </dsp:nvSpPr>
      <dsp:spPr>
        <a:xfrm>
          <a:off x="533061" y="538830"/>
          <a:ext cx="2818468" cy="2590735"/>
        </a:xfrm>
        <a:prstGeom prst="rect">
          <a:avLst/>
        </a:prstGeom>
        <a:solidFill>
          <a:srgbClr val="CAE4BA">
            <a:alpha val="89804"/>
          </a:srgb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استعان بعد ذلك المأمون بفُرس خُراسان على قتال أخيه الأمين، فقضى عليه وتسلَّم الخلافة.</a:t>
          </a:r>
          <a:endParaRPr lang="en-US" sz="2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84016" y="538830"/>
        <a:ext cx="2367513" cy="2590735"/>
      </dsp:txXfrm>
    </dsp:sp>
    <dsp:sp modelId="{0574BED9-CD68-432C-B68C-3200AB1A214A}">
      <dsp:nvSpPr>
        <dsp:cNvPr id="0" name=""/>
        <dsp:cNvSpPr/>
      </dsp:nvSpPr>
      <dsp:spPr>
        <a:xfrm>
          <a:off x="2760276" y="0"/>
          <a:ext cx="1342708" cy="1342708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400" kern="1200" dirty="0">
              <a:solidFill>
                <a:schemeClr val="tx1"/>
              </a:solidFill>
            </a:rPr>
            <a:t>٢</a:t>
          </a:r>
          <a:endParaRPr lang="en-US" sz="4400" kern="1200" dirty="0">
            <a:solidFill>
              <a:schemeClr val="tx1"/>
            </a:solidFill>
          </a:endParaRPr>
        </a:p>
      </dsp:txBody>
      <dsp:txXfrm>
        <a:off x="2956911" y="196635"/>
        <a:ext cx="949438" cy="949438"/>
      </dsp:txXfrm>
    </dsp:sp>
    <dsp:sp modelId="{79C55308-C34E-4F21-8B44-A7D06C04E046}">
      <dsp:nvSpPr>
        <dsp:cNvPr id="0" name=""/>
        <dsp:cNvSpPr/>
      </dsp:nvSpPr>
      <dsp:spPr>
        <a:xfrm>
          <a:off x="4131494" y="583914"/>
          <a:ext cx="2827577" cy="252973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تمكن الأمين من الوصول إلى الخلافة بواسطة العرب الذي كانوا يدعمونه.</a:t>
          </a:r>
          <a:endParaRPr lang="en-US" sz="2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583906" y="583914"/>
        <a:ext cx="2375164" cy="2529732"/>
      </dsp:txXfrm>
    </dsp:sp>
    <dsp:sp modelId="{42462F51-F925-42B1-8B72-20E5C75E9E2D}">
      <dsp:nvSpPr>
        <dsp:cNvPr id="0" name=""/>
        <dsp:cNvSpPr/>
      </dsp:nvSpPr>
      <dsp:spPr>
        <a:xfrm>
          <a:off x="6278244" y="0"/>
          <a:ext cx="1342708" cy="13427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4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١</a:t>
          </a:r>
          <a:endParaRPr lang="en-US" sz="44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474879" y="196635"/>
        <a:ext cx="949438" cy="9494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9C586-268E-AE43-8CE5-0FDF7FD3A394}">
      <dsp:nvSpPr>
        <dsp:cNvPr id="0" name=""/>
        <dsp:cNvSpPr/>
      </dsp:nvSpPr>
      <dsp:spPr>
        <a:xfrm>
          <a:off x="864518" y="2680099"/>
          <a:ext cx="8798458" cy="1586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>
              <a:solidFill>
                <a:schemeClr val="tx1"/>
              </a:solidFill>
              <a:latin typeface="Sakkal Majalla" charset="0"/>
              <a:ea typeface="Sakkal Majalla" charset="0"/>
              <a:cs typeface="Sakkal Majalla" charset="0"/>
            </a:rPr>
            <a:t>استمر الصراع العباسي مع العدو التقليدي للدولة العباسية -والأموية من قبلها-، وهي الدولة البيزنطية.</a:t>
          </a:r>
          <a:endParaRPr lang="en-US" sz="3400" b="1" kern="1200" dirty="0">
            <a:solidFill>
              <a:schemeClr val="tx1"/>
            </a:solidFill>
            <a:latin typeface="Sakkal Majalla" charset="0"/>
            <a:ea typeface="Sakkal Majalla" charset="0"/>
            <a:cs typeface="Sakkal Majalla" charset="0"/>
          </a:endParaRPr>
        </a:p>
      </dsp:txBody>
      <dsp:txXfrm>
        <a:off x="941953" y="2757534"/>
        <a:ext cx="8643588" cy="1431393"/>
      </dsp:txXfrm>
    </dsp:sp>
    <dsp:sp modelId="{CA3C778C-6184-CA45-89B6-DF4EF2E727E9}">
      <dsp:nvSpPr>
        <dsp:cNvPr id="0" name=""/>
        <dsp:cNvSpPr/>
      </dsp:nvSpPr>
      <dsp:spPr>
        <a:xfrm rot="16201125">
          <a:off x="4501120" y="1916962"/>
          <a:ext cx="15262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627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A0BAE-D6D8-5343-863F-0C5BB03240CB}">
      <dsp:nvSpPr>
        <dsp:cNvPr id="0" name=""/>
        <dsp:cNvSpPr/>
      </dsp:nvSpPr>
      <dsp:spPr>
        <a:xfrm>
          <a:off x="1669245" y="22882"/>
          <a:ext cx="7190893" cy="113094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kern="1200" dirty="0">
              <a:latin typeface="Sakkal Majalla" charset="0"/>
              <a:ea typeface="Sakkal Majalla" charset="0"/>
              <a:cs typeface="Sakkal Majalla" charset="0"/>
            </a:rPr>
            <a:t>عَرَفنا مظاهر الصراع </a:t>
          </a:r>
          <a:r>
            <a:rPr lang="ar-SA" sz="3600" b="1" kern="1200" dirty="0">
              <a:latin typeface="Sakkal Majalla" charset="0"/>
              <a:ea typeface="Sakkal Majalla" charset="0"/>
              <a:cs typeface="Sakkal Majalla" charset="0"/>
            </a:rPr>
            <a:t>الداخلي</a:t>
          </a:r>
          <a:r>
            <a:rPr lang="ar-SA" sz="3600" kern="1200" dirty="0">
              <a:latin typeface="Sakkal Majalla" charset="0"/>
              <a:ea typeface="Sakkal Majalla" charset="0"/>
              <a:cs typeface="Sakkal Majalla" charset="0"/>
            </a:rPr>
            <a:t> في عهد الخلفاء العباسيين الأوائل، فما هي مظاهر الصراع </a:t>
          </a:r>
          <a:r>
            <a:rPr lang="ar-SA" sz="3600" b="1" kern="1200" dirty="0">
              <a:latin typeface="Sakkal Majalla" charset="0"/>
              <a:ea typeface="Sakkal Majalla" charset="0"/>
              <a:cs typeface="Sakkal Majalla" charset="0"/>
            </a:rPr>
            <a:t>الخارجي</a:t>
          </a:r>
          <a:r>
            <a:rPr lang="ar-SA" sz="3600" kern="1200" dirty="0">
              <a:latin typeface="Sakkal Majalla" charset="0"/>
              <a:ea typeface="Sakkal Majalla" charset="0"/>
              <a:cs typeface="Sakkal Majalla" charset="0"/>
            </a:rPr>
            <a:t>؟</a:t>
          </a:r>
          <a:endParaRPr lang="en-US" sz="3600" kern="1200" dirty="0">
            <a:latin typeface="Sakkal Majalla" charset="0"/>
            <a:ea typeface="Sakkal Majalla" charset="0"/>
            <a:cs typeface="Sakkal Majalla" charset="0"/>
          </a:endParaRPr>
        </a:p>
      </dsp:txBody>
      <dsp:txXfrm>
        <a:off x="1724453" y="78090"/>
        <a:ext cx="7080477" cy="10205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5575C-0843-9B45-8F76-8D525E762643}">
      <dsp:nvSpPr>
        <dsp:cNvPr id="0" name=""/>
        <dsp:cNvSpPr/>
      </dsp:nvSpPr>
      <dsp:spPr>
        <a:xfrm>
          <a:off x="5845229" y="998894"/>
          <a:ext cx="5320400" cy="16626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1126151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/>
            <a:t>إجبار البيزنطيين على دفع الضريبة السنوية.</a:t>
          </a:r>
          <a:endParaRPr lang="en-US" sz="2400" kern="1200" dirty="0"/>
        </a:p>
      </dsp:txBody>
      <dsp:txXfrm>
        <a:off x="5845229" y="998894"/>
        <a:ext cx="5320400" cy="1662625"/>
      </dsp:txXfrm>
    </dsp:sp>
    <dsp:sp modelId="{A3EED607-CC13-E84D-B24F-7A5EF48437FB}">
      <dsp:nvSpPr>
        <dsp:cNvPr id="0" name=""/>
        <dsp:cNvSpPr/>
      </dsp:nvSpPr>
      <dsp:spPr>
        <a:xfrm>
          <a:off x="10223475" y="758737"/>
          <a:ext cx="1163837" cy="1745756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</a:schemeClr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F4ABCE-6104-214B-84F7-858A5F02421E}">
      <dsp:nvSpPr>
        <dsp:cNvPr id="0" name=""/>
        <dsp:cNvSpPr/>
      </dsp:nvSpPr>
      <dsp:spPr>
        <a:xfrm>
          <a:off x="111004" y="999626"/>
          <a:ext cx="5314927" cy="16609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1124993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/>
            <a:t>رد اعتداءات البيزنطيين على المُدن العربية القريبة من حدودهم، كما هو الحال في معركة عمُّورية، حيث انتصر فيها العباسيون على يد قائدهم الخليفة المعتصم.</a:t>
          </a:r>
          <a:endParaRPr lang="en-US" sz="2400" kern="1200" dirty="0"/>
        </a:p>
      </dsp:txBody>
      <dsp:txXfrm>
        <a:off x="111004" y="999626"/>
        <a:ext cx="5314927" cy="1660914"/>
      </dsp:txXfrm>
    </dsp:sp>
    <dsp:sp modelId="{E9B75C0C-2F0C-7F49-9160-1CF9A0D2860F}">
      <dsp:nvSpPr>
        <dsp:cNvPr id="0" name=""/>
        <dsp:cNvSpPr/>
      </dsp:nvSpPr>
      <dsp:spPr>
        <a:xfrm>
          <a:off x="4484747" y="759716"/>
          <a:ext cx="1162640" cy="1743960"/>
        </a:xfrm>
        <a:prstGeom prst="rect">
          <a:avLst/>
        </a:prstGeom>
        <a:solidFill>
          <a:schemeClr val="accent4">
            <a:tint val="50000"/>
            <a:hueOff val="11447524"/>
            <a:satOff val="-60156"/>
            <a:lumOff val="-4353"/>
          </a:schemeClr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3962" y="1930832"/>
            <a:ext cx="640468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 / 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الثاني الإعدادي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33962" y="3190412"/>
            <a:ext cx="67872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الدرس</a:t>
            </a:r>
            <a:r>
              <a:rPr lang="en-US" sz="44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4 </a:t>
            </a:r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 </a:t>
            </a:r>
            <a:r>
              <a:rPr lang="ar-SA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العبّاسية (</a:t>
            </a:r>
            <a:r>
              <a:rPr lang="en-US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SA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</a:p>
          <a:p>
            <a:pPr algn="ctr" rtl="1"/>
            <a:r>
              <a:rPr lang="ar-SA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6703" t="17386" r="35977" b="17298"/>
          <a:stretch/>
        </p:blipFill>
        <p:spPr>
          <a:xfrm>
            <a:off x="740534" y="1930832"/>
            <a:ext cx="3483735" cy="4164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633962" y="5238956"/>
            <a:ext cx="640468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رقم الصفحة </a:t>
            </a:r>
            <a:r>
              <a:rPr lang="en-US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105-104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عنوان فرعي 2"/>
          <p:cNvSpPr txBox="1">
            <a:spLocks/>
          </p:cNvSpPr>
          <p:nvPr/>
        </p:nvSpPr>
        <p:spPr>
          <a:xfrm>
            <a:off x="403412" y="1871376"/>
            <a:ext cx="11349317" cy="3789481"/>
          </a:xfrm>
          <a:prstGeom prst="rect">
            <a:avLst/>
          </a:prstGeom>
          <a:noFill/>
          <a:ln w="82550" cmpd="dbl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ar-BH" sz="11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يتوقّع من الطّالب في نهاية الدّرس أن:</a:t>
            </a:r>
          </a:p>
          <a:p>
            <a:pPr algn="just" rtl="1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يتعرف على الصراع الكبير بين العرب والفرس منذ تأسيس الدولة العباسية.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just" rtl="1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يستنتج آثار الصراع على الخلافة بين ولدي الخليفة العباسي هارون الرشيد (الأمين والمأمون).</a:t>
            </a:r>
          </a:p>
          <a:p>
            <a:pPr algn="just" rtl="1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يقدّر الجهود العظيمة التي قام بها الخلفاء العباسيون الأوائل في تثبيت حكم الدولة.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lvl="0" indent="0" algn="just" rtl="1">
              <a:lnSpc>
                <a:spcPct val="150000"/>
              </a:lnSpc>
              <a:buNone/>
            </a:pPr>
            <a:endParaRPr lang="ar-BH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endParaRPr lang="ar-BH" sz="2400" b="1" dirty="0">
              <a:latin typeface="Simplified Arabic" panose="02020603050405020304" pitchFamily="18" charset="-78"/>
            </a:endParaRPr>
          </a:p>
        </p:txBody>
      </p:sp>
      <p:sp>
        <p:nvSpPr>
          <p:cNvPr id="10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4907463" y="828305"/>
            <a:ext cx="3079432" cy="907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 </a:t>
            </a:r>
            <a:endParaRPr lang="ar-BH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عنوان فرعي 2"/>
          <p:cNvSpPr txBox="1">
            <a:spLocks/>
          </p:cNvSpPr>
          <p:nvPr/>
        </p:nvSpPr>
        <p:spPr>
          <a:xfrm>
            <a:off x="2434458" y="2083875"/>
            <a:ext cx="7170682" cy="1282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 cmpd="dbl">
            <a:solidFill>
              <a:schemeClr val="tx1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50000"/>
              </a:lnSpc>
              <a:buNone/>
            </a:pPr>
            <a:r>
              <a:rPr lang="ar-SA" sz="2400" b="1" dirty="0">
                <a:latin typeface="Sakkal Majalla" charset="0"/>
                <a:ea typeface="Sakkal Majalla" charset="0"/>
                <a:cs typeface="Sakkal Majalla" charset="0"/>
              </a:rPr>
              <a:t>تمكَّن الخلفاء العباسيون الأوائل من بسط سيطرتهم التامة على السلطة خلال الفترة من عام 132هـ / 750م إلى عام 232هـ / 847م.</a:t>
            </a:r>
            <a:endParaRPr lang="ar-BH" sz="2400" b="1" dirty="0">
              <a:latin typeface="Sakkal Majalla" charset="0"/>
              <a:ea typeface="Sakkal Majalla" charset="0"/>
              <a:cs typeface="Sakkal Majalla" charset="0"/>
            </a:endParaRPr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5414554" y="696944"/>
            <a:ext cx="1463039" cy="907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المقدّمة</a:t>
            </a:r>
            <a:r>
              <a:rPr lang="ar-SA" sz="4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BH" sz="40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8" y="3846552"/>
            <a:ext cx="10047014" cy="1821708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888023" y="1364727"/>
            <a:ext cx="10330925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4000" b="1" dirty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استطاع خلفاء الدولة العباسية الأوائل من بسط سيطرتهم الداخلية على دولتهم من خلال عدة مظاهر، فما هي؟</a:t>
            </a:r>
            <a:endParaRPr lang="ar-BH" sz="4000" b="1" dirty="0">
              <a:solidFill>
                <a:srgbClr val="B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25945487"/>
              </p:ext>
            </p:extLst>
          </p:nvPr>
        </p:nvGraphicFramePr>
        <p:xfrm>
          <a:off x="1395516" y="3167270"/>
          <a:ext cx="9248565" cy="284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68209" y="2223163"/>
            <a:ext cx="9075872" cy="917603"/>
            <a:chOff x="172692" y="0"/>
            <a:chExt cx="9075872" cy="917603"/>
          </a:xfrm>
          <a:solidFill>
            <a:schemeClr val="bg2">
              <a:lumMod val="5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172692" y="0"/>
              <a:ext cx="9075872" cy="917603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217486" y="44794"/>
              <a:ext cx="8986284" cy="82801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dirty="0"/>
                <a:t>1- حسم الصراع العربي – الفارسي.</a:t>
              </a:r>
              <a:endParaRPr lang="en-US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79911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00338915"/>
              </p:ext>
            </p:extLst>
          </p:nvPr>
        </p:nvGraphicFramePr>
        <p:xfrm>
          <a:off x="2438259" y="2258193"/>
          <a:ext cx="8674661" cy="3129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sp>
        <p:nvSpPr>
          <p:cNvPr id="14" name="Rounded Rectangle 10"/>
          <p:cNvSpPr/>
          <p:nvPr/>
        </p:nvSpPr>
        <p:spPr>
          <a:xfrm>
            <a:off x="1689195" y="1199318"/>
            <a:ext cx="9075872" cy="917603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حسم الصراع على الخلافة، فبعد وفاة الخليفة الرشيد بدأ الصراع على الخلافة بين ولديه الأمين والمأمون، ما آثار ذلك الصراع؟</a:t>
            </a:r>
            <a:endPara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04713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7892" y="2074453"/>
            <a:ext cx="1100373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متى انتهى الصراع العربي- الفارسي على الحكم؟</a:t>
            </a:r>
            <a:endParaRPr lang="ar-BH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7892" y="3161257"/>
            <a:ext cx="11003734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لم ينتهِ صراع العباسيين مع الفرس إلا في عهد المعتصم بعد استعانته بالأتراك. </a:t>
            </a:r>
          </a:p>
        </p:txBody>
      </p:sp>
      <p:sp>
        <p:nvSpPr>
          <p:cNvPr id="14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</p:spTree>
    <p:extLst>
      <p:ext uri="{BB962C8B-B14F-4D97-AF65-F5344CB8AC3E}">
        <p14:creationId xmlns:p14="http://schemas.microsoft.com/office/powerpoint/2010/main" val="3721917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3052293" y="495941"/>
            <a:ext cx="7446595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النّشاط الأوّل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" t="2361" r="927" b="1996"/>
          <a:stretch/>
        </p:blipFill>
        <p:spPr>
          <a:xfrm>
            <a:off x="322342" y="2348495"/>
            <a:ext cx="4328600" cy="3310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749210" y="2088445"/>
            <a:ext cx="3065172" cy="372409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BH" sz="22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اقرأ المستندات التي امامك، ثم أجب عن الأسئلة التالية: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لماذا استعمل الخليفة المعتصم الأتراك في جيشه؟ </a:t>
            </a:r>
            <a:endParaRPr lang="ar-BH" sz="2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SA" sz="2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أذكر بعض الأسباب التي أججت الصراع بين الأمين والمأمون؟</a:t>
            </a:r>
          </a:p>
          <a:p>
            <a:pPr marL="457200" indent="-457200" algn="r" rtl="1">
              <a:buFont typeface="+mj-lt"/>
              <a:buAutoNum type="arabicPeriod"/>
            </a:pPr>
            <a:endParaRPr lang="ar-BH" sz="2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endParaRPr lang="en-US" sz="2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pic>
        <p:nvPicPr>
          <p:cNvPr id="1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340" y="2348495"/>
            <a:ext cx="3654993" cy="3310158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 flipH="1">
            <a:off x="5012267" y="4662311"/>
            <a:ext cx="2032000" cy="1128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6406444" y="5008810"/>
            <a:ext cx="2032000" cy="1128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9584267" y="4201654"/>
            <a:ext cx="2032000" cy="1128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9613839" y="5353121"/>
            <a:ext cx="2032000" cy="11289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54642" y="3338054"/>
            <a:ext cx="2032000" cy="11289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54642" y="3687601"/>
            <a:ext cx="4075859" cy="11289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847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33937799"/>
              </p:ext>
            </p:extLst>
          </p:nvPr>
        </p:nvGraphicFramePr>
        <p:xfrm>
          <a:off x="880241" y="1437207"/>
          <a:ext cx="10125216" cy="471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sp>
        <p:nvSpPr>
          <p:cNvPr id="9" name="Down Arrow 8"/>
          <p:cNvSpPr/>
          <p:nvPr/>
        </p:nvSpPr>
        <p:spPr>
          <a:xfrm>
            <a:off x="5796433" y="2668172"/>
            <a:ext cx="688773" cy="14056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0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87249985"/>
              </p:ext>
            </p:extLst>
          </p:nvPr>
        </p:nvGraphicFramePr>
        <p:xfrm>
          <a:off x="389353" y="2086940"/>
          <a:ext cx="11498318" cy="3420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1058076" y="1364727"/>
            <a:ext cx="10160872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  <a:round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4000" b="1" dirty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هي أهداف الخلفاء العباسيين من خلال قتالهم مع البيزنطيين؟</a:t>
            </a:r>
            <a:endParaRPr lang="ar-BH" sz="4000" b="1" dirty="0">
              <a:solidFill>
                <a:srgbClr val="B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56816" y="3335403"/>
            <a:ext cx="854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5400" dirty="0"/>
              <a:t>١</a:t>
            </a:r>
            <a:endParaRPr lang="en-US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90110" y="3335403"/>
            <a:ext cx="854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5400" dirty="0"/>
              <a:t>٢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823129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 animBg="1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3052293" y="542370"/>
            <a:ext cx="7446595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أسئلة التقويم </a:t>
            </a:r>
          </a:p>
        </p:txBody>
      </p:sp>
      <p:sp>
        <p:nvSpPr>
          <p:cNvPr id="12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549698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92"/>
          <p:cNvSpPr>
            <a:spLocks noChangeArrowheads="1"/>
          </p:cNvSpPr>
          <p:nvPr/>
        </p:nvSpPr>
        <p:spPr bwMode="auto">
          <a:xfrm flipH="1">
            <a:off x="9800822" y="1491034"/>
            <a:ext cx="1407654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السؤال</a:t>
            </a:r>
            <a:r>
              <a:rPr kumimoji="0" lang="ar-BH" altLang="ko-KR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 الأول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5" name="AutoShape 92"/>
          <p:cNvSpPr>
            <a:spLocks noChangeArrowheads="1"/>
          </p:cNvSpPr>
          <p:nvPr/>
        </p:nvSpPr>
        <p:spPr bwMode="auto">
          <a:xfrm flipH="1">
            <a:off x="1094703" y="1366458"/>
            <a:ext cx="8519441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defRPr/>
            </a:pPr>
            <a:r>
              <a:rPr kumimoji="0" lang="ar-BH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ضع علامة (</a:t>
            </a:r>
            <a:r>
              <a:rPr kumimoji="0" lang="ar-BH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  <a:sym typeface="Bookshelf Symbol 7" panose="05010101010101010101" pitchFamily="2" charset="2"/>
              </a:rPr>
              <a:t></a:t>
            </a:r>
            <a:r>
              <a:rPr kumimoji="0" lang="ar-BH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) بعد</a:t>
            </a:r>
            <a:r>
              <a:rPr kumimoji="0" lang="ar-BH" altLang="ko-KR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 العبارة الصحيحة، وعلامة (</a:t>
            </a:r>
            <a:r>
              <a:rPr lang="ar-BH" altLang="ko-KR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Bookshelf Symbol 7" panose="05010101010101010101" pitchFamily="2" charset="2"/>
              </a:rPr>
              <a:t>×</a:t>
            </a:r>
            <a:r>
              <a:rPr kumimoji="0" lang="ar-BH" altLang="ko-KR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) بعد العبارة الخاطئة فيما يأتي: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6" name="عنوان 1"/>
          <p:cNvSpPr txBox="1">
            <a:spLocks/>
          </p:cNvSpPr>
          <p:nvPr/>
        </p:nvSpPr>
        <p:spPr>
          <a:xfrm>
            <a:off x="1098860" y="3045054"/>
            <a:ext cx="8515284" cy="6234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الصراع العربي الفارسي في عهد الأمين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     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    (                ) 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عنوان 1"/>
          <p:cNvSpPr txBox="1">
            <a:spLocks/>
          </p:cNvSpPr>
          <p:nvPr/>
        </p:nvSpPr>
        <p:spPr>
          <a:xfrm>
            <a:off x="1094703" y="3743459"/>
            <a:ext cx="8515284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استعان الخليفة المأمون بالفرس للوصول إلى الحكم.                                                       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                ) 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عنوان 1"/>
          <p:cNvSpPr txBox="1">
            <a:spLocks/>
          </p:cNvSpPr>
          <p:nvPr/>
        </p:nvSpPr>
        <p:spPr>
          <a:xfrm>
            <a:off x="1094703" y="4506722"/>
            <a:ext cx="8515284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كان قتال العباسيين للدولة البيزنطية بسبب رد اعتداءاتهم على أطراف الدولة العباسية</a:t>
            </a:r>
            <a:r>
              <a:rPr lang="ar-BH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r>
              <a:rPr lang="ar-SA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</a:t>
            </a:r>
            <a:r>
              <a:rPr lang="ar-BH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                  ) </a:t>
            </a:r>
            <a:endParaRPr lang="ar-SA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>
          <a:xfrm>
            <a:off x="1098860" y="2244443"/>
            <a:ext cx="8515284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لم يستطع خلفاء الدولة العباسية الأوائل بسطَ سيطرتهم الداخلية على دولتهم .      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                ) 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46247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3052293" y="542370"/>
            <a:ext cx="7446595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4000" b="1" dirty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ar-BH" sz="4000" b="1" dirty="0">
              <a:solidFill>
                <a:srgbClr val="B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549698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92"/>
          <p:cNvSpPr>
            <a:spLocks noChangeArrowheads="1"/>
          </p:cNvSpPr>
          <p:nvPr/>
        </p:nvSpPr>
        <p:spPr bwMode="auto">
          <a:xfrm flipH="1">
            <a:off x="9800822" y="1491034"/>
            <a:ext cx="1407654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السؤال</a:t>
            </a:r>
            <a:r>
              <a:rPr kumimoji="0" lang="ar-BH" altLang="ko-KR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 الأول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5" name="AutoShape 92"/>
          <p:cNvSpPr>
            <a:spLocks noChangeArrowheads="1"/>
          </p:cNvSpPr>
          <p:nvPr/>
        </p:nvSpPr>
        <p:spPr bwMode="auto">
          <a:xfrm flipH="1">
            <a:off x="1094703" y="1366458"/>
            <a:ext cx="8519441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defRPr/>
            </a:pPr>
            <a:r>
              <a:rPr kumimoji="0" lang="ar-BH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ضع علامة (</a:t>
            </a:r>
            <a:r>
              <a:rPr kumimoji="0" lang="ar-BH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  <a:sym typeface="Bookshelf Symbol 7" panose="05010101010101010101" pitchFamily="2" charset="2"/>
              </a:rPr>
              <a:t></a:t>
            </a:r>
            <a:r>
              <a:rPr kumimoji="0" lang="ar-BH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) بعد</a:t>
            </a:r>
            <a:r>
              <a:rPr kumimoji="0" lang="ar-BH" altLang="ko-KR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 العبارة الصحيحة، وعلامة (</a:t>
            </a:r>
            <a:r>
              <a:rPr lang="ar-BH" altLang="ko-KR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Bookshelf Symbol 7" panose="05010101010101010101" pitchFamily="2" charset="2"/>
              </a:rPr>
              <a:t>×</a:t>
            </a:r>
            <a:r>
              <a:rPr kumimoji="0" lang="ar-BH" altLang="ko-KR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) بعد العبارة الخطأ فيما يأتي: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22" name="عنوان 1"/>
          <p:cNvSpPr txBox="1">
            <a:spLocks/>
          </p:cNvSpPr>
          <p:nvPr/>
        </p:nvSpPr>
        <p:spPr>
          <a:xfrm>
            <a:off x="1098860" y="3045054"/>
            <a:ext cx="8515284" cy="6234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الصراع العربي الفارسي في عهد الأمين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     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    (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altLang="ko-KR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Bookshelf Symbol 7" panose="05010101010101010101" pitchFamily="2" charset="2"/>
              </a:rPr>
              <a:t>×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عنوان 1"/>
          <p:cNvSpPr txBox="1">
            <a:spLocks/>
          </p:cNvSpPr>
          <p:nvPr/>
        </p:nvSpPr>
        <p:spPr>
          <a:xfrm>
            <a:off x="1094703" y="3743459"/>
            <a:ext cx="8515284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استعان الخليفة المأمون بالفرس للوصول إلى الحكم.                                                       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r>
              <a:rPr lang="ar-BH" altLang="ko-KR" sz="2400" b="1" dirty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  <a:sym typeface="Bookshelf Symbol 7" panose="05010101010101010101" pitchFamily="2" charset="2"/>
              </a:rPr>
              <a:t></a:t>
            </a:r>
            <a:r>
              <a:rPr lang="ar-SA" altLang="ko-KR" sz="2400" b="1" dirty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  <a:sym typeface="Bookshelf Symbol 7" panose="05010101010101010101" pitchFamily="2" charset="2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) 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عنوان 1"/>
          <p:cNvSpPr txBox="1">
            <a:spLocks/>
          </p:cNvSpPr>
          <p:nvPr/>
        </p:nvSpPr>
        <p:spPr>
          <a:xfrm>
            <a:off x="1094703" y="4506722"/>
            <a:ext cx="8515284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كان قتال العباسيين للدولة البيزنطية بسبب رد اعتداءاتهم على أطراف الدولة العباسية</a:t>
            </a:r>
            <a:r>
              <a:rPr lang="ar-BH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r>
              <a:rPr lang="ar-SA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</a:t>
            </a:r>
            <a:r>
              <a:rPr lang="ar-BH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BH" altLang="ko-KR" sz="2000" b="1" dirty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  <a:sym typeface="Bookshelf Symbol 7" panose="05010101010101010101" pitchFamily="2" charset="2"/>
              </a:rPr>
              <a:t></a:t>
            </a:r>
            <a:r>
              <a:rPr lang="ar-SA" altLang="ko-KR" sz="2000" b="1" dirty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  <a:sym typeface="Bookshelf Symbol 7" panose="05010101010101010101" pitchFamily="2" charset="2"/>
              </a:rPr>
              <a:t> </a:t>
            </a:r>
            <a:r>
              <a:rPr lang="ar-BH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) </a:t>
            </a:r>
            <a:endParaRPr lang="ar-SA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عنوان 1"/>
          <p:cNvSpPr txBox="1">
            <a:spLocks/>
          </p:cNvSpPr>
          <p:nvPr/>
        </p:nvSpPr>
        <p:spPr>
          <a:xfrm>
            <a:off x="1098860" y="2244443"/>
            <a:ext cx="8515284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لم يستطع خلفاء الدولة العباسية الأوائل بسطَ سيطرتهم الداخلية على دولتهم .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altLang="ko-KR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Bookshelf Symbol 7" panose="05010101010101010101" pitchFamily="2" charset="2"/>
              </a:rPr>
              <a:t>×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90606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5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54569" y="2204862"/>
            <a:ext cx="5413847" cy="1569660"/>
          </a:xfrm>
          <a:prstGeom prst="rect">
            <a:avLst/>
          </a:prstGeom>
          <a:solidFill>
            <a:srgbClr val="D1E6C4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implified Arabic"/>
              </a:rPr>
              <a:t>انتهى الدّرسُ</a:t>
            </a:r>
            <a:endParaRPr lang="en-US" sz="9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implified Arabic"/>
            </a:endParaRPr>
          </a:p>
        </p:txBody>
      </p:sp>
      <p:sp>
        <p:nvSpPr>
          <p:cNvPr id="9" name="مستطيل 3">
            <a:extLst>
              <a:ext uri="{FF2B5EF4-FFF2-40B4-BE49-F238E27FC236}">
                <a16:creationId xmlns:a16="http://schemas.microsoft.com/office/drawing/2014/main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53173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عهد الخلفاء الأوائل - السيطرة على الحكم</a:t>
            </a:r>
          </a:p>
        </p:txBody>
      </p:sp>
    </p:spTree>
    <p:extLst>
      <p:ext uri="{BB962C8B-B14F-4D97-AF65-F5344CB8AC3E}">
        <p14:creationId xmlns:p14="http://schemas.microsoft.com/office/powerpoint/2010/main" val="410573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541</TotalTime>
  <Words>735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nabeel buhaza</cp:lastModifiedBy>
  <cp:revision>88</cp:revision>
  <cp:lastPrinted>2021-01-17T11:49:49Z</cp:lastPrinted>
  <dcterms:created xsi:type="dcterms:W3CDTF">2020-03-04T10:47:58Z</dcterms:created>
  <dcterms:modified xsi:type="dcterms:W3CDTF">2021-02-18T06:45:44Z</dcterms:modified>
</cp:coreProperties>
</file>