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65"/>
  </p:normalViewPr>
  <p:slideViewPr>
    <p:cSldViewPr snapToGrid="0" snapToObjects="1">
      <p:cViewPr varScale="1">
        <p:scale>
          <a:sx n="108" d="100"/>
          <a:sy n="108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حرر أنماط نص الشكل الرئيسي
المستوى الثاني
المستوى الثالث
المستوى الرابع
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
المستوى الثاني
المستوى الثالث
المستوى الرابع
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ar-SA"/>
              <a:t>حرر أنماط نص الشكل الرئيسي
المستوى الثاني
المستوى الثالث
المستوى الرابع
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ar-SA"/>
              <a:t>حرر أنماط نص الشكل الرئيسي
المستوى الثاني
المستوى الثالث
المستوى الرابع
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
المستوى الثاني
المستوى الثالث
المستوى الرابع
المستوى الخامس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ar-SA"/>
              <a:t>حرر أنماط نص الشكل الرئيسي
المستوى الثاني
المستوى الثالث
المستوى الرابع
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
المستوى الثاني
المستوى الثالث
المستوى الرابع
المستوى الخامس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ar-SA"/>
              <a:t>حرر أنماط نص الشكل الرئيسي
المستوى الثاني
المستوى الثالث
المستوى الرابع
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3/20/21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3/20/21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3/20/21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حرر أنماط نص الشكل الرئيسي
المستوى الثاني
المستوى الثالث
المستوى الرابع
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حرر أنماط نص الشكل الرئيسي
المستوى الثاني
المستوى الثالث
المستوى الرابع
المستوى الخامس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حرر أنماط نص الشكل الرئيسي
المستوى الثاني
المستوى الثالث
المستوى الرابع
المستوى الخامس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ar-SA"/>
              <a:t>حرر أنماط نص الشكل الرئيسي
المستوى الثاني
المستوى الثالث
المستوى الرابع
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ar-SA"/>
              <a:t>حرر أنماط نص الشكل الرئيسي
المستوى الثاني
المستوى الثالث
المستوى الرابع
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حرر أنماط نص الشكل الرئيسي
المستوى الثاني
المستوى الثالث
المستوى الرابع
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1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r" defTabSz="914400" rtl="1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opbox.com/s/596107tut2tg60x/&#1575;&#1604;&#1605;&#1605;&#1606;&#1608;&#1593;%20&#1605;&#1606;%20&#1575;&#1604;&#1589;&#1585;&#1601;%20&#1604;&#1593;&#1604;&#1578;&#1610;&#1606;%281%29-&#1575;&#1604;&#1593;&#1604;&#1605;&#1610;&#1577;%20&#1608;&#1593;&#1604;&#1577;%20&#1571;&#1582;&#1585;&#1609;.mp4?dl=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BAF2B75-D9B7-DE43-B958-932F64C0E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BH" dirty="0">
                <a:solidFill>
                  <a:srgbClr val="FF0000"/>
                </a:solidFill>
                <a:latin typeface="Sakkal Majalla" panose="02000000000000000000" pitchFamily="2" charset="-78"/>
                <a:cs typeface="Sultan normal" pitchFamily="2" charset="-78"/>
              </a:rPr>
              <a:t>الممنوع من الصّرف لعلتين</a:t>
            </a:r>
            <a:br>
              <a:rPr lang="en-US" dirty="0">
                <a:solidFill>
                  <a:srgbClr val="FF0000"/>
                </a:solidFill>
                <a:latin typeface="Sakkal Majalla" panose="02000000000000000000" pitchFamily="2" charset="-78"/>
                <a:cs typeface="Sultan normal" pitchFamily="2" charset="-78"/>
              </a:rPr>
            </a:br>
            <a:endParaRPr lang="ar-BH" dirty="0"/>
          </a:p>
        </p:txBody>
      </p:sp>
    </p:spTree>
    <p:extLst>
      <p:ext uri="{BB962C8B-B14F-4D97-AF65-F5344CB8AC3E}">
        <p14:creationId xmlns:p14="http://schemas.microsoft.com/office/powerpoint/2010/main" val="1652525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videoplayback">
            <a:hlinkClick r:id="" action="ppaction://media"/>
            <a:extLst>
              <a:ext uri="{FF2B5EF4-FFF2-40B4-BE49-F238E27FC236}">
                <a16:creationId xmlns:a16="http://schemas.microsoft.com/office/drawing/2014/main" id="{3747A612-F557-244E-93A1-9660A75353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89470" y="859787"/>
            <a:ext cx="9702908" cy="545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6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1717802-2C60-E54E-95E7-474F858A7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BH" dirty="0"/>
              <a:t>الأهداف 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F3E7094-4C60-FC44-B36F-265384D20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171700"/>
            <a:ext cx="9601200" cy="3581400"/>
          </a:xfrm>
        </p:spPr>
        <p:txBody>
          <a:bodyPr/>
          <a:lstStyle/>
          <a:p>
            <a:r>
              <a:rPr lang="ar-BH" dirty="0"/>
              <a:t>أن تتعرف الطالبة على الممنوع من الصرف </a:t>
            </a:r>
            <a:r>
              <a:rPr lang="ar-SA" dirty="0"/>
              <a:t>.</a:t>
            </a:r>
          </a:p>
          <a:p>
            <a:r>
              <a:rPr lang="ar-BH" dirty="0"/>
              <a:t>أن تستنتج الطالبة قاعدة الممنوع </a:t>
            </a:r>
            <a:r>
              <a:rPr lang="ar-SA" dirty="0"/>
              <a:t>من الصرف.</a:t>
            </a:r>
            <a:endParaRPr lang="ar-BH" dirty="0"/>
          </a:p>
          <a:p>
            <a:r>
              <a:rPr lang="ar-BH" dirty="0"/>
              <a:t>أن توظف الطالبة القاعدة النحوية </a:t>
            </a:r>
            <a:r>
              <a:rPr lang="ar-SA"/>
              <a:t>في التواصل الشفهي و الكتابي .</a:t>
            </a:r>
            <a:endParaRPr lang="en-US" dirty="0"/>
          </a:p>
          <a:p>
            <a:endParaRPr lang="ar-BH" dirty="0"/>
          </a:p>
        </p:txBody>
      </p:sp>
    </p:spTree>
    <p:extLst>
      <p:ext uri="{BB962C8B-B14F-4D97-AF65-F5344CB8AC3E}">
        <p14:creationId xmlns:p14="http://schemas.microsoft.com/office/powerpoint/2010/main" val="2773985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7F21456-73F8-764D-BC4F-574F9AACF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BH" dirty="0"/>
              <a:t>ما العملة التي نستطيع استخدامها في هذا الوقت ؟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073665F2-28B6-994F-BDEF-F6371BAB0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392" y="2472850"/>
            <a:ext cx="4064000" cy="200660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2D42932A-3307-4543-969F-057232F32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6579" y="2710356"/>
            <a:ext cx="4140200" cy="196850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B5B8CB81-D0B6-0248-88D7-3923A111C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2536" y="4780600"/>
            <a:ext cx="4152900" cy="19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4863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8026D9E-A57E-BA46-9446-FCB27E037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BH" dirty="0"/>
              <a:t>فيديو يتضمن شرح مبسط للدرس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A55F7A3-E2D2-E641-B374-99DD6570F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https://www.dropbox.com/s/596107tut2tg60x/</a:t>
            </a:r>
            <a:r>
              <a:rPr lang="ar-BH" dirty="0">
                <a:hlinkClick r:id="rId2"/>
              </a:rPr>
              <a:t>الممنوع%20من%20الصرف%20لعلتين%281%29-العلمية%20وعلة%20أخرى.</a:t>
            </a:r>
            <a:r>
              <a:rPr lang="en-US" dirty="0">
                <a:hlinkClick r:id="rId2"/>
              </a:rPr>
              <a:t>mp4?dl=0</a:t>
            </a:r>
            <a:endParaRPr lang="ar-BH" dirty="0"/>
          </a:p>
        </p:txBody>
      </p:sp>
    </p:spTree>
    <p:extLst>
      <p:ext uri="{BB962C8B-B14F-4D97-AF65-F5344CB8AC3E}">
        <p14:creationId xmlns:p14="http://schemas.microsoft.com/office/powerpoint/2010/main" val="241925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6B8CEF4A-2E70-3643-8505-EAE0D855B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914" y="285008"/>
            <a:ext cx="3406086" cy="3163305"/>
          </a:xfrm>
          <a:prstGeom prst="rect">
            <a:avLst/>
          </a:prstGeom>
        </p:spPr>
      </p:pic>
      <p:graphicFrame>
        <p:nvGraphicFramePr>
          <p:cNvPr id="5" name="جدول 4">
            <a:extLst>
              <a:ext uri="{FF2B5EF4-FFF2-40B4-BE49-F238E27FC236}">
                <a16:creationId xmlns:a16="http://schemas.microsoft.com/office/drawing/2014/main" id="{FF93286A-E39F-1F46-90A3-6FF9E2702A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878958"/>
              </p:ext>
            </p:extLst>
          </p:nvPr>
        </p:nvGraphicFramePr>
        <p:xfrm>
          <a:off x="5055771" y="2802577"/>
          <a:ext cx="6748301" cy="3507079"/>
        </p:xfrm>
        <a:graphic>
          <a:graphicData uri="http://schemas.openxmlformats.org/drawingml/2006/table">
            <a:tbl>
              <a:tblPr rtl="1" firstRow="1" firstCol="1" lastRow="1" lastCol="1" bandRow="1" bandCol="1">
                <a:tableStyleId>{5C22544A-7EE6-4342-B048-85BDC9FD1C3A}</a:tableStyleId>
              </a:tblPr>
              <a:tblGrid>
                <a:gridCol w="545085">
                  <a:extLst>
                    <a:ext uri="{9D8B030D-6E8A-4147-A177-3AD203B41FA5}">
                      <a16:colId xmlns:a16="http://schemas.microsoft.com/office/drawing/2014/main" val="275650650"/>
                    </a:ext>
                  </a:extLst>
                </a:gridCol>
                <a:gridCol w="2633296">
                  <a:extLst>
                    <a:ext uri="{9D8B030D-6E8A-4147-A177-3AD203B41FA5}">
                      <a16:colId xmlns:a16="http://schemas.microsoft.com/office/drawing/2014/main" val="823501960"/>
                    </a:ext>
                  </a:extLst>
                </a:gridCol>
                <a:gridCol w="690952">
                  <a:extLst>
                    <a:ext uri="{9D8B030D-6E8A-4147-A177-3AD203B41FA5}">
                      <a16:colId xmlns:a16="http://schemas.microsoft.com/office/drawing/2014/main" val="1633035687"/>
                    </a:ext>
                  </a:extLst>
                </a:gridCol>
                <a:gridCol w="2878968">
                  <a:extLst>
                    <a:ext uri="{9D8B030D-6E8A-4147-A177-3AD203B41FA5}">
                      <a16:colId xmlns:a16="http://schemas.microsoft.com/office/drawing/2014/main" val="3158183291"/>
                    </a:ext>
                  </a:extLst>
                </a:gridCol>
              </a:tblGrid>
              <a:tr h="263443"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1600">
                          <a:effectLst/>
                        </a:rPr>
                        <a:t>السبب : علماً مؤنثاً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BH" sz="1600">
                          <a:effectLst/>
                        </a:rPr>
                        <a:t>علماً أعجمياً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6109770"/>
                  </a:ext>
                </a:extLst>
              </a:tr>
              <a:tr h="159712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1400">
                          <a:effectLst/>
                        </a:rPr>
                        <a:t>أ- التحقت أختي بمركز عائشة لتحفيظ القرآن</a:t>
                      </a:r>
                      <a:endParaRPr lang="en-US" sz="1200">
                        <a:effectLst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1400">
                          <a:effectLst/>
                        </a:rPr>
                        <a:t>ب- في جدحفص جمعية نسائية</a:t>
                      </a:r>
                      <a:endParaRPr lang="en-US" sz="1200">
                        <a:effectLst/>
                      </a:endParaRPr>
                    </a:p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BH" sz="1400">
                          <a:effectLst/>
                        </a:rPr>
                        <a:t>ج- أوحى الله إلى إبراهيم وإسماعيل وإسحاق ويعقوب عليهم السلام. 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1400">
                          <a:effectLst/>
                        </a:rPr>
                        <a:t>أ- ابنة عمي طالبة بمدرسة مريم بنت عمران</a:t>
                      </a:r>
                      <a:endParaRPr lang="en-US" sz="1200">
                        <a:effectLst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1400">
                          <a:effectLst/>
                        </a:rPr>
                        <a:t>ب- قدمت المدرسة إلى أشرف شهادة تفوق.</a:t>
                      </a:r>
                      <a:endParaRPr lang="en-US" sz="1200">
                        <a:effectLst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1400">
                          <a:effectLst/>
                        </a:rPr>
                        <a:t>ج- نصح إبراهيم زوجته بالاشتراك في إحدى الجمعيات النسائية.</a:t>
                      </a:r>
                      <a:endParaRPr lang="en-US" sz="1200">
                        <a:effectLst/>
                      </a:endParaRPr>
                    </a:p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BH" sz="13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5210968"/>
                  </a:ext>
                </a:extLst>
              </a:tr>
              <a:tr h="26344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BH" sz="1600">
                          <a:effectLst/>
                        </a:rPr>
                        <a:t>علماً على وزن فعل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BH" sz="1600">
                          <a:effectLst/>
                        </a:rPr>
                        <a:t>علماً مركباً تركيباً مزجياً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294917"/>
                  </a:ext>
                </a:extLst>
              </a:tr>
              <a:tr h="138307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1400">
                          <a:effectLst/>
                        </a:rPr>
                        <a:t>أ- يعد زحل من أبعد الكواكب عن الشمس.</a:t>
                      </a:r>
                      <a:endParaRPr lang="en-US" sz="1200">
                        <a:effectLst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1400">
                          <a:effectLst/>
                        </a:rPr>
                        <a:t>ب- قدمت المدرسة إلى أشرف شهادة تفوق.</a:t>
                      </a:r>
                      <a:endParaRPr lang="en-US" sz="1200">
                        <a:effectLst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1400">
                          <a:effectLst/>
                        </a:rPr>
                        <a:t>ج- إن للمتقين مفازا حدائق وأعنابا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1400" dirty="0">
                          <a:effectLst/>
                        </a:rPr>
                        <a:t>أ- أقبلت المدعوات ونساء أخر.</a:t>
                      </a:r>
                      <a:endParaRPr lang="en-US" sz="1200" dirty="0">
                        <a:effectLst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1400" dirty="0">
                          <a:effectLst/>
                        </a:rPr>
                        <a:t>ب- لقد كان في يوسف وإخوته أيات للسائلين.</a:t>
                      </a:r>
                      <a:endParaRPr lang="en-US" sz="1200" dirty="0">
                        <a:effectLst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1400" dirty="0">
                          <a:effectLst/>
                        </a:rPr>
                        <a:t>ج- طولكرم مدينة فلسطينية</a:t>
                      </a:r>
                      <a:endParaRPr lang="en-US" sz="1200" dirty="0">
                        <a:effectLst/>
                      </a:endParaRPr>
                    </a:p>
                    <a:p>
                      <a:pPr algn="justLow" rtl="1">
                        <a:spcAft>
                          <a:spcPts val="0"/>
                        </a:spcAft>
                      </a:pPr>
                      <a:r>
                        <a:rPr lang="ar-BH" sz="13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5309511"/>
                  </a:ext>
                </a:extLst>
              </a:tr>
            </a:tbl>
          </a:graphicData>
        </a:graphic>
      </p:graphicFrame>
      <p:sp>
        <p:nvSpPr>
          <p:cNvPr id="6" name="مستطيل 5">
            <a:extLst>
              <a:ext uri="{FF2B5EF4-FFF2-40B4-BE49-F238E27FC236}">
                <a16:creationId xmlns:a16="http://schemas.microsoft.com/office/drawing/2014/main" id="{CECD056C-AF9A-D94C-8168-4B5CBEE0D87C}"/>
              </a:ext>
            </a:extLst>
          </p:cNvPr>
          <p:cNvSpPr/>
          <p:nvPr/>
        </p:nvSpPr>
        <p:spPr>
          <a:xfrm>
            <a:off x="5909510" y="1866660"/>
            <a:ext cx="58945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اختاري الجملة التي تشتمل على اسم ممنوع من الصرف وفق السبب المطلوب </a:t>
            </a:r>
            <a:endParaRPr lang="ar-BH" dirty="0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7A956FD7-F662-9C4D-9DD7-636A7A765259}"/>
              </a:ext>
            </a:extLst>
          </p:cNvPr>
          <p:cNvSpPr/>
          <p:nvPr/>
        </p:nvSpPr>
        <p:spPr>
          <a:xfrm>
            <a:off x="5770763" y="376745"/>
            <a:ext cx="47355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النشاط الختامي</a:t>
            </a:r>
          </a:p>
        </p:txBody>
      </p:sp>
    </p:spTree>
    <p:extLst>
      <p:ext uri="{BB962C8B-B14F-4D97-AF65-F5344CB8AC3E}">
        <p14:creationId xmlns:p14="http://schemas.microsoft.com/office/powerpoint/2010/main" val="39796416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_15985008_TF10001072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5985008_TF10001072" id="{8A91A2A8-A652-4844-9B93-BF542616E992}" vid="{D2807198-B86B-440A-9A03-304251280A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Office_15985008_TF10001072</Template>
  <TotalTime>28</TotalTime>
  <Words>221</Words>
  <Application>Microsoft Office PowerPoint</Application>
  <PresentationFormat>شاشة عريضة</PresentationFormat>
  <Paragraphs>36</Paragraphs>
  <Slides>6</Slides>
  <Notes>0</Notes>
  <HiddenSlides>0</HiddenSlides>
  <MMClips>1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Office_15985008_TF10001072</vt:lpstr>
      <vt:lpstr>الممنوع من الصّرف لعلتين </vt:lpstr>
      <vt:lpstr>عرض تقديمي في PowerPoint</vt:lpstr>
      <vt:lpstr>الأهداف </vt:lpstr>
      <vt:lpstr>ما العملة التي نستطيع استخدامها في هذا الوقت ؟</vt:lpstr>
      <vt:lpstr>فيديو يتضمن شرح مبسط للدرس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الممنوع من الصّرف لعلتين </dc:title>
  <dc:creator>SARA HASAN ALI SHAIKH HASAN</dc:creator>
  <cp:lastModifiedBy>Sara Hassan Ali Al Shaikh</cp:lastModifiedBy>
  <cp:revision>4</cp:revision>
  <dcterms:created xsi:type="dcterms:W3CDTF">2021-03-19T09:04:16Z</dcterms:created>
  <dcterms:modified xsi:type="dcterms:W3CDTF">2021-03-20T14:14:56Z</dcterms:modified>
</cp:coreProperties>
</file>