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9959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257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01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67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94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362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12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67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55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127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75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FD11F8A-20FD-47F5-A3D4-3C0F17322F1F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D5CD52-BDAF-4EEA-B2DE-91C6E33849A9}" type="slidenum">
              <a:rPr lang="en-US" smtClean="0"/>
              <a:t>‹#›</a:t>
            </a:fld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052638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5C2F3-ED2E-49AF-9694-0CD5D1049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5899" y="3428998"/>
            <a:ext cx="7253975" cy="2268559"/>
          </a:xfrm>
        </p:spPr>
        <p:txBody>
          <a:bodyPr/>
          <a:lstStyle/>
          <a:p>
            <a:r>
              <a:rPr lang="ar-BH" dirty="0"/>
              <a:t>مراجعة الاختبار الثاني 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3C65C8-914E-4C74-A24A-A6A224F4E62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BH" sz="2000" dirty="0"/>
              <a:t>ثاني اعدادي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73912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1B77EF-EBAA-463B-82AB-2C7A01343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556" y="462013"/>
            <a:ext cx="11590887" cy="54864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B007A3-3DEB-41B5-B898-87BF59050DC7}"/>
              </a:ext>
            </a:extLst>
          </p:cNvPr>
          <p:cNvSpPr txBox="1"/>
          <p:nvPr/>
        </p:nvSpPr>
        <p:spPr>
          <a:xfrm>
            <a:off x="9009245" y="1645920"/>
            <a:ext cx="1742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خط الدفاع الأول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C65A8C-03D9-4BC1-8EFA-B730B82BFBD4}"/>
              </a:ext>
            </a:extLst>
          </p:cNvPr>
          <p:cNvSpPr txBox="1"/>
          <p:nvPr/>
        </p:nvSpPr>
        <p:spPr>
          <a:xfrm>
            <a:off x="9091059" y="2348564"/>
            <a:ext cx="1578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 err="1"/>
              <a:t>ا</a:t>
            </a:r>
            <a:r>
              <a:rPr lang="ar-BH" sz="2000" b="1" dirty="0" err="1">
                <a:solidFill>
                  <a:srgbClr val="FF0000"/>
                </a:solidFill>
              </a:rPr>
              <a:t>التطعيم</a:t>
            </a:r>
            <a:endParaRPr lang="en-US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1EE18A0-3805-4B85-9BB7-27F614CD0A5E}"/>
              </a:ext>
            </a:extLst>
          </p:cNvPr>
          <p:cNvSpPr txBox="1"/>
          <p:nvPr/>
        </p:nvSpPr>
        <p:spPr>
          <a:xfrm>
            <a:off x="6362298" y="3059668"/>
            <a:ext cx="173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الأمعاء الغليظة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21ABC7-A423-4EA8-9B57-E60710F96710}"/>
              </a:ext>
            </a:extLst>
          </p:cNvPr>
          <p:cNvSpPr txBox="1"/>
          <p:nvPr/>
        </p:nvSpPr>
        <p:spPr>
          <a:xfrm>
            <a:off x="9192124" y="3532472"/>
            <a:ext cx="13764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 err="1"/>
              <a:t>ال</a:t>
            </a:r>
            <a:r>
              <a:rPr lang="ar-BH" sz="2000" b="1" dirty="0" err="1">
                <a:solidFill>
                  <a:srgbClr val="FF0000"/>
                </a:solidFill>
              </a:rPr>
              <a:t>االكيموس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60F3E9-AF45-4BEB-B1D6-D79E834A9AF7}"/>
              </a:ext>
            </a:extLst>
          </p:cNvPr>
          <p:cNvSpPr txBox="1"/>
          <p:nvPr/>
        </p:nvSpPr>
        <p:spPr>
          <a:xfrm>
            <a:off x="4581625" y="3872010"/>
            <a:ext cx="1886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 err="1"/>
              <a:t>ال</a:t>
            </a:r>
            <a:r>
              <a:rPr lang="ar-BH" sz="2000" b="1" dirty="0" err="1">
                <a:solidFill>
                  <a:srgbClr val="FF0000"/>
                </a:solidFill>
              </a:rPr>
              <a:t>االحركة</a:t>
            </a:r>
            <a:r>
              <a:rPr lang="ar-BH" sz="2000" b="1" dirty="0">
                <a:solidFill>
                  <a:srgbClr val="FF0000"/>
                </a:solidFill>
              </a:rPr>
              <a:t> الدودية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C5F6A6-5832-41FA-B0B7-19FD563A92EF}"/>
              </a:ext>
            </a:extLst>
          </p:cNvPr>
          <p:cNvSpPr txBox="1"/>
          <p:nvPr/>
        </p:nvSpPr>
        <p:spPr>
          <a:xfrm>
            <a:off x="4957010" y="4243682"/>
            <a:ext cx="1694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b="1" dirty="0">
                <a:solidFill>
                  <a:srgbClr val="FF0000"/>
                </a:solidFill>
              </a:rPr>
              <a:t>الاثنا عشر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92B817-8721-4E05-84F8-736E15ADA006}"/>
              </a:ext>
            </a:extLst>
          </p:cNvPr>
          <p:cNvSpPr txBox="1"/>
          <p:nvPr/>
        </p:nvSpPr>
        <p:spPr>
          <a:xfrm>
            <a:off x="5053262" y="4615354"/>
            <a:ext cx="21753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b="1" dirty="0"/>
              <a:t>ب</a:t>
            </a:r>
            <a:r>
              <a:rPr lang="ar-BH" sz="2000" b="1" dirty="0">
                <a:solidFill>
                  <a:srgbClr val="FF0000"/>
                </a:solidFill>
              </a:rPr>
              <a:t>تعاقب الليل والنهار</a:t>
            </a:r>
            <a:endParaRPr lang="en-US" sz="20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4221AF-CF05-45BF-ABA2-170E26879326}"/>
              </a:ext>
            </a:extLst>
          </p:cNvPr>
          <p:cNvSpPr txBox="1"/>
          <p:nvPr/>
        </p:nvSpPr>
        <p:spPr>
          <a:xfrm>
            <a:off x="4682689" y="5022601"/>
            <a:ext cx="2473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 err="1"/>
              <a:t>الال</a:t>
            </a:r>
            <a:r>
              <a:rPr lang="ar-BH" sz="2000" b="1" dirty="0" err="1">
                <a:solidFill>
                  <a:srgbClr val="FF0000"/>
                </a:solidFill>
              </a:rPr>
              <a:t>االفصول</a:t>
            </a:r>
            <a:r>
              <a:rPr lang="ar-BH" sz="2000" b="1" dirty="0">
                <a:solidFill>
                  <a:srgbClr val="FF0000"/>
                </a:solidFill>
              </a:rPr>
              <a:t> الاربعة</a:t>
            </a:r>
            <a:endParaRPr lang="en-US" sz="20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D2FC274-F41F-486C-BD4C-5FE718A146B8}"/>
              </a:ext>
            </a:extLst>
          </p:cNvPr>
          <p:cNvSpPr txBox="1"/>
          <p:nvPr/>
        </p:nvSpPr>
        <p:spPr>
          <a:xfrm>
            <a:off x="3744227" y="5350924"/>
            <a:ext cx="1674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البنكرياس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39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FAC39E-E9EA-40F1-8C93-7BCDEF6F4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4281" y="122722"/>
            <a:ext cx="10751419" cy="66125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B6608AE-47AC-4E48-BB7F-06714B2B4B2B}"/>
              </a:ext>
            </a:extLst>
          </p:cNvPr>
          <p:cNvSpPr txBox="1"/>
          <p:nvPr/>
        </p:nvSpPr>
        <p:spPr>
          <a:xfrm>
            <a:off x="4774130" y="879506"/>
            <a:ext cx="70168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b="1" dirty="0">
                <a:solidFill>
                  <a:srgbClr val="FF0000"/>
                </a:solidFill>
              </a:rPr>
              <a:t>المخلوقات الحية الدقيقة. (البكتيريا, الفيروسات, الطلائعيات, الفطريات)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C5F637-7F5C-4B9F-A9E9-5AA6BF80D71B}"/>
              </a:ext>
            </a:extLst>
          </p:cNvPr>
          <p:cNvSpPr txBox="1"/>
          <p:nvPr/>
        </p:nvSpPr>
        <p:spPr>
          <a:xfrm>
            <a:off x="4167740" y="1491372"/>
            <a:ext cx="69398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ارتفاع مستوى سكر الجلكوز في الدم و خلل في هرمون الانسولين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59AAD6-9AC4-4F17-89DD-6F1B5293D924}"/>
              </a:ext>
            </a:extLst>
          </p:cNvPr>
          <p:cNvSpPr txBox="1"/>
          <p:nvPr/>
        </p:nvSpPr>
        <p:spPr>
          <a:xfrm>
            <a:off x="2765122" y="2118333"/>
            <a:ext cx="83424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b="1" dirty="0">
                <a:solidFill>
                  <a:srgbClr val="FF0000"/>
                </a:solidFill>
              </a:rPr>
              <a:t>1- لا يمكن السيطرة على نمو الخلايا</a:t>
            </a:r>
          </a:p>
          <a:p>
            <a:pPr algn="r" rtl="1"/>
            <a:r>
              <a:rPr lang="ar-BH" sz="2000" b="1" dirty="0">
                <a:solidFill>
                  <a:srgbClr val="FF0000"/>
                </a:solidFill>
              </a:rPr>
              <a:t>2- تنتشر الخلايا في الجسم 3- تنتج ورما غير طبيعيا في أي جزء من الجسم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086C18-C9B9-45E7-ABFF-52883365E42E}"/>
              </a:ext>
            </a:extLst>
          </p:cNvPr>
          <p:cNvSpPr txBox="1"/>
          <p:nvPr/>
        </p:nvSpPr>
        <p:spPr>
          <a:xfrm>
            <a:off x="3909459" y="3075172"/>
            <a:ext cx="70264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بسبب الرسوبيات السطحية الغنية بأكاسيد الحديد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13318E-81AC-4591-9C0C-7CAABBDD60C8}"/>
              </a:ext>
            </a:extLst>
          </p:cNvPr>
          <p:cNvSpPr txBox="1"/>
          <p:nvPr/>
        </p:nvSpPr>
        <p:spPr>
          <a:xfrm>
            <a:off x="2378774" y="3724235"/>
            <a:ext cx="8342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b="1" dirty="0">
                <a:solidFill>
                  <a:srgbClr val="FF0000"/>
                </a:solidFill>
              </a:rPr>
              <a:t>لأن محاط دوما بغيوم كثيفة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29E512E-C066-4BBE-84BB-4702E5DDD79A}"/>
              </a:ext>
            </a:extLst>
          </p:cNvPr>
          <p:cNvSpPr txBox="1"/>
          <p:nvPr/>
        </p:nvSpPr>
        <p:spPr>
          <a:xfrm>
            <a:off x="2972869" y="4373298"/>
            <a:ext cx="7748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لعدم وجود غلاف جوي وبسبب قربه من الشمس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C73E31-F468-45EF-8CD1-85D3D0FD97E1}"/>
              </a:ext>
            </a:extLst>
          </p:cNvPr>
          <p:cNvSpPr txBox="1"/>
          <p:nvPr/>
        </p:nvSpPr>
        <p:spPr>
          <a:xfrm>
            <a:off x="5996539" y="5022361"/>
            <a:ext cx="47246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b="1" dirty="0">
                <a:solidFill>
                  <a:srgbClr val="FF0000"/>
                </a:solidFill>
              </a:rPr>
              <a:t>بسبب ضوء الشمس المنعكس على سطحه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DF363A-FE23-4CEA-9AE6-FEAD213446B1}"/>
              </a:ext>
            </a:extLst>
          </p:cNvPr>
          <p:cNvSpPr txBox="1"/>
          <p:nvPr/>
        </p:nvSpPr>
        <p:spPr>
          <a:xfrm>
            <a:off x="2688120" y="5611036"/>
            <a:ext cx="7880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اهداب ومخاط الانف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FC40DC-9DD3-4C1C-A452-B43C1B9A4C28}"/>
              </a:ext>
            </a:extLst>
          </p:cNvPr>
          <p:cNvSpPr txBox="1"/>
          <p:nvPr/>
        </p:nvSpPr>
        <p:spPr>
          <a:xfrm>
            <a:off x="3185962" y="6260099"/>
            <a:ext cx="7382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اللعاب, الانزيمات, حمض الهيدروكلوريك في المعدة والمخاط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18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C9C176-8282-4FB2-8D80-1104B0DBA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652" y="683393"/>
            <a:ext cx="11694695" cy="575590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A4E5F5-79A1-45F8-AA4A-CE71553CB9A1}"/>
              </a:ext>
            </a:extLst>
          </p:cNvPr>
          <p:cNvSpPr txBox="1"/>
          <p:nvPr/>
        </p:nvSpPr>
        <p:spPr>
          <a:xfrm>
            <a:off x="6323798" y="1694046"/>
            <a:ext cx="5101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بروتينات تتكون استجابة لمولدات الضد المحددة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9357D-6E0B-4160-AA50-2121013F2F86}"/>
              </a:ext>
            </a:extLst>
          </p:cNvPr>
          <p:cNvSpPr txBox="1"/>
          <p:nvPr/>
        </p:nvSpPr>
        <p:spPr>
          <a:xfrm>
            <a:off x="914400" y="1694046"/>
            <a:ext cx="44853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مسبب المرض او أي اجسام غريبة تدخل الى الجسم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97674F-395B-4B0D-8751-06B88CB6437A}"/>
              </a:ext>
            </a:extLst>
          </p:cNvPr>
          <p:cNvSpPr txBox="1"/>
          <p:nvPr/>
        </p:nvSpPr>
        <p:spPr>
          <a:xfrm>
            <a:off x="914400" y="5651989"/>
            <a:ext cx="5024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يقوم الجسم بإنتاج الاجسام المضادة استجابة لمولد الضد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F1DF5F-E79F-4586-AAD8-7D7E0ECF8A55}"/>
              </a:ext>
            </a:extLst>
          </p:cNvPr>
          <p:cNvSpPr txBox="1"/>
          <p:nvPr/>
        </p:nvSpPr>
        <p:spPr>
          <a:xfrm>
            <a:off x="6718434" y="5582653"/>
            <a:ext cx="47901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عندما يحقن الجسم بالأجسام المضادة التي انتجتها حيوانات اخرى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242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480717-12FF-4469-A687-2F0F50E45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272" y="738739"/>
            <a:ext cx="10818795" cy="53805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F3AC1CB-0A1E-46B6-83CB-A42A969CBD7E}"/>
              </a:ext>
            </a:extLst>
          </p:cNvPr>
          <p:cNvSpPr txBox="1"/>
          <p:nvPr/>
        </p:nvSpPr>
        <p:spPr>
          <a:xfrm>
            <a:off x="7767587" y="4410447"/>
            <a:ext cx="27817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تحديد مسبب المرض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110244-0D6E-4DBD-A37F-246C8AF18500}"/>
              </a:ext>
            </a:extLst>
          </p:cNvPr>
          <p:cNvSpPr txBox="1"/>
          <p:nvPr/>
        </p:nvSpPr>
        <p:spPr>
          <a:xfrm>
            <a:off x="7767587" y="4810557"/>
            <a:ext cx="23966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التعبئة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75E369-D0F7-43A5-90E2-CC979CD2D9F7}"/>
              </a:ext>
            </a:extLst>
          </p:cNvPr>
          <p:cNvSpPr txBox="1"/>
          <p:nvPr/>
        </p:nvSpPr>
        <p:spPr>
          <a:xfrm>
            <a:off x="1828801" y="4410447"/>
            <a:ext cx="32148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القضاء على مسبب المرض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2CAB79-5637-4AC7-A881-AFC9201AA0F4}"/>
              </a:ext>
            </a:extLst>
          </p:cNvPr>
          <p:cNvSpPr txBox="1"/>
          <p:nvPr/>
        </p:nvSpPr>
        <p:spPr>
          <a:xfrm>
            <a:off x="2252312" y="4810557"/>
            <a:ext cx="26565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المناعة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BE2F0-0CC1-4B63-9594-E7E607C45F55}"/>
              </a:ext>
            </a:extLst>
          </p:cNvPr>
          <p:cNvSpPr txBox="1"/>
          <p:nvPr/>
        </p:nvSpPr>
        <p:spPr>
          <a:xfrm>
            <a:off x="9846644" y="5410722"/>
            <a:ext cx="1405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 err="1"/>
              <a:t>ال</a:t>
            </a:r>
            <a:r>
              <a:rPr lang="ar-BH" sz="2000" b="1" dirty="0" err="1">
                <a:solidFill>
                  <a:srgbClr val="FF0000"/>
                </a:solidFill>
              </a:rPr>
              <a:t>االنواة</a:t>
            </a:r>
            <a:endParaRPr lang="en-US" sz="20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5C9363-F60C-4608-A683-5027D9004942}"/>
              </a:ext>
            </a:extLst>
          </p:cNvPr>
          <p:cNvSpPr txBox="1"/>
          <p:nvPr/>
        </p:nvSpPr>
        <p:spPr>
          <a:xfrm>
            <a:off x="6987941" y="5410722"/>
            <a:ext cx="188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خلايا دفاعية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D4C3CB-42EA-4DC7-A1D0-5850E9775129}"/>
              </a:ext>
            </a:extLst>
          </p:cNvPr>
          <p:cNvSpPr txBox="1"/>
          <p:nvPr/>
        </p:nvSpPr>
        <p:spPr>
          <a:xfrm>
            <a:off x="3927107" y="5410722"/>
            <a:ext cx="179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مولد الضد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4E2FA-487D-48F7-8971-ED2E9960486E}"/>
              </a:ext>
            </a:extLst>
          </p:cNvPr>
          <p:cNvSpPr txBox="1"/>
          <p:nvPr/>
        </p:nvSpPr>
        <p:spPr>
          <a:xfrm>
            <a:off x="1318661" y="5410722"/>
            <a:ext cx="17902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أجسام مضادة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54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27ABF0-5010-48DC-8EF4-6EA5DAFBE4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149" y="115503"/>
            <a:ext cx="10645541" cy="65354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2AEF166-3AA8-41AA-BCB1-FD9EA2583D06}"/>
              </a:ext>
            </a:extLst>
          </p:cNvPr>
          <p:cNvSpPr txBox="1"/>
          <p:nvPr/>
        </p:nvSpPr>
        <p:spPr>
          <a:xfrm>
            <a:off x="9991023" y="981777"/>
            <a:ext cx="10587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المريء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E96E1F-6C8E-4549-AC44-2C0AD2EB19C2}"/>
              </a:ext>
            </a:extLst>
          </p:cNvPr>
          <p:cNvSpPr txBox="1"/>
          <p:nvPr/>
        </p:nvSpPr>
        <p:spPr>
          <a:xfrm>
            <a:off x="7950468" y="981777"/>
            <a:ext cx="16459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b="1" dirty="0">
                <a:solidFill>
                  <a:srgbClr val="FF0000"/>
                </a:solidFill>
              </a:rPr>
              <a:t>الأمعاء الغليظة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5C7A32-37DB-4689-BE16-CE2E7FAB0A60}"/>
              </a:ext>
            </a:extLst>
          </p:cNvPr>
          <p:cNvSpPr txBox="1"/>
          <p:nvPr/>
        </p:nvSpPr>
        <p:spPr>
          <a:xfrm>
            <a:off x="6853188" y="981777"/>
            <a:ext cx="12127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المستقيم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4E0D05-DEC0-418A-A25E-B9FBB05DE801}"/>
              </a:ext>
            </a:extLst>
          </p:cNvPr>
          <p:cNvSpPr txBox="1"/>
          <p:nvPr/>
        </p:nvSpPr>
        <p:spPr>
          <a:xfrm>
            <a:off x="7777212" y="1982803"/>
            <a:ext cx="2743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عند تقطيع الطعام وطحنه بالأسنان وخلطه باللسان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E048CD-6790-410A-9048-A9D5587C0760}"/>
              </a:ext>
            </a:extLst>
          </p:cNvPr>
          <p:cNvSpPr txBox="1"/>
          <p:nvPr/>
        </p:nvSpPr>
        <p:spPr>
          <a:xfrm>
            <a:off x="4186989" y="1982803"/>
            <a:ext cx="3590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عند خلط الطعام باللعاب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BDE17D-9E3E-431F-9B0A-6E74D414E6A2}"/>
              </a:ext>
            </a:extLst>
          </p:cNvPr>
          <p:cNvSpPr txBox="1"/>
          <p:nvPr/>
        </p:nvSpPr>
        <p:spPr>
          <a:xfrm>
            <a:off x="7119487" y="2783774"/>
            <a:ext cx="4177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تحليل جزيئات الدهن الكبيرة الى أجزاء صغيرة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D61300-1AB8-436F-AAFA-853B0F9C2971}"/>
              </a:ext>
            </a:extLst>
          </p:cNvPr>
          <p:cNvSpPr txBox="1"/>
          <p:nvPr/>
        </p:nvSpPr>
        <p:spPr>
          <a:xfrm>
            <a:off x="651310" y="3674117"/>
            <a:ext cx="108540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خلط الطعام بالأنزيمات والعصارة الهاضمة التي يفرزها جدار المعدة ومنها حمض الهيدروكلوريك الذي يساعد على تحليل الطعام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23EA43C-3D48-4577-943C-A39E1D20ACFA}"/>
              </a:ext>
            </a:extLst>
          </p:cNvPr>
          <p:cNvSpPr txBox="1"/>
          <p:nvPr/>
        </p:nvSpPr>
        <p:spPr>
          <a:xfrm>
            <a:off x="2820202" y="4653153"/>
            <a:ext cx="84766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BH" sz="2000" b="1" dirty="0">
                <a:solidFill>
                  <a:srgbClr val="FF0000"/>
                </a:solidFill>
              </a:rPr>
              <a:t>لأنها تفرز مادة مخاطية تحمي المعدة من العصارة الهاضمة القوية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B5639A-9760-4AF4-AF77-31B41CA2FEA8}"/>
              </a:ext>
            </a:extLst>
          </p:cNvPr>
          <p:cNvSpPr txBox="1"/>
          <p:nvPr/>
        </p:nvSpPr>
        <p:spPr>
          <a:xfrm>
            <a:off x="1896177" y="5490551"/>
            <a:ext cx="92210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BH" sz="2000" b="1" dirty="0">
                <a:solidFill>
                  <a:srgbClr val="FF0000"/>
                </a:solidFill>
              </a:rPr>
              <a:t>تزيد مساحة سطح الأمعاء الدقيقة مما يزيد مساحة السطح الممتص وزيادة المواد الغذائية الممتصة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808932-2C0A-4348-AF43-5A7760BDF766}"/>
              </a:ext>
            </a:extLst>
          </p:cNvPr>
          <p:cNvSpPr txBox="1"/>
          <p:nvPr/>
        </p:nvSpPr>
        <p:spPr>
          <a:xfrm>
            <a:off x="2117558" y="5958617"/>
            <a:ext cx="4389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BH" sz="2000" b="1" dirty="0">
                <a:solidFill>
                  <a:srgbClr val="FF0000"/>
                </a:solidFill>
              </a:rPr>
              <a:t>بسبب وجود حمض الهيدروكلوريك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33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1AB75C-026E-4CE1-B883-1AF667726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212" y="93847"/>
            <a:ext cx="11877575" cy="66703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11DF5A-572C-4736-A7AA-CDC032248AC7}"/>
              </a:ext>
            </a:extLst>
          </p:cNvPr>
          <p:cNvSpPr txBox="1"/>
          <p:nvPr/>
        </p:nvSpPr>
        <p:spPr>
          <a:xfrm>
            <a:off x="10607039" y="2107932"/>
            <a:ext cx="11069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محاق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6F4767-2EA5-49AD-9A60-12D5F16F24B0}"/>
              </a:ext>
            </a:extLst>
          </p:cNvPr>
          <p:cNvSpPr txBox="1"/>
          <p:nvPr/>
        </p:nvSpPr>
        <p:spPr>
          <a:xfrm>
            <a:off x="9326880" y="2146433"/>
            <a:ext cx="1280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b="1" dirty="0">
                <a:solidFill>
                  <a:srgbClr val="FF0000"/>
                </a:solidFill>
              </a:rPr>
              <a:t>هلال جديد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FCF80-F3B3-4123-A818-F2D2CCC9BB4B}"/>
              </a:ext>
            </a:extLst>
          </p:cNvPr>
          <p:cNvSpPr txBox="1"/>
          <p:nvPr/>
        </p:nvSpPr>
        <p:spPr>
          <a:xfrm>
            <a:off x="7834964" y="2146433"/>
            <a:ext cx="1171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تربيع اول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9A1DD3-B2D8-43D7-B591-43B466031E94}"/>
              </a:ext>
            </a:extLst>
          </p:cNvPr>
          <p:cNvSpPr txBox="1"/>
          <p:nvPr/>
        </p:nvSpPr>
        <p:spPr>
          <a:xfrm>
            <a:off x="6407216" y="2107932"/>
            <a:ext cx="12272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احدب اول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187BAF-A770-4CBD-97C5-9657010C5F01}"/>
              </a:ext>
            </a:extLst>
          </p:cNvPr>
          <p:cNvSpPr txBox="1"/>
          <p:nvPr/>
        </p:nvSpPr>
        <p:spPr>
          <a:xfrm>
            <a:off x="5083745" y="2177211"/>
            <a:ext cx="10876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بدر</a:t>
            </a:r>
            <a:r>
              <a:rPr lang="ar-BH" dirty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C2172A-D042-4812-AF24-CBFCD69621DF}"/>
              </a:ext>
            </a:extLst>
          </p:cNvPr>
          <p:cNvSpPr txBox="1"/>
          <p:nvPr/>
        </p:nvSpPr>
        <p:spPr>
          <a:xfrm>
            <a:off x="3763478" y="2177211"/>
            <a:ext cx="1174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b="1" dirty="0">
                <a:solidFill>
                  <a:srgbClr val="FF0000"/>
                </a:solidFill>
              </a:rPr>
              <a:t>احدب أخير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6254E9-76BC-4ECB-B018-485F33E896FF}"/>
              </a:ext>
            </a:extLst>
          </p:cNvPr>
          <p:cNvSpPr txBox="1"/>
          <p:nvPr/>
        </p:nvSpPr>
        <p:spPr>
          <a:xfrm>
            <a:off x="2330917" y="2146433"/>
            <a:ext cx="108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b="1" dirty="0">
                <a:solidFill>
                  <a:srgbClr val="FF0000"/>
                </a:solidFill>
              </a:rPr>
              <a:t>تربيع أخير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3502D7-3946-4589-8652-D0FCDE0E531C}"/>
              </a:ext>
            </a:extLst>
          </p:cNvPr>
          <p:cNvSpPr txBox="1"/>
          <p:nvPr/>
        </p:nvSpPr>
        <p:spPr>
          <a:xfrm>
            <a:off x="1074822" y="2138710"/>
            <a:ext cx="10202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BH" sz="2000" b="1" dirty="0">
                <a:solidFill>
                  <a:srgbClr val="FF0000"/>
                </a:solidFill>
              </a:rPr>
              <a:t>هلال اخير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B6CD99-EF7A-43FA-8B1B-A6535038D7A4}"/>
              </a:ext>
            </a:extLst>
          </p:cNvPr>
          <p:cNvSpPr txBox="1"/>
          <p:nvPr/>
        </p:nvSpPr>
        <p:spPr>
          <a:xfrm>
            <a:off x="4509435" y="5373924"/>
            <a:ext cx="6097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ct val="0"/>
              </a:spcBef>
              <a:buFontTx/>
              <a:buNone/>
            </a:pPr>
            <a:r>
              <a:rPr lang="ar-BH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كسوف الشمس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6BE3894E-8609-46AD-B8B7-DDAC14756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932" y="5884083"/>
            <a:ext cx="418816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BH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حيث يقع القمر بين الأرض و الشمس ويمنع ضوءها من الوصول إلى الأرض. </a:t>
            </a:r>
            <a:endParaRPr lang="en-US" altLang="en-US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AD8EB21E-49E4-49E8-8552-0AEDE555C7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961" y="5343206"/>
            <a:ext cx="25923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BH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خسوف القمر </a:t>
            </a:r>
            <a:endParaRPr lang="en-US" altLang="en-US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EEB0D45F-5A98-4025-9ADC-3F76EF5E5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585" y="5867859"/>
            <a:ext cx="393840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algn="r" rtl="1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rtl="0">
              <a:spcBef>
                <a:spcPct val="0"/>
              </a:spcBef>
              <a:buFontTx/>
              <a:buNone/>
            </a:pPr>
            <a:r>
              <a:rPr lang="ar-BH" altLang="en-US" sz="2000" b="1" dirty="0">
                <a:solidFill>
                  <a:srgbClr val="FF0000"/>
                </a:solidFill>
                <a:latin typeface="Arial" panose="020B0604020202020204" pitchFamily="34" charset="0"/>
              </a:rPr>
              <a:t>حيث تقع الأرض بين الشمس و القمر، فيسقط ظلها على القمر الذي يصبح معتماً بالكامل. </a:t>
            </a:r>
            <a:endParaRPr lang="en-US" altLang="en-US" sz="20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1694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0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508371-30CC-4A91-BCF7-034C29418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27" y="199853"/>
            <a:ext cx="10799545" cy="665814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3C61581-DC79-4AEA-96CF-EB844655304F}"/>
              </a:ext>
            </a:extLst>
          </p:cNvPr>
          <p:cNvSpPr txBox="1"/>
          <p:nvPr/>
        </p:nvSpPr>
        <p:spPr>
          <a:xfrm>
            <a:off x="5265019" y="2733575"/>
            <a:ext cx="22234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مد منخفض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2B7429-E10D-44D7-A817-99CD239AC442}"/>
              </a:ext>
            </a:extLst>
          </p:cNvPr>
          <p:cNvSpPr txBox="1"/>
          <p:nvPr/>
        </p:nvSpPr>
        <p:spPr>
          <a:xfrm>
            <a:off x="4454088" y="3123481"/>
            <a:ext cx="48631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ar-BH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عندما يشكل كل من القمر و الشمس زاوية قائمة مع الأرض، 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369D56-4F8D-463C-917A-BEC2BDC42957}"/>
              </a:ext>
            </a:extLst>
          </p:cNvPr>
          <p:cNvSpPr txBox="1"/>
          <p:nvPr/>
        </p:nvSpPr>
        <p:spPr>
          <a:xfrm>
            <a:off x="1674796" y="2608446"/>
            <a:ext cx="2088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مد وجزر الربيع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E19B78-1730-41F8-85CD-C9E161A0BAFC}"/>
              </a:ext>
            </a:extLst>
          </p:cNvPr>
          <p:cNvSpPr txBox="1"/>
          <p:nvPr/>
        </p:nvSpPr>
        <p:spPr>
          <a:xfrm>
            <a:off x="594760" y="3138581"/>
            <a:ext cx="3960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ct val="0"/>
              </a:spcBef>
              <a:buFontTx/>
              <a:buNone/>
            </a:pPr>
            <a:r>
              <a:rPr lang="ar-BH" altLang="en-US" sz="1800" b="1" dirty="0">
                <a:solidFill>
                  <a:srgbClr val="FF0000"/>
                </a:solidFill>
                <a:latin typeface="Arial" panose="020B0604020202020204" pitchFamily="34" charset="0"/>
              </a:rPr>
              <a:t>بسبب اتحاد جاذبية القمر و الشمس في اتجاه واحد</a:t>
            </a:r>
            <a:endParaRPr lang="en-US" altLang="en-US" sz="1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87D6AA-3630-4EFE-B457-95371ED7B296}"/>
              </a:ext>
            </a:extLst>
          </p:cNvPr>
          <p:cNvSpPr txBox="1"/>
          <p:nvPr/>
        </p:nvSpPr>
        <p:spPr>
          <a:xfrm>
            <a:off x="8191098" y="4348295"/>
            <a:ext cx="20790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زحل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EB3C65-C9BE-44AC-B8A3-EC01584E8814}"/>
              </a:ext>
            </a:extLst>
          </p:cNvPr>
          <p:cNvSpPr txBox="1"/>
          <p:nvPr/>
        </p:nvSpPr>
        <p:spPr>
          <a:xfrm>
            <a:off x="8710862" y="4775296"/>
            <a:ext cx="10395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المشتري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C89D4D-80EB-415F-9339-6447EA9FA018}"/>
              </a:ext>
            </a:extLst>
          </p:cNvPr>
          <p:cNvSpPr txBox="1"/>
          <p:nvPr/>
        </p:nvSpPr>
        <p:spPr>
          <a:xfrm>
            <a:off x="8710861" y="5234555"/>
            <a:ext cx="1260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الأرض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1FFC672-AC38-4A31-AF42-76DEBFD9CA00}"/>
              </a:ext>
            </a:extLst>
          </p:cNvPr>
          <p:cNvSpPr txBox="1"/>
          <p:nvPr/>
        </p:nvSpPr>
        <p:spPr>
          <a:xfrm>
            <a:off x="8710861" y="5634665"/>
            <a:ext cx="1337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أورانوس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79A3FEC-6789-498A-930E-9B623C12A755}"/>
              </a:ext>
            </a:extLst>
          </p:cNvPr>
          <p:cNvSpPr txBox="1"/>
          <p:nvPr/>
        </p:nvSpPr>
        <p:spPr>
          <a:xfrm>
            <a:off x="8595360" y="6150543"/>
            <a:ext cx="14534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BH" sz="2000" b="1" dirty="0">
                <a:solidFill>
                  <a:srgbClr val="FF0000"/>
                </a:solidFill>
              </a:rPr>
              <a:t>المريخ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29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2C2D1F"/>
      </a:dk2>
      <a:lt2>
        <a:srgbClr val="FAF2C5"/>
      </a:lt2>
      <a:accent1>
        <a:srgbClr val="EA9736"/>
      </a:accent1>
      <a:accent2>
        <a:srgbClr val="EACF56"/>
      </a:accent2>
      <a:accent3>
        <a:srgbClr val="77D4D6"/>
      </a:accent3>
      <a:accent4>
        <a:srgbClr val="54AFDC"/>
      </a:accent4>
      <a:accent5>
        <a:srgbClr val="88C363"/>
      </a:accent5>
      <a:accent6>
        <a:srgbClr val="D9D899"/>
      </a:accent6>
      <a:hlink>
        <a:srgbClr val="A7A574"/>
      </a:hlink>
      <a:folHlink>
        <a:srgbClr val="8B887A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9B359FC9-1E88-4883-B31D-CCECAE2A7B3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6A90C62F48554ABDD2E4EC01716DF1" ma:contentTypeVersion="3" ma:contentTypeDescription="Create a new document." ma:contentTypeScope="" ma:versionID="dbb311bdc1ec09192b975c4cec5a8538">
  <xsd:schema xmlns:xsd="http://www.w3.org/2001/XMLSchema" xmlns:xs="http://www.w3.org/2001/XMLSchema" xmlns:p="http://schemas.microsoft.com/office/2006/metadata/properties" xmlns:ns2="64b3cfa2-0cac-455e-881e-93d30bb53f4f" targetNamespace="http://schemas.microsoft.com/office/2006/metadata/properties" ma:root="true" ma:fieldsID="58ef617449e9630c231daf1f9b3600e1" ns2:_="">
    <xsd:import namespace="64b3cfa2-0cac-455e-881e-93d30bb53f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3cfa2-0cac-455e-881e-93d30bb53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442977-353F-4CEE-95F3-25986E65A23C}"/>
</file>

<file path=customXml/itemProps2.xml><?xml version="1.0" encoding="utf-8"?>
<ds:datastoreItem xmlns:ds="http://schemas.openxmlformats.org/officeDocument/2006/customXml" ds:itemID="{01C2F3E7-B8D5-402E-8B89-596754DC2E31}"/>
</file>

<file path=customXml/itemProps3.xml><?xml version="1.0" encoding="utf-8"?>
<ds:datastoreItem xmlns:ds="http://schemas.openxmlformats.org/officeDocument/2006/customXml" ds:itemID="{E394328A-185A-47C3-8FF0-6A27FA80C4A5}"/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63</TotalTime>
  <Words>300</Words>
  <Application>Microsoft Office PowerPoint</Application>
  <PresentationFormat>Widescreen</PresentationFormat>
  <Paragraphs>64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MS Shell Dlg 2</vt:lpstr>
      <vt:lpstr>Wingdings</vt:lpstr>
      <vt:lpstr>Wingdings 3</vt:lpstr>
      <vt:lpstr>Madison</vt:lpstr>
      <vt:lpstr>مراجعة الاختبار الثاني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مراجعة الاختبار الثاني </dc:title>
  <dc:creator>BAYAN MOHAMED SAEED ALARAIBI</dc:creator>
  <cp:lastModifiedBy>BAYAN MOHAMED SAEED ALARAIBI</cp:lastModifiedBy>
  <cp:revision>20</cp:revision>
  <dcterms:created xsi:type="dcterms:W3CDTF">2026-11-02T10:23:10Z</dcterms:created>
  <dcterms:modified xsi:type="dcterms:W3CDTF">2026-11-02T16:42:35Z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0x010100D56A90C62F48554ABDD2E4EC01716DF1</vt:lpwstr>
  </property>
</Properties>
</file>