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9" r:id="rId3"/>
    <p:sldId id="396" r:id="rId4"/>
    <p:sldId id="389" r:id="rId5"/>
    <p:sldId id="421" r:id="rId6"/>
    <p:sldId id="409" r:id="rId7"/>
    <p:sldId id="420" r:id="rId8"/>
    <p:sldId id="385" r:id="rId9"/>
    <p:sldId id="422" r:id="rId10"/>
    <p:sldId id="419" r:id="rId11"/>
    <p:sldId id="414" r:id="rId12"/>
    <p:sldId id="410" r:id="rId13"/>
    <p:sldId id="411" r:id="rId14"/>
    <p:sldId id="392" r:id="rId15"/>
    <p:sldId id="383" r:id="rId16"/>
    <p:sldId id="36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FFFF"/>
    <a:srgbClr val="99CCFF"/>
    <a:srgbClr val="CC9900"/>
    <a:srgbClr val="CC3300"/>
    <a:srgbClr val="FFFFCC"/>
    <a:srgbClr val="FFCC99"/>
    <a:srgbClr val="CCECFF"/>
    <a:srgbClr val="FFF4E7"/>
    <a:srgbClr val="FFE8CB"/>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342" autoAdjust="0"/>
  </p:normalViewPr>
  <p:slideViewPr>
    <p:cSldViewPr snapToGrid="0">
      <p:cViewPr varScale="1">
        <p:scale>
          <a:sx n="65" d="100"/>
          <a:sy n="65" d="100"/>
        </p:scale>
        <p:origin x="66"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E9C352-49FB-41D0-91D7-09C5021B2182}" type="datetimeFigureOut">
              <a:rPr lang="en-US" smtClean="0"/>
              <a:t>3/10/2021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DAC24B-C42E-481B-92D6-7312A7645053}" type="slidenum">
              <a:rPr lang="en-US" smtClean="0"/>
              <a:t>‹#›</a:t>
            </a:fld>
            <a:endParaRPr lang="en-US"/>
          </a:p>
        </p:txBody>
      </p:sp>
    </p:spTree>
    <p:extLst>
      <p:ext uri="{BB962C8B-B14F-4D97-AF65-F5344CB8AC3E}">
        <p14:creationId xmlns:p14="http://schemas.microsoft.com/office/powerpoint/2010/main" val="171159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Instructions:</a:t>
            </a:r>
            <a:r>
              <a:rPr lang="en-US" baseline="0" dirty="0"/>
              <a:t> The teacher shows the students the statement for 30 second. They read it. Then the teacher covers the statement and present it again with some missing words. The students read it again trying to fill the blanks with the missing words.</a:t>
            </a:r>
            <a:endParaRPr lang="en-US" dirty="0"/>
          </a:p>
        </p:txBody>
      </p:sp>
      <p:sp>
        <p:nvSpPr>
          <p:cNvPr id="4" name="Slide Number Placeholder 3"/>
          <p:cNvSpPr>
            <a:spLocks noGrp="1"/>
          </p:cNvSpPr>
          <p:nvPr>
            <p:ph type="sldNum" sz="quarter" idx="10"/>
          </p:nvPr>
        </p:nvSpPr>
        <p:spPr/>
        <p:txBody>
          <a:bodyPr/>
          <a:lstStyle/>
          <a:p>
            <a:fld id="{46DAC24B-C42E-481B-92D6-7312A7645053}" type="slidenum">
              <a:rPr lang="en-US" smtClean="0"/>
              <a:t>3</a:t>
            </a:fld>
            <a:endParaRPr lang="en-US"/>
          </a:p>
        </p:txBody>
      </p:sp>
    </p:spTree>
    <p:extLst>
      <p:ext uri="{BB962C8B-B14F-4D97-AF65-F5344CB8AC3E}">
        <p14:creationId xmlns:p14="http://schemas.microsoft.com/office/powerpoint/2010/main" val="2180623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3/10/2021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8337D23-1DD6-422C-A23D-56C738F2BDFB}"/>
              </a:ext>
            </a:extLst>
          </p:cNvPr>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sp>
        <p:nvSpPr>
          <p:cNvPr id="6" name="Title 1">
            <a:extLst>
              <a:ext uri="{FF2B5EF4-FFF2-40B4-BE49-F238E27FC236}">
                <a16:creationId xmlns:a16="http://schemas.microsoft.com/office/drawing/2014/main" xmlns="" id="{6E1BC766-3E98-4FB2-8A76-C86131B01693}"/>
              </a:ext>
            </a:extLst>
          </p:cNvPr>
          <p:cNvSpPr>
            <a:spLocks noGrp="1"/>
          </p:cNvSpPr>
          <p:nvPr>
            <p:ph type="ctrTitle"/>
          </p:nvPr>
        </p:nvSpPr>
        <p:spPr>
          <a:xfrm>
            <a:off x="1603122" y="735542"/>
            <a:ext cx="9108930" cy="5381471"/>
          </a:xfrm>
        </p:spPr>
        <p:txBody>
          <a:bodyPr anchor="t">
            <a:normAutofit fontScale="90000"/>
          </a:bodyPr>
          <a:lstStyle/>
          <a:p>
            <a:pPr>
              <a:lnSpc>
                <a:spcPct val="150000"/>
              </a:lnSpc>
            </a:pPr>
            <a:r>
              <a:rPr lang="en-US" sz="3600" b="1" dirty="0">
                <a:latin typeface="Century Gothic" panose="020B0502020202020204" pitchFamily="34" charset="0"/>
              </a:rPr>
              <a:t/>
            </a:r>
            <a:br>
              <a:rPr lang="en-US" sz="3600" b="1" dirty="0">
                <a:latin typeface="Century Gothic" panose="020B0502020202020204" pitchFamily="34" charset="0"/>
              </a:rPr>
            </a:br>
            <a:r>
              <a:rPr lang="en-US" sz="3600" b="1" dirty="0">
                <a:latin typeface="Century Gothic" panose="020B0502020202020204" pitchFamily="34" charset="0"/>
              </a:rPr>
              <a:t>Impact 1</a:t>
            </a:r>
            <a:br>
              <a:rPr lang="en-US" sz="3600" b="1" dirty="0">
                <a:latin typeface="Century Gothic" panose="020B0502020202020204" pitchFamily="34" charset="0"/>
              </a:rPr>
            </a:br>
            <a:r>
              <a:rPr lang="en-US" sz="3600" b="1" dirty="0">
                <a:latin typeface="Century Gothic" panose="020B0502020202020204" pitchFamily="34" charset="0"/>
              </a:rPr>
              <a:t>Grade 7</a:t>
            </a:r>
            <a:br>
              <a:rPr lang="en-US" sz="3600" b="1" dirty="0">
                <a:latin typeface="Century Gothic" panose="020B0502020202020204" pitchFamily="34" charset="0"/>
              </a:rPr>
            </a:br>
            <a:r>
              <a:rPr lang="en-US" sz="3600" b="1" dirty="0">
                <a:latin typeface="Century Gothic" panose="020B0502020202020204" pitchFamily="34" charset="0"/>
              </a:rPr>
              <a:t>Semester 2</a:t>
            </a:r>
            <a:br>
              <a:rPr lang="en-US" sz="3600" b="1" dirty="0">
                <a:latin typeface="Century Gothic" panose="020B0502020202020204" pitchFamily="34" charset="0"/>
              </a:rPr>
            </a:br>
            <a:r>
              <a:rPr lang="en-US" sz="3600" b="1" dirty="0">
                <a:solidFill>
                  <a:schemeClr val="accent5"/>
                </a:solidFill>
                <a:latin typeface="Century Gothic" panose="020B0502020202020204" pitchFamily="34" charset="0"/>
              </a:rPr>
              <a:t>Unit </a:t>
            </a:r>
            <a:r>
              <a:rPr lang="en-US" sz="3600" b="1" dirty="0" smtClean="0">
                <a:solidFill>
                  <a:schemeClr val="accent5"/>
                </a:solidFill>
                <a:latin typeface="Century Gothic" panose="020B0502020202020204" pitchFamily="34" charset="0"/>
              </a:rPr>
              <a:t>6</a:t>
            </a:r>
            <a:r>
              <a:rPr lang="en-US" sz="4000" b="1" dirty="0">
                <a:solidFill>
                  <a:schemeClr val="accent5"/>
                </a:solidFill>
                <a:latin typeface="Century Gothic" panose="020B0502020202020204" pitchFamily="34" charset="0"/>
              </a:rPr>
              <a:t> </a:t>
            </a:r>
            <a:r>
              <a:rPr lang="en-US" sz="4000" b="1" dirty="0" smtClean="0">
                <a:solidFill>
                  <a:schemeClr val="accent5"/>
                </a:solidFill>
                <a:latin typeface="Century Gothic" panose="020B0502020202020204" pitchFamily="34" charset="0"/>
              </a:rPr>
              <a:t/>
            </a:r>
            <a:br>
              <a:rPr lang="en-US" sz="4000" b="1" dirty="0" smtClean="0">
                <a:solidFill>
                  <a:schemeClr val="accent5"/>
                </a:solidFill>
                <a:latin typeface="Century Gothic" panose="020B0502020202020204" pitchFamily="34" charset="0"/>
              </a:rPr>
            </a:br>
            <a:r>
              <a:rPr lang="en-US" sz="3600" b="1" dirty="0" smtClean="0">
                <a:solidFill>
                  <a:schemeClr val="accent5"/>
                </a:solidFill>
                <a:latin typeface="Century Gothic" panose="020B0502020202020204" pitchFamily="34" charset="0"/>
              </a:rPr>
              <a:t>Mix </a:t>
            </a:r>
            <a:r>
              <a:rPr lang="en-US" sz="3600" b="1" dirty="0">
                <a:solidFill>
                  <a:schemeClr val="accent5"/>
                </a:solidFill>
                <a:latin typeface="Century Gothic" panose="020B0502020202020204" pitchFamily="34" charset="0"/>
              </a:rPr>
              <a:t>and Mash</a:t>
            </a:r>
            <a:r>
              <a:rPr lang="en-US" sz="4000" b="1" dirty="0">
                <a:latin typeface="Century Gothic" panose="020B0502020202020204" pitchFamily="34" charset="0"/>
              </a:rPr>
              <a:t/>
            </a:r>
            <a:br>
              <a:rPr lang="en-US" sz="4000" b="1" dirty="0">
                <a:latin typeface="Century Gothic" panose="020B0502020202020204" pitchFamily="34" charset="0"/>
              </a:rPr>
            </a:br>
            <a:r>
              <a:rPr lang="en-US" sz="4000" b="1" dirty="0">
                <a:solidFill>
                  <a:srgbClr val="FF0000"/>
                </a:solidFill>
                <a:latin typeface="Century Gothic" panose="020B0502020202020204" pitchFamily="34" charset="0"/>
              </a:rPr>
              <a:t>Lesson </a:t>
            </a:r>
            <a:r>
              <a:rPr lang="en-US" sz="4000" b="1" dirty="0" smtClean="0">
                <a:solidFill>
                  <a:srgbClr val="FF0000"/>
                </a:solidFill>
                <a:latin typeface="Century Gothic" panose="020B0502020202020204" pitchFamily="34" charset="0"/>
              </a:rPr>
              <a:t>7. Writing</a:t>
            </a:r>
            <a:r>
              <a:rPr lang="en-US" sz="4000" b="1" dirty="0" smtClean="0">
                <a:latin typeface="Century Gothic" panose="020B0502020202020204" pitchFamily="34" charset="0"/>
              </a:rPr>
              <a:t/>
            </a:r>
            <a:br>
              <a:rPr lang="en-US" sz="4000" b="1" dirty="0" smtClean="0">
                <a:latin typeface="Century Gothic" panose="020B0502020202020204" pitchFamily="34" charset="0"/>
              </a:rPr>
            </a:br>
            <a:r>
              <a:rPr lang="en-US" sz="3600" b="1" dirty="0" smtClean="0">
                <a:latin typeface="Century Gothic" panose="020B0502020202020204" pitchFamily="34" charset="0"/>
              </a:rPr>
              <a:t>Page</a:t>
            </a:r>
            <a:r>
              <a:rPr lang="en-US" sz="3600" b="1" dirty="0">
                <a:latin typeface="Century Gothic" panose="020B0502020202020204" pitchFamily="34" charset="0"/>
              </a:rPr>
              <a:t>: 105</a:t>
            </a:r>
            <a:endParaRPr lang="en-US" sz="6600" b="1" dirty="0">
              <a:latin typeface="Century Gothic" panose="020B0502020202020204" pitchFamily="34" charset="0"/>
            </a:endParaRPr>
          </a:p>
        </p:txBody>
      </p:sp>
      <p:pic>
        <p:nvPicPr>
          <p:cNvPr id="4" name="Picture 3" descr="Jackson Riley: &lt;strong&gt;upcycling&lt;/strong&g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5336" y="2860012"/>
            <a:ext cx="3146777" cy="23600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20515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7F309231-56CC-4C5E-8144-29B4DFEEA4AE}"/>
              </a:ext>
            </a:extLst>
          </p:cNvPr>
          <p:cNvSpPr txBox="1"/>
          <p:nvPr/>
        </p:nvSpPr>
        <p:spPr>
          <a:xfrm>
            <a:off x="819729" y="1882715"/>
            <a:ext cx="11225751" cy="3724096"/>
          </a:xfrm>
          <a:prstGeom prst="rect">
            <a:avLst/>
          </a:prstGeom>
          <a:noFill/>
        </p:spPr>
        <p:txBody>
          <a:bodyPr wrap="square" rtlCol="0">
            <a:spAutoFit/>
          </a:bodyPr>
          <a:lstStyle/>
          <a:p>
            <a:pPr algn="ctr"/>
            <a:r>
              <a:rPr lang="en-US" sz="4800" b="1" dirty="0">
                <a:solidFill>
                  <a:srgbClr val="C00000"/>
                </a:solidFill>
                <a:latin typeface="Century Gothic" panose="020B0502020202020204" pitchFamily="34" charset="0"/>
              </a:rPr>
              <a:t>Objectives</a:t>
            </a:r>
            <a:endParaRPr lang="en-US" sz="3600" b="1" dirty="0">
              <a:solidFill>
                <a:srgbClr val="C00000"/>
              </a:solidFill>
              <a:latin typeface="Century Gothic" panose="020B0502020202020204" pitchFamily="34" charset="0"/>
            </a:endParaRPr>
          </a:p>
          <a:p>
            <a:endParaRPr lang="en-US" sz="2800" b="1" dirty="0"/>
          </a:p>
          <a:p>
            <a:r>
              <a:rPr lang="en-US" sz="3200" b="1" dirty="0">
                <a:latin typeface="Century Gothic" panose="020B0502020202020204" pitchFamily="34" charset="0"/>
              </a:rPr>
              <a:t>At the end of this lesson the student will be able to</a:t>
            </a:r>
            <a:r>
              <a:rPr lang="en-US" sz="3200" b="1" dirty="0" smtClean="0">
                <a:latin typeface="Century Gothic" panose="020B0502020202020204" pitchFamily="34" charset="0"/>
              </a:rPr>
              <a:t>:</a:t>
            </a:r>
          </a:p>
          <a:p>
            <a:endParaRPr lang="en-US" sz="3200" b="1" dirty="0">
              <a:latin typeface="Century Gothic" panose="020B0502020202020204" pitchFamily="34" charset="0"/>
            </a:endParaRPr>
          </a:p>
          <a:p>
            <a:r>
              <a:rPr lang="en-US" sz="3200" b="1" dirty="0" smtClean="0">
                <a:latin typeface="Century Gothic" panose="020B0502020202020204" pitchFamily="34" charset="0"/>
              </a:rPr>
              <a:t>- </a:t>
            </a:r>
            <a:r>
              <a:rPr lang="en-US" sz="3200" b="1" dirty="0" err="1">
                <a:latin typeface="Century Gothic" panose="020B0502020202020204" pitchFamily="34" charset="0"/>
              </a:rPr>
              <a:t>r</a:t>
            </a:r>
            <a:r>
              <a:rPr lang="en-US" sz="3200" b="1" dirty="0" err="1" smtClean="0">
                <a:latin typeface="Century Gothic" panose="020B0502020202020204" pitchFamily="34" charset="0"/>
              </a:rPr>
              <a:t>ecognise</a:t>
            </a:r>
            <a:r>
              <a:rPr lang="en-US" sz="3200" b="1" dirty="0" smtClean="0">
                <a:latin typeface="Century Gothic" panose="020B0502020202020204" pitchFamily="34" charset="0"/>
              </a:rPr>
              <a:t> the meaning of “upcycling”. </a:t>
            </a:r>
            <a:endParaRPr lang="en-US" sz="3200" b="1" dirty="0">
              <a:latin typeface="Century Gothic" panose="020B0502020202020204" pitchFamily="34" charset="0"/>
            </a:endParaRPr>
          </a:p>
          <a:p>
            <a:r>
              <a:rPr lang="en-US" altLang="en-US" sz="3200" b="1" dirty="0">
                <a:latin typeface="Century Gothic" panose="020B0502020202020204" pitchFamily="34" charset="0"/>
              </a:rPr>
              <a:t>- write an article about “upcycling ideas”.</a:t>
            </a:r>
          </a:p>
          <a:p>
            <a:endParaRPr lang="en-US" altLang="en-US" sz="3200" b="1" dirty="0">
              <a:solidFill>
                <a:srgbClr val="0070C0"/>
              </a:solidFill>
              <a:latin typeface="Century Gothic" panose="020B0502020202020204" pitchFamily="34" charset="0"/>
            </a:endParaRPr>
          </a:p>
        </p:txBody>
      </p:sp>
      <p:pic>
        <p:nvPicPr>
          <p:cNvPr id="3" name="Picture 2">
            <a:extLst>
              <a:ext uri="{FF2B5EF4-FFF2-40B4-BE49-F238E27FC236}">
                <a16:creationId xmlns:a16="http://schemas.microsoft.com/office/drawing/2014/main" xmlns="" id="{32F98816-1278-49E1-B451-0DDD903C5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476" y="140024"/>
            <a:ext cx="1646183" cy="1268068"/>
          </a:xfrm>
          <a:prstGeom prst="rect">
            <a:avLst/>
          </a:prstGeom>
        </p:spPr>
      </p:pic>
      <p:sp>
        <p:nvSpPr>
          <p:cNvPr id="5"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7457998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xmlns="" id="{FEF29314-4091-4C50-8B8B-6D9C7B8DB3C3}"/>
              </a:ext>
            </a:extLst>
          </p:cNvPr>
          <p:cNvSpPr/>
          <p:nvPr/>
        </p:nvSpPr>
        <p:spPr>
          <a:xfrm>
            <a:off x="764088" y="345588"/>
            <a:ext cx="11272325" cy="892552"/>
          </a:xfrm>
          <a:prstGeom prst="rect">
            <a:avLst/>
          </a:prstGeom>
        </p:spPr>
        <p:txBody>
          <a:bodyPr wrap="square">
            <a:spAutoFit/>
          </a:bodyPr>
          <a:lstStyle/>
          <a:p>
            <a:r>
              <a:rPr lang="en-US" sz="2600" b="1" dirty="0">
                <a:solidFill>
                  <a:srgbClr val="FF0000"/>
                </a:solidFill>
                <a:latin typeface="Century Gothic" panose="020B0502020202020204" pitchFamily="34" charset="0"/>
              </a:rPr>
              <a:t>Read the statement below for 30 seconds, then answer the questions. Follow the instructions.</a:t>
            </a:r>
            <a:endParaRPr lang="en-US" sz="2600" dirty="0">
              <a:solidFill>
                <a:srgbClr val="FF0000"/>
              </a:solidFill>
              <a:latin typeface="Century Gothic" panose="020B0502020202020204" pitchFamily="34" charset="0"/>
            </a:endParaRPr>
          </a:p>
        </p:txBody>
      </p:sp>
      <p:sp>
        <p:nvSpPr>
          <p:cNvPr id="28" name="Rectangle 27">
            <a:extLst>
              <a:ext uri="{FF2B5EF4-FFF2-40B4-BE49-F238E27FC236}">
                <a16:creationId xmlns:a16="http://schemas.microsoft.com/office/drawing/2014/main" xmlns="" id="{FEF29314-4091-4C50-8B8B-6D9C7B8DB3C3}"/>
              </a:ext>
            </a:extLst>
          </p:cNvPr>
          <p:cNvSpPr/>
          <p:nvPr/>
        </p:nvSpPr>
        <p:spPr>
          <a:xfrm>
            <a:off x="4372609" y="742418"/>
            <a:ext cx="6000361" cy="492443"/>
          </a:xfrm>
          <a:prstGeom prst="rect">
            <a:avLst/>
          </a:prstGeom>
        </p:spPr>
        <p:txBody>
          <a:bodyPr wrap="none">
            <a:spAutoFit/>
          </a:bodyPr>
          <a:lstStyle/>
          <a:p>
            <a:r>
              <a:rPr lang="en-US" sz="2600" b="1" dirty="0">
                <a:solidFill>
                  <a:srgbClr val="FF0000"/>
                </a:solidFill>
                <a:latin typeface="Century Gothic" panose="020B0502020202020204" pitchFamily="34" charset="0"/>
              </a:rPr>
              <a:t>Once you finish, check the answers.</a:t>
            </a:r>
          </a:p>
        </p:txBody>
      </p:sp>
      <p:sp>
        <p:nvSpPr>
          <p:cNvPr id="7" name="Rectangle 6"/>
          <p:cNvSpPr/>
          <p:nvPr/>
        </p:nvSpPr>
        <p:spPr>
          <a:xfrm>
            <a:off x="1025793" y="1250053"/>
            <a:ext cx="9882691" cy="1107996"/>
          </a:xfrm>
          <a:prstGeom prst="rect">
            <a:avLst/>
          </a:prstGeom>
        </p:spPr>
        <p:txBody>
          <a:bodyPr wrap="square">
            <a:spAutoFit/>
          </a:bodyPr>
          <a:lstStyle/>
          <a:p>
            <a:r>
              <a:rPr lang="en-US" dirty="0">
                <a:solidFill>
                  <a:srgbClr val="1D2A57"/>
                </a:solidFill>
                <a:latin typeface="Arial" panose="020B0604020202020204" pitchFamily="34" charset="0"/>
              </a:rPr>
              <a:t> </a:t>
            </a:r>
          </a:p>
          <a:p>
            <a:r>
              <a:rPr lang="en-US" sz="2400" b="1" dirty="0">
                <a:latin typeface="Century Gothic" panose="020B0502020202020204" pitchFamily="34" charset="0"/>
              </a:rPr>
              <a:t>“Upcycling means the activity of making new furniture, objects, etc. Out of old, used things or waste material.”</a:t>
            </a:r>
            <a:endParaRPr lang="en-US" sz="2400" b="1" i="0" dirty="0">
              <a:effectLst/>
              <a:latin typeface="Century Gothic" panose="020B0502020202020204" pitchFamily="34" charset="0"/>
            </a:endParaRPr>
          </a:p>
        </p:txBody>
      </p:sp>
      <p:sp>
        <p:nvSpPr>
          <p:cNvPr id="22" name="Rectangle 21">
            <a:extLst>
              <a:ext uri="{FF2B5EF4-FFF2-40B4-BE49-F238E27FC236}">
                <a16:creationId xmlns:a16="http://schemas.microsoft.com/office/drawing/2014/main" xmlns="" id="{FEF29314-4091-4C50-8B8B-6D9C7B8DB3C3}"/>
              </a:ext>
            </a:extLst>
          </p:cNvPr>
          <p:cNvSpPr/>
          <p:nvPr/>
        </p:nvSpPr>
        <p:spPr>
          <a:xfrm>
            <a:off x="1032964" y="2899282"/>
            <a:ext cx="9476373" cy="461665"/>
          </a:xfrm>
          <a:prstGeom prst="rect">
            <a:avLst/>
          </a:prstGeom>
        </p:spPr>
        <p:txBody>
          <a:bodyPr wrap="square">
            <a:spAutoFit/>
          </a:bodyPr>
          <a:lstStyle/>
          <a:p>
            <a:r>
              <a:rPr lang="en-US" sz="2400" b="1" dirty="0">
                <a:solidFill>
                  <a:srgbClr val="FF0000"/>
                </a:solidFill>
                <a:latin typeface="Century Gothic" panose="020B0502020202020204" pitchFamily="34" charset="0"/>
              </a:rPr>
              <a:t>Now read and complete the statement with the missing words.</a:t>
            </a:r>
            <a:endParaRPr lang="en-US" sz="2400" dirty="0">
              <a:solidFill>
                <a:srgbClr val="FF0000"/>
              </a:solidFill>
              <a:latin typeface="Century Gothic" panose="020B0502020202020204" pitchFamily="34" charset="0"/>
            </a:endParaRPr>
          </a:p>
        </p:txBody>
      </p:sp>
      <p:sp>
        <p:nvSpPr>
          <p:cNvPr id="27" name="Rectangle 26"/>
          <p:cNvSpPr/>
          <p:nvPr/>
        </p:nvSpPr>
        <p:spPr>
          <a:xfrm>
            <a:off x="1212598" y="3335324"/>
            <a:ext cx="10308842" cy="1107996"/>
          </a:xfrm>
          <a:prstGeom prst="rect">
            <a:avLst/>
          </a:prstGeom>
        </p:spPr>
        <p:txBody>
          <a:bodyPr wrap="square">
            <a:spAutoFit/>
          </a:bodyPr>
          <a:lstStyle/>
          <a:p>
            <a:r>
              <a:rPr lang="en-US" dirty="0">
                <a:solidFill>
                  <a:srgbClr val="1D2A57"/>
                </a:solidFill>
                <a:latin typeface="Arial" panose="020B0604020202020204" pitchFamily="34" charset="0"/>
              </a:rPr>
              <a:t> </a:t>
            </a:r>
          </a:p>
          <a:p>
            <a:r>
              <a:rPr lang="en-US" sz="2400" b="1" dirty="0">
                <a:latin typeface="Century Gothic" panose="020B0502020202020204" pitchFamily="34" charset="0"/>
              </a:rPr>
              <a:t>“Upcycling means the activity of </a:t>
            </a:r>
            <a:r>
              <a:rPr lang="en-US" sz="2400" dirty="0">
                <a:latin typeface="Century Gothic" panose="020B0502020202020204" pitchFamily="34" charset="0"/>
              </a:rPr>
              <a:t>…………….</a:t>
            </a:r>
            <a:r>
              <a:rPr lang="en-US" sz="2400" b="1" dirty="0">
                <a:latin typeface="Century Gothic" panose="020B0502020202020204" pitchFamily="34" charset="0"/>
              </a:rPr>
              <a:t> new furniture, objects, etc. </a:t>
            </a:r>
            <a:r>
              <a:rPr lang="en-US" sz="2400" b="1" dirty="0" smtClean="0">
                <a:latin typeface="Century Gothic" panose="020B0502020202020204" pitchFamily="34" charset="0"/>
              </a:rPr>
              <a:t>out </a:t>
            </a:r>
            <a:r>
              <a:rPr lang="en-US" sz="2400" b="1" dirty="0">
                <a:latin typeface="Century Gothic" panose="020B0502020202020204" pitchFamily="34" charset="0"/>
              </a:rPr>
              <a:t>of </a:t>
            </a:r>
            <a:r>
              <a:rPr lang="en-US" sz="2400" dirty="0">
                <a:latin typeface="Century Gothic" panose="020B0502020202020204" pitchFamily="34" charset="0"/>
              </a:rPr>
              <a:t>……..</a:t>
            </a:r>
            <a:r>
              <a:rPr lang="en-US" sz="2400" b="1" dirty="0">
                <a:latin typeface="Century Gothic" panose="020B0502020202020204" pitchFamily="34" charset="0"/>
              </a:rPr>
              <a:t>, used things or </a:t>
            </a:r>
            <a:r>
              <a:rPr lang="en-US" sz="2400" dirty="0">
                <a:latin typeface="Century Gothic" panose="020B0502020202020204" pitchFamily="34" charset="0"/>
              </a:rPr>
              <a:t>………………</a:t>
            </a:r>
            <a:r>
              <a:rPr lang="en-US" sz="2400" b="1" dirty="0">
                <a:latin typeface="Century Gothic" panose="020B0502020202020204" pitchFamily="34" charset="0"/>
              </a:rPr>
              <a:t> material.”</a:t>
            </a:r>
            <a:endParaRPr lang="en-US" sz="2400" b="1" i="0" dirty="0">
              <a:effectLst/>
              <a:latin typeface="Century Gothic" panose="020B0502020202020204" pitchFamily="34" charset="0"/>
            </a:endParaRPr>
          </a:p>
        </p:txBody>
      </p:sp>
      <p:sp>
        <p:nvSpPr>
          <p:cNvPr id="8" name="Rectangle 7"/>
          <p:cNvSpPr/>
          <p:nvPr/>
        </p:nvSpPr>
        <p:spPr>
          <a:xfrm>
            <a:off x="645689" y="1257803"/>
            <a:ext cx="10262795" cy="1472642"/>
          </a:xfrm>
          <a:prstGeom prst="rect">
            <a:avLst/>
          </a:prstGeom>
          <a:solidFill>
            <a:schemeClr val="accent4">
              <a:lumMod val="20000"/>
              <a:lumOff val="8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xmlns="" id="{FEF29314-4091-4C50-8B8B-6D9C7B8DB3C3}"/>
              </a:ext>
            </a:extLst>
          </p:cNvPr>
          <p:cNvSpPr/>
          <p:nvPr/>
        </p:nvSpPr>
        <p:spPr>
          <a:xfrm>
            <a:off x="6280563" y="3552508"/>
            <a:ext cx="1443033" cy="461665"/>
          </a:xfrm>
          <a:prstGeom prst="rect">
            <a:avLst/>
          </a:prstGeom>
        </p:spPr>
        <p:txBody>
          <a:bodyPr wrap="square">
            <a:spAutoFit/>
          </a:bodyPr>
          <a:lstStyle/>
          <a:p>
            <a:pPr algn="ctr"/>
            <a:r>
              <a:rPr lang="en-US" sz="2400" b="1" dirty="0">
                <a:solidFill>
                  <a:srgbClr val="0070C0"/>
                </a:solidFill>
                <a:latin typeface="Century Gothic" panose="020B0502020202020204" pitchFamily="34" charset="0"/>
              </a:rPr>
              <a:t>making</a:t>
            </a:r>
            <a:endParaRPr lang="en-US" sz="2000" b="1" dirty="0">
              <a:solidFill>
                <a:srgbClr val="0070C0"/>
              </a:solidFill>
              <a:latin typeface="Century Gothic" panose="020B0502020202020204" pitchFamily="34" charset="0"/>
            </a:endParaRPr>
          </a:p>
        </p:txBody>
      </p:sp>
      <p:sp>
        <p:nvSpPr>
          <p:cNvPr id="30" name="Rectangle 29">
            <a:extLst>
              <a:ext uri="{FF2B5EF4-FFF2-40B4-BE49-F238E27FC236}">
                <a16:creationId xmlns:a16="http://schemas.microsoft.com/office/drawing/2014/main" xmlns="" id="{FEF29314-4091-4C50-8B8B-6D9C7B8DB3C3}"/>
              </a:ext>
            </a:extLst>
          </p:cNvPr>
          <p:cNvSpPr/>
          <p:nvPr/>
        </p:nvSpPr>
        <p:spPr>
          <a:xfrm>
            <a:off x="2883744" y="3929953"/>
            <a:ext cx="953041" cy="461665"/>
          </a:xfrm>
          <a:prstGeom prst="rect">
            <a:avLst/>
          </a:prstGeom>
        </p:spPr>
        <p:txBody>
          <a:bodyPr wrap="square">
            <a:spAutoFit/>
          </a:bodyPr>
          <a:lstStyle/>
          <a:p>
            <a:pPr algn="ctr"/>
            <a:r>
              <a:rPr lang="en-US" sz="2400" b="1" dirty="0">
                <a:solidFill>
                  <a:srgbClr val="0070C0"/>
                </a:solidFill>
                <a:latin typeface="Century Gothic" panose="020B0502020202020204" pitchFamily="34" charset="0"/>
              </a:rPr>
              <a:t>old</a:t>
            </a:r>
            <a:endParaRPr lang="en-US" sz="2000" b="1" dirty="0">
              <a:solidFill>
                <a:srgbClr val="0070C0"/>
              </a:solidFill>
              <a:latin typeface="Century Gothic" panose="020B0502020202020204" pitchFamily="34" charset="0"/>
            </a:endParaRPr>
          </a:p>
        </p:txBody>
      </p:sp>
      <p:sp>
        <p:nvSpPr>
          <p:cNvPr id="31" name="Rectangle 30">
            <a:extLst>
              <a:ext uri="{FF2B5EF4-FFF2-40B4-BE49-F238E27FC236}">
                <a16:creationId xmlns:a16="http://schemas.microsoft.com/office/drawing/2014/main" xmlns="" id="{FEF29314-4091-4C50-8B8B-6D9C7B8DB3C3}"/>
              </a:ext>
            </a:extLst>
          </p:cNvPr>
          <p:cNvSpPr/>
          <p:nvPr/>
        </p:nvSpPr>
        <p:spPr>
          <a:xfrm>
            <a:off x="6420036" y="3931417"/>
            <a:ext cx="1164088" cy="461665"/>
          </a:xfrm>
          <a:prstGeom prst="rect">
            <a:avLst/>
          </a:prstGeom>
        </p:spPr>
        <p:txBody>
          <a:bodyPr wrap="square">
            <a:spAutoFit/>
          </a:bodyPr>
          <a:lstStyle/>
          <a:p>
            <a:pPr algn="ctr"/>
            <a:r>
              <a:rPr lang="en-US" sz="2400" b="1" dirty="0">
                <a:solidFill>
                  <a:srgbClr val="0070C0"/>
                </a:solidFill>
                <a:latin typeface="Century Gothic" panose="020B0502020202020204" pitchFamily="34" charset="0"/>
              </a:rPr>
              <a:t>waste</a:t>
            </a:r>
            <a:endParaRPr lang="en-US" sz="2000" b="1" dirty="0">
              <a:solidFill>
                <a:srgbClr val="0070C0"/>
              </a:solidFill>
              <a:latin typeface="Century Gothic" panose="020B0502020202020204" pitchFamily="34" charset="0"/>
            </a:endParaRPr>
          </a:p>
        </p:txBody>
      </p:sp>
      <p:pic>
        <p:nvPicPr>
          <p:cNvPr id="9" name="Picture 8" descr="Jackson Riley: &lt;strong&gt;upcycling&lt;/strong&g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4192" y="4587255"/>
            <a:ext cx="2197248" cy="1647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xmlns="" id="{FEF29314-4091-4C50-8B8B-6D9C7B8DB3C3}"/>
              </a:ext>
            </a:extLst>
          </p:cNvPr>
          <p:cNvSpPr/>
          <p:nvPr/>
        </p:nvSpPr>
        <p:spPr>
          <a:xfrm>
            <a:off x="5109008" y="5073822"/>
            <a:ext cx="4031808" cy="461665"/>
          </a:xfrm>
          <a:prstGeom prst="rect">
            <a:avLst/>
          </a:prstGeom>
        </p:spPr>
        <p:txBody>
          <a:bodyPr wrap="square">
            <a:spAutoFit/>
          </a:bodyPr>
          <a:lstStyle/>
          <a:p>
            <a:r>
              <a:rPr lang="en-US" sz="2400" b="1" dirty="0">
                <a:latin typeface="Century Gothic" panose="020B0502020202020204" pitchFamily="34" charset="0"/>
              </a:rPr>
              <a:t>An example of upcycling</a:t>
            </a:r>
            <a:endParaRPr lang="en-US" sz="2400" dirty="0">
              <a:latin typeface="Century Gothic" panose="020B0502020202020204" pitchFamily="34" charset="0"/>
            </a:endParaRPr>
          </a:p>
        </p:txBody>
      </p:sp>
      <p:sp>
        <p:nvSpPr>
          <p:cNvPr id="15"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292663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6"/>
                                        </p:tgtEl>
                                      </p:cBhvr>
                                    </p:animEffect>
                                    <p:animScale>
                                      <p:cBhvr>
                                        <p:cTn id="7" dur="250" autoRev="1" fill="hold"/>
                                        <p:tgtEl>
                                          <p:spTgt spid="6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out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125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left)">
                                      <p:cBhvr>
                                        <p:cTn id="55" dur="750"/>
                                        <p:tgtEl>
                                          <p:spTgt spid="33"/>
                                        </p:tgtEl>
                                      </p:cBhvr>
                                    </p:animEffect>
                                  </p:childTnLst>
                                </p:cTn>
                              </p:par>
                              <p:par>
                                <p:cTn id="56" presetID="22" presetClass="entr" presetSubtype="2" fill="hold" nodeType="withEffect">
                                  <p:stCondLst>
                                    <p:cond delay="250"/>
                                  </p:stCondLst>
                                  <p:childTnLst>
                                    <p:set>
                                      <p:cBhvr>
                                        <p:cTn id="57" dur="1" fill="hold">
                                          <p:stCondLst>
                                            <p:cond delay="0"/>
                                          </p:stCondLst>
                                        </p:cTn>
                                        <p:tgtEl>
                                          <p:spTgt spid="9"/>
                                        </p:tgtEl>
                                        <p:attrNameLst>
                                          <p:attrName>style.visibility</p:attrName>
                                        </p:attrNameLst>
                                      </p:cBhvr>
                                      <p:to>
                                        <p:strVal val="visible"/>
                                      </p:to>
                                    </p:set>
                                    <p:animEffect transition="in" filter="wipe(right)">
                                      <p:cBhvr>
                                        <p:cTn id="58"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28" grpId="0"/>
      <p:bldP spid="22" grpId="0"/>
      <p:bldP spid="27" grpId="0"/>
      <p:bldP spid="8" grpId="0" animBg="1"/>
      <p:bldP spid="29" grpId="0"/>
      <p:bldP spid="30" grpId="0"/>
      <p:bldP spid="31"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2B2C77C-EA7F-49CF-A6B0-F06CAD49EF94}"/>
              </a:ext>
            </a:extLst>
          </p:cNvPr>
          <p:cNvSpPr/>
          <p:nvPr/>
        </p:nvSpPr>
        <p:spPr>
          <a:xfrm>
            <a:off x="4872748" y="2921169"/>
            <a:ext cx="2446504" cy="1015663"/>
          </a:xfrm>
          <a:prstGeom prst="rect">
            <a:avLst/>
          </a:prstGeom>
        </p:spPr>
        <p:txBody>
          <a:bodyPr wrap="none">
            <a:spAutoFit/>
          </a:bodyPr>
          <a:lstStyle/>
          <a:p>
            <a:r>
              <a:rPr lang="en-US" sz="6000" b="1" dirty="0">
                <a:solidFill>
                  <a:srgbClr val="0070C0"/>
                </a:solidFill>
                <a:latin typeface="Century Gothic" panose="020B0502020202020204" pitchFamily="34" charset="0"/>
              </a:rPr>
              <a:t>Task 1</a:t>
            </a:r>
            <a:endParaRPr lang="en-US" sz="6000" dirty="0">
              <a:solidFill>
                <a:srgbClr val="0070C0"/>
              </a:solidFill>
            </a:endParaRPr>
          </a:p>
        </p:txBody>
      </p:sp>
      <p:sp>
        <p:nvSpPr>
          <p:cNvPr id="6"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125312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954091" y="1117745"/>
            <a:ext cx="10287649" cy="3493264"/>
          </a:xfrm>
          <a:prstGeom prst="rect">
            <a:avLst/>
          </a:prstGeom>
          <a:solidFill>
            <a:schemeClr val="accent4">
              <a:lumMod val="20000"/>
              <a:lumOff val="80000"/>
            </a:schemeClr>
          </a:solidFill>
          <a:ln w="38100">
            <a:noFill/>
          </a:ln>
          <a:effectLst>
            <a:innerShdw blurRad="63500" dist="50800" dir="13500000">
              <a:prstClr val="black">
                <a:alpha val="50000"/>
              </a:prstClr>
            </a:innerShdw>
          </a:effectLst>
        </p:spPr>
        <p:txBody>
          <a:bodyPr wrap="square" rtlCol="0">
            <a:spAutoFit/>
          </a:bodyPr>
          <a:lstStyle/>
          <a:p>
            <a:pPr algn="just"/>
            <a:endParaRPr lang="en-US" sz="2000" dirty="0">
              <a:latin typeface="Century Gothic" panose="020B0502020202020204" pitchFamily="34" charset="0"/>
            </a:endParaRPr>
          </a:p>
          <a:p>
            <a:pPr algn="just"/>
            <a:r>
              <a:rPr lang="en-US" sz="2000" b="1" dirty="0">
                <a:latin typeface="Century Gothic" panose="020B0502020202020204" pitchFamily="34" charset="0"/>
              </a:rPr>
              <a:t>1-</a:t>
            </a:r>
            <a:r>
              <a:rPr lang="en-US" sz="2000" dirty="0">
                <a:latin typeface="Century Gothic" panose="020B0502020202020204" pitchFamily="34" charset="0"/>
              </a:rPr>
              <a:t> ……………………………………………………………………………………………..</a:t>
            </a:r>
          </a:p>
          <a:p>
            <a:pPr algn="just"/>
            <a:endParaRPr lang="en-US" sz="2000" dirty="0">
              <a:latin typeface="Century Gothic" panose="020B0502020202020204" pitchFamily="34" charset="0"/>
            </a:endParaRPr>
          </a:p>
          <a:p>
            <a:pPr algn="just"/>
            <a:r>
              <a:rPr lang="en-US" sz="2000" b="1" dirty="0">
                <a:latin typeface="Century Gothic" panose="020B0502020202020204" pitchFamily="34" charset="0"/>
              </a:rPr>
              <a:t>2- </a:t>
            </a:r>
            <a:r>
              <a:rPr lang="en-US" sz="2000" dirty="0">
                <a:latin typeface="Century Gothic" panose="020B0502020202020204" pitchFamily="34" charset="0"/>
              </a:rPr>
              <a:t>……………………………………………………………………………………………..</a:t>
            </a:r>
          </a:p>
          <a:p>
            <a:pPr algn="just"/>
            <a:endParaRPr lang="en-US" sz="2000" dirty="0">
              <a:latin typeface="Century Gothic" panose="020B0502020202020204" pitchFamily="34" charset="0"/>
            </a:endParaRPr>
          </a:p>
          <a:p>
            <a:pPr algn="just"/>
            <a:r>
              <a:rPr lang="en-US" sz="2000" b="1" dirty="0">
                <a:latin typeface="Century Gothic" panose="020B0502020202020204" pitchFamily="34" charset="0"/>
              </a:rPr>
              <a:t>3-</a:t>
            </a:r>
            <a:r>
              <a:rPr lang="en-US" sz="2000" dirty="0">
                <a:latin typeface="Century Gothic" panose="020B0502020202020204" pitchFamily="34" charset="0"/>
              </a:rPr>
              <a:t> ……………………………………………………………………………………………..</a:t>
            </a:r>
          </a:p>
          <a:p>
            <a:pPr algn="just"/>
            <a:endParaRPr lang="en-US" sz="2000" dirty="0">
              <a:latin typeface="Century Gothic" panose="020B0502020202020204" pitchFamily="34" charset="0"/>
            </a:endParaRPr>
          </a:p>
          <a:p>
            <a:pPr algn="just"/>
            <a:r>
              <a:rPr lang="en-US" sz="2000" b="1" dirty="0">
                <a:latin typeface="Century Gothic" panose="020B0502020202020204" pitchFamily="34" charset="0"/>
              </a:rPr>
              <a:t>4-</a:t>
            </a:r>
            <a:r>
              <a:rPr lang="en-US" sz="2000" dirty="0">
                <a:latin typeface="Century Gothic" panose="020B0502020202020204" pitchFamily="34" charset="0"/>
              </a:rPr>
              <a:t> ……………………………………………………………………………………………..</a:t>
            </a:r>
          </a:p>
          <a:p>
            <a:pPr algn="just"/>
            <a:endParaRPr lang="en-US" sz="2000" dirty="0">
              <a:latin typeface="Century Gothic" panose="020B0502020202020204" pitchFamily="34" charset="0"/>
            </a:endParaRPr>
          </a:p>
          <a:p>
            <a:pPr algn="just"/>
            <a:r>
              <a:rPr lang="en-US" sz="2000" b="1" dirty="0">
                <a:latin typeface="Century Gothic" panose="020B0502020202020204" pitchFamily="34" charset="0"/>
              </a:rPr>
              <a:t>5-</a:t>
            </a:r>
            <a:r>
              <a:rPr lang="en-US" sz="2000" dirty="0">
                <a:latin typeface="Century Gothic" panose="020B0502020202020204" pitchFamily="34" charset="0"/>
              </a:rPr>
              <a:t> ……………………………………………………………………………………………..</a:t>
            </a:r>
          </a:p>
          <a:p>
            <a:pPr algn="just"/>
            <a:endParaRPr lang="en-US" sz="2000" dirty="0">
              <a:latin typeface="Century Gothic" panose="020B0502020202020204" pitchFamily="34" charset="0"/>
            </a:endParaRPr>
          </a:p>
          <a:p>
            <a:pPr algn="just"/>
            <a:endParaRPr lang="en-US" sz="100" dirty="0">
              <a:latin typeface="Century Gothic" panose="020B0502020202020204" pitchFamily="34" charset="0"/>
            </a:endParaRPr>
          </a:p>
        </p:txBody>
      </p:sp>
      <p:sp>
        <p:nvSpPr>
          <p:cNvPr id="10" name="Rectangle 9">
            <a:extLst>
              <a:ext uri="{FF2B5EF4-FFF2-40B4-BE49-F238E27FC236}">
                <a16:creationId xmlns:a16="http://schemas.microsoft.com/office/drawing/2014/main" xmlns="" id="{0521358B-359B-4DFB-A9C9-43A7E207CA0D}"/>
              </a:ext>
            </a:extLst>
          </p:cNvPr>
          <p:cNvSpPr/>
          <p:nvPr/>
        </p:nvSpPr>
        <p:spPr>
          <a:xfrm>
            <a:off x="314909" y="188350"/>
            <a:ext cx="11482810" cy="492443"/>
          </a:xfrm>
          <a:prstGeom prst="rect">
            <a:avLst/>
          </a:prstGeom>
        </p:spPr>
        <p:txBody>
          <a:bodyPr wrap="square">
            <a:spAutoFit/>
          </a:bodyPr>
          <a:lstStyle/>
          <a:p>
            <a:r>
              <a:rPr lang="en-US" sz="2600" b="1" dirty="0">
                <a:solidFill>
                  <a:srgbClr val="FF0000"/>
                </a:solidFill>
                <a:latin typeface="Century Gothic" panose="020B0502020202020204" pitchFamily="34" charset="0"/>
              </a:rPr>
              <a:t>List as many ideas as you can about upcycling. An example is given.</a:t>
            </a:r>
          </a:p>
        </p:txBody>
      </p:sp>
      <p:sp>
        <p:nvSpPr>
          <p:cNvPr id="17" name="TextBox 16">
            <a:extLst>
              <a:ext uri="{FF2B5EF4-FFF2-40B4-BE49-F238E27FC236}">
                <a16:creationId xmlns:a16="http://schemas.microsoft.com/office/drawing/2014/main" xmlns="" id="{BB802F21-1FCA-4F1D-9340-5EDDE9446033}"/>
              </a:ext>
            </a:extLst>
          </p:cNvPr>
          <p:cNvSpPr txBox="1"/>
          <p:nvPr/>
        </p:nvSpPr>
        <p:spPr>
          <a:xfrm>
            <a:off x="1082184" y="628911"/>
            <a:ext cx="5225819" cy="430887"/>
          </a:xfrm>
          <a:prstGeom prst="rect">
            <a:avLst/>
          </a:prstGeom>
          <a:noFill/>
        </p:spPr>
        <p:txBody>
          <a:bodyPr wrap="square" rtlCol="0">
            <a:spAutoFit/>
          </a:bodyPr>
          <a:lstStyle/>
          <a:p>
            <a:pPr algn="ctr"/>
            <a:r>
              <a:rPr lang="en-US" sz="2200" b="1" dirty="0">
                <a:solidFill>
                  <a:srgbClr val="FF0000"/>
                </a:solidFill>
                <a:latin typeface="Century Gothic" panose="020B0502020202020204" pitchFamily="34" charset="0"/>
              </a:rPr>
              <a:t>Check some suggested answers.</a:t>
            </a:r>
          </a:p>
        </p:txBody>
      </p:sp>
      <p:sp>
        <p:nvSpPr>
          <p:cNvPr id="27" name="TextBox 26">
            <a:extLst>
              <a:ext uri="{FF2B5EF4-FFF2-40B4-BE49-F238E27FC236}">
                <a16:creationId xmlns:a16="http://schemas.microsoft.com/office/drawing/2014/main" xmlns="" id="{BB802F21-1FCA-4F1D-9340-5EDDE9446033}"/>
              </a:ext>
            </a:extLst>
          </p:cNvPr>
          <p:cNvSpPr txBox="1"/>
          <p:nvPr/>
        </p:nvSpPr>
        <p:spPr>
          <a:xfrm>
            <a:off x="1384309" y="1327183"/>
            <a:ext cx="9105983" cy="461665"/>
          </a:xfrm>
          <a:prstGeom prst="rect">
            <a:avLst/>
          </a:prstGeom>
          <a:noFill/>
          <a:ln>
            <a:noFill/>
          </a:ln>
        </p:spPr>
        <p:txBody>
          <a:bodyPr wrap="square" rtlCol="0">
            <a:spAutoFit/>
          </a:bodyPr>
          <a:lstStyle/>
          <a:p>
            <a:r>
              <a:rPr lang="en-US" sz="2400" b="1" dirty="0">
                <a:solidFill>
                  <a:srgbClr val="0070C0"/>
                </a:solidFill>
                <a:latin typeface="Century Gothic" panose="020B0502020202020204" pitchFamily="34" charset="0"/>
              </a:rPr>
              <a:t>Using a light bulb as a fishbowl.</a:t>
            </a:r>
          </a:p>
        </p:txBody>
      </p:sp>
      <p:sp>
        <p:nvSpPr>
          <p:cNvPr id="29" name="TextBox 28">
            <a:extLst>
              <a:ext uri="{FF2B5EF4-FFF2-40B4-BE49-F238E27FC236}">
                <a16:creationId xmlns:a16="http://schemas.microsoft.com/office/drawing/2014/main" xmlns="" id="{BB802F21-1FCA-4F1D-9340-5EDDE9446033}"/>
              </a:ext>
            </a:extLst>
          </p:cNvPr>
          <p:cNvSpPr txBox="1"/>
          <p:nvPr/>
        </p:nvSpPr>
        <p:spPr>
          <a:xfrm>
            <a:off x="1389861" y="1934178"/>
            <a:ext cx="9122177" cy="461665"/>
          </a:xfrm>
          <a:prstGeom prst="rect">
            <a:avLst/>
          </a:prstGeom>
          <a:noFill/>
          <a:ln>
            <a:noFill/>
          </a:ln>
        </p:spPr>
        <p:txBody>
          <a:bodyPr wrap="square" rtlCol="0">
            <a:spAutoFit/>
          </a:bodyPr>
          <a:lstStyle/>
          <a:p>
            <a:r>
              <a:rPr lang="en-US" sz="2400" b="1" dirty="0">
                <a:solidFill>
                  <a:srgbClr val="0070C0"/>
                </a:solidFill>
                <a:latin typeface="Century Gothic" panose="020B0502020202020204" pitchFamily="34" charset="0"/>
              </a:rPr>
              <a:t>Using plastic water bottles as holders for pens and pencils. </a:t>
            </a:r>
          </a:p>
        </p:txBody>
      </p:sp>
      <p:sp>
        <p:nvSpPr>
          <p:cNvPr id="34" name="TextBox 33">
            <a:extLst>
              <a:ext uri="{FF2B5EF4-FFF2-40B4-BE49-F238E27FC236}">
                <a16:creationId xmlns:a16="http://schemas.microsoft.com/office/drawing/2014/main" xmlns="" id="{BB802F21-1FCA-4F1D-9340-5EDDE9446033}"/>
              </a:ext>
            </a:extLst>
          </p:cNvPr>
          <p:cNvSpPr txBox="1"/>
          <p:nvPr/>
        </p:nvSpPr>
        <p:spPr>
          <a:xfrm>
            <a:off x="1376213" y="3155126"/>
            <a:ext cx="9127728" cy="461665"/>
          </a:xfrm>
          <a:prstGeom prst="rect">
            <a:avLst/>
          </a:prstGeom>
          <a:noFill/>
          <a:ln>
            <a:noFill/>
          </a:ln>
        </p:spPr>
        <p:txBody>
          <a:bodyPr wrap="square" rtlCol="0">
            <a:spAutoFit/>
          </a:bodyPr>
          <a:lstStyle/>
          <a:p>
            <a:r>
              <a:rPr lang="en-US" sz="2400" b="1" dirty="0">
                <a:solidFill>
                  <a:srgbClr val="0070C0"/>
                </a:solidFill>
                <a:latin typeface="Century Gothic" panose="020B0502020202020204" pitchFamily="34" charset="0"/>
              </a:rPr>
              <a:t>Using </a:t>
            </a:r>
            <a:r>
              <a:rPr lang="en-GB" sz="2400" b="1" dirty="0">
                <a:solidFill>
                  <a:srgbClr val="0070C0"/>
                </a:solidFill>
                <a:latin typeface="Century Gothic" panose="020B0502020202020204" pitchFamily="34" charset="0"/>
              </a:rPr>
              <a:t>coloured</a:t>
            </a:r>
            <a:r>
              <a:rPr lang="en-US" sz="2400" b="1" dirty="0">
                <a:solidFill>
                  <a:srgbClr val="0070C0"/>
                </a:solidFill>
                <a:latin typeface="Century Gothic" panose="020B0502020202020204" pitchFamily="34" charset="0"/>
              </a:rPr>
              <a:t> car tires as plant pots.</a:t>
            </a:r>
          </a:p>
        </p:txBody>
      </p:sp>
      <p:sp>
        <p:nvSpPr>
          <p:cNvPr id="36" name="TextBox 35">
            <a:extLst>
              <a:ext uri="{FF2B5EF4-FFF2-40B4-BE49-F238E27FC236}">
                <a16:creationId xmlns:a16="http://schemas.microsoft.com/office/drawing/2014/main" xmlns="" id="{BB802F21-1FCA-4F1D-9340-5EDDE9446033}"/>
              </a:ext>
            </a:extLst>
          </p:cNvPr>
          <p:cNvSpPr txBox="1"/>
          <p:nvPr/>
        </p:nvSpPr>
        <p:spPr>
          <a:xfrm>
            <a:off x="1384310" y="2544382"/>
            <a:ext cx="9127728" cy="461665"/>
          </a:xfrm>
          <a:prstGeom prst="rect">
            <a:avLst/>
          </a:prstGeom>
          <a:noFill/>
          <a:ln>
            <a:noFill/>
          </a:ln>
        </p:spPr>
        <p:txBody>
          <a:bodyPr wrap="square" rtlCol="0">
            <a:spAutoFit/>
          </a:bodyPr>
          <a:lstStyle/>
          <a:p>
            <a:r>
              <a:rPr lang="en-US" sz="2400" b="1" dirty="0">
                <a:solidFill>
                  <a:srgbClr val="0070C0"/>
                </a:solidFill>
                <a:latin typeface="Century Gothic" panose="020B0502020202020204" pitchFamily="34" charset="0"/>
              </a:rPr>
              <a:t>Using cans as containers for pens and pencils. </a:t>
            </a:r>
          </a:p>
        </p:txBody>
      </p:sp>
      <p:sp>
        <p:nvSpPr>
          <p:cNvPr id="38" name="TextBox 37">
            <a:extLst>
              <a:ext uri="{FF2B5EF4-FFF2-40B4-BE49-F238E27FC236}">
                <a16:creationId xmlns:a16="http://schemas.microsoft.com/office/drawing/2014/main" xmlns="" id="{BB802F21-1FCA-4F1D-9340-5EDDE9446033}"/>
              </a:ext>
            </a:extLst>
          </p:cNvPr>
          <p:cNvSpPr txBox="1"/>
          <p:nvPr/>
        </p:nvSpPr>
        <p:spPr>
          <a:xfrm>
            <a:off x="1384310" y="3765330"/>
            <a:ext cx="9105983" cy="461665"/>
          </a:xfrm>
          <a:prstGeom prst="rect">
            <a:avLst/>
          </a:prstGeom>
          <a:noFill/>
          <a:ln>
            <a:noFill/>
          </a:ln>
        </p:spPr>
        <p:txBody>
          <a:bodyPr wrap="square" rtlCol="0">
            <a:spAutoFit/>
          </a:bodyPr>
          <a:lstStyle/>
          <a:p>
            <a:r>
              <a:rPr lang="en-US" sz="2400" b="1" dirty="0">
                <a:solidFill>
                  <a:srgbClr val="0070C0"/>
                </a:solidFill>
                <a:latin typeface="Century Gothic" panose="020B0502020202020204" pitchFamily="34" charset="0"/>
              </a:rPr>
              <a:t>Using damaged wooden products to make toys for children.</a:t>
            </a:r>
          </a:p>
        </p:txBody>
      </p:sp>
      <p:sp>
        <p:nvSpPr>
          <p:cNvPr id="16"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pic>
        <p:nvPicPr>
          <p:cNvPr id="4" name="Picture 3" descr="Growing vegetables in a tyre | YPARD | Young Professional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222" y="4756826"/>
            <a:ext cx="1848134" cy="154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If It's Hip, It's Here (Archives): &lt;strong&gt;UPCYCLING&lt;/strong&gt;: Stunning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7557" y="4753448"/>
            <a:ext cx="1889817" cy="15613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descr="Jackson Riley: &lt;strong&gt;upcycling&lt;/strong&g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2533" y="4781282"/>
            <a:ext cx="1916936" cy="15335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black metal ball &lt;strong&gt;pen&lt;/strong&gt; &lt;strong&gt;container&lt;/strong&gt; free image | Peakpx"/>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6826" y="4753449"/>
            <a:ext cx="1837963" cy="1550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lt;strong&gt;Wooden&lt;/strong&gt; Pacman Themed Figures | Gadgetsi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53006" y="4750536"/>
            <a:ext cx="1836358" cy="154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459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26" presetClass="entr" presetSubtype="0" fill="hold" nodeType="withEffect">
                                  <p:stCondLst>
                                    <p:cond delay="50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80">
                                          <p:stCondLst>
                                            <p:cond delay="0"/>
                                          </p:stCondLst>
                                        </p:cTn>
                                        <p:tgtEl>
                                          <p:spTgt spid="5"/>
                                        </p:tgtEl>
                                      </p:cBhvr>
                                    </p:animEffect>
                                    <p:anim calcmode="lin" valueType="num">
                                      <p:cBhvr>
                                        <p:cTn id="2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0" dur="26">
                                          <p:stCondLst>
                                            <p:cond delay="650"/>
                                          </p:stCondLst>
                                        </p:cTn>
                                        <p:tgtEl>
                                          <p:spTgt spid="5"/>
                                        </p:tgtEl>
                                      </p:cBhvr>
                                      <p:to x="100000" y="60000"/>
                                    </p:animScale>
                                    <p:animScale>
                                      <p:cBhvr>
                                        <p:cTn id="31" dur="166" decel="50000">
                                          <p:stCondLst>
                                            <p:cond delay="676"/>
                                          </p:stCondLst>
                                        </p:cTn>
                                        <p:tgtEl>
                                          <p:spTgt spid="5"/>
                                        </p:tgtEl>
                                      </p:cBhvr>
                                      <p:to x="100000" y="100000"/>
                                    </p:animScale>
                                    <p:animScale>
                                      <p:cBhvr>
                                        <p:cTn id="32" dur="26">
                                          <p:stCondLst>
                                            <p:cond delay="1312"/>
                                          </p:stCondLst>
                                        </p:cTn>
                                        <p:tgtEl>
                                          <p:spTgt spid="5"/>
                                        </p:tgtEl>
                                      </p:cBhvr>
                                      <p:to x="100000" y="80000"/>
                                    </p:animScale>
                                    <p:animScale>
                                      <p:cBhvr>
                                        <p:cTn id="33" dur="166" decel="50000">
                                          <p:stCondLst>
                                            <p:cond delay="1338"/>
                                          </p:stCondLst>
                                        </p:cTn>
                                        <p:tgtEl>
                                          <p:spTgt spid="5"/>
                                        </p:tgtEl>
                                      </p:cBhvr>
                                      <p:to x="100000" y="100000"/>
                                    </p:animScale>
                                    <p:animScale>
                                      <p:cBhvr>
                                        <p:cTn id="34" dur="26">
                                          <p:stCondLst>
                                            <p:cond delay="1642"/>
                                          </p:stCondLst>
                                        </p:cTn>
                                        <p:tgtEl>
                                          <p:spTgt spid="5"/>
                                        </p:tgtEl>
                                      </p:cBhvr>
                                      <p:to x="100000" y="90000"/>
                                    </p:animScale>
                                    <p:animScale>
                                      <p:cBhvr>
                                        <p:cTn id="35" dur="166" decel="50000">
                                          <p:stCondLst>
                                            <p:cond delay="1668"/>
                                          </p:stCondLst>
                                        </p:cTn>
                                        <p:tgtEl>
                                          <p:spTgt spid="5"/>
                                        </p:tgtEl>
                                      </p:cBhvr>
                                      <p:to x="100000" y="100000"/>
                                    </p:animScale>
                                    <p:animScale>
                                      <p:cBhvr>
                                        <p:cTn id="36" dur="26">
                                          <p:stCondLst>
                                            <p:cond delay="1808"/>
                                          </p:stCondLst>
                                        </p:cTn>
                                        <p:tgtEl>
                                          <p:spTgt spid="5"/>
                                        </p:tgtEl>
                                      </p:cBhvr>
                                      <p:to x="100000" y="95000"/>
                                    </p:animScale>
                                    <p:animScale>
                                      <p:cBhvr>
                                        <p:cTn id="37" dur="166" decel="50000">
                                          <p:stCondLst>
                                            <p:cond delay="1834"/>
                                          </p:stCondLst>
                                        </p:cTn>
                                        <p:tgtEl>
                                          <p:spTgt spid="5"/>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childTnLst>
                                </p:cTn>
                              </p:par>
                              <p:par>
                                <p:cTn id="45" presetID="26" presetClass="entr" presetSubtype="0" fill="hold" nodeType="withEffect">
                                  <p:stCondLst>
                                    <p:cond delay="500"/>
                                  </p:stCondLst>
                                  <p:childTnLst>
                                    <p:set>
                                      <p:cBhvr>
                                        <p:cTn id="46" dur="1" fill="hold">
                                          <p:stCondLst>
                                            <p:cond delay="0"/>
                                          </p:stCondLst>
                                        </p:cTn>
                                        <p:tgtEl>
                                          <p:spTgt spid="3"/>
                                        </p:tgtEl>
                                        <p:attrNameLst>
                                          <p:attrName>style.visibility</p:attrName>
                                        </p:attrNameLst>
                                      </p:cBhvr>
                                      <p:to>
                                        <p:strVal val="visible"/>
                                      </p:to>
                                    </p:set>
                                    <p:animEffect transition="in" filter="wipe(down)">
                                      <p:cBhvr>
                                        <p:cTn id="47" dur="580">
                                          <p:stCondLst>
                                            <p:cond delay="0"/>
                                          </p:stCondLst>
                                        </p:cTn>
                                        <p:tgtEl>
                                          <p:spTgt spid="3"/>
                                        </p:tgtEl>
                                      </p:cBhvr>
                                    </p:animEffect>
                                    <p:anim calcmode="lin" valueType="num">
                                      <p:cBhvr>
                                        <p:cTn id="4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53" dur="26">
                                          <p:stCondLst>
                                            <p:cond delay="650"/>
                                          </p:stCondLst>
                                        </p:cTn>
                                        <p:tgtEl>
                                          <p:spTgt spid="3"/>
                                        </p:tgtEl>
                                      </p:cBhvr>
                                      <p:to x="100000" y="60000"/>
                                    </p:animScale>
                                    <p:animScale>
                                      <p:cBhvr>
                                        <p:cTn id="54" dur="166" decel="50000">
                                          <p:stCondLst>
                                            <p:cond delay="676"/>
                                          </p:stCondLst>
                                        </p:cTn>
                                        <p:tgtEl>
                                          <p:spTgt spid="3"/>
                                        </p:tgtEl>
                                      </p:cBhvr>
                                      <p:to x="100000" y="100000"/>
                                    </p:animScale>
                                    <p:animScale>
                                      <p:cBhvr>
                                        <p:cTn id="55" dur="26">
                                          <p:stCondLst>
                                            <p:cond delay="1312"/>
                                          </p:stCondLst>
                                        </p:cTn>
                                        <p:tgtEl>
                                          <p:spTgt spid="3"/>
                                        </p:tgtEl>
                                      </p:cBhvr>
                                      <p:to x="100000" y="80000"/>
                                    </p:animScale>
                                    <p:animScale>
                                      <p:cBhvr>
                                        <p:cTn id="56" dur="166" decel="50000">
                                          <p:stCondLst>
                                            <p:cond delay="1338"/>
                                          </p:stCondLst>
                                        </p:cTn>
                                        <p:tgtEl>
                                          <p:spTgt spid="3"/>
                                        </p:tgtEl>
                                      </p:cBhvr>
                                      <p:to x="100000" y="100000"/>
                                    </p:animScale>
                                    <p:animScale>
                                      <p:cBhvr>
                                        <p:cTn id="57" dur="26">
                                          <p:stCondLst>
                                            <p:cond delay="1642"/>
                                          </p:stCondLst>
                                        </p:cTn>
                                        <p:tgtEl>
                                          <p:spTgt spid="3"/>
                                        </p:tgtEl>
                                      </p:cBhvr>
                                      <p:to x="100000" y="90000"/>
                                    </p:animScale>
                                    <p:animScale>
                                      <p:cBhvr>
                                        <p:cTn id="58" dur="166" decel="50000">
                                          <p:stCondLst>
                                            <p:cond delay="1668"/>
                                          </p:stCondLst>
                                        </p:cTn>
                                        <p:tgtEl>
                                          <p:spTgt spid="3"/>
                                        </p:tgtEl>
                                      </p:cBhvr>
                                      <p:to x="100000" y="100000"/>
                                    </p:animScale>
                                    <p:animScale>
                                      <p:cBhvr>
                                        <p:cTn id="59" dur="26">
                                          <p:stCondLst>
                                            <p:cond delay="1808"/>
                                          </p:stCondLst>
                                        </p:cTn>
                                        <p:tgtEl>
                                          <p:spTgt spid="3"/>
                                        </p:tgtEl>
                                      </p:cBhvr>
                                      <p:to x="100000" y="95000"/>
                                    </p:animScale>
                                    <p:animScale>
                                      <p:cBhvr>
                                        <p:cTn id="60" dur="166" decel="50000">
                                          <p:stCondLst>
                                            <p:cond delay="1834"/>
                                          </p:stCondLst>
                                        </p:cTn>
                                        <p:tgtEl>
                                          <p:spTgt spid="3"/>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p:cTn id="65" dur="500" fill="hold"/>
                                        <p:tgtEl>
                                          <p:spTgt spid="34"/>
                                        </p:tgtEl>
                                        <p:attrNameLst>
                                          <p:attrName>ppt_w</p:attrName>
                                        </p:attrNameLst>
                                      </p:cBhvr>
                                      <p:tavLst>
                                        <p:tav tm="0">
                                          <p:val>
                                            <p:fltVal val="0"/>
                                          </p:val>
                                        </p:tav>
                                        <p:tav tm="100000">
                                          <p:val>
                                            <p:strVal val="#ppt_w"/>
                                          </p:val>
                                        </p:tav>
                                      </p:tavLst>
                                    </p:anim>
                                    <p:anim calcmode="lin" valueType="num">
                                      <p:cBhvr>
                                        <p:cTn id="66" dur="500" fill="hold"/>
                                        <p:tgtEl>
                                          <p:spTgt spid="34"/>
                                        </p:tgtEl>
                                        <p:attrNameLst>
                                          <p:attrName>ppt_h</p:attrName>
                                        </p:attrNameLst>
                                      </p:cBhvr>
                                      <p:tavLst>
                                        <p:tav tm="0">
                                          <p:val>
                                            <p:fltVal val="0"/>
                                          </p:val>
                                        </p:tav>
                                        <p:tav tm="100000">
                                          <p:val>
                                            <p:strVal val="#ppt_h"/>
                                          </p:val>
                                        </p:tav>
                                      </p:tavLst>
                                    </p:anim>
                                    <p:animEffect transition="in" filter="fade">
                                      <p:cBhvr>
                                        <p:cTn id="67" dur="500"/>
                                        <p:tgtEl>
                                          <p:spTgt spid="34"/>
                                        </p:tgtEl>
                                      </p:cBhvr>
                                    </p:animEffect>
                                  </p:childTnLst>
                                </p:cTn>
                              </p:par>
                              <p:par>
                                <p:cTn id="68" presetID="26" presetClass="entr" presetSubtype="0" fill="hold" nodeType="withEffect">
                                  <p:stCondLst>
                                    <p:cond delay="500"/>
                                  </p:stCondLst>
                                  <p:childTnLst>
                                    <p:set>
                                      <p:cBhvr>
                                        <p:cTn id="69" dur="1" fill="hold">
                                          <p:stCondLst>
                                            <p:cond delay="0"/>
                                          </p:stCondLst>
                                        </p:cTn>
                                        <p:tgtEl>
                                          <p:spTgt spid="4"/>
                                        </p:tgtEl>
                                        <p:attrNameLst>
                                          <p:attrName>style.visibility</p:attrName>
                                        </p:attrNameLst>
                                      </p:cBhvr>
                                      <p:to>
                                        <p:strVal val="visible"/>
                                      </p:to>
                                    </p:set>
                                    <p:animEffect transition="in" filter="wipe(down)">
                                      <p:cBhvr>
                                        <p:cTn id="70" dur="580">
                                          <p:stCondLst>
                                            <p:cond delay="0"/>
                                          </p:stCondLst>
                                        </p:cTn>
                                        <p:tgtEl>
                                          <p:spTgt spid="4"/>
                                        </p:tgtEl>
                                      </p:cBhvr>
                                    </p:animEffect>
                                    <p:anim calcmode="lin" valueType="num">
                                      <p:cBhvr>
                                        <p:cTn id="7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76" dur="26">
                                          <p:stCondLst>
                                            <p:cond delay="650"/>
                                          </p:stCondLst>
                                        </p:cTn>
                                        <p:tgtEl>
                                          <p:spTgt spid="4"/>
                                        </p:tgtEl>
                                      </p:cBhvr>
                                      <p:to x="100000" y="60000"/>
                                    </p:animScale>
                                    <p:animScale>
                                      <p:cBhvr>
                                        <p:cTn id="77" dur="166" decel="50000">
                                          <p:stCondLst>
                                            <p:cond delay="676"/>
                                          </p:stCondLst>
                                        </p:cTn>
                                        <p:tgtEl>
                                          <p:spTgt spid="4"/>
                                        </p:tgtEl>
                                      </p:cBhvr>
                                      <p:to x="100000" y="100000"/>
                                    </p:animScale>
                                    <p:animScale>
                                      <p:cBhvr>
                                        <p:cTn id="78" dur="26">
                                          <p:stCondLst>
                                            <p:cond delay="1312"/>
                                          </p:stCondLst>
                                        </p:cTn>
                                        <p:tgtEl>
                                          <p:spTgt spid="4"/>
                                        </p:tgtEl>
                                      </p:cBhvr>
                                      <p:to x="100000" y="80000"/>
                                    </p:animScale>
                                    <p:animScale>
                                      <p:cBhvr>
                                        <p:cTn id="79" dur="166" decel="50000">
                                          <p:stCondLst>
                                            <p:cond delay="1338"/>
                                          </p:stCondLst>
                                        </p:cTn>
                                        <p:tgtEl>
                                          <p:spTgt spid="4"/>
                                        </p:tgtEl>
                                      </p:cBhvr>
                                      <p:to x="100000" y="100000"/>
                                    </p:animScale>
                                    <p:animScale>
                                      <p:cBhvr>
                                        <p:cTn id="80" dur="26">
                                          <p:stCondLst>
                                            <p:cond delay="1642"/>
                                          </p:stCondLst>
                                        </p:cTn>
                                        <p:tgtEl>
                                          <p:spTgt spid="4"/>
                                        </p:tgtEl>
                                      </p:cBhvr>
                                      <p:to x="100000" y="90000"/>
                                    </p:animScale>
                                    <p:animScale>
                                      <p:cBhvr>
                                        <p:cTn id="81" dur="166" decel="50000">
                                          <p:stCondLst>
                                            <p:cond delay="1668"/>
                                          </p:stCondLst>
                                        </p:cTn>
                                        <p:tgtEl>
                                          <p:spTgt spid="4"/>
                                        </p:tgtEl>
                                      </p:cBhvr>
                                      <p:to x="100000" y="100000"/>
                                    </p:animScale>
                                    <p:animScale>
                                      <p:cBhvr>
                                        <p:cTn id="82" dur="26">
                                          <p:stCondLst>
                                            <p:cond delay="1808"/>
                                          </p:stCondLst>
                                        </p:cTn>
                                        <p:tgtEl>
                                          <p:spTgt spid="4"/>
                                        </p:tgtEl>
                                      </p:cBhvr>
                                      <p:to x="100000" y="95000"/>
                                    </p:animScale>
                                    <p:animScale>
                                      <p:cBhvr>
                                        <p:cTn id="83" dur="166" decel="50000">
                                          <p:stCondLst>
                                            <p:cond delay="1834"/>
                                          </p:stCondLst>
                                        </p:cTn>
                                        <p:tgtEl>
                                          <p:spTgt spid="4"/>
                                        </p:tgtEl>
                                      </p:cBhvr>
                                      <p:to x="100000" y="100000"/>
                                    </p:animScale>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p:cTn id="88" dur="500" fill="hold"/>
                                        <p:tgtEl>
                                          <p:spTgt spid="38"/>
                                        </p:tgtEl>
                                        <p:attrNameLst>
                                          <p:attrName>ppt_w</p:attrName>
                                        </p:attrNameLst>
                                      </p:cBhvr>
                                      <p:tavLst>
                                        <p:tav tm="0">
                                          <p:val>
                                            <p:fltVal val="0"/>
                                          </p:val>
                                        </p:tav>
                                        <p:tav tm="100000">
                                          <p:val>
                                            <p:strVal val="#ppt_w"/>
                                          </p:val>
                                        </p:tav>
                                      </p:tavLst>
                                    </p:anim>
                                    <p:anim calcmode="lin" valueType="num">
                                      <p:cBhvr>
                                        <p:cTn id="89" dur="500" fill="hold"/>
                                        <p:tgtEl>
                                          <p:spTgt spid="38"/>
                                        </p:tgtEl>
                                        <p:attrNameLst>
                                          <p:attrName>ppt_h</p:attrName>
                                        </p:attrNameLst>
                                      </p:cBhvr>
                                      <p:tavLst>
                                        <p:tav tm="0">
                                          <p:val>
                                            <p:fltVal val="0"/>
                                          </p:val>
                                        </p:tav>
                                        <p:tav tm="100000">
                                          <p:val>
                                            <p:strVal val="#ppt_h"/>
                                          </p:val>
                                        </p:tav>
                                      </p:tavLst>
                                    </p:anim>
                                    <p:animEffect transition="in" filter="fade">
                                      <p:cBhvr>
                                        <p:cTn id="90" dur="500"/>
                                        <p:tgtEl>
                                          <p:spTgt spid="38"/>
                                        </p:tgtEl>
                                      </p:cBhvr>
                                    </p:animEffect>
                                  </p:childTnLst>
                                </p:cTn>
                              </p:par>
                              <p:par>
                                <p:cTn id="91" presetID="26" presetClass="entr" presetSubtype="0" fill="hold" nodeType="withEffect">
                                  <p:stCondLst>
                                    <p:cond delay="500"/>
                                  </p:stCondLst>
                                  <p:childTnLst>
                                    <p:set>
                                      <p:cBhvr>
                                        <p:cTn id="92" dur="1" fill="hold">
                                          <p:stCondLst>
                                            <p:cond delay="0"/>
                                          </p:stCondLst>
                                        </p:cTn>
                                        <p:tgtEl>
                                          <p:spTgt spid="12"/>
                                        </p:tgtEl>
                                        <p:attrNameLst>
                                          <p:attrName>style.visibility</p:attrName>
                                        </p:attrNameLst>
                                      </p:cBhvr>
                                      <p:to>
                                        <p:strVal val="visible"/>
                                      </p:to>
                                    </p:set>
                                    <p:animEffect transition="in" filter="wipe(down)">
                                      <p:cBhvr>
                                        <p:cTn id="93" dur="580">
                                          <p:stCondLst>
                                            <p:cond delay="0"/>
                                          </p:stCondLst>
                                        </p:cTn>
                                        <p:tgtEl>
                                          <p:spTgt spid="12"/>
                                        </p:tgtEl>
                                      </p:cBhvr>
                                    </p:animEffect>
                                    <p:anim calcmode="lin" valueType="num">
                                      <p:cBhvr>
                                        <p:cTn id="9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99" dur="26">
                                          <p:stCondLst>
                                            <p:cond delay="650"/>
                                          </p:stCondLst>
                                        </p:cTn>
                                        <p:tgtEl>
                                          <p:spTgt spid="12"/>
                                        </p:tgtEl>
                                      </p:cBhvr>
                                      <p:to x="100000" y="60000"/>
                                    </p:animScale>
                                    <p:animScale>
                                      <p:cBhvr>
                                        <p:cTn id="100" dur="166" decel="50000">
                                          <p:stCondLst>
                                            <p:cond delay="676"/>
                                          </p:stCondLst>
                                        </p:cTn>
                                        <p:tgtEl>
                                          <p:spTgt spid="12"/>
                                        </p:tgtEl>
                                      </p:cBhvr>
                                      <p:to x="100000" y="100000"/>
                                    </p:animScale>
                                    <p:animScale>
                                      <p:cBhvr>
                                        <p:cTn id="101" dur="26">
                                          <p:stCondLst>
                                            <p:cond delay="1312"/>
                                          </p:stCondLst>
                                        </p:cTn>
                                        <p:tgtEl>
                                          <p:spTgt spid="12"/>
                                        </p:tgtEl>
                                      </p:cBhvr>
                                      <p:to x="100000" y="80000"/>
                                    </p:animScale>
                                    <p:animScale>
                                      <p:cBhvr>
                                        <p:cTn id="102" dur="166" decel="50000">
                                          <p:stCondLst>
                                            <p:cond delay="1338"/>
                                          </p:stCondLst>
                                        </p:cTn>
                                        <p:tgtEl>
                                          <p:spTgt spid="12"/>
                                        </p:tgtEl>
                                      </p:cBhvr>
                                      <p:to x="100000" y="100000"/>
                                    </p:animScale>
                                    <p:animScale>
                                      <p:cBhvr>
                                        <p:cTn id="103" dur="26">
                                          <p:stCondLst>
                                            <p:cond delay="1642"/>
                                          </p:stCondLst>
                                        </p:cTn>
                                        <p:tgtEl>
                                          <p:spTgt spid="12"/>
                                        </p:tgtEl>
                                      </p:cBhvr>
                                      <p:to x="100000" y="90000"/>
                                    </p:animScale>
                                    <p:animScale>
                                      <p:cBhvr>
                                        <p:cTn id="104" dur="166" decel="50000">
                                          <p:stCondLst>
                                            <p:cond delay="1668"/>
                                          </p:stCondLst>
                                        </p:cTn>
                                        <p:tgtEl>
                                          <p:spTgt spid="12"/>
                                        </p:tgtEl>
                                      </p:cBhvr>
                                      <p:to x="100000" y="100000"/>
                                    </p:animScale>
                                    <p:animScale>
                                      <p:cBhvr>
                                        <p:cTn id="105" dur="26">
                                          <p:stCondLst>
                                            <p:cond delay="1808"/>
                                          </p:stCondLst>
                                        </p:cTn>
                                        <p:tgtEl>
                                          <p:spTgt spid="12"/>
                                        </p:tgtEl>
                                      </p:cBhvr>
                                      <p:to x="100000" y="95000"/>
                                    </p:animScale>
                                    <p:animScale>
                                      <p:cBhvr>
                                        <p:cTn id="106"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29" grpId="0"/>
      <p:bldP spid="34" grpId="0"/>
      <p:bldP spid="36"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2B2C77C-EA7F-49CF-A6B0-F06CAD49EF94}"/>
              </a:ext>
            </a:extLst>
          </p:cNvPr>
          <p:cNvSpPr/>
          <p:nvPr/>
        </p:nvSpPr>
        <p:spPr>
          <a:xfrm>
            <a:off x="4872748" y="2921169"/>
            <a:ext cx="2446504" cy="1015663"/>
          </a:xfrm>
          <a:prstGeom prst="rect">
            <a:avLst/>
          </a:prstGeom>
        </p:spPr>
        <p:txBody>
          <a:bodyPr wrap="none">
            <a:spAutoFit/>
          </a:bodyPr>
          <a:lstStyle/>
          <a:p>
            <a:r>
              <a:rPr lang="en-US" sz="6000" b="1" dirty="0">
                <a:solidFill>
                  <a:srgbClr val="0070C0"/>
                </a:solidFill>
                <a:latin typeface="Century Gothic" panose="020B0502020202020204" pitchFamily="34" charset="0"/>
              </a:rPr>
              <a:t>Task 2</a:t>
            </a:r>
            <a:endParaRPr lang="en-US" sz="6000" dirty="0">
              <a:solidFill>
                <a:srgbClr val="0070C0"/>
              </a:solidFill>
            </a:endParaRPr>
          </a:p>
        </p:txBody>
      </p:sp>
      <p:sp>
        <p:nvSpPr>
          <p:cNvPr id="5"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3024563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a:extLst>
              <a:ext uri="{FF2B5EF4-FFF2-40B4-BE49-F238E27FC236}">
                <a16:creationId xmlns:a16="http://schemas.microsoft.com/office/drawing/2014/main" xmlns="" id="{779EB1C6-C191-4830-91B9-AC6D77B10E9D}"/>
              </a:ext>
            </a:extLst>
          </p:cNvPr>
          <p:cNvSpPr txBox="1"/>
          <p:nvPr/>
        </p:nvSpPr>
        <p:spPr>
          <a:xfrm>
            <a:off x="265442" y="900389"/>
            <a:ext cx="11661116" cy="5647700"/>
          </a:xfrm>
          <a:prstGeom prst="rect">
            <a:avLst/>
          </a:prstGeom>
          <a:solidFill>
            <a:schemeClr val="accent4">
              <a:lumMod val="20000"/>
              <a:lumOff val="80000"/>
            </a:schemeClr>
          </a:solidFill>
          <a:ln w="28575">
            <a:noFill/>
          </a:ln>
          <a:effectLst>
            <a:innerShdw blurRad="63500" dist="50800" dir="13500000">
              <a:prstClr val="black">
                <a:alpha val="50000"/>
              </a:prstClr>
            </a:innerShdw>
          </a:effectLst>
        </p:spPr>
        <p:txBody>
          <a:bodyPr wrap="square" rtlCol="0">
            <a:spAutoFit/>
          </a:bodyPr>
          <a:lstStyle/>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a:p>
            <a:endParaRPr lang="en-US" sz="1900" dirty="0">
              <a:latin typeface="Century Gothic" panose="020B0502020202020204" pitchFamily="34" charset="0"/>
            </a:endParaRPr>
          </a:p>
        </p:txBody>
      </p:sp>
      <p:sp>
        <p:nvSpPr>
          <p:cNvPr id="7" name="Rectangle 6">
            <a:extLst>
              <a:ext uri="{FF2B5EF4-FFF2-40B4-BE49-F238E27FC236}">
                <a16:creationId xmlns:a16="http://schemas.microsoft.com/office/drawing/2014/main" xmlns="" id="{FEF29314-4091-4C50-8B8B-6D9C7B8DB3C3}"/>
              </a:ext>
            </a:extLst>
          </p:cNvPr>
          <p:cNvSpPr/>
          <p:nvPr/>
        </p:nvSpPr>
        <p:spPr>
          <a:xfrm>
            <a:off x="311428" y="34060"/>
            <a:ext cx="10485631" cy="892552"/>
          </a:xfrm>
          <a:prstGeom prst="rect">
            <a:avLst/>
          </a:prstGeom>
        </p:spPr>
        <p:txBody>
          <a:bodyPr wrap="square">
            <a:spAutoFit/>
          </a:bodyPr>
          <a:lstStyle/>
          <a:p>
            <a:r>
              <a:rPr lang="en-US" sz="2600" b="1" dirty="0">
                <a:solidFill>
                  <a:srgbClr val="FF0000"/>
                </a:solidFill>
                <a:latin typeface="Century Gothic" panose="020B0502020202020204" pitchFamily="34" charset="0"/>
              </a:rPr>
              <a:t>Read about some people and their interests, then choose the best </a:t>
            </a:r>
            <a:r>
              <a:rPr lang="en-US" sz="2600" b="1" dirty="0" smtClean="0">
                <a:solidFill>
                  <a:srgbClr val="FF0000"/>
                </a:solidFill>
                <a:latin typeface="Century Gothic" panose="020B0502020202020204" pitchFamily="34" charset="0"/>
              </a:rPr>
              <a:t>activity </a:t>
            </a:r>
            <a:r>
              <a:rPr lang="en-US" sz="2600" b="1" smtClean="0">
                <a:solidFill>
                  <a:srgbClr val="FF0000"/>
                </a:solidFill>
                <a:latin typeface="Century Gothic" panose="020B0502020202020204" pitchFamily="34" charset="0"/>
              </a:rPr>
              <a:t>for them. </a:t>
            </a:r>
            <a:r>
              <a:rPr lang="en-US" sz="2600" b="1" dirty="0">
                <a:solidFill>
                  <a:srgbClr val="FF0000"/>
                </a:solidFill>
                <a:latin typeface="Century Gothic" panose="020B0502020202020204" pitchFamily="34" charset="0"/>
              </a:rPr>
              <a:t>An example is given.</a:t>
            </a:r>
          </a:p>
        </p:txBody>
      </p:sp>
      <p:sp>
        <p:nvSpPr>
          <p:cNvPr id="8" name="Rectangle 7">
            <a:extLst>
              <a:ext uri="{FF2B5EF4-FFF2-40B4-BE49-F238E27FC236}">
                <a16:creationId xmlns:a16="http://schemas.microsoft.com/office/drawing/2014/main" xmlns="" id="{FEF29314-4091-4C50-8B8B-6D9C7B8DB3C3}"/>
              </a:ext>
            </a:extLst>
          </p:cNvPr>
          <p:cNvSpPr/>
          <p:nvPr/>
        </p:nvSpPr>
        <p:spPr>
          <a:xfrm>
            <a:off x="8376612" y="515743"/>
            <a:ext cx="3503960" cy="477054"/>
          </a:xfrm>
          <a:prstGeom prst="rect">
            <a:avLst/>
          </a:prstGeom>
        </p:spPr>
        <p:txBody>
          <a:bodyPr wrap="square">
            <a:spAutoFit/>
          </a:bodyPr>
          <a:lstStyle/>
          <a:p>
            <a:pPr algn="ctr"/>
            <a:r>
              <a:rPr lang="en-US" sz="2400" b="1" dirty="0">
                <a:solidFill>
                  <a:srgbClr val="FF0000"/>
                </a:solidFill>
                <a:latin typeface="Century Gothic" panose="020B0502020202020204" pitchFamily="34" charset="0"/>
              </a:rPr>
              <a:t>Check the answers</a:t>
            </a:r>
            <a:endParaRPr lang="en-US" sz="2400" dirty="0">
              <a:solidFill>
                <a:srgbClr val="FF0000"/>
              </a:solidFill>
              <a:latin typeface="Century Gothic" panose="020B0502020202020204" pitchFamily="34" charset="0"/>
            </a:endParaRPr>
          </a:p>
        </p:txBody>
      </p:sp>
      <p:sp>
        <p:nvSpPr>
          <p:cNvPr id="33" name="TextBox 32">
            <a:extLst>
              <a:ext uri="{FF2B5EF4-FFF2-40B4-BE49-F238E27FC236}">
                <a16:creationId xmlns:a16="http://schemas.microsoft.com/office/drawing/2014/main" xmlns="" id="{0A6693AC-1B76-4EC9-8E56-1E244F31365B}"/>
              </a:ext>
            </a:extLst>
          </p:cNvPr>
          <p:cNvSpPr txBox="1"/>
          <p:nvPr/>
        </p:nvSpPr>
        <p:spPr>
          <a:xfrm>
            <a:off x="6415556" y="4486560"/>
            <a:ext cx="5319522" cy="969496"/>
          </a:xfrm>
          <a:prstGeom prst="rect">
            <a:avLst/>
          </a:prstGeom>
          <a:noFill/>
          <a:ln>
            <a:noFill/>
          </a:ln>
        </p:spPr>
        <p:txBody>
          <a:bodyPr wrap="square">
            <a:spAutoFit/>
          </a:bodyPr>
          <a:lstStyle/>
          <a:p>
            <a:r>
              <a:rPr lang="en-US" sz="1900" b="1" dirty="0">
                <a:latin typeface="Century Gothic" panose="020B0502020202020204" pitchFamily="34" charset="0"/>
              </a:rPr>
              <a:t>Centre of fun - Learn to make dolls, trains, planes, cars etc. Upcycling courses and </a:t>
            </a:r>
            <a:r>
              <a:rPr lang="en-GB" sz="1900" b="1" dirty="0">
                <a:latin typeface="Century Gothic" panose="020B0502020202020204" pitchFamily="34" charset="0"/>
              </a:rPr>
              <a:t>programmes</a:t>
            </a:r>
            <a:r>
              <a:rPr lang="en-US" sz="1900" b="1" dirty="0">
                <a:latin typeface="Century Gothic" panose="020B0502020202020204" pitchFamily="34" charset="0"/>
              </a:rPr>
              <a:t> are available.</a:t>
            </a:r>
          </a:p>
        </p:txBody>
      </p:sp>
      <p:sp>
        <p:nvSpPr>
          <p:cNvPr id="34" name="TextBox 33">
            <a:extLst>
              <a:ext uri="{FF2B5EF4-FFF2-40B4-BE49-F238E27FC236}">
                <a16:creationId xmlns:a16="http://schemas.microsoft.com/office/drawing/2014/main" xmlns="" id="{B820FDA9-3752-4B6F-B7BC-136DF3B3B490}"/>
              </a:ext>
            </a:extLst>
          </p:cNvPr>
          <p:cNvSpPr txBox="1"/>
          <p:nvPr/>
        </p:nvSpPr>
        <p:spPr>
          <a:xfrm>
            <a:off x="5958856" y="4490318"/>
            <a:ext cx="395208" cy="384721"/>
          </a:xfrm>
          <a:prstGeom prst="rect">
            <a:avLst/>
          </a:prstGeom>
          <a:noFill/>
          <a:ln w="28575">
            <a:solidFill>
              <a:schemeClr val="tx1"/>
            </a:solidFill>
          </a:ln>
        </p:spPr>
        <p:txBody>
          <a:bodyPr wrap="square">
            <a:spAutoFit/>
          </a:bodyPr>
          <a:lstStyle/>
          <a:p>
            <a:r>
              <a:rPr lang="en-US" sz="1900" b="1" dirty="0">
                <a:latin typeface="Century Gothic" panose="020B0502020202020204" pitchFamily="34" charset="0"/>
              </a:rPr>
              <a:t>D</a:t>
            </a:r>
          </a:p>
        </p:txBody>
      </p:sp>
      <p:sp>
        <p:nvSpPr>
          <p:cNvPr id="35" name="TextBox 34">
            <a:extLst>
              <a:ext uri="{FF2B5EF4-FFF2-40B4-BE49-F238E27FC236}">
                <a16:creationId xmlns:a16="http://schemas.microsoft.com/office/drawing/2014/main" xmlns="" id="{2EEA6788-E5E5-44B4-B0F1-2C645778EA1E}"/>
              </a:ext>
            </a:extLst>
          </p:cNvPr>
          <p:cNvSpPr txBox="1"/>
          <p:nvPr/>
        </p:nvSpPr>
        <p:spPr>
          <a:xfrm>
            <a:off x="311428" y="1090420"/>
            <a:ext cx="4483682" cy="677108"/>
          </a:xfrm>
          <a:prstGeom prst="rect">
            <a:avLst/>
          </a:prstGeom>
          <a:noFill/>
        </p:spPr>
        <p:txBody>
          <a:bodyPr wrap="square" rtlCol="0">
            <a:spAutoFit/>
          </a:bodyPr>
          <a:lstStyle/>
          <a:p>
            <a:r>
              <a:rPr lang="en-US" sz="1900" b="1" dirty="0">
                <a:latin typeface="Century Gothic" panose="020B0502020202020204" pitchFamily="34" charset="0"/>
              </a:rPr>
              <a:t>1- Ali likes playing with toys made of wood.</a:t>
            </a:r>
            <a:endParaRPr lang="en-US" sz="1900" dirty="0">
              <a:latin typeface="Century Gothic" panose="020B0502020202020204" pitchFamily="34" charset="0"/>
            </a:endParaRPr>
          </a:p>
        </p:txBody>
      </p:sp>
      <p:sp>
        <p:nvSpPr>
          <p:cNvPr id="37" name="TextBox 36">
            <a:extLst>
              <a:ext uri="{FF2B5EF4-FFF2-40B4-BE49-F238E27FC236}">
                <a16:creationId xmlns:a16="http://schemas.microsoft.com/office/drawing/2014/main" xmlns="" id="{D2740AF9-82A1-4565-B8F5-071BD68AF970}"/>
              </a:ext>
            </a:extLst>
          </p:cNvPr>
          <p:cNvSpPr txBox="1"/>
          <p:nvPr/>
        </p:nvSpPr>
        <p:spPr>
          <a:xfrm>
            <a:off x="311428" y="2453522"/>
            <a:ext cx="4519340" cy="384721"/>
          </a:xfrm>
          <a:prstGeom prst="rect">
            <a:avLst/>
          </a:prstGeom>
          <a:noFill/>
        </p:spPr>
        <p:txBody>
          <a:bodyPr wrap="square" rtlCol="0">
            <a:spAutoFit/>
          </a:bodyPr>
          <a:lstStyle/>
          <a:p>
            <a:r>
              <a:rPr lang="en-US" sz="1900" b="1" dirty="0">
                <a:latin typeface="Century Gothic" panose="020B0502020202020204" pitchFamily="34" charset="0"/>
              </a:rPr>
              <a:t>2- Sara likes having fish as a pet.</a:t>
            </a:r>
            <a:endParaRPr lang="en-US" sz="1900" dirty="0">
              <a:latin typeface="Century Gothic" panose="020B0502020202020204" pitchFamily="34" charset="0"/>
            </a:endParaRPr>
          </a:p>
        </p:txBody>
      </p:sp>
      <p:sp>
        <p:nvSpPr>
          <p:cNvPr id="38" name="TextBox 37">
            <a:extLst>
              <a:ext uri="{FF2B5EF4-FFF2-40B4-BE49-F238E27FC236}">
                <a16:creationId xmlns:a16="http://schemas.microsoft.com/office/drawing/2014/main" xmlns="" id="{D584D756-3E93-4FA1-AB4C-F50C02EA5A7A}"/>
              </a:ext>
            </a:extLst>
          </p:cNvPr>
          <p:cNvSpPr txBox="1"/>
          <p:nvPr/>
        </p:nvSpPr>
        <p:spPr>
          <a:xfrm>
            <a:off x="6415556" y="3451947"/>
            <a:ext cx="5319522" cy="969496"/>
          </a:xfrm>
          <a:prstGeom prst="rect">
            <a:avLst/>
          </a:prstGeom>
          <a:noFill/>
          <a:ln>
            <a:noFill/>
          </a:ln>
        </p:spPr>
        <p:txBody>
          <a:bodyPr wrap="square">
            <a:spAutoFit/>
          </a:bodyPr>
          <a:lstStyle/>
          <a:p>
            <a:r>
              <a:rPr lang="en-US" sz="1900" b="1" dirty="0">
                <a:latin typeface="Century Gothic" panose="020B0502020202020204" pitchFamily="34" charset="0"/>
              </a:rPr>
              <a:t>Just upcycle - You can read about how you can keep some sea creatures alive at home.</a:t>
            </a:r>
          </a:p>
        </p:txBody>
      </p:sp>
      <p:sp>
        <p:nvSpPr>
          <p:cNvPr id="39" name="TextBox 38">
            <a:extLst>
              <a:ext uri="{FF2B5EF4-FFF2-40B4-BE49-F238E27FC236}">
                <a16:creationId xmlns:a16="http://schemas.microsoft.com/office/drawing/2014/main" xmlns="" id="{6ABA0C7E-C37C-4BD1-9E85-C7CA798AE336}"/>
              </a:ext>
            </a:extLst>
          </p:cNvPr>
          <p:cNvSpPr txBox="1"/>
          <p:nvPr/>
        </p:nvSpPr>
        <p:spPr>
          <a:xfrm>
            <a:off x="5946405" y="3468365"/>
            <a:ext cx="395208" cy="384721"/>
          </a:xfrm>
          <a:prstGeom prst="rect">
            <a:avLst/>
          </a:prstGeom>
          <a:noFill/>
          <a:ln w="28575">
            <a:solidFill>
              <a:schemeClr val="tx1"/>
            </a:solidFill>
          </a:ln>
        </p:spPr>
        <p:txBody>
          <a:bodyPr wrap="square">
            <a:spAutoFit/>
          </a:bodyPr>
          <a:lstStyle/>
          <a:p>
            <a:r>
              <a:rPr lang="en-US" sz="1900" b="1" dirty="0">
                <a:latin typeface="Century Gothic" panose="020B0502020202020204" pitchFamily="34" charset="0"/>
              </a:rPr>
              <a:t>C</a:t>
            </a:r>
          </a:p>
        </p:txBody>
      </p:sp>
      <p:sp>
        <p:nvSpPr>
          <p:cNvPr id="40" name="TextBox 39">
            <a:extLst>
              <a:ext uri="{FF2B5EF4-FFF2-40B4-BE49-F238E27FC236}">
                <a16:creationId xmlns:a16="http://schemas.microsoft.com/office/drawing/2014/main" xmlns="" id="{8EB747C7-9F8F-4BC9-9E4E-F01F3A3B4AB7}"/>
              </a:ext>
            </a:extLst>
          </p:cNvPr>
          <p:cNvSpPr txBox="1"/>
          <p:nvPr/>
        </p:nvSpPr>
        <p:spPr>
          <a:xfrm>
            <a:off x="311428" y="3386123"/>
            <a:ext cx="4194598" cy="677108"/>
          </a:xfrm>
          <a:prstGeom prst="rect">
            <a:avLst/>
          </a:prstGeom>
          <a:noFill/>
        </p:spPr>
        <p:txBody>
          <a:bodyPr wrap="square" rtlCol="0">
            <a:spAutoFit/>
          </a:bodyPr>
          <a:lstStyle/>
          <a:p>
            <a:r>
              <a:rPr lang="en-US" sz="1900" b="1" dirty="0">
                <a:latin typeface="Century Gothic" panose="020B0502020202020204" pitchFamily="34" charset="0"/>
              </a:rPr>
              <a:t>3- Tom hasn’t got a pencil case. He needs a holder.</a:t>
            </a:r>
            <a:endParaRPr lang="en-US" sz="1900" dirty="0">
              <a:latin typeface="Century Gothic" panose="020B0502020202020204" pitchFamily="34" charset="0"/>
            </a:endParaRPr>
          </a:p>
        </p:txBody>
      </p:sp>
      <p:sp>
        <p:nvSpPr>
          <p:cNvPr id="41" name="TextBox 40">
            <a:extLst>
              <a:ext uri="{FF2B5EF4-FFF2-40B4-BE49-F238E27FC236}">
                <a16:creationId xmlns:a16="http://schemas.microsoft.com/office/drawing/2014/main" xmlns="" id="{8D6C563D-B865-4093-880B-3FE7E08D305D}"/>
              </a:ext>
            </a:extLst>
          </p:cNvPr>
          <p:cNvSpPr txBox="1"/>
          <p:nvPr/>
        </p:nvSpPr>
        <p:spPr>
          <a:xfrm>
            <a:off x="6415556" y="1090420"/>
            <a:ext cx="5319522" cy="1261884"/>
          </a:xfrm>
          <a:prstGeom prst="rect">
            <a:avLst/>
          </a:prstGeom>
          <a:noFill/>
          <a:ln>
            <a:noFill/>
          </a:ln>
        </p:spPr>
        <p:txBody>
          <a:bodyPr wrap="square">
            <a:spAutoFit/>
          </a:bodyPr>
          <a:lstStyle/>
          <a:p>
            <a:r>
              <a:rPr lang="en-US" sz="1900" b="1" dirty="0">
                <a:latin typeface="Century Gothic" panose="020B0502020202020204" pitchFamily="34" charset="0"/>
              </a:rPr>
              <a:t>Be creative - You just need an empty water bottle, a scissor, and tape. Then you will have a place for your rubber, sharpener and pens.  </a:t>
            </a:r>
          </a:p>
        </p:txBody>
      </p:sp>
      <p:sp>
        <p:nvSpPr>
          <p:cNvPr id="42" name="TextBox 41">
            <a:extLst>
              <a:ext uri="{FF2B5EF4-FFF2-40B4-BE49-F238E27FC236}">
                <a16:creationId xmlns:a16="http://schemas.microsoft.com/office/drawing/2014/main" xmlns="" id="{113F4A42-690E-4FE6-9B1B-48F5C9545174}"/>
              </a:ext>
            </a:extLst>
          </p:cNvPr>
          <p:cNvSpPr txBox="1"/>
          <p:nvPr/>
        </p:nvSpPr>
        <p:spPr>
          <a:xfrm>
            <a:off x="5947601" y="1107686"/>
            <a:ext cx="395208" cy="384721"/>
          </a:xfrm>
          <a:prstGeom prst="rect">
            <a:avLst/>
          </a:prstGeom>
          <a:noFill/>
          <a:ln w="28575">
            <a:solidFill>
              <a:schemeClr val="tx1"/>
            </a:solidFill>
          </a:ln>
        </p:spPr>
        <p:txBody>
          <a:bodyPr wrap="square">
            <a:spAutoFit/>
          </a:bodyPr>
          <a:lstStyle/>
          <a:p>
            <a:r>
              <a:rPr lang="en-US" sz="1900" b="1" dirty="0">
                <a:latin typeface="Century Gothic" panose="020B0502020202020204" pitchFamily="34" charset="0"/>
              </a:rPr>
              <a:t>A</a:t>
            </a:r>
          </a:p>
        </p:txBody>
      </p:sp>
      <p:sp>
        <p:nvSpPr>
          <p:cNvPr id="43" name="TextBox 42">
            <a:extLst>
              <a:ext uri="{FF2B5EF4-FFF2-40B4-BE49-F238E27FC236}">
                <a16:creationId xmlns:a16="http://schemas.microsoft.com/office/drawing/2014/main" xmlns="" id="{AE50DDF3-0D9B-4A92-A79C-47E9F7C5C904}"/>
              </a:ext>
            </a:extLst>
          </p:cNvPr>
          <p:cNvSpPr txBox="1"/>
          <p:nvPr/>
        </p:nvSpPr>
        <p:spPr>
          <a:xfrm>
            <a:off x="302733" y="4469617"/>
            <a:ext cx="4492377" cy="384721"/>
          </a:xfrm>
          <a:prstGeom prst="rect">
            <a:avLst/>
          </a:prstGeom>
          <a:noFill/>
        </p:spPr>
        <p:txBody>
          <a:bodyPr wrap="square" rtlCol="0">
            <a:spAutoFit/>
          </a:bodyPr>
          <a:lstStyle/>
          <a:p>
            <a:r>
              <a:rPr lang="en-US" sz="1900" b="1" dirty="0">
                <a:latin typeface="Century Gothic" panose="020B0502020202020204" pitchFamily="34" charset="0"/>
              </a:rPr>
              <a:t>4- Liza likes decorating her garden.</a:t>
            </a:r>
            <a:endParaRPr lang="en-US" sz="1900" dirty="0">
              <a:latin typeface="Century Gothic" panose="020B0502020202020204" pitchFamily="34" charset="0"/>
            </a:endParaRPr>
          </a:p>
        </p:txBody>
      </p:sp>
      <p:sp>
        <p:nvSpPr>
          <p:cNvPr id="44" name="TextBox 43">
            <a:extLst>
              <a:ext uri="{FF2B5EF4-FFF2-40B4-BE49-F238E27FC236}">
                <a16:creationId xmlns:a16="http://schemas.microsoft.com/office/drawing/2014/main" xmlns="" id="{2BCC72C7-456A-47F5-8698-921BADBB55D3}"/>
              </a:ext>
            </a:extLst>
          </p:cNvPr>
          <p:cNvSpPr txBox="1"/>
          <p:nvPr/>
        </p:nvSpPr>
        <p:spPr>
          <a:xfrm>
            <a:off x="6415556" y="5521173"/>
            <a:ext cx="5319522" cy="969496"/>
          </a:xfrm>
          <a:prstGeom prst="rect">
            <a:avLst/>
          </a:prstGeom>
          <a:noFill/>
          <a:ln>
            <a:noFill/>
          </a:ln>
        </p:spPr>
        <p:txBody>
          <a:bodyPr wrap="square">
            <a:spAutoFit/>
          </a:bodyPr>
          <a:lstStyle/>
          <a:p>
            <a:r>
              <a:rPr lang="en-US" sz="1900" b="1" dirty="0">
                <a:latin typeface="Century Gothic" panose="020B0502020202020204" pitchFamily="34" charset="0"/>
              </a:rPr>
              <a:t>Just upcycle - We can teach you how to </a:t>
            </a:r>
            <a:r>
              <a:rPr lang="en-GB" sz="1900" b="1" dirty="0">
                <a:latin typeface="Century Gothic" panose="020B0502020202020204" pitchFamily="34" charset="0"/>
              </a:rPr>
              <a:t>colour</a:t>
            </a:r>
            <a:r>
              <a:rPr lang="en-US" sz="1900" b="1" dirty="0">
                <a:latin typeface="Century Gothic" panose="020B0502020202020204" pitchFamily="34" charset="0"/>
              </a:rPr>
              <a:t> tires to reuse them as pots for flowers.</a:t>
            </a:r>
          </a:p>
        </p:txBody>
      </p:sp>
      <p:sp>
        <p:nvSpPr>
          <p:cNvPr id="45" name="TextBox 44">
            <a:extLst>
              <a:ext uri="{FF2B5EF4-FFF2-40B4-BE49-F238E27FC236}">
                <a16:creationId xmlns:a16="http://schemas.microsoft.com/office/drawing/2014/main" xmlns="" id="{A0905FB7-526B-44E8-8106-AA1E7E4656E9}"/>
              </a:ext>
            </a:extLst>
          </p:cNvPr>
          <p:cNvSpPr txBox="1"/>
          <p:nvPr/>
        </p:nvSpPr>
        <p:spPr>
          <a:xfrm>
            <a:off x="5956340" y="2451280"/>
            <a:ext cx="395208" cy="384721"/>
          </a:xfrm>
          <a:prstGeom prst="rect">
            <a:avLst/>
          </a:prstGeom>
          <a:noFill/>
          <a:ln w="28575">
            <a:solidFill>
              <a:schemeClr val="tx1"/>
            </a:solidFill>
          </a:ln>
        </p:spPr>
        <p:txBody>
          <a:bodyPr wrap="square">
            <a:spAutoFit/>
          </a:bodyPr>
          <a:lstStyle/>
          <a:p>
            <a:r>
              <a:rPr lang="en-US" sz="1900" b="1" dirty="0">
                <a:latin typeface="Century Gothic" panose="020B0502020202020204" pitchFamily="34" charset="0"/>
              </a:rPr>
              <a:t>B</a:t>
            </a:r>
          </a:p>
        </p:txBody>
      </p:sp>
      <p:sp>
        <p:nvSpPr>
          <p:cNvPr id="46" name="TextBox 45">
            <a:extLst>
              <a:ext uri="{FF2B5EF4-FFF2-40B4-BE49-F238E27FC236}">
                <a16:creationId xmlns:a16="http://schemas.microsoft.com/office/drawing/2014/main" xmlns="" id="{53E48207-C6F1-48F0-B595-A78849E98642}"/>
              </a:ext>
            </a:extLst>
          </p:cNvPr>
          <p:cNvSpPr txBox="1"/>
          <p:nvPr/>
        </p:nvSpPr>
        <p:spPr>
          <a:xfrm>
            <a:off x="311428" y="5521173"/>
            <a:ext cx="4469876" cy="677108"/>
          </a:xfrm>
          <a:prstGeom prst="rect">
            <a:avLst/>
          </a:prstGeom>
          <a:noFill/>
        </p:spPr>
        <p:txBody>
          <a:bodyPr wrap="square" rtlCol="0">
            <a:spAutoFit/>
          </a:bodyPr>
          <a:lstStyle/>
          <a:p>
            <a:r>
              <a:rPr lang="en-US" sz="1900" b="1" dirty="0">
                <a:latin typeface="Century Gothic" panose="020B0502020202020204" pitchFamily="34" charset="0"/>
              </a:rPr>
              <a:t>5- Tracey is interested in designing clothes.</a:t>
            </a:r>
            <a:endParaRPr lang="en-US" sz="1900" dirty="0">
              <a:latin typeface="Century Gothic" panose="020B0502020202020204" pitchFamily="34" charset="0"/>
            </a:endParaRPr>
          </a:p>
        </p:txBody>
      </p:sp>
      <p:sp>
        <p:nvSpPr>
          <p:cNvPr id="47" name="TextBox 46">
            <a:extLst>
              <a:ext uri="{FF2B5EF4-FFF2-40B4-BE49-F238E27FC236}">
                <a16:creationId xmlns:a16="http://schemas.microsoft.com/office/drawing/2014/main" xmlns="" id="{70F24A4C-19E5-41F5-B77B-A760B1DCCD0D}"/>
              </a:ext>
            </a:extLst>
          </p:cNvPr>
          <p:cNvSpPr txBox="1"/>
          <p:nvPr/>
        </p:nvSpPr>
        <p:spPr>
          <a:xfrm>
            <a:off x="6415556" y="2411857"/>
            <a:ext cx="5319522" cy="969496"/>
          </a:xfrm>
          <a:prstGeom prst="rect">
            <a:avLst/>
          </a:prstGeom>
          <a:noFill/>
          <a:ln>
            <a:noFill/>
          </a:ln>
        </p:spPr>
        <p:txBody>
          <a:bodyPr wrap="square">
            <a:spAutoFit/>
          </a:bodyPr>
          <a:lstStyle/>
          <a:p>
            <a:r>
              <a:rPr lang="en-US" sz="1900" b="1" dirty="0">
                <a:latin typeface="Century Gothic" panose="020B0502020202020204" pitchFamily="34" charset="0"/>
              </a:rPr>
              <a:t>Wonderful outfits - Learn to reuse old shirts, t-shirts, and jeans to make accessories such as bags.</a:t>
            </a:r>
          </a:p>
        </p:txBody>
      </p:sp>
      <p:sp>
        <p:nvSpPr>
          <p:cNvPr id="48" name="TextBox 47">
            <a:extLst>
              <a:ext uri="{FF2B5EF4-FFF2-40B4-BE49-F238E27FC236}">
                <a16:creationId xmlns:a16="http://schemas.microsoft.com/office/drawing/2014/main" xmlns="" id="{5420BBF3-08D8-40A3-9CD4-A7B11F4EE60C}"/>
              </a:ext>
            </a:extLst>
          </p:cNvPr>
          <p:cNvSpPr txBox="1"/>
          <p:nvPr/>
        </p:nvSpPr>
        <p:spPr>
          <a:xfrm>
            <a:off x="5956340" y="5545594"/>
            <a:ext cx="395208" cy="384721"/>
          </a:xfrm>
          <a:prstGeom prst="rect">
            <a:avLst/>
          </a:prstGeom>
          <a:noFill/>
          <a:ln w="28575">
            <a:solidFill>
              <a:schemeClr val="tx1"/>
            </a:solidFill>
          </a:ln>
        </p:spPr>
        <p:txBody>
          <a:bodyPr wrap="square">
            <a:spAutoFit/>
          </a:bodyPr>
          <a:lstStyle/>
          <a:p>
            <a:r>
              <a:rPr lang="en-US" sz="1900" b="1" dirty="0">
                <a:latin typeface="Century Gothic" panose="020B0502020202020204" pitchFamily="34" charset="0"/>
              </a:rPr>
              <a:t>E</a:t>
            </a:r>
          </a:p>
        </p:txBody>
      </p:sp>
      <p:sp>
        <p:nvSpPr>
          <p:cNvPr id="49" name="TextBox 48">
            <a:extLst>
              <a:ext uri="{FF2B5EF4-FFF2-40B4-BE49-F238E27FC236}">
                <a16:creationId xmlns:a16="http://schemas.microsoft.com/office/drawing/2014/main" xmlns="" id="{8A369FE9-17BF-4263-8626-C13A54C103DF}"/>
              </a:ext>
            </a:extLst>
          </p:cNvPr>
          <p:cNvSpPr txBox="1"/>
          <p:nvPr/>
        </p:nvSpPr>
        <p:spPr>
          <a:xfrm>
            <a:off x="4831686" y="1103453"/>
            <a:ext cx="395208" cy="384721"/>
          </a:xfrm>
          <a:prstGeom prst="rect">
            <a:avLst/>
          </a:prstGeom>
          <a:noFill/>
          <a:ln w="28575">
            <a:solidFill>
              <a:schemeClr val="tx1"/>
            </a:solidFill>
          </a:ln>
        </p:spPr>
        <p:txBody>
          <a:bodyPr wrap="square">
            <a:spAutoFit/>
          </a:bodyPr>
          <a:lstStyle/>
          <a:p>
            <a:pPr algn="ctr"/>
            <a:r>
              <a:rPr lang="en-US" sz="1900" b="1" dirty="0">
                <a:solidFill>
                  <a:srgbClr val="0070C0"/>
                </a:solidFill>
                <a:latin typeface="Century Gothic" panose="020B0502020202020204" pitchFamily="34" charset="0"/>
              </a:rPr>
              <a:t>D</a:t>
            </a:r>
          </a:p>
        </p:txBody>
      </p:sp>
      <p:sp>
        <p:nvSpPr>
          <p:cNvPr id="54" name="TextBox 53">
            <a:extLst>
              <a:ext uri="{FF2B5EF4-FFF2-40B4-BE49-F238E27FC236}">
                <a16:creationId xmlns:a16="http://schemas.microsoft.com/office/drawing/2014/main" xmlns="" id="{8D29033E-CF2C-4E58-ACAB-2898A7DD4AB7}"/>
              </a:ext>
            </a:extLst>
          </p:cNvPr>
          <p:cNvSpPr txBox="1"/>
          <p:nvPr/>
        </p:nvSpPr>
        <p:spPr>
          <a:xfrm>
            <a:off x="4836054" y="2453966"/>
            <a:ext cx="395208" cy="384721"/>
          </a:xfrm>
          <a:prstGeom prst="rect">
            <a:avLst/>
          </a:prstGeom>
          <a:noFill/>
        </p:spPr>
        <p:txBody>
          <a:bodyPr wrap="square">
            <a:spAutoFit/>
          </a:bodyPr>
          <a:lstStyle/>
          <a:p>
            <a:pPr algn="ctr"/>
            <a:r>
              <a:rPr lang="en-US" sz="1900" b="1" dirty="0">
                <a:solidFill>
                  <a:srgbClr val="0070C0"/>
                </a:solidFill>
                <a:latin typeface="Century Gothic" panose="020B0502020202020204" pitchFamily="34" charset="0"/>
              </a:rPr>
              <a:t>C</a:t>
            </a:r>
          </a:p>
        </p:txBody>
      </p:sp>
      <p:sp>
        <p:nvSpPr>
          <p:cNvPr id="55" name="TextBox 54">
            <a:extLst>
              <a:ext uri="{FF2B5EF4-FFF2-40B4-BE49-F238E27FC236}">
                <a16:creationId xmlns:a16="http://schemas.microsoft.com/office/drawing/2014/main" xmlns="" id="{905F3E04-F003-4737-9896-3B46120811E6}"/>
              </a:ext>
            </a:extLst>
          </p:cNvPr>
          <p:cNvSpPr txBox="1"/>
          <p:nvPr/>
        </p:nvSpPr>
        <p:spPr>
          <a:xfrm>
            <a:off x="4827114" y="2448065"/>
            <a:ext cx="395208" cy="384721"/>
          </a:xfrm>
          <a:prstGeom prst="rect">
            <a:avLst/>
          </a:prstGeom>
          <a:noFill/>
          <a:ln w="28575">
            <a:solidFill>
              <a:schemeClr val="tx1"/>
            </a:solidFill>
          </a:ln>
        </p:spPr>
        <p:txBody>
          <a:bodyPr wrap="square">
            <a:spAutoFit/>
          </a:bodyPr>
          <a:lstStyle/>
          <a:p>
            <a:endParaRPr lang="en-US" sz="1900" b="1" dirty="0">
              <a:solidFill>
                <a:srgbClr val="0070C0"/>
              </a:solidFill>
              <a:latin typeface="Century Gothic" panose="020B0502020202020204" pitchFamily="34" charset="0"/>
            </a:endParaRPr>
          </a:p>
        </p:txBody>
      </p:sp>
      <p:sp>
        <p:nvSpPr>
          <p:cNvPr id="56" name="TextBox 55">
            <a:extLst>
              <a:ext uri="{FF2B5EF4-FFF2-40B4-BE49-F238E27FC236}">
                <a16:creationId xmlns:a16="http://schemas.microsoft.com/office/drawing/2014/main" xmlns="" id="{C44247A0-B99A-4693-8E6B-366EA9FB93FB}"/>
              </a:ext>
            </a:extLst>
          </p:cNvPr>
          <p:cNvSpPr txBox="1"/>
          <p:nvPr/>
        </p:nvSpPr>
        <p:spPr>
          <a:xfrm>
            <a:off x="4833995" y="3456177"/>
            <a:ext cx="395208" cy="384721"/>
          </a:xfrm>
          <a:prstGeom prst="rect">
            <a:avLst/>
          </a:prstGeom>
          <a:noFill/>
          <a:ln w="28575">
            <a:solidFill>
              <a:schemeClr val="tx1"/>
            </a:solidFill>
          </a:ln>
        </p:spPr>
        <p:txBody>
          <a:bodyPr wrap="square">
            <a:spAutoFit/>
          </a:bodyPr>
          <a:lstStyle/>
          <a:p>
            <a:endParaRPr lang="en-US" sz="1900" b="1" dirty="0">
              <a:solidFill>
                <a:srgbClr val="0070C0"/>
              </a:solidFill>
              <a:latin typeface="Century Gothic" panose="020B0502020202020204" pitchFamily="34" charset="0"/>
            </a:endParaRPr>
          </a:p>
        </p:txBody>
      </p:sp>
      <p:sp>
        <p:nvSpPr>
          <p:cNvPr id="57" name="TextBox 56">
            <a:extLst>
              <a:ext uri="{FF2B5EF4-FFF2-40B4-BE49-F238E27FC236}">
                <a16:creationId xmlns:a16="http://schemas.microsoft.com/office/drawing/2014/main" xmlns="" id="{CF9A74EA-5BF6-4EBF-B021-F4CD1CCEB12E}"/>
              </a:ext>
            </a:extLst>
          </p:cNvPr>
          <p:cNvSpPr txBox="1"/>
          <p:nvPr/>
        </p:nvSpPr>
        <p:spPr>
          <a:xfrm>
            <a:off x="4840809" y="4462744"/>
            <a:ext cx="395208" cy="384721"/>
          </a:xfrm>
          <a:prstGeom prst="rect">
            <a:avLst/>
          </a:prstGeom>
          <a:noFill/>
          <a:ln w="28575">
            <a:solidFill>
              <a:schemeClr val="tx1"/>
            </a:solidFill>
          </a:ln>
        </p:spPr>
        <p:txBody>
          <a:bodyPr wrap="square">
            <a:spAutoFit/>
          </a:bodyPr>
          <a:lstStyle/>
          <a:p>
            <a:endParaRPr lang="en-US" sz="1900" b="1" dirty="0">
              <a:solidFill>
                <a:srgbClr val="0070C0"/>
              </a:solidFill>
              <a:latin typeface="Century Gothic" panose="020B0502020202020204" pitchFamily="34" charset="0"/>
            </a:endParaRPr>
          </a:p>
        </p:txBody>
      </p:sp>
      <p:sp>
        <p:nvSpPr>
          <p:cNvPr id="58" name="TextBox 57">
            <a:extLst>
              <a:ext uri="{FF2B5EF4-FFF2-40B4-BE49-F238E27FC236}">
                <a16:creationId xmlns:a16="http://schemas.microsoft.com/office/drawing/2014/main" xmlns="" id="{A4331975-32F3-4088-96B2-6D13CC5F9629}"/>
              </a:ext>
            </a:extLst>
          </p:cNvPr>
          <p:cNvSpPr txBox="1"/>
          <p:nvPr/>
        </p:nvSpPr>
        <p:spPr>
          <a:xfrm>
            <a:off x="4838684" y="5556186"/>
            <a:ext cx="395208" cy="384721"/>
          </a:xfrm>
          <a:prstGeom prst="rect">
            <a:avLst/>
          </a:prstGeom>
          <a:noFill/>
          <a:ln w="28575">
            <a:solidFill>
              <a:schemeClr val="tx1"/>
            </a:solidFill>
          </a:ln>
        </p:spPr>
        <p:txBody>
          <a:bodyPr wrap="square">
            <a:spAutoFit/>
          </a:bodyPr>
          <a:lstStyle/>
          <a:p>
            <a:endParaRPr lang="en-US" sz="1900" b="1" dirty="0">
              <a:solidFill>
                <a:srgbClr val="0070C0"/>
              </a:solidFill>
              <a:latin typeface="Century Gothic" panose="020B0502020202020204" pitchFamily="34" charset="0"/>
            </a:endParaRPr>
          </a:p>
        </p:txBody>
      </p:sp>
      <p:sp>
        <p:nvSpPr>
          <p:cNvPr id="60" name="TextBox 59">
            <a:extLst>
              <a:ext uri="{FF2B5EF4-FFF2-40B4-BE49-F238E27FC236}">
                <a16:creationId xmlns:a16="http://schemas.microsoft.com/office/drawing/2014/main" xmlns="" id="{2E065C08-A246-487A-900B-64BA6065A554}"/>
              </a:ext>
            </a:extLst>
          </p:cNvPr>
          <p:cNvSpPr txBox="1"/>
          <p:nvPr/>
        </p:nvSpPr>
        <p:spPr>
          <a:xfrm>
            <a:off x="4838188" y="3451947"/>
            <a:ext cx="395208" cy="384721"/>
          </a:xfrm>
          <a:prstGeom prst="rect">
            <a:avLst/>
          </a:prstGeom>
          <a:noFill/>
        </p:spPr>
        <p:txBody>
          <a:bodyPr wrap="square">
            <a:spAutoFit/>
          </a:bodyPr>
          <a:lstStyle/>
          <a:p>
            <a:r>
              <a:rPr lang="en-US" sz="1900" b="1" dirty="0">
                <a:solidFill>
                  <a:srgbClr val="0070C0"/>
                </a:solidFill>
                <a:latin typeface="Century Gothic" panose="020B0502020202020204" pitchFamily="34" charset="0"/>
              </a:rPr>
              <a:t>A</a:t>
            </a:r>
          </a:p>
        </p:txBody>
      </p:sp>
      <p:sp>
        <p:nvSpPr>
          <p:cNvPr id="61" name="TextBox 60">
            <a:extLst>
              <a:ext uri="{FF2B5EF4-FFF2-40B4-BE49-F238E27FC236}">
                <a16:creationId xmlns:a16="http://schemas.microsoft.com/office/drawing/2014/main" xmlns="" id="{6581B91F-E54C-4F9C-956F-DF69985F06A4}"/>
              </a:ext>
            </a:extLst>
          </p:cNvPr>
          <p:cNvSpPr txBox="1"/>
          <p:nvPr/>
        </p:nvSpPr>
        <p:spPr>
          <a:xfrm>
            <a:off x="4832893" y="4469618"/>
            <a:ext cx="395208" cy="384721"/>
          </a:xfrm>
          <a:prstGeom prst="rect">
            <a:avLst/>
          </a:prstGeom>
          <a:noFill/>
        </p:spPr>
        <p:txBody>
          <a:bodyPr wrap="square">
            <a:spAutoFit/>
          </a:bodyPr>
          <a:lstStyle/>
          <a:p>
            <a:pPr algn="ctr"/>
            <a:r>
              <a:rPr lang="en-US" sz="1900" b="1" dirty="0">
                <a:solidFill>
                  <a:srgbClr val="0070C0"/>
                </a:solidFill>
                <a:latin typeface="Century Gothic" panose="020B0502020202020204" pitchFamily="34" charset="0"/>
              </a:rPr>
              <a:t>E</a:t>
            </a:r>
          </a:p>
        </p:txBody>
      </p:sp>
      <p:sp>
        <p:nvSpPr>
          <p:cNvPr id="62" name="TextBox 61">
            <a:extLst>
              <a:ext uri="{FF2B5EF4-FFF2-40B4-BE49-F238E27FC236}">
                <a16:creationId xmlns:a16="http://schemas.microsoft.com/office/drawing/2014/main" xmlns="" id="{2B5E14A0-E590-499E-A2E5-A199ED7FC7B6}"/>
              </a:ext>
            </a:extLst>
          </p:cNvPr>
          <p:cNvSpPr txBox="1"/>
          <p:nvPr/>
        </p:nvSpPr>
        <p:spPr>
          <a:xfrm>
            <a:off x="4859118" y="5557448"/>
            <a:ext cx="322260" cy="384721"/>
          </a:xfrm>
          <a:prstGeom prst="rect">
            <a:avLst/>
          </a:prstGeom>
          <a:noFill/>
        </p:spPr>
        <p:txBody>
          <a:bodyPr wrap="square">
            <a:spAutoFit/>
          </a:bodyPr>
          <a:lstStyle/>
          <a:p>
            <a:r>
              <a:rPr lang="en-US" sz="1900" b="1" dirty="0">
                <a:solidFill>
                  <a:srgbClr val="0070C0"/>
                </a:solidFill>
                <a:latin typeface="Century Gothic" panose="020B0502020202020204" pitchFamily="34" charset="0"/>
              </a:rPr>
              <a:t>B</a:t>
            </a:r>
          </a:p>
        </p:txBody>
      </p:sp>
      <p:sp>
        <p:nvSpPr>
          <p:cNvPr id="31"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210863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500" fill="hold"/>
                                        <p:tgtEl>
                                          <p:spTgt spid="54"/>
                                        </p:tgtEl>
                                        <p:attrNameLst>
                                          <p:attrName>ppt_w</p:attrName>
                                        </p:attrNameLst>
                                      </p:cBhvr>
                                      <p:tavLst>
                                        <p:tav tm="0">
                                          <p:val>
                                            <p:fltVal val="0"/>
                                          </p:val>
                                        </p:tav>
                                        <p:tav tm="100000">
                                          <p:val>
                                            <p:strVal val="#ppt_w"/>
                                          </p:val>
                                        </p:tav>
                                      </p:tavLst>
                                    </p:anim>
                                    <p:anim calcmode="lin" valueType="num">
                                      <p:cBhvr>
                                        <p:cTn id="20" dur="500" fill="hold"/>
                                        <p:tgtEl>
                                          <p:spTgt spid="54"/>
                                        </p:tgtEl>
                                        <p:attrNameLst>
                                          <p:attrName>ppt_h</p:attrName>
                                        </p:attrNameLst>
                                      </p:cBhvr>
                                      <p:tavLst>
                                        <p:tav tm="0">
                                          <p:val>
                                            <p:fltVal val="0"/>
                                          </p:val>
                                        </p:tav>
                                        <p:tav tm="100000">
                                          <p:val>
                                            <p:strVal val="#ppt_h"/>
                                          </p:val>
                                        </p:tav>
                                      </p:tavLst>
                                    </p:anim>
                                    <p:animEffect transition="in" filter="fade">
                                      <p:cBhvr>
                                        <p:cTn id="21" dur="500"/>
                                        <p:tgtEl>
                                          <p:spTgt spid="5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p:cTn id="26" dur="500" fill="hold"/>
                                        <p:tgtEl>
                                          <p:spTgt spid="60"/>
                                        </p:tgtEl>
                                        <p:attrNameLst>
                                          <p:attrName>ppt_w</p:attrName>
                                        </p:attrNameLst>
                                      </p:cBhvr>
                                      <p:tavLst>
                                        <p:tav tm="0">
                                          <p:val>
                                            <p:fltVal val="0"/>
                                          </p:val>
                                        </p:tav>
                                        <p:tav tm="100000">
                                          <p:val>
                                            <p:strVal val="#ppt_w"/>
                                          </p:val>
                                        </p:tav>
                                      </p:tavLst>
                                    </p:anim>
                                    <p:anim calcmode="lin" valueType="num">
                                      <p:cBhvr>
                                        <p:cTn id="27" dur="500" fill="hold"/>
                                        <p:tgtEl>
                                          <p:spTgt spid="60"/>
                                        </p:tgtEl>
                                        <p:attrNameLst>
                                          <p:attrName>ppt_h</p:attrName>
                                        </p:attrNameLst>
                                      </p:cBhvr>
                                      <p:tavLst>
                                        <p:tav tm="0">
                                          <p:val>
                                            <p:fltVal val="0"/>
                                          </p:val>
                                        </p:tav>
                                        <p:tav tm="100000">
                                          <p:val>
                                            <p:strVal val="#ppt_h"/>
                                          </p:val>
                                        </p:tav>
                                      </p:tavLst>
                                    </p:anim>
                                    <p:animEffect transition="in" filter="fade">
                                      <p:cBhvr>
                                        <p:cTn id="28" dur="500"/>
                                        <p:tgtEl>
                                          <p:spTgt spid="60"/>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500" fill="hold"/>
                                        <p:tgtEl>
                                          <p:spTgt spid="61"/>
                                        </p:tgtEl>
                                        <p:attrNameLst>
                                          <p:attrName>ppt_w</p:attrName>
                                        </p:attrNameLst>
                                      </p:cBhvr>
                                      <p:tavLst>
                                        <p:tav tm="0">
                                          <p:val>
                                            <p:fltVal val="0"/>
                                          </p:val>
                                        </p:tav>
                                        <p:tav tm="100000">
                                          <p:val>
                                            <p:strVal val="#ppt_w"/>
                                          </p:val>
                                        </p:tav>
                                      </p:tavLst>
                                    </p:anim>
                                    <p:anim calcmode="lin" valueType="num">
                                      <p:cBhvr>
                                        <p:cTn id="34" dur="500" fill="hold"/>
                                        <p:tgtEl>
                                          <p:spTgt spid="61"/>
                                        </p:tgtEl>
                                        <p:attrNameLst>
                                          <p:attrName>ppt_h</p:attrName>
                                        </p:attrNameLst>
                                      </p:cBhvr>
                                      <p:tavLst>
                                        <p:tav tm="0">
                                          <p:val>
                                            <p:fltVal val="0"/>
                                          </p:val>
                                        </p:tav>
                                        <p:tav tm="100000">
                                          <p:val>
                                            <p:strVal val="#ppt_h"/>
                                          </p:val>
                                        </p:tav>
                                      </p:tavLst>
                                    </p:anim>
                                    <p:animEffect transition="in" filter="fade">
                                      <p:cBhvr>
                                        <p:cTn id="35" dur="500"/>
                                        <p:tgtEl>
                                          <p:spTgt spid="6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Effect transition="in" filter="fade">
                                      <p:cBhvr>
                                        <p:cTn id="4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54" grpId="0"/>
      <p:bldP spid="60" grpId="0"/>
      <p:bldP spid="61" grpId="0"/>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2B2C77C-EA7F-49CF-A6B0-F06CAD49EF94}"/>
              </a:ext>
            </a:extLst>
          </p:cNvPr>
          <p:cNvSpPr/>
          <p:nvPr/>
        </p:nvSpPr>
        <p:spPr>
          <a:xfrm>
            <a:off x="3842819" y="2921169"/>
            <a:ext cx="4506362" cy="1015663"/>
          </a:xfrm>
          <a:prstGeom prst="rect">
            <a:avLst/>
          </a:prstGeom>
        </p:spPr>
        <p:txBody>
          <a:bodyPr wrap="none">
            <a:spAutoFit/>
          </a:bodyPr>
          <a:lstStyle/>
          <a:p>
            <a:r>
              <a:rPr lang="en-US" sz="6000" b="1" dirty="0">
                <a:solidFill>
                  <a:srgbClr val="0070C0"/>
                </a:solidFill>
                <a:latin typeface="Century Gothic" panose="020B0502020202020204" pitchFamily="34" charset="0"/>
              </a:rPr>
              <a:t>Assessment</a:t>
            </a:r>
            <a:endParaRPr lang="en-US" sz="6000" dirty="0">
              <a:solidFill>
                <a:srgbClr val="0070C0"/>
              </a:solidFill>
            </a:endParaRPr>
          </a:p>
        </p:txBody>
      </p:sp>
      <p:sp>
        <p:nvSpPr>
          <p:cNvPr id="6"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21463532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0B1F3231-D3AD-490F-9074-0B3AA9E9EF17}"/>
              </a:ext>
            </a:extLst>
          </p:cNvPr>
          <p:cNvSpPr/>
          <p:nvPr/>
        </p:nvSpPr>
        <p:spPr>
          <a:xfrm>
            <a:off x="305492" y="103194"/>
            <a:ext cx="11039552" cy="892552"/>
          </a:xfrm>
          <a:prstGeom prst="rect">
            <a:avLst/>
          </a:prstGeom>
        </p:spPr>
        <p:txBody>
          <a:bodyPr wrap="square">
            <a:spAutoFit/>
          </a:bodyPr>
          <a:lstStyle/>
          <a:p>
            <a:r>
              <a:rPr lang="en-US" sz="2600" b="1" dirty="0">
                <a:solidFill>
                  <a:srgbClr val="FF0000"/>
                </a:solidFill>
                <a:latin typeface="Century Gothic" panose="020B0502020202020204" pitchFamily="34" charset="0"/>
              </a:rPr>
              <a:t>Imagine you are going to open a shop to upcycle used or waste materials. Answer the following questions.</a:t>
            </a:r>
          </a:p>
        </p:txBody>
      </p:sp>
      <p:sp>
        <p:nvSpPr>
          <p:cNvPr id="8" name="Rectangle 7">
            <a:extLst>
              <a:ext uri="{FF2B5EF4-FFF2-40B4-BE49-F238E27FC236}">
                <a16:creationId xmlns:a16="http://schemas.microsoft.com/office/drawing/2014/main" xmlns="" id="{EA8B48DF-7748-4D1A-BB88-FB80E39FFD94}"/>
              </a:ext>
            </a:extLst>
          </p:cNvPr>
          <p:cNvSpPr/>
          <p:nvPr/>
        </p:nvSpPr>
        <p:spPr>
          <a:xfrm>
            <a:off x="7743331" y="923147"/>
            <a:ext cx="3907601" cy="446276"/>
          </a:xfrm>
          <a:prstGeom prst="rect">
            <a:avLst/>
          </a:prstGeom>
        </p:spPr>
        <p:txBody>
          <a:bodyPr wrap="square">
            <a:spAutoFit/>
          </a:bodyPr>
          <a:lstStyle/>
          <a:p>
            <a:pPr algn="ctr"/>
            <a:r>
              <a:rPr lang="en-US" sz="2300" b="1" dirty="0">
                <a:solidFill>
                  <a:srgbClr val="FF0000"/>
                </a:solidFill>
                <a:latin typeface="Century Gothic" panose="020B0502020202020204" pitchFamily="34" charset="0"/>
              </a:rPr>
              <a:t>Check suggested answers</a:t>
            </a:r>
            <a:endParaRPr lang="en-US" sz="2300" dirty="0">
              <a:solidFill>
                <a:srgbClr val="FF0000"/>
              </a:solidFill>
              <a:latin typeface="Century Gothic" panose="020B0502020202020204" pitchFamily="34" charset="0"/>
            </a:endParaRPr>
          </a:p>
        </p:txBody>
      </p:sp>
      <p:graphicFrame>
        <p:nvGraphicFramePr>
          <p:cNvPr id="2" name="Table 2">
            <a:extLst>
              <a:ext uri="{FF2B5EF4-FFF2-40B4-BE49-F238E27FC236}">
                <a16:creationId xmlns:a16="http://schemas.microsoft.com/office/drawing/2014/main" xmlns="" id="{F1FCD7D3-C199-4F21-B50A-3AC53BA998C8}"/>
              </a:ext>
            </a:extLst>
          </p:cNvPr>
          <p:cNvGraphicFramePr>
            <a:graphicFrameLocks noGrp="1"/>
          </p:cNvGraphicFramePr>
          <p:nvPr>
            <p:extLst>
              <p:ext uri="{D42A27DB-BD31-4B8C-83A1-F6EECF244321}">
                <p14:modId xmlns:p14="http://schemas.microsoft.com/office/powerpoint/2010/main" val="2375228245"/>
              </p:ext>
            </p:extLst>
          </p:nvPr>
        </p:nvGraphicFramePr>
        <p:xfrm>
          <a:off x="305492" y="1413937"/>
          <a:ext cx="11408332" cy="4754880"/>
        </p:xfrm>
        <a:graphic>
          <a:graphicData uri="http://schemas.openxmlformats.org/drawingml/2006/table">
            <a:tbl>
              <a:tblPr firstRow="1" bandRow="1">
                <a:tableStyleId>{5940675A-B579-460E-94D1-54222C63F5DA}</a:tableStyleId>
              </a:tblPr>
              <a:tblGrid>
                <a:gridCol w="4674881">
                  <a:extLst>
                    <a:ext uri="{9D8B030D-6E8A-4147-A177-3AD203B41FA5}">
                      <a16:colId xmlns:a16="http://schemas.microsoft.com/office/drawing/2014/main" xmlns="" val="1694259702"/>
                    </a:ext>
                  </a:extLst>
                </a:gridCol>
                <a:gridCol w="6733451">
                  <a:extLst>
                    <a:ext uri="{9D8B030D-6E8A-4147-A177-3AD203B41FA5}">
                      <a16:colId xmlns:a16="http://schemas.microsoft.com/office/drawing/2014/main" xmlns="" val="3331303855"/>
                    </a:ext>
                  </a:extLst>
                </a:gridCol>
              </a:tblGrid>
              <a:tr h="370840">
                <a:tc>
                  <a:txBody>
                    <a:bodyPr/>
                    <a:lstStyle/>
                    <a:p>
                      <a:pPr algn="ctr"/>
                      <a:r>
                        <a:rPr lang="en-US" sz="2400" b="1" dirty="0">
                          <a:latin typeface="Century Gothic" panose="020B0502020202020204" pitchFamily="34" charset="0"/>
                        </a:rPr>
                        <a:t>Questions</a:t>
                      </a:r>
                    </a:p>
                  </a:txBody>
                  <a:tcPr>
                    <a:solidFill>
                      <a:srgbClr val="CCFFFF"/>
                    </a:solidFill>
                  </a:tcPr>
                </a:tc>
                <a:tc>
                  <a:txBody>
                    <a:bodyPr/>
                    <a:lstStyle/>
                    <a:p>
                      <a:pPr algn="ctr"/>
                      <a:r>
                        <a:rPr lang="en-US" sz="2400" b="1" dirty="0">
                          <a:latin typeface="Century Gothic" panose="020B0502020202020204" pitchFamily="34" charset="0"/>
                        </a:rPr>
                        <a:t>Your answers</a:t>
                      </a:r>
                    </a:p>
                  </a:txBody>
                  <a:tcPr>
                    <a:solidFill>
                      <a:srgbClr val="CCFFFF"/>
                    </a:solidFill>
                  </a:tcPr>
                </a:tc>
                <a:extLst>
                  <a:ext uri="{0D108BD9-81ED-4DB2-BD59-A6C34878D82A}">
                    <a16:rowId xmlns:a16="http://schemas.microsoft.com/office/drawing/2014/main" xmlns="" val="1112163628"/>
                  </a:ext>
                </a:extLst>
              </a:tr>
              <a:tr h="370840">
                <a:tc>
                  <a:txBody>
                    <a:bodyPr/>
                    <a:lstStyle/>
                    <a:p>
                      <a:r>
                        <a:rPr lang="en-US" sz="2000" b="1" dirty="0">
                          <a:latin typeface="Century Gothic" panose="020B0502020202020204" pitchFamily="34" charset="0"/>
                        </a:rPr>
                        <a:t>What materials will you upcycle? </a:t>
                      </a:r>
                    </a:p>
                  </a:txBody>
                  <a:tcPr anchor="ctr"/>
                </a:tc>
                <a:tc>
                  <a:txBody>
                    <a:bodyPr/>
                    <a:lstStyle/>
                    <a:p>
                      <a:endParaRPr lang="en-US" dirty="0"/>
                    </a:p>
                    <a:p>
                      <a:endParaRPr lang="en-US" dirty="0"/>
                    </a:p>
                    <a:p>
                      <a:endParaRPr lang="en-US" dirty="0"/>
                    </a:p>
                  </a:txBody>
                  <a:tcPr anchor="ctr"/>
                </a:tc>
                <a:extLst>
                  <a:ext uri="{0D108BD9-81ED-4DB2-BD59-A6C34878D82A}">
                    <a16:rowId xmlns:a16="http://schemas.microsoft.com/office/drawing/2014/main" xmlns="" val="591057820"/>
                  </a:ext>
                </a:extLst>
              </a:tr>
              <a:tr h="370840">
                <a:tc>
                  <a:txBody>
                    <a:bodyPr/>
                    <a:lstStyle/>
                    <a:p>
                      <a:r>
                        <a:rPr lang="en-US" sz="2000" b="1" kern="1200" dirty="0">
                          <a:solidFill>
                            <a:schemeClr val="tx1"/>
                          </a:solidFill>
                          <a:latin typeface="Century Gothic" panose="020B0502020202020204" pitchFamily="34" charset="0"/>
                          <a:ea typeface="+mn-ea"/>
                          <a:cs typeface="+mn-cs"/>
                        </a:rPr>
                        <a:t>What new things do you expect to produce after upcycling? (give one example)</a:t>
                      </a:r>
                    </a:p>
                  </a:txBody>
                  <a:tcPr anchor="ctr"/>
                </a:tc>
                <a:tc>
                  <a:txBody>
                    <a:bodyPr/>
                    <a:lstStyle/>
                    <a:p>
                      <a:endParaRPr lang="en-US" dirty="0"/>
                    </a:p>
                    <a:p>
                      <a:endParaRPr lang="en-US" dirty="0"/>
                    </a:p>
                    <a:p>
                      <a:endParaRPr lang="en-US" dirty="0"/>
                    </a:p>
                  </a:txBody>
                  <a:tcPr anchor="ctr"/>
                </a:tc>
                <a:extLst>
                  <a:ext uri="{0D108BD9-81ED-4DB2-BD59-A6C34878D82A}">
                    <a16:rowId xmlns:a16="http://schemas.microsoft.com/office/drawing/2014/main" xmlns="" val="837821470"/>
                  </a:ext>
                </a:extLst>
              </a:tr>
              <a:tr h="370840">
                <a:tc>
                  <a:txBody>
                    <a:bodyPr/>
                    <a:lstStyle/>
                    <a:p>
                      <a:r>
                        <a:rPr lang="en-US" sz="2000" b="1" kern="1200" dirty="0">
                          <a:solidFill>
                            <a:schemeClr val="tx1"/>
                          </a:solidFill>
                          <a:latin typeface="Century Gothic" panose="020B0502020202020204" pitchFamily="34" charset="0"/>
                          <a:ea typeface="+mn-ea"/>
                          <a:cs typeface="+mn-cs"/>
                        </a:rPr>
                        <a:t>What do you need to upcycle?</a:t>
                      </a:r>
                    </a:p>
                  </a:txBody>
                  <a:tcPr anchor="ctr"/>
                </a:tc>
                <a:tc>
                  <a:txBody>
                    <a:bodyPr/>
                    <a:lstStyle/>
                    <a:p>
                      <a:endParaRPr lang="en-US" dirty="0"/>
                    </a:p>
                    <a:p>
                      <a:endParaRPr lang="en-US" dirty="0"/>
                    </a:p>
                    <a:p>
                      <a:endParaRPr lang="en-US" dirty="0"/>
                    </a:p>
                  </a:txBody>
                  <a:tcPr anchor="ctr"/>
                </a:tc>
                <a:extLst>
                  <a:ext uri="{0D108BD9-81ED-4DB2-BD59-A6C34878D82A}">
                    <a16:rowId xmlns:a16="http://schemas.microsoft.com/office/drawing/2014/main" xmlns="" val="4006806171"/>
                  </a:ext>
                </a:extLst>
              </a:tr>
              <a:tr h="370840">
                <a:tc>
                  <a:txBody>
                    <a:bodyPr/>
                    <a:lstStyle/>
                    <a:p>
                      <a:r>
                        <a:rPr lang="en-US" sz="2000" b="1" dirty="0">
                          <a:latin typeface="Century Gothic" panose="020B0502020202020204" pitchFamily="34" charset="0"/>
                        </a:rPr>
                        <a:t>Do you think starting a private business of upcycling things is a successful project in Bahrain?</a:t>
                      </a:r>
                    </a:p>
                  </a:txBody>
                  <a:tcPr anchor="ctr"/>
                </a:tc>
                <a:tc>
                  <a:txBody>
                    <a:bodyPr/>
                    <a:lstStyle/>
                    <a:p>
                      <a:endParaRPr lang="en-US" dirty="0"/>
                    </a:p>
                    <a:p>
                      <a:endParaRPr lang="en-US" dirty="0"/>
                    </a:p>
                    <a:p>
                      <a:endParaRPr lang="en-US" dirty="0"/>
                    </a:p>
                    <a:p>
                      <a:endParaRPr lang="en-US" dirty="0"/>
                    </a:p>
                    <a:p>
                      <a:endParaRPr lang="en-US" dirty="0"/>
                    </a:p>
                  </a:txBody>
                  <a:tcPr anchor="ctr"/>
                </a:tc>
                <a:extLst>
                  <a:ext uri="{0D108BD9-81ED-4DB2-BD59-A6C34878D82A}">
                    <a16:rowId xmlns:a16="http://schemas.microsoft.com/office/drawing/2014/main" xmlns="" val="782746899"/>
                  </a:ext>
                </a:extLst>
              </a:tr>
            </a:tbl>
          </a:graphicData>
        </a:graphic>
      </p:graphicFrame>
      <p:sp>
        <p:nvSpPr>
          <p:cNvPr id="9" name="Rectangle 8">
            <a:extLst>
              <a:ext uri="{FF2B5EF4-FFF2-40B4-BE49-F238E27FC236}">
                <a16:creationId xmlns:a16="http://schemas.microsoft.com/office/drawing/2014/main" xmlns="" id="{85142F83-C26A-4036-B2C1-779791702229}"/>
              </a:ext>
            </a:extLst>
          </p:cNvPr>
          <p:cNvSpPr/>
          <p:nvPr/>
        </p:nvSpPr>
        <p:spPr>
          <a:xfrm>
            <a:off x="4972018" y="1980442"/>
            <a:ext cx="4159103" cy="430887"/>
          </a:xfrm>
          <a:prstGeom prst="rect">
            <a:avLst/>
          </a:prstGeom>
        </p:spPr>
        <p:txBody>
          <a:bodyPr wrap="square">
            <a:spAutoFit/>
          </a:bodyPr>
          <a:lstStyle/>
          <a:p>
            <a:r>
              <a:rPr lang="en-US" sz="2200" b="1" dirty="0" smtClean="0">
                <a:solidFill>
                  <a:srgbClr val="0070C0"/>
                </a:solidFill>
                <a:latin typeface="Century Gothic" panose="020B0502020202020204" pitchFamily="34" charset="0"/>
              </a:rPr>
              <a:t>Clothes and accessories.</a:t>
            </a:r>
            <a:endParaRPr lang="en-US" sz="2200" b="1" dirty="0">
              <a:solidFill>
                <a:srgbClr val="0070C0"/>
              </a:solidFill>
              <a:latin typeface="Century Gothic" panose="020B0502020202020204" pitchFamily="34" charset="0"/>
            </a:endParaRPr>
          </a:p>
        </p:txBody>
      </p:sp>
      <p:sp>
        <p:nvSpPr>
          <p:cNvPr id="10" name="Rectangle 9">
            <a:extLst>
              <a:ext uri="{FF2B5EF4-FFF2-40B4-BE49-F238E27FC236}">
                <a16:creationId xmlns:a16="http://schemas.microsoft.com/office/drawing/2014/main" xmlns="" id="{C5347D7D-360D-4FF0-ADAF-30E495F2A937}"/>
              </a:ext>
            </a:extLst>
          </p:cNvPr>
          <p:cNvSpPr/>
          <p:nvPr/>
        </p:nvSpPr>
        <p:spPr>
          <a:xfrm>
            <a:off x="4997631" y="2894600"/>
            <a:ext cx="6716193" cy="707886"/>
          </a:xfrm>
          <a:prstGeom prst="rect">
            <a:avLst/>
          </a:prstGeom>
        </p:spPr>
        <p:txBody>
          <a:bodyPr wrap="square">
            <a:spAutoFit/>
          </a:bodyPr>
          <a:lstStyle/>
          <a:p>
            <a:r>
              <a:rPr lang="en-US" sz="2000" b="1" dirty="0">
                <a:solidFill>
                  <a:srgbClr val="0070C0"/>
                </a:solidFill>
                <a:latin typeface="Century Gothic" panose="020B0502020202020204" pitchFamily="34" charset="0"/>
              </a:rPr>
              <a:t>Accessories, cushions and new clothes. For Example, I reuse jeans to make bags made of jeans.</a:t>
            </a:r>
          </a:p>
        </p:txBody>
      </p:sp>
      <p:sp>
        <p:nvSpPr>
          <p:cNvPr id="12" name="Rectangle 11">
            <a:extLst>
              <a:ext uri="{FF2B5EF4-FFF2-40B4-BE49-F238E27FC236}">
                <a16:creationId xmlns:a16="http://schemas.microsoft.com/office/drawing/2014/main" xmlns="" id="{7B88B15D-019A-4FF0-B212-2765B8F3B916}"/>
              </a:ext>
            </a:extLst>
          </p:cNvPr>
          <p:cNvSpPr/>
          <p:nvPr/>
        </p:nvSpPr>
        <p:spPr>
          <a:xfrm>
            <a:off x="4972020" y="3845753"/>
            <a:ext cx="6741804" cy="769441"/>
          </a:xfrm>
          <a:prstGeom prst="rect">
            <a:avLst/>
          </a:prstGeom>
        </p:spPr>
        <p:txBody>
          <a:bodyPr wrap="square">
            <a:spAutoFit/>
          </a:bodyPr>
          <a:lstStyle/>
          <a:p>
            <a:r>
              <a:rPr lang="en-US" sz="2200" b="1" dirty="0">
                <a:solidFill>
                  <a:srgbClr val="0070C0"/>
                </a:solidFill>
                <a:latin typeface="Century Gothic" panose="020B0502020202020204" pitchFamily="34" charset="0"/>
              </a:rPr>
              <a:t>I need a sewing machine, scissors, old clothes; and I need a training course. </a:t>
            </a:r>
          </a:p>
        </p:txBody>
      </p:sp>
      <p:sp>
        <p:nvSpPr>
          <p:cNvPr id="13" name="Rectangle 12">
            <a:extLst>
              <a:ext uri="{FF2B5EF4-FFF2-40B4-BE49-F238E27FC236}">
                <a16:creationId xmlns:a16="http://schemas.microsoft.com/office/drawing/2014/main" xmlns="" id="{E2DB9D2C-FFE7-4E99-A13D-50C1314BE47D}"/>
              </a:ext>
            </a:extLst>
          </p:cNvPr>
          <p:cNvSpPr/>
          <p:nvPr/>
        </p:nvSpPr>
        <p:spPr>
          <a:xfrm>
            <a:off x="4972018" y="4756892"/>
            <a:ext cx="6722518" cy="1446550"/>
          </a:xfrm>
          <a:prstGeom prst="rect">
            <a:avLst/>
          </a:prstGeom>
        </p:spPr>
        <p:txBody>
          <a:bodyPr wrap="square">
            <a:spAutoFit/>
          </a:bodyPr>
          <a:lstStyle/>
          <a:p>
            <a:r>
              <a:rPr lang="en-US" sz="2200" b="1" dirty="0">
                <a:solidFill>
                  <a:srgbClr val="0070C0"/>
                </a:solidFill>
                <a:latin typeface="Century Gothic" panose="020B0502020202020204" pitchFamily="34" charset="0"/>
              </a:rPr>
              <a:t>Yes, I do. I think this business is good because </a:t>
            </a:r>
            <a:r>
              <a:rPr lang="en-US" sz="2200" b="1" dirty="0" smtClean="0">
                <a:solidFill>
                  <a:srgbClr val="0070C0"/>
                </a:solidFill>
                <a:latin typeface="Century Gothic" panose="020B0502020202020204" pitchFamily="34" charset="0"/>
              </a:rPr>
              <a:t>people care about the environment </a:t>
            </a:r>
            <a:r>
              <a:rPr lang="en-US" sz="2200" b="1" dirty="0">
                <a:solidFill>
                  <a:srgbClr val="0070C0"/>
                </a:solidFill>
                <a:latin typeface="Century Gothic" panose="020B0502020202020204" pitchFamily="34" charset="0"/>
              </a:rPr>
              <a:t>will buy such clothes especially if they are well-designed and well-produced.  </a:t>
            </a:r>
          </a:p>
        </p:txBody>
      </p:sp>
      <p:sp>
        <p:nvSpPr>
          <p:cNvPr id="11"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16209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2B2C77C-EA7F-49CF-A6B0-F06CAD49EF94}"/>
              </a:ext>
            </a:extLst>
          </p:cNvPr>
          <p:cNvSpPr/>
          <p:nvPr/>
        </p:nvSpPr>
        <p:spPr>
          <a:xfrm>
            <a:off x="4872748" y="2921169"/>
            <a:ext cx="2446504" cy="1015663"/>
          </a:xfrm>
          <a:prstGeom prst="rect">
            <a:avLst/>
          </a:prstGeom>
        </p:spPr>
        <p:txBody>
          <a:bodyPr wrap="none">
            <a:spAutoFit/>
          </a:bodyPr>
          <a:lstStyle/>
          <a:p>
            <a:r>
              <a:rPr lang="en-US" sz="6000" b="1" dirty="0">
                <a:solidFill>
                  <a:srgbClr val="0070C0"/>
                </a:solidFill>
                <a:latin typeface="Century Gothic" panose="020B0502020202020204" pitchFamily="34" charset="0"/>
              </a:rPr>
              <a:t>Task 3</a:t>
            </a:r>
            <a:endParaRPr lang="en-US" sz="6000" dirty="0">
              <a:solidFill>
                <a:srgbClr val="0070C0"/>
              </a:solidFill>
            </a:endParaRPr>
          </a:p>
        </p:txBody>
      </p:sp>
      <p:sp>
        <p:nvSpPr>
          <p:cNvPr id="6"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3306567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FEF29314-4091-4C50-8B8B-6D9C7B8DB3C3}"/>
              </a:ext>
            </a:extLst>
          </p:cNvPr>
          <p:cNvSpPr/>
          <p:nvPr/>
        </p:nvSpPr>
        <p:spPr>
          <a:xfrm>
            <a:off x="216626" y="36138"/>
            <a:ext cx="11498451" cy="492443"/>
          </a:xfrm>
          <a:prstGeom prst="rect">
            <a:avLst/>
          </a:prstGeom>
        </p:spPr>
        <p:txBody>
          <a:bodyPr wrap="square">
            <a:spAutoFit/>
          </a:bodyPr>
          <a:lstStyle/>
          <a:p>
            <a:r>
              <a:rPr lang="en-US" sz="2600" b="1" dirty="0">
                <a:solidFill>
                  <a:srgbClr val="FF0000"/>
                </a:solidFill>
                <a:latin typeface="Century Gothic" panose="020B0502020202020204" pitchFamily="34" charset="0"/>
              </a:rPr>
              <a:t>Read the paragraph below and answer the following questions.</a:t>
            </a:r>
            <a:endParaRPr lang="en-US" sz="2600" dirty="0">
              <a:solidFill>
                <a:srgbClr val="FF0000"/>
              </a:solidFill>
              <a:latin typeface="Century Gothic" panose="020B0502020202020204" pitchFamily="34" charset="0"/>
            </a:endParaRPr>
          </a:p>
        </p:txBody>
      </p:sp>
      <p:sp>
        <p:nvSpPr>
          <p:cNvPr id="17" name="Rectangle 16">
            <a:extLst>
              <a:ext uri="{FF2B5EF4-FFF2-40B4-BE49-F238E27FC236}">
                <a16:creationId xmlns:a16="http://schemas.microsoft.com/office/drawing/2014/main" xmlns="" id="{FEF29314-4091-4C50-8B8B-6D9C7B8DB3C3}"/>
              </a:ext>
            </a:extLst>
          </p:cNvPr>
          <p:cNvSpPr/>
          <p:nvPr/>
        </p:nvSpPr>
        <p:spPr>
          <a:xfrm>
            <a:off x="342453" y="472393"/>
            <a:ext cx="6074536" cy="430887"/>
          </a:xfrm>
          <a:prstGeom prst="rect">
            <a:avLst/>
          </a:prstGeom>
        </p:spPr>
        <p:txBody>
          <a:bodyPr wrap="square">
            <a:spAutoFit/>
          </a:bodyPr>
          <a:lstStyle/>
          <a:p>
            <a:pPr algn="ctr"/>
            <a:r>
              <a:rPr lang="en-US" sz="2200" b="1" dirty="0">
                <a:solidFill>
                  <a:schemeClr val="accent5">
                    <a:lumMod val="50000"/>
                  </a:schemeClr>
                </a:solidFill>
                <a:latin typeface="Century Gothic" panose="020B0502020202020204" pitchFamily="34" charset="0"/>
              </a:rPr>
              <a:t>Once you finish, check suggested answers.</a:t>
            </a:r>
            <a:endParaRPr lang="en-US" sz="2200" dirty="0">
              <a:solidFill>
                <a:schemeClr val="accent5">
                  <a:lumMod val="50000"/>
                </a:schemeClr>
              </a:solidFill>
              <a:latin typeface="Century Gothic" panose="020B0502020202020204" pitchFamily="34" charset="0"/>
            </a:endParaRPr>
          </a:p>
        </p:txBody>
      </p:sp>
      <p:sp>
        <p:nvSpPr>
          <p:cNvPr id="5" name="TextBox 4"/>
          <p:cNvSpPr txBox="1"/>
          <p:nvPr/>
        </p:nvSpPr>
        <p:spPr>
          <a:xfrm>
            <a:off x="342454" y="904478"/>
            <a:ext cx="6338047" cy="5324535"/>
          </a:xfrm>
          <a:prstGeom prst="rect">
            <a:avLst/>
          </a:prstGeom>
          <a:solidFill>
            <a:schemeClr val="accent4">
              <a:lumMod val="20000"/>
              <a:lumOff val="80000"/>
            </a:schemeClr>
          </a:solidFill>
          <a:effectLst>
            <a:softEdge rad="31750"/>
          </a:effectLst>
        </p:spPr>
        <p:txBody>
          <a:bodyPr wrap="square" rtlCol="0">
            <a:spAutoFit/>
          </a:bodyPr>
          <a:lstStyle/>
          <a:p>
            <a:pPr algn="just"/>
            <a:r>
              <a:rPr lang="en-US" sz="2000" b="1" dirty="0">
                <a:latin typeface="Century Gothic" panose="020B0502020202020204" pitchFamily="34" charset="0"/>
              </a:rPr>
              <a:t>     Upcycling means the activity of turning old or used things and junk into new objects. Combining things to make new useful possessions is a very popular activity nowadays. People share a lot of amazing ideas about upcycling on the internet. For example, You can use your old jeans, shirts, and T-shirts to make a bag. Another example is to use cans as metal holders for pens and pencils. It looks great as you put this holder on a table in the bedroom. Some upcycling ideas are more </a:t>
            </a:r>
            <a:r>
              <a:rPr lang="en-US" sz="2000" b="1" dirty="0">
                <a:solidFill>
                  <a:srgbClr val="FF0000"/>
                </a:solidFill>
                <a:latin typeface="Century Gothic" panose="020B0502020202020204" pitchFamily="34" charset="0"/>
              </a:rPr>
              <a:t>unfamiliar</a:t>
            </a:r>
            <a:r>
              <a:rPr lang="en-US" sz="2000" b="1" dirty="0">
                <a:latin typeface="Century Gothic" panose="020B0502020202020204" pitchFamily="34" charset="0"/>
              </a:rPr>
              <a:t>, such as turning a light bulb into a fishbowl. You just need to clean the light bulb and make sure you have a metal stand to hold it. There are so many interesting ideas to do with our old things and junk. It is an opportunity to make use of them, rather than discarding them as waste.</a:t>
            </a:r>
          </a:p>
        </p:txBody>
      </p:sp>
      <p:sp>
        <p:nvSpPr>
          <p:cNvPr id="14" name="TextBox 13">
            <a:extLst>
              <a:ext uri="{FF2B5EF4-FFF2-40B4-BE49-F238E27FC236}">
                <a16:creationId xmlns:a16="http://schemas.microsoft.com/office/drawing/2014/main" xmlns="" id="{F7512426-D266-4D00-B5CF-BAEC212E2A6D}"/>
              </a:ext>
            </a:extLst>
          </p:cNvPr>
          <p:cNvSpPr txBox="1"/>
          <p:nvPr/>
        </p:nvSpPr>
        <p:spPr>
          <a:xfrm>
            <a:off x="6680500" y="791484"/>
            <a:ext cx="5034577" cy="707886"/>
          </a:xfrm>
          <a:prstGeom prst="rect">
            <a:avLst/>
          </a:prstGeom>
          <a:noFill/>
        </p:spPr>
        <p:txBody>
          <a:bodyPr wrap="square" rtlCol="0">
            <a:spAutoFit/>
          </a:bodyPr>
          <a:lstStyle/>
          <a:p>
            <a:r>
              <a:rPr lang="en-US" sz="2000" b="1" dirty="0">
                <a:latin typeface="Century Gothic" panose="020B0502020202020204" pitchFamily="34" charset="0"/>
              </a:rPr>
              <a:t>1- Read and fill the table with how the old items has turned into new items:</a:t>
            </a:r>
            <a:endParaRPr lang="en-US" sz="2000" dirty="0">
              <a:latin typeface="Century Gothic" panose="020B0502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811648937"/>
              </p:ext>
            </p:extLst>
          </p:nvPr>
        </p:nvGraphicFramePr>
        <p:xfrm>
          <a:off x="6782688" y="1531437"/>
          <a:ext cx="5099138" cy="2316480"/>
        </p:xfrm>
        <a:graphic>
          <a:graphicData uri="http://schemas.openxmlformats.org/drawingml/2006/table">
            <a:tbl>
              <a:tblPr firstRow="1" bandRow="1">
                <a:tableStyleId>{5940675A-B579-460E-94D1-54222C63F5DA}</a:tableStyleId>
              </a:tblPr>
              <a:tblGrid>
                <a:gridCol w="2715967">
                  <a:extLst>
                    <a:ext uri="{9D8B030D-6E8A-4147-A177-3AD203B41FA5}">
                      <a16:colId xmlns:a16="http://schemas.microsoft.com/office/drawing/2014/main" xmlns="" val="858611234"/>
                    </a:ext>
                  </a:extLst>
                </a:gridCol>
                <a:gridCol w="2383171">
                  <a:extLst>
                    <a:ext uri="{9D8B030D-6E8A-4147-A177-3AD203B41FA5}">
                      <a16:colId xmlns:a16="http://schemas.microsoft.com/office/drawing/2014/main" xmlns="" val="3993425857"/>
                    </a:ext>
                  </a:extLst>
                </a:gridCol>
              </a:tblGrid>
              <a:tr h="370840">
                <a:tc>
                  <a:txBody>
                    <a:bodyPr/>
                    <a:lstStyle/>
                    <a:p>
                      <a:pPr algn="ctr"/>
                      <a:r>
                        <a:rPr lang="en-US" sz="2000" b="1" dirty="0">
                          <a:latin typeface="Century Gothic" panose="020B0502020202020204" pitchFamily="34" charset="0"/>
                        </a:rPr>
                        <a:t>Old items</a:t>
                      </a:r>
                    </a:p>
                  </a:txBody>
                  <a:tcPr>
                    <a:solidFill>
                      <a:srgbClr val="CCFFFF"/>
                    </a:solidFill>
                  </a:tcPr>
                </a:tc>
                <a:tc>
                  <a:txBody>
                    <a:bodyPr/>
                    <a:lstStyle/>
                    <a:p>
                      <a:pPr algn="ctr"/>
                      <a:r>
                        <a:rPr lang="en-US" sz="2000" b="1" dirty="0">
                          <a:latin typeface="Century Gothic" panose="020B0502020202020204" pitchFamily="34" charset="0"/>
                        </a:rPr>
                        <a:t>New items</a:t>
                      </a:r>
                    </a:p>
                  </a:txBody>
                  <a:tcPr>
                    <a:solidFill>
                      <a:srgbClr val="CCFFFF"/>
                    </a:solidFill>
                  </a:tcPr>
                </a:tc>
                <a:extLst>
                  <a:ext uri="{0D108BD9-81ED-4DB2-BD59-A6C34878D82A}">
                    <a16:rowId xmlns:a16="http://schemas.microsoft.com/office/drawing/2014/main" xmlns="" val="585949353"/>
                  </a:ext>
                </a:extLst>
              </a:tr>
              <a:tr h="370840">
                <a:tc>
                  <a:txBody>
                    <a:bodyPr/>
                    <a:lstStyle/>
                    <a:p>
                      <a:pPr>
                        <a:lnSpc>
                          <a:spcPct val="150000"/>
                        </a:lnSpc>
                      </a:pPr>
                      <a:endParaRPr lang="en-US" dirty="0"/>
                    </a:p>
                  </a:txBody>
                  <a:tcPr/>
                </a:tc>
                <a:tc>
                  <a:txBody>
                    <a:bodyPr/>
                    <a:lstStyle/>
                    <a:p>
                      <a:pPr>
                        <a:lnSpc>
                          <a:spcPct val="150000"/>
                        </a:lnSpc>
                      </a:pPr>
                      <a:endParaRPr lang="en-US" dirty="0"/>
                    </a:p>
                  </a:txBody>
                  <a:tcPr/>
                </a:tc>
                <a:extLst>
                  <a:ext uri="{0D108BD9-81ED-4DB2-BD59-A6C34878D82A}">
                    <a16:rowId xmlns:a16="http://schemas.microsoft.com/office/drawing/2014/main" xmlns="" val="1339839196"/>
                  </a:ext>
                </a:extLst>
              </a:tr>
              <a:tr h="370840">
                <a:tc>
                  <a:txBody>
                    <a:bodyPr/>
                    <a:lstStyle/>
                    <a:p>
                      <a:pPr>
                        <a:lnSpc>
                          <a:spcPct val="150000"/>
                        </a:lnSpc>
                      </a:pPr>
                      <a:endParaRPr lang="en-US" sz="600" dirty="0"/>
                    </a:p>
                  </a:txBody>
                  <a:tcPr/>
                </a:tc>
                <a:tc>
                  <a:txBody>
                    <a:bodyPr/>
                    <a:lstStyle/>
                    <a:p>
                      <a:pPr>
                        <a:lnSpc>
                          <a:spcPct val="150000"/>
                        </a:lnSpc>
                      </a:pPr>
                      <a:endParaRPr lang="en-US" dirty="0"/>
                    </a:p>
                    <a:p>
                      <a:pPr>
                        <a:lnSpc>
                          <a:spcPct val="150000"/>
                        </a:lnSpc>
                      </a:pPr>
                      <a:endParaRPr lang="en-US" dirty="0"/>
                    </a:p>
                  </a:txBody>
                  <a:tcPr/>
                </a:tc>
                <a:extLst>
                  <a:ext uri="{0D108BD9-81ED-4DB2-BD59-A6C34878D82A}">
                    <a16:rowId xmlns:a16="http://schemas.microsoft.com/office/drawing/2014/main" xmlns="" val="376260264"/>
                  </a:ext>
                </a:extLst>
              </a:tr>
              <a:tr h="370840">
                <a:tc>
                  <a:txBody>
                    <a:bodyPr/>
                    <a:lstStyle/>
                    <a:p>
                      <a:pPr>
                        <a:lnSpc>
                          <a:spcPct val="150000"/>
                        </a:lnSpc>
                      </a:pPr>
                      <a:endParaRPr lang="en-US" dirty="0"/>
                    </a:p>
                  </a:txBody>
                  <a:tcPr/>
                </a:tc>
                <a:tc>
                  <a:txBody>
                    <a:bodyPr/>
                    <a:lstStyle/>
                    <a:p>
                      <a:pPr>
                        <a:lnSpc>
                          <a:spcPct val="150000"/>
                        </a:lnSpc>
                      </a:pPr>
                      <a:endParaRPr lang="en-US" dirty="0"/>
                    </a:p>
                  </a:txBody>
                  <a:tcPr/>
                </a:tc>
                <a:extLst>
                  <a:ext uri="{0D108BD9-81ED-4DB2-BD59-A6C34878D82A}">
                    <a16:rowId xmlns:a16="http://schemas.microsoft.com/office/drawing/2014/main" xmlns="" val="2333034756"/>
                  </a:ext>
                </a:extLst>
              </a:tr>
            </a:tbl>
          </a:graphicData>
        </a:graphic>
      </p:graphicFrame>
      <p:sp>
        <p:nvSpPr>
          <p:cNvPr id="25" name="TextBox 24">
            <a:extLst>
              <a:ext uri="{FF2B5EF4-FFF2-40B4-BE49-F238E27FC236}">
                <a16:creationId xmlns:a16="http://schemas.microsoft.com/office/drawing/2014/main" xmlns="" id="{F7512426-D266-4D00-B5CF-BAEC212E2A6D}"/>
              </a:ext>
            </a:extLst>
          </p:cNvPr>
          <p:cNvSpPr txBox="1"/>
          <p:nvPr/>
        </p:nvSpPr>
        <p:spPr>
          <a:xfrm>
            <a:off x="6680501" y="3908312"/>
            <a:ext cx="4582748" cy="707886"/>
          </a:xfrm>
          <a:prstGeom prst="rect">
            <a:avLst/>
          </a:prstGeom>
          <a:noFill/>
        </p:spPr>
        <p:txBody>
          <a:bodyPr wrap="square" rtlCol="0">
            <a:spAutoFit/>
          </a:bodyPr>
          <a:lstStyle/>
          <a:p>
            <a:r>
              <a:rPr lang="en-US" sz="2000" b="1" dirty="0">
                <a:latin typeface="Century Gothic" panose="020B0502020202020204" pitchFamily="34" charset="0"/>
              </a:rPr>
              <a:t>2- If you were the writer, how would you upcycle the clothes?</a:t>
            </a:r>
            <a:endParaRPr lang="en-US" sz="2000" dirty="0">
              <a:latin typeface="Century Gothic" panose="020B0502020202020204" pitchFamily="34" charset="0"/>
            </a:endParaRPr>
          </a:p>
        </p:txBody>
      </p:sp>
      <p:sp>
        <p:nvSpPr>
          <p:cNvPr id="27" name="TextBox 26">
            <a:extLst>
              <a:ext uri="{FF2B5EF4-FFF2-40B4-BE49-F238E27FC236}">
                <a16:creationId xmlns:a16="http://schemas.microsoft.com/office/drawing/2014/main" xmlns="" id="{F7512426-D266-4D00-B5CF-BAEC212E2A6D}"/>
              </a:ext>
            </a:extLst>
          </p:cNvPr>
          <p:cNvSpPr txBox="1"/>
          <p:nvPr/>
        </p:nvSpPr>
        <p:spPr>
          <a:xfrm>
            <a:off x="6798823" y="4507986"/>
            <a:ext cx="4464426" cy="707886"/>
          </a:xfrm>
          <a:prstGeom prst="rect">
            <a:avLst/>
          </a:prstGeom>
          <a:noFill/>
        </p:spPr>
        <p:txBody>
          <a:bodyPr wrap="square" rtlCol="0">
            <a:spAutoFit/>
          </a:bodyPr>
          <a:lstStyle/>
          <a:p>
            <a:r>
              <a:rPr lang="en-US" sz="2000" dirty="0">
                <a:latin typeface="Century Gothic" panose="020B0502020202020204" pitchFamily="34" charset="0"/>
              </a:rPr>
              <a:t>…………………………………………………………………………………....</a:t>
            </a:r>
          </a:p>
        </p:txBody>
      </p:sp>
      <p:sp>
        <p:nvSpPr>
          <p:cNvPr id="28" name="TextBox 27">
            <a:extLst>
              <a:ext uri="{FF2B5EF4-FFF2-40B4-BE49-F238E27FC236}">
                <a16:creationId xmlns:a16="http://schemas.microsoft.com/office/drawing/2014/main" xmlns="" id="{F7512426-D266-4D00-B5CF-BAEC212E2A6D}"/>
              </a:ext>
            </a:extLst>
          </p:cNvPr>
          <p:cNvSpPr txBox="1"/>
          <p:nvPr/>
        </p:nvSpPr>
        <p:spPr>
          <a:xfrm>
            <a:off x="6680501" y="5197304"/>
            <a:ext cx="4464426" cy="400110"/>
          </a:xfrm>
          <a:prstGeom prst="rect">
            <a:avLst/>
          </a:prstGeom>
          <a:noFill/>
        </p:spPr>
        <p:txBody>
          <a:bodyPr wrap="square" rtlCol="0">
            <a:spAutoFit/>
          </a:bodyPr>
          <a:lstStyle/>
          <a:p>
            <a:r>
              <a:rPr lang="en-US" sz="2000" b="1" dirty="0">
                <a:latin typeface="Century Gothic" panose="020B0502020202020204" pitchFamily="34" charset="0"/>
              </a:rPr>
              <a:t>3- The word “</a:t>
            </a:r>
            <a:r>
              <a:rPr lang="en-US" sz="2000" b="1" dirty="0">
                <a:solidFill>
                  <a:srgbClr val="FF0000"/>
                </a:solidFill>
                <a:latin typeface="Century Gothic" panose="020B0502020202020204" pitchFamily="34" charset="0"/>
              </a:rPr>
              <a:t>unfamiliar</a:t>
            </a:r>
            <a:r>
              <a:rPr lang="en-US" sz="2000" b="1" dirty="0">
                <a:latin typeface="Century Gothic" panose="020B0502020202020204" pitchFamily="34" charset="0"/>
              </a:rPr>
              <a:t>” means:</a:t>
            </a:r>
            <a:endParaRPr lang="en-US" sz="2000" dirty="0">
              <a:latin typeface="Century Gothic" panose="020B0502020202020204" pitchFamily="34" charset="0"/>
            </a:endParaRPr>
          </a:p>
        </p:txBody>
      </p:sp>
      <p:sp>
        <p:nvSpPr>
          <p:cNvPr id="29" name="TextBox 28">
            <a:extLst>
              <a:ext uri="{FF2B5EF4-FFF2-40B4-BE49-F238E27FC236}">
                <a16:creationId xmlns:a16="http://schemas.microsoft.com/office/drawing/2014/main" xmlns="" id="{F7512426-D266-4D00-B5CF-BAEC212E2A6D}"/>
              </a:ext>
            </a:extLst>
          </p:cNvPr>
          <p:cNvSpPr txBox="1"/>
          <p:nvPr/>
        </p:nvSpPr>
        <p:spPr>
          <a:xfrm>
            <a:off x="7013988" y="5500405"/>
            <a:ext cx="1925617" cy="400110"/>
          </a:xfrm>
          <a:prstGeom prst="rect">
            <a:avLst/>
          </a:prstGeom>
          <a:noFill/>
        </p:spPr>
        <p:txBody>
          <a:bodyPr wrap="square" rtlCol="0">
            <a:spAutoFit/>
          </a:bodyPr>
          <a:lstStyle/>
          <a:p>
            <a:r>
              <a:rPr lang="en-US" sz="2000" b="1" dirty="0">
                <a:latin typeface="Century Gothic" panose="020B0502020202020204" pitchFamily="34" charset="0"/>
              </a:rPr>
              <a:t>a- normal </a:t>
            </a:r>
            <a:endParaRPr lang="en-US" sz="2000" dirty="0">
              <a:latin typeface="Century Gothic" panose="020B0502020202020204" pitchFamily="34" charset="0"/>
            </a:endParaRPr>
          </a:p>
        </p:txBody>
      </p:sp>
      <p:sp>
        <p:nvSpPr>
          <p:cNvPr id="30" name="TextBox 29">
            <a:extLst>
              <a:ext uri="{FF2B5EF4-FFF2-40B4-BE49-F238E27FC236}">
                <a16:creationId xmlns:a16="http://schemas.microsoft.com/office/drawing/2014/main" xmlns="" id="{F7512426-D266-4D00-B5CF-BAEC212E2A6D}"/>
              </a:ext>
            </a:extLst>
          </p:cNvPr>
          <p:cNvSpPr txBox="1"/>
          <p:nvPr/>
        </p:nvSpPr>
        <p:spPr>
          <a:xfrm>
            <a:off x="7013988" y="5828903"/>
            <a:ext cx="1688948" cy="400110"/>
          </a:xfrm>
          <a:prstGeom prst="rect">
            <a:avLst/>
          </a:prstGeom>
          <a:noFill/>
        </p:spPr>
        <p:txBody>
          <a:bodyPr wrap="square" rtlCol="0">
            <a:spAutoFit/>
          </a:bodyPr>
          <a:lstStyle/>
          <a:p>
            <a:r>
              <a:rPr lang="en-US" sz="2000" b="1" dirty="0">
                <a:latin typeface="Century Gothic" panose="020B0502020202020204" pitchFamily="34" charset="0"/>
              </a:rPr>
              <a:t>b- unusual </a:t>
            </a:r>
            <a:endParaRPr lang="en-US" sz="2000" dirty="0">
              <a:latin typeface="Century Gothic" panose="020B0502020202020204" pitchFamily="34" charset="0"/>
            </a:endParaRPr>
          </a:p>
        </p:txBody>
      </p:sp>
      <p:sp>
        <p:nvSpPr>
          <p:cNvPr id="31" name="TextBox 30">
            <a:extLst>
              <a:ext uri="{FF2B5EF4-FFF2-40B4-BE49-F238E27FC236}">
                <a16:creationId xmlns:a16="http://schemas.microsoft.com/office/drawing/2014/main" xmlns="" id="{F7512426-D266-4D00-B5CF-BAEC212E2A6D}"/>
              </a:ext>
            </a:extLst>
          </p:cNvPr>
          <p:cNvSpPr txBox="1"/>
          <p:nvPr/>
        </p:nvSpPr>
        <p:spPr>
          <a:xfrm>
            <a:off x="7013988" y="6155972"/>
            <a:ext cx="1688948" cy="400110"/>
          </a:xfrm>
          <a:prstGeom prst="rect">
            <a:avLst/>
          </a:prstGeom>
          <a:noFill/>
        </p:spPr>
        <p:txBody>
          <a:bodyPr wrap="square" rtlCol="0">
            <a:spAutoFit/>
          </a:bodyPr>
          <a:lstStyle/>
          <a:p>
            <a:r>
              <a:rPr lang="en-US" sz="2000" b="1" dirty="0">
                <a:latin typeface="Century Gothic" panose="020B0502020202020204" pitchFamily="34" charset="0"/>
              </a:rPr>
              <a:t>c- modern </a:t>
            </a:r>
            <a:endParaRPr lang="en-US" sz="2000" dirty="0">
              <a:latin typeface="Century Gothic" panose="020B0502020202020204" pitchFamily="34" charset="0"/>
            </a:endParaRPr>
          </a:p>
        </p:txBody>
      </p:sp>
      <p:sp>
        <p:nvSpPr>
          <p:cNvPr id="32" name="Rectangle 31">
            <a:extLst>
              <a:ext uri="{FF2B5EF4-FFF2-40B4-BE49-F238E27FC236}">
                <a16:creationId xmlns:a16="http://schemas.microsoft.com/office/drawing/2014/main" xmlns="" id="{85142F83-C26A-4036-B2C1-779791702229}"/>
              </a:ext>
            </a:extLst>
          </p:cNvPr>
          <p:cNvSpPr/>
          <p:nvPr/>
        </p:nvSpPr>
        <p:spPr>
          <a:xfrm>
            <a:off x="6798824" y="1956283"/>
            <a:ext cx="2679315" cy="400110"/>
          </a:xfrm>
          <a:prstGeom prst="rect">
            <a:avLst/>
          </a:prstGeom>
        </p:spPr>
        <p:txBody>
          <a:bodyPr wrap="square">
            <a:spAutoFit/>
          </a:bodyPr>
          <a:lstStyle/>
          <a:p>
            <a:r>
              <a:rPr lang="en-US" sz="2000" b="1" dirty="0">
                <a:solidFill>
                  <a:srgbClr val="0070C0"/>
                </a:solidFill>
                <a:latin typeface="Century Gothic" panose="020B0502020202020204" pitchFamily="34" charset="0"/>
              </a:rPr>
              <a:t>Jeans, shirts, </a:t>
            </a:r>
            <a:r>
              <a:rPr lang="en-US" sz="2000" b="1" dirty="0" smtClean="0">
                <a:solidFill>
                  <a:srgbClr val="0070C0"/>
                </a:solidFill>
                <a:latin typeface="Century Gothic" panose="020B0502020202020204" pitchFamily="34" charset="0"/>
              </a:rPr>
              <a:t>T-shirts</a:t>
            </a:r>
            <a:endParaRPr lang="en-US" sz="2000" b="1" dirty="0">
              <a:solidFill>
                <a:srgbClr val="0070C0"/>
              </a:solidFill>
              <a:latin typeface="Century Gothic" panose="020B0502020202020204" pitchFamily="34" charset="0"/>
            </a:endParaRPr>
          </a:p>
        </p:txBody>
      </p:sp>
      <p:sp>
        <p:nvSpPr>
          <p:cNvPr id="33" name="Rectangle 32">
            <a:extLst>
              <a:ext uri="{FF2B5EF4-FFF2-40B4-BE49-F238E27FC236}">
                <a16:creationId xmlns:a16="http://schemas.microsoft.com/office/drawing/2014/main" xmlns="" id="{85142F83-C26A-4036-B2C1-779791702229}"/>
              </a:ext>
            </a:extLst>
          </p:cNvPr>
          <p:cNvSpPr/>
          <p:nvPr/>
        </p:nvSpPr>
        <p:spPr>
          <a:xfrm>
            <a:off x="9511720" y="1964258"/>
            <a:ext cx="2370105" cy="400110"/>
          </a:xfrm>
          <a:prstGeom prst="rect">
            <a:avLst/>
          </a:prstGeom>
        </p:spPr>
        <p:txBody>
          <a:bodyPr wrap="square">
            <a:spAutoFit/>
          </a:bodyPr>
          <a:lstStyle/>
          <a:p>
            <a:pPr algn="ctr"/>
            <a:r>
              <a:rPr lang="en-US" sz="2000" b="1" dirty="0">
                <a:solidFill>
                  <a:srgbClr val="0070C0"/>
                </a:solidFill>
                <a:latin typeface="Century Gothic" panose="020B0502020202020204" pitchFamily="34" charset="0"/>
              </a:rPr>
              <a:t>A bag</a:t>
            </a:r>
          </a:p>
        </p:txBody>
      </p:sp>
      <p:sp>
        <p:nvSpPr>
          <p:cNvPr id="34" name="Rectangle 33">
            <a:extLst>
              <a:ext uri="{FF2B5EF4-FFF2-40B4-BE49-F238E27FC236}">
                <a16:creationId xmlns:a16="http://schemas.microsoft.com/office/drawing/2014/main" xmlns="" id="{85142F83-C26A-4036-B2C1-779791702229}"/>
              </a:ext>
            </a:extLst>
          </p:cNvPr>
          <p:cNvSpPr/>
          <p:nvPr/>
        </p:nvSpPr>
        <p:spPr>
          <a:xfrm>
            <a:off x="6798823" y="3382231"/>
            <a:ext cx="2679315" cy="400110"/>
          </a:xfrm>
          <a:prstGeom prst="rect">
            <a:avLst/>
          </a:prstGeom>
        </p:spPr>
        <p:txBody>
          <a:bodyPr wrap="square">
            <a:spAutoFit/>
          </a:bodyPr>
          <a:lstStyle/>
          <a:p>
            <a:pPr algn="ctr"/>
            <a:r>
              <a:rPr lang="en-US" sz="2000" b="1" dirty="0">
                <a:solidFill>
                  <a:srgbClr val="0070C0"/>
                </a:solidFill>
                <a:latin typeface="Century Gothic" panose="020B0502020202020204" pitchFamily="34" charset="0"/>
              </a:rPr>
              <a:t>A light </a:t>
            </a:r>
            <a:r>
              <a:rPr lang="en-US" sz="2000" b="1" dirty="0" smtClean="0">
                <a:solidFill>
                  <a:srgbClr val="0070C0"/>
                </a:solidFill>
                <a:latin typeface="Century Gothic" panose="020B0502020202020204" pitchFamily="34" charset="0"/>
              </a:rPr>
              <a:t>bulb</a:t>
            </a:r>
            <a:endParaRPr lang="en-US" sz="2000" b="1" dirty="0">
              <a:solidFill>
                <a:srgbClr val="0070C0"/>
              </a:solidFill>
              <a:latin typeface="Century Gothic" panose="020B0502020202020204" pitchFamily="34" charset="0"/>
            </a:endParaRPr>
          </a:p>
        </p:txBody>
      </p:sp>
      <p:sp>
        <p:nvSpPr>
          <p:cNvPr id="35" name="Rectangle 34">
            <a:extLst>
              <a:ext uri="{FF2B5EF4-FFF2-40B4-BE49-F238E27FC236}">
                <a16:creationId xmlns:a16="http://schemas.microsoft.com/office/drawing/2014/main" xmlns="" id="{85142F83-C26A-4036-B2C1-779791702229}"/>
              </a:ext>
            </a:extLst>
          </p:cNvPr>
          <p:cNvSpPr/>
          <p:nvPr/>
        </p:nvSpPr>
        <p:spPr>
          <a:xfrm>
            <a:off x="9498630" y="3368140"/>
            <a:ext cx="2344112" cy="400110"/>
          </a:xfrm>
          <a:prstGeom prst="rect">
            <a:avLst/>
          </a:prstGeom>
        </p:spPr>
        <p:txBody>
          <a:bodyPr wrap="square">
            <a:spAutoFit/>
          </a:bodyPr>
          <a:lstStyle/>
          <a:p>
            <a:pPr algn="ctr"/>
            <a:r>
              <a:rPr lang="en-US" sz="2000" b="1" dirty="0">
                <a:solidFill>
                  <a:srgbClr val="0070C0"/>
                </a:solidFill>
                <a:latin typeface="Century Gothic" panose="020B0502020202020204" pitchFamily="34" charset="0"/>
              </a:rPr>
              <a:t>A fish bowl</a:t>
            </a:r>
          </a:p>
        </p:txBody>
      </p:sp>
      <p:sp>
        <p:nvSpPr>
          <p:cNvPr id="36" name="Rectangle 35">
            <a:extLst>
              <a:ext uri="{FF2B5EF4-FFF2-40B4-BE49-F238E27FC236}">
                <a16:creationId xmlns:a16="http://schemas.microsoft.com/office/drawing/2014/main" xmlns="" id="{85142F83-C26A-4036-B2C1-779791702229}"/>
              </a:ext>
            </a:extLst>
          </p:cNvPr>
          <p:cNvSpPr/>
          <p:nvPr/>
        </p:nvSpPr>
        <p:spPr>
          <a:xfrm>
            <a:off x="6798823" y="2648738"/>
            <a:ext cx="2679315" cy="400110"/>
          </a:xfrm>
          <a:prstGeom prst="rect">
            <a:avLst/>
          </a:prstGeom>
        </p:spPr>
        <p:txBody>
          <a:bodyPr wrap="square">
            <a:spAutoFit/>
          </a:bodyPr>
          <a:lstStyle/>
          <a:p>
            <a:pPr algn="ctr"/>
            <a:r>
              <a:rPr lang="en-US" sz="2000" b="1" dirty="0" smtClean="0">
                <a:solidFill>
                  <a:srgbClr val="0070C0"/>
                </a:solidFill>
                <a:latin typeface="Century Gothic" panose="020B0502020202020204" pitchFamily="34" charset="0"/>
              </a:rPr>
              <a:t>Cans</a:t>
            </a:r>
            <a:endParaRPr lang="en-US" sz="2000" b="1" dirty="0">
              <a:solidFill>
                <a:srgbClr val="0070C0"/>
              </a:solidFill>
              <a:latin typeface="Century Gothic" panose="020B0502020202020204" pitchFamily="34" charset="0"/>
            </a:endParaRPr>
          </a:p>
        </p:txBody>
      </p:sp>
      <p:sp>
        <p:nvSpPr>
          <p:cNvPr id="37" name="Rectangle 36">
            <a:extLst>
              <a:ext uri="{FF2B5EF4-FFF2-40B4-BE49-F238E27FC236}">
                <a16:creationId xmlns:a16="http://schemas.microsoft.com/office/drawing/2014/main" xmlns="" id="{85142F83-C26A-4036-B2C1-779791702229}"/>
              </a:ext>
            </a:extLst>
          </p:cNvPr>
          <p:cNvSpPr/>
          <p:nvPr/>
        </p:nvSpPr>
        <p:spPr>
          <a:xfrm>
            <a:off x="9483882" y="2544662"/>
            <a:ext cx="2344112" cy="707886"/>
          </a:xfrm>
          <a:prstGeom prst="rect">
            <a:avLst/>
          </a:prstGeom>
        </p:spPr>
        <p:txBody>
          <a:bodyPr wrap="square">
            <a:spAutoFit/>
          </a:bodyPr>
          <a:lstStyle/>
          <a:p>
            <a:pPr algn="ctr"/>
            <a:r>
              <a:rPr lang="en-US" sz="2000" b="1" dirty="0">
                <a:solidFill>
                  <a:srgbClr val="0070C0"/>
                </a:solidFill>
                <a:latin typeface="Century Gothic" panose="020B0502020202020204" pitchFamily="34" charset="0"/>
              </a:rPr>
              <a:t>Pens and pencils’ </a:t>
            </a:r>
            <a:r>
              <a:rPr lang="en-US" sz="2000" b="1" dirty="0" smtClean="0">
                <a:solidFill>
                  <a:srgbClr val="0070C0"/>
                </a:solidFill>
                <a:latin typeface="Century Gothic" panose="020B0502020202020204" pitchFamily="34" charset="0"/>
              </a:rPr>
              <a:t>holders</a:t>
            </a:r>
            <a:endParaRPr lang="en-US" sz="2000" b="1" dirty="0">
              <a:solidFill>
                <a:srgbClr val="0070C0"/>
              </a:solidFill>
              <a:latin typeface="Century Gothic" panose="020B0502020202020204" pitchFamily="34" charset="0"/>
            </a:endParaRPr>
          </a:p>
        </p:txBody>
      </p:sp>
      <p:sp>
        <p:nvSpPr>
          <p:cNvPr id="38" name="Rectangle 37">
            <a:extLst>
              <a:ext uri="{FF2B5EF4-FFF2-40B4-BE49-F238E27FC236}">
                <a16:creationId xmlns:a16="http://schemas.microsoft.com/office/drawing/2014/main" xmlns="" id="{85142F83-C26A-4036-B2C1-779791702229}"/>
              </a:ext>
            </a:extLst>
          </p:cNvPr>
          <p:cNvSpPr/>
          <p:nvPr/>
        </p:nvSpPr>
        <p:spPr>
          <a:xfrm>
            <a:off x="6845992" y="4500672"/>
            <a:ext cx="4298935" cy="707886"/>
          </a:xfrm>
          <a:prstGeom prst="rect">
            <a:avLst/>
          </a:prstGeom>
        </p:spPr>
        <p:txBody>
          <a:bodyPr wrap="square">
            <a:spAutoFit/>
          </a:bodyPr>
          <a:lstStyle/>
          <a:p>
            <a:r>
              <a:rPr lang="en-US" sz="2000" b="1" dirty="0">
                <a:solidFill>
                  <a:srgbClr val="0070C0"/>
                </a:solidFill>
                <a:latin typeface="Century Gothic" panose="020B0502020202020204" pitchFamily="34" charset="0"/>
              </a:rPr>
              <a:t>I will use jeans, shirts, and T-shirts to make </a:t>
            </a:r>
            <a:r>
              <a:rPr lang="en-US" sz="2000" b="1" dirty="0" smtClean="0">
                <a:solidFill>
                  <a:srgbClr val="0070C0"/>
                </a:solidFill>
                <a:latin typeface="Century Gothic" panose="020B0502020202020204" pitchFamily="34" charset="0"/>
              </a:rPr>
              <a:t>cushions.</a:t>
            </a:r>
            <a:endParaRPr lang="en-US" sz="2000" b="1" dirty="0">
              <a:solidFill>
                <a:srgbClr val="0070C0"/>
              </a:solidFill>
              <a:latin typeface="Century Gothic" panose="020B0502020202020204" pitchFamily="34" charset="0"/>
            </a:endParaRPr>
          </a:p>
        </p:txBody>
      </p:sp>
      <p:sp>
        <p:nvSpPr>
          <p:cNvPr id="4" name="Oval 3"/>
          <p:cNvSpPr/>
          <p:nvPr/>
        </p:nvSpPr>
        <p:spPr>
          <a:xfrm>
            <a:off x="7013988" y="5868241"/>
            <a:ext cx="398031" cy="328498"/>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401911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5"/>
                                        </p:tgtEl>
                                      </p:cBhvr>
                                    </p:animEffect>
                                    <p:animScale>
                                      <p:cBhvr>
                                        <p:cTn id="7" dur="250" autoRev="1" fill="hold"/>
                                        <p:tgtEl>
                                          <p:spTgt spid="1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fltVal val="0"/>
                                          </p:val>
                                        </p:tav>
                                        <p:tav tm="100000">
                                          <p:val>
                                            <p:strVal val="#ppt_h"/>
                                          </p:val>
                                        </p:tav>
                                      </p:tavLst>
                                    </p:anim>
                                    <p:animEffect transition="in" filter="fade">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xit" presetSubtype="32" fill="hold" grpId="0" nodeType="clickEffect">
                                  <p:stCondLst>
                                    <p:cond delay="0"/>
                                  </p:stCondLst>
                                  <p:childTnLst>
                                    <p:anim calcmode="lin" valueType="num">
                                      <p:cBhvr>
                                        <p:cTn id="60" dur="500"/>
                                        <p:tgtEl>
                                          <p:spTgt spid="27"/>
                                        </p:tgtEl>
                                        <p:attrNameLst>
                                          <p:attrName>ppt_w</p:attrName>
                                        </p:attrNameLst>
                                      </p:cBhvr>
                                      <p:tavLst>
                                        <p:tav tm="0">
                                          <p:val>
                                            <p:strVal val="ppt_w"/>
                                          </p:val>
                                        </p:tav>
                                        <p:tav tm="100000">
                                          <p:val>
                                            <p:fltVal val="0"/>
                                          </p:val>
                                        </p:tav>
                                      </p:tavLst>
                                    </p:anim>
                                    <p:anim calcmode="lin" valueType="num">
                                      <p:cBhvr>
                                        <p:cTn id="61" dur="500"/>
                                        <p:tgtEl>
                                          <p:spTgt spid="27"/>
                                        </p:tgtEl>
                                        <p:attrNameLst>
                                          <p:attrName>ppt_h</p:attrName>
                                        </p:attrNameLst>
                                      </p:cBhvr>
                                      <p:tavLst>
                                        <p:tav tm="0">
                                          <p:val>
                                            <p:strVal val="ppt_h"/>
                                          </p:val>
                                        </p:tav>
                                        <p:tav tm="100000">
                                          <p:val>
                                            <p:fltVal val="0"/>
                                          </p:val>
                                        </p:tav>
                                      </p:tavLst>
                                    </p:anim>
                                    <p:animEffect transition="out" filter="fade">
                                      <p:cBhvr>
                                        <p:cTn id="62" dur="500"/>
                                        <p:tgtEl>
                                          <p:spTgt spid="27"/>
                                        </p:tgtEl>
                                      </p:cBhvr>
                                    </p:animEffect>
                                    <p:set>
                                      <p:cBhvr>
                                        <p:cTn id="63" dur="1" fill="hold">
                                          <p:stCondLst>
                                            <p:cond delay="499"/>
                                          </p:stCondLst>
                                        </p:cTn>
                                        <p:tgtEl>
                                          <p:spTgt spid="27"/>
                                        </p:tgtEl>
                                        <p:attrNameLst>
                                          <p:attrName>style.visibility</p:attrName>
                                        </p:attrNameLst>
                                      </p:cBhvr>
                                      <p:to>
                                        <p:strVal val="hidden"/>
                                      </p:to>
                                    </p:set>
                                  </p:childTnLst>
                                </p:cTn>
                              </p:par>
                              <p:par>
                                <p:cTn id="64" presetID="53" presetClass="entr" presetSubtype="16" fill="hold" grpId="0" nodeType="withEffect">
                                  <p:stCondLst>
                                    <p:cond delay="250"/>
                                  </p:stCondLst>
                                  <p:childTnLst>
                                    <p:set>
                                      <p:cBhvr>
                                        <p:cTn id="65" dur="1" fill="hold">
                                          <p:stCondLst>
                                            <p:cond delay="0"/>
                                          </p:stCondLst>
                                        </p:cTn>
                                        <p:tgtEl>
                                          <p:spTgt spid="38"/>
                                        </p:tgtEl>
                                        <p:attrNameLst>
                                          <p:attrName>style.visibility</p:attrName>
                                        </p:attrNameLst>
                                      </p:cBhvr>
                                      <p:to>
                                        <p:strVal val="visible"/>
                                      </p:to>
                                    </p:set>
                                    <p:anim calcmode="lin" valueType="num">
                                      <p:cBhvr>
                                        <p:cTn id="66" dur="500" fill="hold"/>
                                        <p:tgtEl>
                                          <p:spTgt spid="38"/>
                                        </p:tgtEl>
                                        <p:attrNameLst>
                                          <p:attrName>ppt_w</p:attrName>
                                        </p:attrNameLst>
                                      </p:cBhvr>
                                      <p:tavLst>
                                        <p:tav tm="0">
                                          <p:val>
                                            <p:fltVal val="0"/>
                                          </p:val>
                                        </p:tav>
                                        <p:tav tm="100000">
                                          <p:val>
                                            <p:strVal val="#ppt_w"/>
                                          </p:val>
                                        </p:tav>
                                      </p:tavLst>
                                    </p:anim>
                                    <p:anim calcmode="lin" valueType="num">
                                      <p:cBhvr>
                                        <p:cTn id="67" dur="500" fill="hold"/>
                                        <p:tgtEl>
                                          <p:spTgt spid="38"/>
                                        </p:tgtEl>
                                        <p:attrNameLst>
                                          <p:attrName>ppt_h</p:attrName>
                                        </p:attrNameLst>
                                      </p:cBhvr>
                                      <p:tavLst>
                                        <p:tav tm="0">
                                          <p:val>
                                            <p:fltVal val="0"/>
                                          </p:val>
                                        </p:tav>
                                        <p:tav tm="100000">
                                          <p:val>
                                            <p:strVal val="#ppt_h"/>
                                          </p:val>
                                        </p:tav>
                                      </p:tavLst>
                                    </p:anim>
                                    <p:animEffect transition="in" filter="fade">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wipe(left)">
                                      <p:cBhvr>
                                        <p:cTn id="73"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7" grpId="0"/>
      <p:bldP spid="32" grpId="0"/>
      <p:bldP spid="33" grpId="0"/>
      <p:bldP spid="34" grpId="0"/>
      <p:bldP spid="35" grpId="0"/>
      <p:bldP spid="36" grpId="0"/>
      <p:bldP spid="37" grpId="0"/>
      <p:bldP spid="38"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FEF29314-4091-4C50-8B8B-6D9C7B8DB3C3}"/>
              </a:ext>
            </a:extLst>
          </p:cNvPr>
          <p:cNvSpPr/>
          <p:nvPr/>
        </p:nvSpPr>
        <p:spPr>
          <a:xfrm>
            <a:off x="216626" y="66288"/>
            <a:ext cx="11758748" cy="830997"/>
          </a:xfrm>
          <a:prstGeom prst="rect">
            <a:avLst/>
          </a:prstGeom>
        </p:spPr>
        <p:txBody>
          <a:bodyPr wrap="square">
            <a:spAutoFit/>
          </a:bodyPr>
          <a:lstStyle/>
          <a:p>
            <a:r>
              <a:rPr lang="en-US" sz="2400" b="1" dirty="0">
                <a:solidFill>
                  <a:srgbClr val="FF0000"/>
                </a:solidFill>
                <a:latin typeface="Century Gothic" panose="020B0502020202020204" pitchFamily="34" charset="0"/>
              </a:rPr>
              <a:t>Remember: when you write an exemplification article about a topic, you need to include the following:</a:t>
            </a:r>
            <a:endParaRPr lang="en-US" sz="2400" dirty="0">
              <a:solidFill>
                <a:srgbClr val="FF0000"/>
              </a:solidFill>
              <a:latin typeface="Century Gothic" panose="020B0502020202020204" pitchFamily="34" charset="0"/>
            </a:endParaRPr>
          </a:p>
        </p:txBody>
      </p:sp>
      <p:sp>
        <p:nvSpPr>
          <p:cNvPr id="7" name="Oval 6"/>
          <p:cNvSpPr/>
          <p:nvPr/>
        </p:nvSpPr>
        <p:spPr>
          <a:xfrm>
            <a:off x="4374043" y="2630376"/>
            <a:ext cx="2441116" cy="1740222"/>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chemeClr val="tx1"/>
                </a:solidFill>
              </a:rPr>
              <a:t>An article</a:t>
            </a:r>
          </a:p>
        </p:txBody>
      </p:sp>
      <p:sp>
        <p:nvSpPr>
          <p:cNvPr id="5" name="Rectangle 4"/>
          <p:cNvSpPr/>
          <p:nvPr/>
        </p:nvSpPr>
        <p:spPr>
          <a:xfrm>
            <a:off x="6815159" y="1142998"/>
            <a:ext cx="4340342" cy="1292662"/>
          </a:xfrm>
          <a:prstGeom prst="rect">
            <a:avLst/>
          </a:prstGeom>
        </p:spPr>
        <p:txBody>
          <a:bodyPr wrap="square">
            <a:spAutoFit/>
          </a:bodyPr>
          <a:lstStyle/>
          <a:p>
            <a:pPr algn="ctr"/>
            <a:r>
              <a:rPr lang="en-US" sz="2600" b="1" dirty="0">
                <a:latin typeface="Century Gothic" panose="020B0502020202020204" pitchFamily="34" charset="0"/>
              </a:rPr>
              <a:t>Second, you need to support your idea with at least three examples.</a:t>
            </a:r>
          </a:p>
        </p:txBody>
      </p:sp>
      <p:sp>
        <p:nvSpPr>
          <p:cNvPr id="6" name="Rectangle 5"/>
          <p:cNvSpPr/>
          <p:nvPr/>
        </p:nvSpPr>
        <p:spPr>
          <a:xfrm>
            <a:off x="204572" y="5143608"/>
            <a:ext cx="7079097" cy="1292662"/>
          </a:xfrm>
          <a:prstGeom prst="rect">
            <a:avLst/>
          </a:prstGeom>
        </p:spPr>
        <p:txBody>
          <a:bodyPr wrap="square">
            <a:spAutoFit/>
          </a:bodyPr>
          <a:lstStyle/>
          <a:p>
            <a:pPr algn="ctr"/>
            <a:r>
              <a:rPr lang="en-US" sz="2600" b="1" dirty="0">
                <a:latin typeface="Century Gothic" panose="020B0502020202020204" pitchFamily="34" charset="0"/>
              </a:rPr>
              <a:t>Finally, end the article with a concluding sentence. For example, “</a:t>
            </a:r>
            <a:r>
              <a:rPr lang="en-US" sz="2600" b="1" dirty="0">
                <a:solidFill>
                  <a:srgbClr val="0070C0"/>
                </a:solidFill>
                <a:latin typeface="Century Gothic" panose="020B0502020202020204" pitchFamily="34" charset="0"/>
              </a:rPr>
              <a:t>It’s a shame to waste it.</a:t>
            </a:r>
            <a:r>
              <a:rPr lang="en-US" sz="2600" b="1" dirty="0">
                <a:latin typeface="Century Gothic" panose="020B0502020202020204" pitchFamily="34" charset="0"/>
              </a:rPr>
              <a:t>”</a:t>
            </a:r>
          </a:p>
        </p:txBody>
      </p:sp>
      <p:sp>
        <p:nvSpPr>
          <p:cNvPr id="8" name="Rectangle 7"/>
          <p:cNvSpPr/>
          <p:nvPr/>
        </p:nvSpPr>
        <p:spPr>
          <a:xfrm>
            <a:off x="503237" y="1139650"/>
            <a:ext cx="3701727" cy="3293209"/>
          </a:xfrm>
          <a:prstGeom prst="rect">
            <a:avLst/>
          </a:prstGeom>
        </p:spPr>
        <p:txBody>
          <a:bodyPr wrap="square">
            <a:spAutoFit/>
          </a:bodyPr>
          <a:lstStyle/>
          <a:p>
            <a:pPr algn="ctr"/>
            <a:r>
              <a:rPr lang="en-US" sz="2600" b="1" dirty="0">
                <a:latin typeface="Century Gothic" panose="020B0502020202020204" pitchFamily="34" charset="0"/>
              </a:rPr>
              <a:t>First, you need to start with a sentence that </a:t>
            </a:r>
            <a:r>
              <a:rPr lang="en-US" sz="2600" b="1" dirty="0" smtClean="0">
                <a:latin typeface="Century Gothic" panose="020B0502020202020204" pitchFamily="34" charset="0"/>
              </a:rPr>
              <a:t>explains </a:t>
            </a:r>
            <a:r>
              <a:rPr lang="en-US" sz="2600" b="1" dirty="0">
                <a:latin typeface="Century Gothic" panose="020B0502020202020204" pitchFamily="34" charset="0"/>
              </a:rPr>
              <a:t>the topic or idea you want to explain. For example, “</a:t>
            </a:r>
            <a:r>
              <a:rPr lang="en-US" sz="2600" b="1" dirty="0">
                <a:solidFill>
                  <a:srgbClr val="0070C0"/>
                </a:solidFill>
                <a:latin typeface="Century Gothic" panose="020B0502020202020204" pitchFamily="34" charset="0"/>
              </a:rPr>
              <a:t>Upcycling means turning old things into new things.</a:t>
            </a:r>
            <a:r>
              <a:rPr lang="en-US" sz="2600" b="1" dirty="0">
                <a:latin typeface="Century Gothic" panose="020B0502020202020204" pitchFamily="34" charset="0"/>
              </a:rPr>
              <a:t>”</a:t>
            </a:r>
          </a:p>
        </p:txBody>
      </p:sp>
      <p:cxnSp>
        <p:nvCxnSpPr>
          <p:cNvPr id="18" name="Straight Arrow Connector 17"/>
          <p:cNvCxnSpPr>
            <a:cxnSpLocks/>
            <a:stCxn id="7" idx="1"/>
          </p:cNvCxnSpPr>
          <p:nvPr/>
        </p:nvCxnSpPr>
        <p:spPr>
          <a:xfrm flipH="1" flipV="1">
            <a:off x="3971857" y="2474650"/>
            <a:ext cx="759679" cy="410576"/>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a:cxnSpLocks/>
            <a:stCxn id="7" idx="7"/>
          </p:cNvCxnSpPr>
          <p:nvPr/>
        </p:nvCxnSpPr>
        <p:spPr>
          <a:xfrm flipV="1">
            <a:off x="6457666" y="2435660"/>
            <a:ext cx="652818" cy="449566"/>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cxnSpLocks/>
            <a:stCxn id="7" idx="4"/>
          </p:cNvCxnSpPr>
          <p:nvPr/>
        </p:nvCxnSpPr>
        <p:spPr>
          <a:xfrm>
            <a:off x="5594601" y="4370598"/>
            <a:ext cx="0" cy="7730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xmlns="" id="{FEF29314-4091-4C50-8B8B-6D9C7B8DB3C3}"/>
              </a:ext>
            </a:extLst>
          </p:cNvPr>
          <p:cNvSpPr/>
          <p:nvPr/>
        </p:nvSpPr>
        <p:spPr>
          <a:xfrm>
            <a:off x="7283669" y="2514270"/>
            <a:ext cx="4372894" cy="3816429"/>
          </a:xfrm>
          <a:prstGeom prst="rect">
            <a:avLst/>
          </a:prstGeom>
          <a:solidFill>
            <a:schemeClr val="accent4">
              <a:lumMod val="20000"/>
              <a:lumOff val="80000"/>
            </a:schemeClr>
          </a:solidFill>
        </p:spPr>
        <p:txBody>
          <a:bodyPr wrap="square">
            <a:spAutoFit/>
          </a:bodyPr>
          <a:lstStyle/>
          <a:p>
            <a:r>
              <a:rPr lang="en-US" sz="2200" b="1" dirty="0">
                <a:solidFill>
                  <a:srgbClr val="002060"/>
                </a:solidFill>
                <a:latin typeface="Century Gothic" panose="020B0502020202020204" pitchFamily="34" charset="0"/>
              </a:rPr>
              <a:t>Remember: </a:t>
            </a:r>
          </a:p>
          <a:p>
            <a:r>
              <a:rPr lang="en-US" sz="2200" b="1" dirty="0">
                <a:solidFill>
                  <a:srgbClr val="002060"/>
                </a:solidFill>
                <a:latin typeface="Century Gothic" panose="020B0502020202020204" pitchFamily="34" charset="0"/>
              </a:rPr>
              <a:t>1- Here some expressions to help you to signal examples:</a:t>
            </a:r>
          </a:p>
          <a:p>
            <a:r>
              <a:rPr lang="en-US" sz="2200" b="1" dirty="0">
                <a:solidFill>
                  <a:schemeClr val="accent3">
                    <a:lumMod val="50000"/>
                  </a:schemeClr>
                </a:solidFill>
                <a:latin typeface="Century Gothic" panose="020B0502020202020204" pitchFamily="34" charset="0"/>
              </a:rPr>
              <a:t>- For example,/ instance,</a:t>
            </a:r>
          </a:p>
          <a:p>
            <a:r>
              <a:rPr lang="en-US" sz="2200" b="1" dirty="0">
                <a:solidFill>
                  <a:schemeClr val="accent3">
                    <a:lumMod val="50000"/>
                  </a:schemeClr>
                </a:solidFill>
                <a:latin typeface="Century Gothic" panose="020B0502020202020204" pitchFamily="34" charset="0"/>
              </a:rPr>
              <a:t>- Another example is,</a:t>
            </a:r>
          </a:p>
          <a:p>
            <a:r>
              <a:rPr lang="en-US" sz="2200" b="1" dirty="0">
                <a:solidFill>
                  <a:schemeClr val="accent3">
                    <a:lumMod val="50000"/>
                  </a:schemeClr>
                </a:solidFill>
                <a:latin typeface="Century Gothic" panose="020B0502020202020204" pitchFamily="34" charset="0"/>
              </a:rPr>
              <a:t>- In other words,</a:t>
            </a:r>
          </a:p>
          <a:p>
            <a:r>
              <a:rPr lang="en-US" sz="2200" b="1" dirty="0">
                <a:solidFill>
                  <a:schemeClr val="accent3">
                    <a:lumMod val="50000"/>
                  </a:schemeClr>
                </a:solidFill>
                <a:latin typeface="Century Gothic" panose="020B0502020202020204" pitchFamily="34" charset="0"/>
              </a:rPr>
              <a:t>- Such as </a:t>
            </a:r>
          </a:p>
          <a:p>
            <a:r>
              <a:rPr lang="en-US" sz="2200" b="1" dirty="0">
                <a:solidFill>
                  <a:srgbClr val="002060"/>
                </a:solidFill>
                <a:latin typeface="Century Gothic" panose="020B0502020202020204" pitchFamily="34" charset="0"/>
              </a:rPr>
              <a:t>2- When you finish writing, you need to proofread your text. In short, find mistakes and correct them.</a:t>
            </a:r>
            <a:endParaRPr lang="en-US" sz="2200" dirty="0">
              <a:solidFill>
                <a:srgbClr val="002060"/>
              </a:solidFill>
              <a:latin typeface="Century Gothic" panose="020B0502020202020204" pitchFamily="34" charset="0"/>
            </a:endParaRPr>
          </a:p>
        </p:txBody>
      </p:sp>
      <p:sp>
        <p:nvSpPr>
          <p:cNvPr id="12"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298250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strVal val="#ppt_h"/>
                                          </p:val>
                                        </p:tav>
                                        <p:tav tm="100000">
                                          <p:val>
                                            <p:strVal val="#ppt_h"/>
                                          </p:val>
                                        </p:tav>
                                      </p:tavLst>
                                    </p:anim>
                                  </p:childTnLst>
                                </p:cTn>
                              </p:par>
                              <p:par>
                                <p:cTn id="20" presetID="17" presetClass="entr" presetSubtype="1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strVal val="#ppt_h"/>
                                          </p:val>
                                        </p:tav>
                                        <p:tav tm="100000">
                                          <p:val>
                                            <p:strVal val="#ppt_h"/>
                                          </p:val>
                                        </p:tav>
                                      </p:tavLst>
                                    </p:anim>
                                  </p:childTnLst>
                                </p:cTn>
                              </p:par>
                              <p:par>
                                <p:cTn id="30" presetID="17" presetClass="entr" presetSubtype="1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strVal val="#ppt_h"/>
                                          </p:val>
                                        </p:tav>
                                        <p:tav tm="100000">
                                          <p:val>
                                            <p:strVal val="#ppt_h"/>
                                          </p:val>
                                        </p:tav>
                                      </p:tavLst>
                                    </p:anim>
                                  </p:childTnLst>
                                </p:cTn>
                              </p:par>
                              <p:par>
                                <p:cTn id="40" presetID="17" presetClass="entr" presetSubtype="1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animBg="1"/>
      <p:bldP spid="5" grpId="0"/>
      <p:bldP spid="6" grpId="0"/>
      <p:bldP spid="8" grpId="0"/>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2B2C77C-EA7F-49CF-A6B0-F06CAD49EF94}"/>
              </a:ext>
            </a:extLst>
          </p:cNvPr>
          <p:cNvSpPr/>
          <p:nvPr/>
        </p:nvSpPr>
        <p:spPr>
          <a:xfrm>
            <a:off x="3842819" y="2921169"/>
            <a:ext cx="4506362" cy="1015663"/>
          </a:xfrm>
          <a:prstGeom prst="rect">
            <a:avLst/>
          </a:prstGeom>
        </p:spPr>
        <p:txBody>
          <a:bodyPr wrap="none">
            <a:spAutoFit/>
          </a:bodyPr>
          <a:lstStyle/>
          <a:p>
            <a:r>
              <a:rPr lang="en-US" sz="6000" b="1" dirty="0">
                <a:solidFill>
                  <a:srgbClr val="0070C0"/>
                </a:solidFill>
                <a:latin typeface="Century Gothic" panose="020B0502020202020204" pitchFamily="34" charset="0"/>
              </a:rPr>
              <a:t>Assessment</a:t>
            </a:r>
            <a:endParaRPr lang="en-US" sz="6000" dirty="0">
              <a:solidFill>
                <a:srgbClr val="0070C0"/>
              </a:solidFill>
            </a:endParaRPr>
          </a:p>
        </p:txBody>
      </p:sp>
      <p:sp>
        <p:nvSpPr>
          <p:cNvPr id="6"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3962217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6657CD6-8182-4776-8FA4-B9081A845CB3}"/>
              </a:ext>
            </a:extLst>
          </p:cNvPr>
          <p:cNvSpPr/>
          <p:nvPr/>
        </p:nvSpPr>
        <p:spPr>
          <a:xfrm>
            <a:off x="-150313" y="358553"/>
            <a:ext cx="12050038" cy="2537233"/>
          </a:xfrm>
          <a:prstGeom prst="rect">
            <a:avLst/>
          </a:prstGeom>
        </p:spPr>
        <p:txBody>
          <a:bodyPr wrap="square">
            <a:spAutoFit/>
          </a:bodyPr>
          <a:lstStyle/>
          <a:p>
            <a:pPr marL="457200" marR="0">
              <a:spcBef>
                <a:spcPts val="0"/>
              </a:spcBef>
              <a:spcAft>
                <a:spcPts val="0"/>
              </a:spcAft>
            </a:pPr>
            <a:r>
              <a:rPr lang="en-US" sz="2200" b="1" dirty="0">
                <a:solidFill>
                  <a:srgbClr val="FF0000"/>
                </a:solidFill>
                <a:latin typeface="Century Gothic" panose="020B0502020202020204" pitchFamily="34" charset="0"/>
              </a:rPr>
              <a:t>Write an article in 100-120 words about some upcycling ideas. Include the following:</a:t>
            </a:r>
          </a:p>
          <a:p>
            <a:pPr marL="457200" marR="0">
              <a:spcBef>
                <a:spcPts val="0"/>
              </a:spcBef>
              <a:spcAft>
                <a:spcPts val="0"/>
              </a:spcAft>
            </a:pPr>
            <a:endParaRPr lang="en-US" sz="2200" b="1" dirty="0">
              <a:solidFill>
                <a:srgbClr val="FF0000"/>
              </a:solidFill>
              <a:latin typeface="Century Gothic" panose="020B0502020202020204" pitchFamily="34" charset="0"/>
            </a:endParaRPr>
          </a:p>
          <a:p>
            <a:pPr marL="457200" marR="0">
              <a:spcBef>
                <a:spcPts val="0"/>
              </a:spcBef>
              <a:spcAft>
                <a:spcPts val="0"/>
              </a:spcAft>
            </a:pPr>
            <a:endParaRPr lang="en-US" sz="2200" b="1" dirty="0">
              <a:solidFill>
                <a:srgbClr val="FF0000"/>
              </a:solidFill>
              <a:latin typeface="Century Gothic" panose="020B0502020202020204" pitchFamily="34" charset="0"/>
            </a:endParaRPr>
          </a:p>
          <a:p>
            <a:pPr marL="457200" marR="0">
              <a:spcBef>
                <a:spcPts val="0"/>
              </a:spcBef>
              <a:spcAft>
                <a:spcPts val="0"/>
              </a:spcAft>
            </a:pPr>
            <a:endParaRPr lang="en-US" sz="400" b="1" dirty="0">
              <a:solidFill>
                <a:srgbClr val="FF0000"/>
              </a:solidFill>
              <a:latin typeface="Century Gothic" panose="020B0502020202020204" pitchFamily="34" charset="0"/>
            </a:endParaRPr>
          </a:p>
          <a:p>
            <a:pPr algn="ctr"/>
            <a:r>
              <a:rPr lang="en-US" sz="800" dirty="0">
                <a:latin typeface="Century Gothic" panose="020B0502020202020204" pitchFamily="34" charset="0"/>
                <a:ea typeface="Times New Roman" panose="02020603050405020304" pitchFamily="18" charset="0"/>
                <a:cs typeface="Arial" panose="020B0604020202020204" pitchFamily="34" charset="0"/>
              </a:rPr>
              <a:t> </a:t>
            </a:r>
            <a:endParaRPr lang="en-US" sz="1600" dirty="0">
              <a:latin typeface="Times New Roman" panose="02020603050405020304" pitchFamily="18" charset="0"/>
              <a:ea typeface="Times New Roman" panose="02020603050405020304" pitchFamily="18" charset="0"/>
            </a:endParaRPr>
          </a:p>
          <a:p>
            <a:pPr marL="228600" marR="0" indent="228600" algn="just">
              <a:lnSpc>
                <a:spcPct val="107000"/>
              </a:lnSpc>
              <a:spcBef>
                <a:spcPts val="0"/>
              </a:spcBef>
              <a:spcAft>
                <a:spcPts val="800"/>
              </a:spcAft>
            </a:pPr>
            <a:r>
              <a:rPr lang="en-US" sz="2200" b="1" dirty="0">
                <a:latin typeface="Century Gothic" panose="020B0502020202020204" pitchFamily="34" charset="0"/>
                <a:ea typeface="Calibri" panose="020F0502020204030204" pitchFamily="34" charset="0"/>
                <a:cs typeface="Arial" panose="020B0604020202020204" pitchFamily="34" charset="0"/>
              </a:rPr>
              <a:t>- a sentence that describes the idea.</a:t>
            </a:r>
          </a:p>
          <a:p>
            <a:pPr marL="228600" marR="0" algn="just">
              <a:spcBef>
                <a:spcPts val="0"/>
              </a:spcBef>
              <a:spcAft>
                <a:spcPts val="800"/>
              </a:spcAft>
            </a:pPr>
            <a:r>
              <a:rPr lang="en-US" sz="2200" b="1" dirty="0">
                <a:latin typeface="Century Gothic" panose="020B0502020202020204" pitchFamily="34" charset="0"/>
              </a:rPr>
              <a:t>   - at least 3 examples to support your idea.</a:t>
            </a:r>
          </a:p>
          <a:p>
            <a:pPr marL="228600" marR="0" algn="just">
              <a:spcBef>
                <a:spcPts val="0"/>
              </a:spcBef>
              <a:spcAft>
                <a:spcPts val="800"/>
              </a:spcAft>
            </a:pPr>
            <a:r>
              <a:rPr lang="en-US" sz="2200" b="1" dirty="0">
                <a:latin typeface="Century Gothic" panose="020B0502020202020204" pitchFamily="34" charset="0"/>
                <a:ea typeface="Calibri" panose="020F0502020204030204" pitchFamily="34" charset="0"/>
                <a:cs typeface="Arial" panose="020B0604020202020204" pitchFamily="34" charset="0"/>
              </a:rPr>
              <a:t>   - a concluding sentence.</a:t>
            </a:r>
          </a:p>
        </p:txBody>
      </p:sp>
      <p:sp>
        <p:nvSpPr>
          <p:cNvPr id="5" name="Rectangle 4">
            <a:extLst>
              <a:ext uri="{FF2B5EF4-FFF2-40B4-BE49-F238E27FC236}">
                <a16:creationId xmlns:a16="http://schemas.microsoft.com/office/drawing/2014/main" xmlns="" id="{2D012FB0-C125-4A3A-AC46-559B0096C311}"/>
              </a:ext>
            </a:extLst>
          </p:cNvPr>
          <p:cNvSpPr/>
          <p:nvPr/>
        </p:nvSpPr>
        <p:spPr>
          <a:xfrm>
            <a:off x="386169" y="3765508"/>
            <a:ext cx="4729180" cy="423001"/>
          </a:xfrm>
          <a:prstGeom prst="rect">
            <a:avLst/>
          </a:prstGeom>
        </p:spPr>
        <p:txBody>
          <a:bodyPr wrap="none">
            <a:spAutoFit/>
          </a:bodyPr>
          <a:lstStyle/>
          <a:p>
            <a:pPr>
              <a:lnSpc>
                <a:spcPct val="115000"/>
              </a:lnSpc>
              <a:spcAft>
                <a:spcPts val="800"/>
              </a:spcAft>
            </a:pPr>
            <a:r>
              <a:rPr lang="en-US" sz="2000" b="1" dirty="0">
                <a:solidFill>
                  <a:srgbClr val="0070C0"/>
                </a:solidFill>
                <a:latin typeface="Century Gothic" panose="020B0502020202020204" pitchFamily="34" charset="0"/>
                <a:ea typeface="Times New Roman" panose="02020603050405020304" pitchFamily="18" charset="0"/>
                <a:cs typeface="Arial" panose="020B0604020202020204" pitchFamily="34" charset="0"/>
              </a:rPr>
              <a:t>*Put a (</a:t>
            </a:r>
            <a:r>
              <a:rPr lang="en-US" sz="2000" b="1" dirty="0">
                <a:solidFill>
                  <a:srgbClr val="FF0000"/>
                </a:solidFill>
                <a:latin typeface="Century Gothic" panose="020B0502020202020204" pitchFamily="34" charset="0"/>
                <a:ea typeface="Times New Roman" panose="02020603050405020304" pitchFamily="18" charset="0"/>
                <a:cs typeface="Arial" panose="020B0604020202020204" pitchFamily="34" charset="0"/>
                <a:sym typeface="Wingdings" panose="05000000000000000000" pitchFamily="2" charset="2"/>
              </a:rPr>
              <a:t></a:t>
            </a:r>
            <a:r>
              <a:rPr lang="en-US" sz="2000" b="1" dirty="0">
                <a:solidFill>
                  <a:srgbClr val="0070C0"/>
                </a:solidFill>
                <a:latin typeface="Century Gothic" panose="020B0502020202020204" pitchFamily="34" charset="0"/>
                <a:ea typeface="Times New Roman" panose="02020603050405020304" pitchFamily="18" charset="0"/>
                <a:cs typeface="Arial" panose="020B0604020202020204" pitchFamily="34" charset="0"/>
              </a:rPr>
              <a:t>) if you followed the criteria.</a:t>
            </a:r>
            <a:endParaRPr lang="en-US"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xmlns="" id="{BF838469-DEF2-4033-A4FB-A32E410C6C2B}"/>
              </a:ext>
            </a:extLst>
          </p:cNvPr>
          <p:cNvGraphicFramePr>
            <a:graphicFrameLocks noGrp="1"/>
          </p:cNvGraphicFramePr>
          <p:nvPr>
            <p:extLst>
              <p:ext uri="{D42A27DB-BD31-4B8C-83A1-F6EECF244321}">
                <p14:modId xmlns:p14="http://schemas.microsoft.com/office/powerpoint/2010/main" val="666654830"/>
              </p:ext>
            </p:extLst>
          </p:nvPr>
        </p:nvGraphicFramePr>
        <p:xfrm>
          <a:off x="376650" y="4410681"/>
          <a:ext cx="6399406" cy="1565532"/>
        </p:xfrm>
        <a:graphic>
          <a:graphicData uri="http://schemas.openxmlformats.org/drawingml/2006/table">
            <a:tbl>
              <a:tblPr firstRow="1" firstCol="1" bandRow="1">
                <a:tableStyleId>{5940675A-B579-460E-94D1-54222C63F5DA}</a:tableStyleId>
              </a:tblPr>
              <a:tblGrid>
                <a:gridCol w="4414484">
                  <a:extLst>
                    <a:ext uri="{9D8B030D-6E8A-4147-A177-3AD203B41FA5}">
                      <a16:colId xmlns:a16="http://schemas.microsoft.com/office/drawing/2014/main" xmlns="" val="1666395525"/>
                    </a:ext>
                  </a:extLst>
                </a:gridCol>
                <a:gridCol w="1984922">
                  <a:extLst>
                    <a:ext uri="{9D8B030D-6E8A-4147-A177-3AD203B41FA5}">
                      <a16:colId xmlns:a16="http://schemas.microsoft.com/office/drawing/2014/main" xmlns="" val="1329360110"/>
                    </a:ext>
                  </a:extLst>
                </a:gridCol>
              </a:tblGrid>
              <a:tr h="0">
                <a:tc>
                  <a:txBody>
                    <a:bodyPr/>
                    <a:lstStyle/>
                    <a:p>
                      <a:pPr marL="0" marR="0" algn="ctr">
                        <a:lnSpc>
                          <a:spcPct val="107000"/>
                        </a:lnSpc>
                        <a:spcBef>
                          <a:spcPts val="0"/>
                        </a:spcBef>
                        <a:spcAft>
                          <a:spcPts val="0"/>
                        </a:spcAft>
                      </a:pPr>
                      <a:r>
                        <a:rPr lang="en-US" sz="1600" b="1" dirty="0">
                          <a:effectLst/>
                          <a:latin typeface="Century Gothic" panose="020B0502020202020204" pitchFamily="34" charset="0"/>
                        </a:rPr>
                        <a:t>Criteria</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solidFill>
                      <a:srgbClr val="CCECFF"/>
                    </a:solidFill>
                  </a:tcPr>
                </a:tc>
                <a:tc>
                  <a:txBody>
                    <a:bodyPr/>
                    <a:lstStyle/>
                    <a:p>
                      <a:pPr marL="0" marR="0" algn="ctr">
                        <a:lnSpc>
                          <a:spcPct val="107000"/>
                        </a:lnSpc>
                        <a:spcBef>
                          <a:spcPts val="0"/>
                        </a:spcBef>
                        <a:spcAft>
                          <a:spcPts val="0"/>
                        </a:spcAft>
                      </a:pPr>
                      <a:r>
                        <a:rPr lang="en-US" sz="1600" b="1" dirty="0">
                          <a:effectLst/>
                          <a:latin typeface="Century Gothic" panose="020B0502020202020204" pitchFamily="34" charset="0"/>
                        </a:rPr>
                        <a:t>Self-assessment</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solidFill>
                      <a:srgbClr val="CCECFF"/>
                    </a:solidFill>
                  </a:tcPr>
                </a:tc>
                <a:extLst>
                  <a:ext uri="{0D108BD9-81ED-4DB2-BD59-A6C34878D82A}">
                    <a16:rowId xmlns:a16="http://schemas.microsoft.com/office/drawing/2014/main" xmlns="" val="3836598605"/>
                  </a:ext>
                </a:extLst>
              </a:tr>
              <a:tr h="0">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I write about all the points.</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600" b="1" dirty="0">
                          <a:effectLst/>
                          <a:latin typeface="Century Gothic" panose="020B0502020202020204" pitchFamily="34" charset="0"/>
                        </a:rPr>
                        <a:t> </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627870709"/>
                  </a:ext>
                </a:extLst>
              </a:tr>
              <a:tr h="0">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I use the correct tense.</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 </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4288142115"/>
                  </a:ext>
                </a:extLst>
              </a:tr>
              <a:tr h="0">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I spell correctly.</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 </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445958459"/>
                  </a:ext>
                </a:extLst>
              </a:tr>
              <a:tr h="0">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I punctuate well. (full-stops, commas, ----)</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 </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967283542"/>
                  </a:ext>
                </a:extLst>
              </a:tr>
              <a:tr h="0">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I use capitals.</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07000"/>
                        </a:lnSpc>
                        <a:spcBef>
                          <a:spcPts val="0"/>
                        </a:spcBef>
                        <a:spcAft>
                          <a:spcPts val="0"/>
                        </a:spcAft>
                      </a:pPr>
                      <a:r>
                        <a:rPr lang="en-US" sz="1600" b="1" dirty="0">
                          <a:effectLst/>
                          <a:latin typeface="Century Gothic" panose="020B0502020202020204" pitchFamily="34" charset="0"/>
                        </a:rPr>
                        <a:t> </a:t>
                      </a:r>
                      <a:endParaRPr lang="en-US" sz="1400" b="1" dirty="0">
                        <a:effectLst/>
                        <a:latin typeface="Century Gothic" panose="020B0502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973980224"/>
                  </a:ext>
                </a:extLst>
              </a:tr>
            </a:tbl>
          </a:graphicData>
        </a:graphic>
      </p:graphicFrame>
      <p:sp>
        <p:nvSpPr>
          <p:cNvPr id="21" name="TextBox 20">
            <a:extLst>
              <a:ext uri="{FF2B5EF4-FFF2-40B4-BE49-F238E27FC236}">
                <a16:creationId xmlns:a16="http://schemas.microsoft.com/office/drawing/2014/main" xmlns="" id="{55A97E75-3BCE-4C5C-AF1E-8A2A96BF16A6}"/>
              </a:ext>
            </a:extLst>
          </p:cNvPr>
          <p:cNvSpPr txBox="1"/>
          <p:nvPr/>
        </p:nvSpPr>
        <p:spPr>
          <a:xfrm>
            <a:off x="7152706" y="1714852"/>
            <a:ext cx="4655119" cy="4524315"/>
          </a:xfrm>
          <a:prstGeom prst="rect">
            <a:avLst/>
          </a:prstGeom>
          <a:noFill/>
          <a:ln w="28575">
            <a:solidFill>
              <a:schemeClr val="tx1"/>
            </a:solidFill>
          </a:ln>
        </p:spPr>
        <p:txBody>
          <a:bodyPr wrap="square" rtlCol="0">
            <a:spAutoFit/>
          </a:bodyPr>
          <a:lstStyle/>
          <a:p>
            <a:r>
              <a:rPr lang="en-US" dirty="0"/>
              <a:t>----------------------------------------------------------------------------------------------------------------------------------------------------------------------------------------------------------------------------------------------------------------------------------------------------------------------------------------------------------------------------------------------------------------------------------------------------------------------------------------------------------------------------------------------------------------------------------------------------------------------------------------------------------------------------------------------------------------------------------------------------------------------------------------------------------------------------------------------------------------------------------------------------------------------------------------------------------------------------------------------------------------------------------------------------------------</a:t>
            </a:r>
          </a:p>
        </p:txBody>
      </p:sp>
      <p:sp>
        <p:nvSpPr>
          <p:cNvPr id="7"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a:t>
            </a:r>
            <a:r>
              <a:rPr lang="en-US" dirty="0" smtClean="0">
                <a:solidFill>
                  <a:schemeClr val="tx1"/>
                </a:solidFill>
              </a:rPr>
              <a:t>Semester </a:t>
            </a:r>
            <a:r>
              <a:rPr lang="en-US" dirty="0">
                <a:solidFill>
                  <a:schemeClr val="tx1"/>
                </a:solidFill>
              </a:rPr>
              <a:t>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417123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xEl>
                                              <p:pRg st="0" end="0"/>
                                            </p:txEl>
                                          </p:spTgt>
                                        </p:tgtEl>
                                      </p:cBhvr>
                                    </p:animEffect>
                                    <p:animScale>
                                      <p:cBhvr>
                                        <p:cTn id="7" dur="250" autoRev="1" fill="hold"/>
                                        <p:tgtEl>
                                          <p:spTgt spid="2">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 calcmode="lin" valueType="num">
                                      <p:cBhvr>
                                        <p:cTn id="1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14" dur="500"/>
                                        <p:tgtEl>
                                          <p:spTgt spid="2">
                                            <p:txEl>
                                              <p:pRg st="5" end="5"/>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p:cTn id="1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1" dur="500"/>
                                        <p:tgtEl>
                                          <p:spTgt spid="2">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 calcmode="lin" valueType="num">
                                      <p:cBhvr>
                                        <p:cTn id="26"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28" dur="500"/>
                                        <p:tgtEl>
                                          <p:spTgt spid="2">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5CA5826-69C9-44F6-BEA3-D41542D0EECD}"/>
              </a:ext>
            </a:extLst>
          </p:cNvPr>
          <p:cNvSpPr/>
          <p:nvPr/>
        </p:nvSpPr>
        <p:spPr>
          <a:xfrm>
            <a:off x="3891174" y="178377"/>
            <a:ext cx="4211409" cy="584775"/>
          </a:xfrm>
          <a:prstGeom prst="rect">
            <a:avLst/>
          </a:prstGeom>
        </p:spPr>
        <p:txBody>
          <a:bodyPr wrap="none">
            <a:spAutoFit/>
          </a:bodyPr>
          <a:lstStyle/>
          <a:p>
            <a:r>
              <a:rPr lang="en-US" sz="3200" b="1" dirty="0">
                <a:solidFill>
                  <a:srgbClr val="FF0000"/>
                </a:solidFill>
                <a:latin typeface="Century Gothic" panose="020B0502020202020204" pitchFamily="34" charset="0"/>
              </a:rPr>
              <a:t>A suggested answer</a:t>
            </a:r>
            <a:endParaRPr lang="en-US" sz="3200" dirty="0">
              <a:solidFill>
                <a:srgbClr val="FF0000"/>
              </a:solidFill>
              <a:latin typeface="Century Gothic" panose="020B0502020202020204" pitchFamily="34" charset="0"/>
            </a:endParaRPr>
          </a:p>
        </p:txBody>
      </p:sp>
      <p:sp>
        <p:nvSpPr>
          <p:cNvPr id="7" name="TextBox 6"/>
          <p:cNvSpPr txBox="1"/>
          <p:nvPr/>
        </p:nvSpPr>
        <p:spPr>
          <a:xfrm>
            <a:off x="500063" y="962318"/>
            <a:ext cx="10993633" cy="4893647"/>
          </a:xfrm>
          <a:prstGeom prst="rect">
            <a:avLst/>
          </a:prstGeom>
          <a:solidFill>
            <a:schemeClr val="accent4">
              <a:lumMod val="20000"/>
              <a:lumOff val="80000"/>
            </a:schemeClr>
          </a:solidFill>
          <a:effectLst>
            <a:softEdge rad="31750"/>
          </a:effectLst>
        </p:spPr>
        <p:txBody>
          <a:bodyPr wrap="square" rtlCol="0">
            <a:spAutoFit/>
          </a:bodyPr>
          <a:lstStyle/>
          <a:p>
            <a:pPr algn="just"/>
            <a:r>
              <a:rPr lang="en-US" sz="2400" b="1" dirty="0">
                <a:latin typeface="Century Gothic" panose="020B0502020202020204" pitchFamily="34" charset="0"/>
              </a:rPr>
              <a:t>     Upcycling is really wonderful. It means the activity of turning old or used things and trash into new items. Combining things to make new useful </a:t>
            </a:r>
            <a:r>
              <a:rPr lang="en-US" sz="2400" b="1" dirty="0" smtClean="0">
                <a:latin typeface="Century Gothic" panose="020B0502020202020204" pitchFamily="34" charset="0"/>
              </a:rPr>
              <a:t>things </a:t>
            </a:r>
            <a:r>
              <a:rPr lang="en-US" sz="2400" b="1" dirty="0">
                <a:latin typeface="Century Gothic" panose="020B0502020202020204" pitchFamily="34" charset="0"/>
              </a:rPr>
              <a:t>is a very popular activity nowadays. People share a lot of amazing ideas about upcycling on the internet</a:t>
            </a:r>
            <a:r>
              <a:rPr lang="en-US" sz="2400" b="1" dirty="0" smtClean="0">
                <a:latin typeface="Century Gothic" panose="020B0502020202020204" pitchFamily="34" charset="0"/>
              </a:rPr>
              <a:t>. </a:t>
            </a:r>
            <a:r>
              <a:rPr lang="en-US" sz="2400" b="1" dirty="0">
                <a:latin typeface="Century Gothic" panose="020B0502020202020204" pitchFamily="34" charset="0"/>
              </a:rPr>
              <a:t>For example, You can use </a:t>
            </a:r>
            <a:r>
              <a:rPr lang="en-GB" sz="2400" b="1" dirty="0">
                <a:latin typeface="Century Gothic" panose="020B0502020202020204" pitchFamily="34" charset="0"/>
              </a:rPr>
              <a:t>coloured</a:t>
            </a:r>
            <a:r>
              <a:rPr lang="en-US" sz="2400" b="1" dirty="0">
                <a:latin typeface="Century Gothic" panose="020B0502020202020204" pitchFamily="34" charset="0"/>
              </a:rPr>
              <a:t> car tires as plant </a:t>
            </a:r>
            <a:r>
              <a:rPr lang="en-US" sz="2400" b="1" dirty="0" smtClean="0">
                <a:latin typeface="Century Gothic" panose="020B0502020202020204" pitchFamily="34" charset="0"/>
              </a:rPr>
              <a:t>pots or swings. </a:t>
            </a:r>
            <a:r>
              <a:rPr lang="en-US" sz="2400" b="1" dirty="0">
                <a:latin typeface="Century Gothic" panose="020B0502020202020204" pitchFamily="34" charset="0"/>
              </a:rPr>
              <a:t>Another example is to use damaged wooden products to make toys for </a:t>
            </a:r>
            <a:r>
              <a:rPr lang="en-US" sz="2400" b="1" dirty="0" smtClean="0">
                <a:latin typeface="Century Gothic" panose="020B0502020202020204" pitchFamily="34" charset="0"/>
              </a:rPr>
              <a:t>children or even a small coffee table for the reading corner at home. Party dresses can turn into fancy cushions for the living room. </a:t>
            </a:r>
            <a:r>
              <a:rPr lang="en-US" sz="2400" b="1" dirty="0">
                <a:latin typeface="Century Gothic" panose="020B0502020202020204" pitchFamily="34" charset="0"/>
              </a:rPr>
              <a:t>Some upcycling ideas are more unusual, such as turning a small frying pan into a bird feeder. You just need to fix it in a cage, and surely you need some seeds for the birds. There are so many fascinating ideas to do with our old things and junk. It is an opportunity to make use of them, not to dispose of them as waste</a:t>
            </a:r>
            <a:r>
              <a:rPr lang="en-US" sz="2400" b="1" dirty="0" smtClean="0">
                <a:latin typeface="Century Gothic" panose="020B0502020202020204" pitchFamily="34" charset="0"/>
              </a:rPr>
              <a:t>. Lets keep earth clean.</a:t>
            </a:r>
            <a:endParaRPr lang="en-US" sz="2400" b="1" dirty="0">
              <a:latin typeface="Century Gothic" panose="020B0502020202020204" pitchFamily="34" charset="0"/>
            </a:endParaRPr>
          </a:p>
        </p:txBody>
      </p:sp>
      <p:sp>
        <p:nvSpPr>
          <p:cNvPr id="6"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semester 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1023099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BC49C481-8A29-4643-AF0E-B4FE93AA11A7}"/>
              </a:ext>
            </a:extLst>
          </p:cNvPr>
          <p:cNvSpPr txBox="1">
            <a:spLocks/>
          </p:cNvSpPr>
          <p:nvPr/>
        </p:nvSpPr>
        <p:spPr bwMode="auto">
          <a:xfrm>
            <a:off x="2201863" y="2270125"/>
            <a:ext cx="7499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ar-BH" sz="5400" b="1" dirty="0">
                <a:solidFill>
                  <a:schemeClr val="accent5">
                    <a:lumMod val="50000"/>
                  </a:schemeClr>
                </a:solidFill>
                <a:latin typeface="Century Gothic" panose="020B0502020202020204" pitchFamily="34" charset="0"/>
              </a:rPr>
              <a:t>End of the lesson</a:t>
            </a:r>
          </a:p>
        </p:txBody>
      </p:sp>
      <p:sp>
        <p:nvSpPr>
          <p:cNvPr id="6" name="Title 1">
            <a:extLst>
              <a:ext uri="{FF2B5EF4-FFF2-40B4-BE49-F238E27FC236}">
                <a16:creationId xmlns:a16="http://schemas.microsoft.com/office/drawing/2014/main" xmlns="" id="{29F87AA2-617C-49D2-A3D8-770A317D5CB0}"/>
              </a:ext>
            </a:extLst>
          </p:cNvPr>
          <p:cNvSpPr txBox="1">
            <a:spLocks/>
          </p:cNvSpPr>
          <p:nvPr/>
        </p:nvSpPr>
        <p:spPr bwMode="auto">
          <a:xfrm>
            <a:off x="2214563" y="3616325"/>
            <a:ext cx="7499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ar-BH" sz="5400" b="1" dirty="0">
                <a:solidFill>
                  <a:schemeClr val="accent5">
                    <a:lumMod val="50000"/>
                  </a:schemeClr>
                </a:solidFill>
                <a:latin typeface="Century Gothic" panose="020B0502020202020204" pitchFamily="34" charset="0"/>
              </a:rPr>
              <a:t>Thank You</a:t>
            </a:r>
          </a:p>
        </p:txBody>
      </p:sp>
      <p:sp>
        <p:nvSpPr>
          <p:cNvPr id="7" name="Footer Placeholder 2">
            <a:extLst>
              <a:ext uri="{FF2B5EF4-FFF2-40B4-BE49-F238E27FC236}">
                <a16:creationId xmlns:a16="http://schemas.microsoft.com/office/drawing/2014/main" xmlns="" id="{59EC0D64-F1A3-43BF-95CD-1B377E27EEB4}"/>
              </a:ext>
            </a:extLst>
          </p:cNvPr>
          <p:cNvSpPr>
            <a:spLocks noGrp="1"/>
          </p:cNvSpPr>
          <p:nvPr>
            <p:ph type="ftr" sz="quarter" idx="11"/>
          </p:nvPr>
        </p:nvSpPr>
        <p:spPr bwMode="auto">
          <a:xfrm>
            <a:off x="500063" y="6492875"/>
            <a:ext cx="11307762"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FF0000"/>
                </a:solidFill>
              </a:rPr>
              <a:t>_________________________________________________________________________________________________________________________________________________</a:t>
            </a:r>
          </a:p>
          <a:p>
            <a:pPr algn="l" fontAlgn="base">
              <a:spcBef>
                <a:spcPct val="0"/>
              </a:spcBef>
              <a:spcAft>
                <a:spcPct val="0"/>
              </a:spcAft>
              <a:defRPr/>
            </a:pPr>
            <a:r>
              <a:rPr lang="en-US" dirty="0">
                <a:solidFill>
                  <a:schemeClr val="tx1"/>
                </a:solidFill>
              </a:rPr>
              <a:t>   Ministry of Education- Second semester 2020-2021                                   		                                           </a:t>
            </a:r>
            <a:r>
              <a:rPr lang="en-GB" dirty="0">
                <a:solidFill>
                  <a:schemeClr val="tx1"/>
                </a:solidFill>
              </a:rPr>
              <a:t>English - Grade 7 – Unit 6 – Lesson 7 </a:t>
            </a:r>
            <a:r>
              <a:rPr lang="ar-BH" dirty="0">
                <a:solidFill>
                  <a:schemeClr val="tx1"/>
                </a:solidFill>
              </a:rPr>
              <a:t>–</a:t>
            </a:r>
            <a:r>
              <a:rPr lang="en-US" dirty="0">
                <a:solidFill>
                  <a:schemeClr val="tx1"/>
                </a:solidFill>
              </a:rPr>
              <a:t> Mix and Mash </a:t>
            </a:r>
            <a:r>
              <a:rPr lang="en-GB" dirty="0">
                <a:solidFill>
                  <a:schemeClr val="tx1"/>
                </a:solidFill>
              </a:rPr>
              <a:t>(Writing)</a:t>
            </a:r>
          </a:p>
          <a:p>
            <a:pPr algn="l" fontAlgn="base">
              <a:spcBef>
                <a:spcPct val="0"/>
              </a:spcBef>
              <a:spcAft>
                <a:spcPct val="0"/>
              </a:spcAft>
              <a:defRPr/>
            </a:pPr>
            <a:endParaRPr lang="en-US" dirty="0">
              <a:solidFill>
                <a:schemeClr val="tx1"/>
              </a:solidFill>
            </a:endParaRPr>
          </a:p>
        </p:txBody>
      </p:sp>
    </p:spTree>
    <p:extLst>
      <p:ext uri="{BB962C8B-B14F-4D97-AF65-F5344CB8AC3E}">
        <p14:creationId xmlns:p14="http://schemas.microsoft.com/office/powerpoint/2010/main" val="6665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6"/>
                                        </p:tgtEl>
                                      </p:cBhvr>
                                    </p:animEffect>
                                    <p:animScale>
                                      <p:cBhvr>
                                        <p:cTn id="10"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TMPLT[8510]</Template>
  <TotalTime>6349</TotalTime>
  <Words>1314</Words>
  <Application>Microsoft Office PowerPoint</Application>
  <PresentationFormat>Widescreen</PresentationFormat>
  <Paragraphs>186</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Century Gothic</vt:lpstr>
      <vt:lpstr>Times New Roman</vt:lpstr>
      <vt:lpstr>Wingdings</vt:lpstr>
      <vt:lpstr>Office Theme</vt:lpstr>
      <vt:lpstr> Impact 1 Grade 7 Semester 2 Unit 6  Mix and Mash Lesson 7. Writing Page: 105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jehad abbas</dc:creator>
  <cp:lastModifiedBy>Nahed  Mohamed Eshaqi</cp:lastModifiedBy>
  <cp:revision>1102</cp:revision>
  <dcterms:created xsi:type="dcterms:W3CDTF">2020-03-04T10:17:55Z</dcterms:created>
  <dcterms:modified xsi:type="dcterms:W3CDTF">2021-03-10T07:48:00Z</dcterms:modified>
</cp:coreProperties>
</file>