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6"/>
  </p:notesMasterIdLst>
  <p:sldIdLst>
    <p:sldId id="471" r:id="rId3"/>
    <p:sldId id="472" r:id="rId4"/>
    <p:sldId id="588" r:id="rId5"/>
    <p:sldId id="592" r:id="rId6"/>
    <p:sldId id="593" r:id="rId7"/>
    <p:sldId id="594" r:id="rId8"/>
    <p:sldId id="380" r:id="rId9"/>
    <p:sldId id="595" r:id="rId10"/>
    <p:sldId id="596" r:id="rId11"/>
    <p:sldId id="597" r:id="rId12"/>
    <p:sldId id="394" r:id="rId13"/>
    <p:sldId id="396" r:id="rId14"/>
    <p:sldId id="398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E3F3"/>
    <a:srgbClr val="3967B9"/>
    <a:srgbClr val="E8EEF8"/>
    <a:srgbClr val="DCE5F4"/>
    <a:srgbClr val="ADC2E5"/>
    <a:srgbClr val="D2E9EA"/>
    <a:srgbClr val="AFCEEB"/>
    <a:srgbClr val="96C0E6"/>
    <a:srgbClr val="9DC4E7"/>
    <a:srgbClr val="A9CB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250" autoAdjust="0"/>
    <p:restoredTop sz="86328"/>
  </p:normalViewPr>
  <p:slideViewPr>
    <p:cSldViewPr snapToGrid="0">
      <p:cViewPr varScale="1">
        <p:scale>
          <a:sx n="78" d="100"/>
          <a:sy n="78" d="100"/>
        </p:scale>
        <p:origin x="384" y="108"/>
      </p:cViewPr>
      <p:guideLst>
        <p:guide orient="horz" pos="2160"/>
        <p:guide pos="3840"/>
      </p:guideLst>
    </p:cSldViewPr>
  </p:slideViewPr>
  <p:outlineViewPr>
    <p:cViewPr>
      <p:scale>
        <a:sx n="45" d="100"/>
        <a:sy n="45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58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37A947-0CDA-AE49-9348-43DBC78373D5}" type="datetimeFigureOut">
              <a:rPr lang="x-none" smtClean="0"/>
              <a:pPr/>
              <a:t>10/8/2020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52A9D7-1B94-784B-B0AF-ADB234213F26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737730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l" defTabSz="914400" rtl="0" eaLnBrk="1" latinLnBrk="0" hangingPunct="1"/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52A9D7-1B94-784B-B0AF-ADB234213F26}" type="slidenum">
              <a:rPr lang="x-none" smtClean="0"/>
              <a:pPr/>
              <a:t>3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8573904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l" defTabSz="914400" rtl="0" eaLnBrk="1" latinLnBrk="0" hangingPunct="1"/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52A9D7-1B94-784B-B0AF-ADB234213F26}" type="slidenum">
              <a:rPr lang="x-none" smtClean="0"/>
              <a:pPr/>
              <a:t>4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2509246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l" defTabSz="914400" rtl="0" eaLnBrk="1" latinLnBrk="0" hangingPunct="1"/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52A9D7-1B94-784B-B0AF-ADB234213F26}" type="slidenum">
              <a:rPr lang="x-none" smtClean="0"/>
              <a:pPr/>
              <a:t>5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8462846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l" defTabSz="914400" rtl="0" eaLnBrk="1" latinLnBrk="0" hangingPunct="1"/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52A9D7-1B94-784B-B0AF-ADB234213F26}" type="slidenum">
              <a:rPr lang="x-none" smtClean="0"/>
              <a:pPr/>
              <a:t>6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151066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l" defTabSz="914400" rtl="0" eaLnBrk="1" latinLnBrk="0" hangingPunct="1"/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52A9D7-1B94-784B-B0AF-ADB234213F26}" type="slidenum">
              <a:rPr lang="x-none" smtClean="0"/>
              <a:pPr/>
              <a:t>7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7132810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l" defTabSz="914400" rtl="0" eaLnBrk="1" latinLnBrk="0" hangingPunct="1"/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52A9D7-1B94-784B-B0AF-ADB234213F26}" type="slidenum">
              <a:rPr lang="x-none" smtClean="0"/>
              <a:pPr/>
              <a:t>8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1238063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l" defTabSz="914400" rtl="0" eaLnBrk="1" latinLnBrk="0" hangingPunct="1"/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52A9D7-1B94-784B-B0AF-ADB234213F26}" type="slidenum">
              <a:rPr lang="x-none" smtClean="0"/>
              <a:pPr/>
              <a:t>9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6732599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l" defTabSz="914400" rtl="0" eaLnBrk="1" latinLnBrk="0" hangingPunct="1"/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52A9D7-1B94-784B-B0AF-ADB234213F26}" type="slidenum">
              <a:rPr lang="x-none" smtClean="0"/>
              <a:pPr/>
              <a:t>10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9520532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l" defTabSz="914400" rtl="0" eaLnBrk="1" latinLnBrk="0" hangingPunct="1"/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52A9D7-1B94-784B-B0AF-ADB234213F26}" type="slidenum">
              <a:rPr lang="x-none" smtClean="0"/>
              <a:pPr/>
              <a:t>11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1318148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r" defTabSz="914400" rtl="1" eaLnBrk="1" latinLnBrk="0" hangingPunct="1"/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52A9D7-1B94-784B-B0AF-ADB234213F26}" type="slidenum">
              <a:rPr lang="x-none" smtClean="0"/>
              <a:pPr/>
              <a:t>12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230988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r" defTabSz="914400" rtl="1" eaLnBrk="1" latinLnBrk="0" hangingPunct="1"/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52A9D7-1B94-784B-B0AF-ADB234213F26}" type="slidenum">
              <a:rPr lang="x-none" smtClean="0"/>
              <a:pPr/>
              <a:t>13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881018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pPr/>
              <a:t>10/8/2020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636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pPr/>
              <a:t>10/8/2020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pPr/>
              <a:t>10/8/2020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707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pPr/>
              <a:t>10/8/2020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561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pPr/>
              <a:t>10/8/2020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307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pPr/>
              <a:t>10/8/2020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030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pPr/>
              <a:t>10/8/2020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593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pPr/>
              <a:t>10/8/2020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5181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pPr/>
              <a:t>10/8/2020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4275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pPr/>
              <a:t>10/8/2020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067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pPr/>
              <a:t>10/8/2020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2296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10/8/2020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0BC1625-47BC-4F13-8F01-8628739B956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3" t="25076" r="6723" b="21638"/>
          <a:stretch/>
        </p:blipFill>
        <p:spPr>
          <a:xfrm>
            <a:off x="2438400" y="381000"/>
            <a:ext cx="7162800" cy="1182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4001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10/8/2020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181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CC21705-B243-4F52-AB02-B89F9E7EB6AC}"/>
              </a:ext>
            </a:extLst>
          </p:cNvPr>
          <p:cNvCxnSpPr/>
          <p:nvPr userDrawn="1"/>
        </p:nvCxnSpPr>
        <p:spPr>
          <a:xfrm flipH="1">
            <a:off x="831850" y="6296297"/>
            <a:ext cx="10607040" cy="0"/>
          </a:xfrm>
          <a:prstGeom prst="line">
            <a:avLst/>
          </a:prstGeom>
          <a:ln w="34925"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CB19FA54-0871-4619-8D06-70BB9C946FDE}"/>
              </a:ext>
            </a:extLst>
          </p:cNvPr>
          <p:cNvSpPr txBox="1"/>
          <p:nvPr userDrawn="1"/>
        </p:nvSpPr>
        <p:spPr>
          <a:xfrm>
            <a:off x="8884036" y="6318279"/>
            <a:ext cx="26789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EG" b="1" dirty="0"/>
              <a:t>وزارة التربية والتعليم – 2020 م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026627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963D5CD-5571-4E7C-8013-D38702483104}"/>
              </a:ext>
            </a:extLst>
          </p:cNvPr>
          <p:cNvCxnSpPr/>
          <p:nvPr userDrawn="1"/>
        </p:nvCxnSpPr>
        <p:spPr>
          <a:xfrm flipH="1">
            <a:off x="831850" y="6296297"/>
            <a:ext cx="10607040" cy="0"/>
          </a:xfrm>
          <a:prstGeom prst="line">
            <a:avLst/>
          </a:prstGeom>
          <a:ln w="34925"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28A469FA-F751-4A16-9B19-D9A00F718BD6}"/>
              </a:ext>
            </a:extLst>
          </p:cNvPr>
          <p:cNvSpPr txBox="1"/>
          <p:nvPr userDrawn="1"/>
        </p:nvSpPr>
        <p:spPr>
          <a:xfrm>
            <a:off x="8884036" y="6318279"/>
            <a:ext cx="26789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EG" b="1" dirty="0"/>
              <a:t>وزارة التربية والتعليم – 2020 م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517758318"/>
      </p:ext>
    </p:extLst>
  </p:cSld>
  <p:clrMapOvr>
    <a:masterClrMapping/>
  </p:clrMapOvr>
  <p:hf sldNum="0" hd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10/8/2020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9570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10/8/2020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7095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10/8/2020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6212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10/8/2020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50085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10/8/2020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8885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10/8/2020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0755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10/8/2020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23094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10/8/2020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1591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BB54EE-DF0D-4FA1-B48F-C292469C25C4}" type="datetimeFigureOut">
              <a:rPr lang="en-US" smtClean="0"/>
              <a:pPr/>
              <a:t>10/8/2020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765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BB54EE-DF0D-4FA1-B48F-C292469C25C4}" type="datetimeFigureOut">
              <a:rPr lang="en-US" smtClean="0"/>
              <a:t>10/8/2020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031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4.png"/><Relationship Id="rId5" Type="http://schemas.openxmlformats.org/officeDocument/2006/relationships/oleObject" Target="../embeddings/oleObject1.bin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svg"/><Relationship Id="rId5" Type="http://schemas.openxmlformats.org/officeDocument/2006/relationships/image" Target="../media/image16.png"/><Relationship Id="rId4" Type="http://schemas.openxmlformats.org/officeDocument/2006/relationships/hyperlink" Target="https://forms.gle/ZnQ9uKpRfrGujMwZA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08BE577E-6416-4238-B6E3-4A8B239E1A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199"/>
            <a:ext cx="12192000" cy="6858000"/>
          </a:xfrm>
          <a:prstGeom prst="rect">
            <a:avLst/>
          </a:prstGeom>
        </p:spPr>
      </p:pic>
      <p:graphicFrame>
        <p:nvGraphicFramePr>
          <p:cNvPr id="4" name="Table 10">
            <a:extLst>
              <a:ext uri="{FF2B5EF4-FFF2-40B4-BE49-F238E27FC236}">
                <a16:creationId xmlns:a16="http://schemas.microsoft.com/office/drawing/2014/main" id="{F7D1AE3C-8373-4900-A5D2-4CA73F381D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302423"/>
              </p:ext>
            </p:extLst>
          </p:nvPr>
        </p:nvGraphicFramePr>
        <p:xfrm>
          <a:off x="3954142" y="2285322"/>
          <a:ext cx="7167272" cy="3718560"/>
        </p:xfrm>
        <a:graphic>
          <a:graphicData uri="http://schemas.openxmlformats.org/drawingml/2006/table">
            <a:tbl>
              <a:tblPr firstRow="1" bandRow="1">
                <a:tableStyleId>{1E171933-4619-4E11-9A3F-F7608DF75F80}</a:tableStyleId>
              </a:tblPr>
              <a:tblGrid>
                <a:gridCol w="4583919">
                  <a:extLst>
                    <a:ext uri="{9D8B030D-6E8A-4147-A177-3AD203B41FA5}">
                      <a16:colId xmlns:a16="http://schemas.microsoft.com/office/drawing/2014/main" val="1016024147"/>
                    </a:ext>
                  </a:extLst>
                </a:gridCol>
                <a:gridCol w="2583353">
                  <a:extLst>
                    <a:ext uri="{9D8B030D-6E8A-4147-A177-3AD203B41FA5}">
                      <a16:colId xmlns:a16="http://schemas.microsoft.com/office/drawing/2014/main" val="879990646"/>
                    </a:ext>
                  </a:extLst>
                </a:gridCol>
              </a:tblGrid>
              <a:tr h="67092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40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العلوم</a:t>
                      </a:r>
                      <a:endParaRPr lang="en-US" sz="4000" b="1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40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الماد</a:t>
                      </a:r>
                      <a:r>
                        <a:rPr lang="ar-SA" sz="40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ّ</a:t>
                      </a:r>
                      <a:r>
                        <a:rPr lang="ar-BH" sz="40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ة</a:t>
                      </a:r>
                      <a:endParaRPr lang="en-US" sz="4000" b="1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2888969"/>
                  </a:ext>
                </a:extLst>
              </a:tr>
              <a:tr h="563577">
                <a:tc>
                  <a:txBody>
                    <a:bodyPr/>
                    <a:lstStyle/>
                    <a:p>
                      <a:pPr algn="ctr" rtl="1"/>
                      <a:r>
                        <a:rPr lang="ar-BH" sz="36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الأول الإعدادي</a:t>
                      </a:r>
                      <a:endParaRPr lang="en-US" sz="3600" b="1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36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الصف</a:t>
                      </a:r>
                      <a:r>
                        <a:rPr lang="ar-SA" sz="36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ّ</a:t>
                      </a:r>
                      <a:endParaRPr lang="en-US" sz="3600" b="1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0410534"/>
                  </a:ext>
                </a:extLst>
              </a:tr>
              <a:tr h="563577">
                <a:tc>
                  <a:txBody>
                    <a:bodyPr/>
                    <a:lstStyle/>
                    <a:p>
                      <a:pPr algn="ctr" rtl="1"/>
                      <a:r>
                        <a:rPr lang="ar-BH" sz="36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الأول</a:t>
                      </a:r>
                    </a:p>
                    <a:p>
                      <a:pPr algn="ctr" rtl="1"/>
                      <a:r>
                        <a:rPr lang="ar-BH" sz="36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(الخلايا لبنات الحياة)</a:t>
                      </a:r>
                      <a:endParaRPr lang="en-US" sz="3600" b="1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36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الفصل</a:t>
                      </a:r>
                      <a:endParaRPr lang="en-US" sz="3600" b="1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3270941"/>
                  </a:ext>
                </a:extLst>
              </a:tr>
              <a:tr h="666344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3600" b="1" kern="1200" noProof="0" dirty="0" smtClean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عالم </a:t>
                      </a:r>
                      <a:r>
                        <a:rPr lang="ar-BH" sz="3600" b="1" kern="1200" noProof="0" dirty="0" smtClean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الخلايا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3600" b="1" kern="1200" noProof="0" dirty="0" smtClean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الجزء الثاني</a:t>
                      </a:r>
                      <a:endParaRPr lang="ar-BH" sz="3600" b="1" kern="1200" noProof="0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3600" b="1" kern="120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الدرس الأول</a:t>
                      </a:r>
                      <a:endParaRPr lang="en-US" sz="3600" b="1" kern="1200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1933326"/>
                  </a:ext>
                </a:extLst>
              </a:tr>
            </a:tbl>
          </a:graphicData>
        </a:graphic>
      </p:graphicFrame>
      <p:pic>
        <p:nvPicPr>
          <p:cNvPr id="5" name="Picture 2">
            <a:extLst>
              <a:ext uri="{FF2B5EF4-FFF2-40B4-BE49-F238E27FC236}">
                <a16:creationId xmlns:a16="http://schemas.microsoft.com/office/drawing/2014/main" id="{1973D64E-A917-4E5B-BD63-EC60120D6D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lum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397" y="1744277"/>
            <a:ext cx="2856977" cy="187312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>
            <a:extLst>
              <a:ext uri="{FF2B5EF4-FFF2-40B4-BE49-F238E27FC236}">
                <a16:creationId xmlns:a16="http://schemas.microsoft.com/office/drawing/2014/main" id="{0BF18D05-57C9-47A4-AE0A-F48D85E2EF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398" y="3712943"/>
            <a:ext cx="2856976" cy="216622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4473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1941B25-99A3-4C8D-A549-95EE9CC808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625" y="3347"/>
            <a:ext cx="12192000" cy="685465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50AED9A-2161-4C84-B043-54BACA731946}"/>
              </a:ext>
            </a:extLst>
          </p:cNvPr>
          <p:cNvSpPr/>
          <p:nvPr/>
        </p:nvSpPr>
        <p:spPr>
          <a:xfrm>
            <a:off x="2686051" y="11109"/>
            <a:ext cx="6935932" cy="89200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44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                           </a:t>
            </a:r>
            <a:r>
              <a:rPr kumimoji="0" lang="ar-BH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أهداف الدرس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0E3981A-E3CF-4B32-9EA7-323E9469ED4E}"/>
              </a:ext>
            </a:extLst>
          </p:cNvPr>
          <p:cNvSpPr/>
          <p:nvPr/>
        </p:nvSpPr>
        <p:spPr>
          <a:xfrm>
            <a:off x="-10391" y="0"/>
            <a:ext cx="2096366" cy="6619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عالم</a:t>
            </a:r>
            <a:r>
              <a:rPr kumimoji="0" lang="ar-BH" altLang="en-US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الخلايا </a:t>
            </a:r>
            <a:r>
              <a:rPr kumimoji="0" lang="ar-BH" altLang="en-US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- العلوم –</a:t>
            </a:r>
          </a:p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en-US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الأول الإعدادي- الجزء الثاني </a:t>
            </a:r>
            <a:endParaRPr kumimoji="0" lang="en-US" altLang="en-US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BE3FDE4-BB86-41F3-91D7-B0E262092347}"/>
              </a:ext>
            </a:extLst>
          </p:cNvPr>
          <p:cNvSpPr txBox="1"/>
          <p:nvPr/>
        </p:nvSpPr>
        <p:spPr>
          <a:xfrm>
            <a:off x="2686049" y="1939242"/>
            <a:ext cx="7949715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4762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justLow" rtl="1"/>
            <a:r>
              <a:rPr lang="ar-BH" sz="3200" b="1" dirty="0" smtClean="0">
                <a:latin typeface="Sakkal Majalla" panose="02000000000000000000" pitchFamily="2" charset="-78"/>
                <a:ea typeface="Times New Roman" panose="02020603050405020304" pitchFamily="18" charset="0"/>
                <a:cs typeface="Sakkal Majalla" panose="02000000000000000000" pitchFamily="2" charset="-78"/>
              </a:rPr>
              <a:t>1- </a:t>
            </a:r>
            <a:r>
              <a:rPr lang="ar-BH" sz="3200" b="1" dirty="0">
                <a:latin typeface="Sakkal Majalla" panose="02000000000000000000" pitchFamily="2" charset="-78"/>
                <a:ea typeface="Times New Roman" panose="02020603050405020304" pitchFamily="18" charset="0"/>
                <a:cs typeface="Sakkal Majalla" panose="02000000000000000000" pitchFamily="2" charset="-78"/>
              </a:rPr>
              <a:t>تحديد بعض أجزاء الخلية النباتية، والخلية الحيوانية.</a:t>
            </a:r>
            <a:endParaRPr lang="en-US" sz="2800" b="1" dirty="0">
              <a:latin typeface="Sakkal Majalla" panose="02000000000000000000" pitchFamily="2" charset="-78"/>
              <a:ea typeface="Times New Roman" panose="02020603050405020304" pitchFamily="18" charset="0"/>
              <a:cs typeface="Sakkal Majalla" panose="02000000000000000000" pitchFamily="2" charset="-78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A935F9B-B8F8-4523-ACF0-E07F41A0B3E9}"/>
              </a:ext>
            </a:extLst>
          </p:cNvPr>
          <p:cNvSpPr txBox="1"/>
          <p:nvPr/>
        </p:nvSpPr>
        <p:spPr>
          <a:xfrm>
            <a:off x="2686049" y="2910173"/>
            <a:ext cx="7949715" cy="5847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4762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justLow" rtl="1"/>
            <a:r>
              <a:rPr lang="ar-BH" sz="3200" b="1" dirty="0" smtClean="0">
                <a:latin typeface="Sakkal Majalla" panose="02000000000000000000" pitchFamily="2" charset="-78"/>
                <a:ea typeface="Times New Roman" panose="02020603050405020304" pitchFamily="18" charset="0"/>
                <a:cs typeface="Sakkal Majalla" panose="02000000000000000000" pitchFamily="2" charset="-78"/>
              </a:rPr>
              <a:t>2- </a:t>
            </a:r>
            <a:r>
              <a:rPr lang="ar-BH" sz="3200" b="1" dirty="0">
                <a:latin typeface="Sakkal Majalla" panose="02000000000000000000" pitchFamily="2" charset="-78"/>
                <a:ea typeface="Times New Roman" panose="02020603050405020304" pitchFamily="18" charset="0"/>
                <a:cs typeface="Sakkal Majalla" panose="02000000000000000000" pitchFamily="2" charset="-78"/>
              </a:rPr>
              <a:t>توضيح وظائف بعض أجزاء الخلية.</a:t>
            </a:r>
            <a:endParaRPr lang="en-US" sz="2800" b="1" dirty="0">
              <a:latin typeface="Sakkal Majalla" panose="02000000000000000000" pitchFamily="2" charset="-78"/>
              <a:ea typeface="Times New Roman" panose="02020603050405020304" pitchFamily="18" charset="0"/>
              <a:cs typeface="Sakkal Majalla" panose="02000000000000000000" pitchFamily="2" charset="-78"/>
            </a:endParaRPr>
          </a:p>
        </p:txBody>
      </p:sp>
      <p:pic>
        <p:nvPicPr>
          <p:cNvPr id="10" name="Picture 6" descr="http://t3.gstatic.com/images?q=tbn:ANd9GcQ6Oaxw7uZSMQCOekqMph2E9LVJrWekgULlNq38lSvVrtlR9A0U">
            <a:extLst>
              <a:ext uri="{FF2B5EF4-FFF2-40B4-BE49-F238E27FC236}">
                <a16:creationId xmlns:a16="http://schemas.microsoft.com/office/drawing/2014/main" id="{D0281A04-E174-4A68-B50F-4B191805A8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2625" y="2910173"/>
            <a:ext cx="2265604" cy="230010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74022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 animBg="1"/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1ED13DA-8D06-4094-9D84-547903683986}"/>
              </a:ext>
            </a:extLst>
          </p:cNvPr>
          <p:cNvSpPr txBox="1"/>
          <p:nvPr/>
        </p:nvSpPr>
        <p:spPr>
          <a:xfrm>
            <a:off x="2459421" y="-32661"/>
            <a:ext cx="8676289" cy="76944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1">
            <a:spAutoFit/>
          </a:bodyPr>
          <a:lstStyle/>
          <a:p>
            <a:pPr algn="ctr" rtl="1">
              <a:defRPr/>
            </a:pPr>
            <a:r>
              <a:rPr lang="ar-BH" sz="4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أجزاء الخلايا النباتية والحيوانية</a:t>
            </a:r>
            <a:endParaRPr lang="en-US" sz="44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E80E6A-A35F-4A04-9DDE-3663B7A5E113}"/>
              </a:ext>
            </a:extLst>
          </p:cNvPr>
          <p:cNvSpPr/>
          <p:nvPr/>
        </p:nvSpPr>
        <p:spPr>
          <a:xfrm>
            <a:off x="7460672" y="3259927"/>
            <a:ext cx="4130287" cy="133754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spcBef>
                <a:spcPct val="50000"/>
              </a:spcBef>
            </a:pPr>
            <a:r>
              <a:rPr lang="ar-BH" altLang="ar-BH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1-الغشاء الخلوي( الغشاء البلازمي)</a:t>
            </a:r>
          </a:p>
          <a:p>
            <a:pPr algn="ctr">
              <a:spcBef>
                <a:spcPct val="50000"/>
              </a:spcBef>
            </a:pPr>
            <a:r>
              <a:rPr lang="ar-BH" altLang="ar-BH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2- الجدار الخلوي( الخلية النباتية)</a:t>
            </a:r>
            <a:endParaRPr lang="ar-BH" altLang="ar-BH" sz="32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7824251-3746-4480-879A-55EE7355DEAD}"/>
              </a:ext>
            </a:extLst>
          </p:cNvPr>
          <p:cNvSpPr/>
          <p:nvPr/>
        </p:nvSpPr>
        <p:spPr>
          <a:xfrm>
            <a:off x="308653" y="3259927"/>
            <a:ext cx="4949147" cy="177639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spcBef>
                <a:spcPct val="50000"/>
              </a:spcBef>
            </a:pPr>
            <a:r>
              <a:rPr lang="ar-BH" altLang="ar-BH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النواة – السيتوبلازم – الميتوكندريا- الفجوة العصارية –الكروموسومات</a:t>
            </a:r>
          </a:p>
          <a:p>
            <a:pPr algn="ctr">
              <a:spcBef>
                <a:spcPct val="50000"/>
              </a:spcBef>
            </a:pPr>
            <a:r>
              <a:rPr lang="ar-BH" altLang="ar-BH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البلاستيدات( الخلية النباتية)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9E5AA395-1C4C-4C5C-851E-EF63E8B1165C}"/>
              </a:ext>
            </a:extLst>
          </p:cNvPr>
          <p:cNvSpPr/>
          <p:nvPr/>
        </p:nvSpPr>
        <p:spPr>
          <a:xfrm>
            <a:off x="837875" y="2556323"/>
            <a:ext cx="2732093" cy="56934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BH" altLang="ar-BH" sz="28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داخل الخلية</a:t>
            </a:r>
            <a:endParaRPr lang="ar-BH" sz="2800" b="1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91061486-854C-405B-A7FD-B41789F440E6}"/>
              </a:ext>
            </a:extLst>
          </p:cNvPr>
          <p:cNvSpPr/>
          <p:nvPr/>
        </p:nvSpPr>
        <p:spPr>
          <a:xfrm>
            <a:off x="8763850" y="2563569"/>
            <a:ext cx="2550018" cy="56934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BH" altLang="ar-BH" sz="28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خارج الخلية</a:t>
            </a:r>
            <a:endParaRPr lang="ar-BH" sz="2800" b="1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5E97E52-6830-49C0-AFA3-2E120CAF2E2A}"/>
              </a:ext>
            </a:extLst>
          </p:cNvPr>
          <p:cNvGrpSpPr/>
          <p:nvPr/>
        </p:nvGrpSpPr>
        <p:grpSpPr>
          <a:xfrm>
            <a:off x="2057699" y="1457656"/>
            <a:ext cx="8097681" cy="1186699"/>
            <a:chOff x="663185" y="1912410"/>
            <a:chExt cx="4241580" cy="1129685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400D8673-6AA4-42D3-BEF2-D5F66440F7D3}"/>
                </a:ext>
              </a:extLst>
            </p:cNvPr>
            <p:cNvSpPr/>
            <p:nvPr/>
          </p:nvSpPr>
          <p:spPr>
            <a:xfrm>
              <a:off x="1764589" y="1912410"/>
              <a:ext cx="2053309" cy="594346"/>
            </a:xfrm>
            <a:prstGeom prst="roundRect">
              <a:avLst/>
            </a:prstGeom>
            <a:grpFill/>
            <a:ln w="38100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ar-BH" altLang="ar-BH" sz="3200" b="1" dirty="0">
                  <a:solidFill>
                    <a:srgbClr val="FF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مم تتكوّن الخلايا؟</a:t>
              </a:r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B4573EE9-EC35-44DC-B827-77A2BBA7C86D}"/>
                </a:ext>
              </a:extLst>
            </p:cNvPr>
            <p:cNvCxnSpPr>
              <a:cxnSpLocks/>
              <a:stCxn id="17" idx="3"/>
            </p:cNvCxnSpPr>
            <p:nvPr/>
          </p:nvCxnSpPr>
          <p:spPr>
            <a:xfrm flipV="1">
              <a:off x="3817898" y="2177525"/>
              <a:ext cx="1086867" cy="32058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FBB7D59D-C82E-404A-BE25-C607CC8A8CE4}"/>
                </a:ext>
              </a:extLst>
            </p:cNvPr>
            <p:cNvCxnSpPr>
              <a:cxnSpLocks/>
            </p:cNvCxnSpPr>
            <p:nvPr/>
          </p:nvCxnSpPr>
          <p:spPr>
            <a:xfrm>
              <a:off x="4904765" y="2177525"/>
              <a:ext cx="0" cy="8447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D32B2903-8E17-44C3-8002-30D965328D1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3185" y="2184633"/>
              <a:ext cx="1104791" cy="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BD5B8E5D-1292-4CFE-A21A-A6D8E3220DAF}"/>
                </a:ext>
              </a:extLst>
            </p:cNvPr>
            <p:cNvCxnSpPr>
              <a:cxnSpLocks/>
            </p:cNvCxnSpPr>
            <p:nvPr/>
          </p:nvCxnSpPr>
          <p:spPr>
            <a:xfrm>
              <a:off x="663185" y="2159683"/>
              <a:ext cx="0" cy="88241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70E3981A-E3CF-4B32-9EA7-323E9469ED4E}"/>
              </a:ext>
            </a:extLst>
          </p:cNvPr>
          <p:cNvSpPr/>
          <p:nvPr/>
        </p:nvSpPr>
        <p:spPr>
          <a:xfrm>
            <a:off x="-10391" y="0"/>
            <a:ext cx="2096366" cy="6619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عالم</a:t>
            </a:r>
            <a:r>
              <a:rPr kumimoji="0" lang="ar-BH" altLang="en-US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الخلايا </a:t>
            </a:r>
            <a:r>
              <a:rPr kumimoji="0" lang="ar-BH" altLang="en-US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- العلوم –</a:t>
            </a:r>
          </a:p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en-US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الأول الإعدادي- الجزء الثاني </a:t>
            </a:r>
            <a:endParaRPr kumimoji="0" lang="en-US" altLang="en-US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94444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1ED13DA-8D06-4094-9D84-547903683986}"/>
              </a:ext>
            </a:extLst>
          </p:cNvPr>
          <p:cNvSpPr txBox="1"/>
          <p:nvPr/>
        </p:nvSpPr>
        <p:spPr>
          <a:xfrm>
            <a:off x="2517228" y="-32662"/>
            <a:ext cx="8760372" cy="76944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1">
            <a:spAutoFit/>
          </a:bodyPr>
          <a:lstStyle/>
          <a:p>
            <a:pPr algn="ctr" rtl="1">
              <a:defRPr/>
            </a:pPr>
            <a:r>
              <a:rPr lang="ar-BH" sz="4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أجزاء الخلايا النباتية والحيوانية</a:t>
            </a:r>
            <a:endParaRPr lang="en-US" sz="44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91061486-854C-405B-A7FD-B41789F440E6}"/>
              </a:ext>
            </a:extLst>
          </p:cNvPr>
          <p:cNvSpPr/>
          <p:nvPr/>
        </p:nvSpPr>
        <p:spPr>
          <a:xfrm>
            <a:off x="5104817" y="803362"/>
            <a:ext cx="2550018" cy="56934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BH" altLang="ar-BH" sz="28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الخلية النباتية</a:t>
            </a:r>
            <a:endParaRPr lang="ar-BH" sz="2800" b="1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62A2B1CA-1EAB-45D0-A075-8BAAB5653DF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256" b="61696"/>
          <a:stretch/>
        </p:blipFill>
        <p:spPr>
          <a:xfrm>
            <a:off x="1644869" y="1467108"/>
            <a:ext cx="9337964" cy="481545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0E3981A-E3CF-4B32-9EA7-323E9469ED4E}"/>
              </a:ext>
            </a:extLst>
          </p:cNvPr>
          <p:cNvSpPr/>
          <p:nvPr/>
        </p:nvSpPr>
        <p:spPr>
          <a:xfrm>
            <a:off x="-10391" y="0"/>
            <a:ext cx="2096366" cy="6619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عالم</a:t>
            </a:r>
            <a:r>
              <a:rPr kumimoji="0" lang="ar-BH" altLang="en-US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الخلايا </a:t>
            </a:r>
            <a:r>
              <a:rPr kumimoji="0" lang="ar-BH" altLang="en-US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- العلوم –</a:t>
            </a:r>
          </a:p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en-US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الأول الإعدادي- الجزء الثاني </a:t>
            </a:r>
            <a:endParaRPr kumimoji="0" lang="en-US" altLang="en-US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308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1ED13DA-8D06-4094-9D84-547903683986}"/>
              </a:ext>
            </a:extLst>
          </p:cNvPr>
          <p:cNvSpPr txBox="1"/>
          <p:nvPr/>
        </p:nvSpPr>
        <p:spPr>
          <a:xfrm>
            <a:off x="2375338" y="8902"/>
            <a:ext cx="8665780" cy="76944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1">
            <a:spAutoFit/>
          </a:bodyPr>
          <a:lstStyle/>
          <a:p>
            <a:pPr algn="ctr" rtl="1">
              <a:defRPr/>
            </a:pPr>
            <a:r>
              <a:rPr lang="ar-BH" sz="4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أجزاء الخلايا النباتية والحيوانية</a:t>
            </a:r>
            <a:endParaRPr lang="en-US" sz="44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91061486-854C-405B-A7FD-B41789F440E6}"/>
              </a:ext>
            </a:extLst>
          </p:cNvPr>
          <p:cNvSpPr/>
          <p:nvPr/>
        </p:nvSpPr>
        <p:spPr>
          <a:xfrm>
            <a:off x="10444162" y="886781"/>
            <a:ext cx="1747837" cy="8134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BH" altLang="ar-BH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الخلية الحيوانية</a:t>
            </a:r>
            <a:endParaRPr lang="ar-BH" sz="28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3F90AB-646C-4472-BA4A-4C1B59BAD4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80" t="8772" r="4723" b="3098"/>
          <a:stretch/>
        </p:blipFill>
        <p:spPr>
          <a:xfrm>
            <a:off x="1100138" y="886781"/>
            <a:ext cx="9344024" cy="555688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E3981A-E3CF-4B32-9EA7-323E9469ED4E}"/>
              </a:ext>
            </a:extLst>
          </p:cNvPr>
          <p:cNvSpPr/>
          <p:nvPr/>
        </p:nvSpPr>
        <p:spPr>
          <a:xfrm>
            <a:off x="-10391" y="0"/>
            <a:ext cx="2096366" cy="6619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عالم</a:t>
            </a:r>
            <a:r>
              <a:rPr kumimoji="0" lang="ar-BH" altLang="en-US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الخلايا </a:t>
            </a:r>
            <a:r>
              <a:rPr kumimoji="0" lang="ar-BH" altLang="en-US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- العلوم –</a:t>
            </a:r>
          </a:p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en-US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الأول الإعدادي- الجزء الثاني </a:t>
            </a:r>
            <a:endParaRPr kumimoji="0" lang="en-US" altLang="en-US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42669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7B51B72-7C90-4857-94A7-72FAED9F2B91}"/>
              </a:ext>
            </a:extLst>
          </p:cNvPr>
          <p:cNvSpPr txBox="1"/>
          <p:nvPr/>
        </p:nvSpPr>
        <p:spPr>
          <a:xfrm>
            <a:off x="2511971" y="-33607"/>
            <a:ext cx="8650015" cy="76944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1">
            <a:spAutoFit/>
          </a:bodyPr>
          <a:lstStyle/>
          <a:p>
            <a:pPr algn="ctr" rtl="1">
              <a:defRPr/>
            </a:pPr>
            <a:r>
              <a:rPr lang="ar-BH" sz="4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وظائف بعض أجزاء الخلية</a:t>
            </a:r>
            <a:endParaRPr lang="en-US" sz="44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3575C98D-EE2A-4E66-80D8-8C060B2969FA}"/>
              </a:ext>
            </a:extLst>
          </p:cNvPr>
          <p:cNvSpPr/>
          <p:nvPr/>
        </p:nvSpPr>
        <p:spPr>
          <a:xfrm>
            <a:off x="4585856" y="990690"/>
            <a:ext cx="7192138" cy="165552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BH" altLang="ar-BH" sz="28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النواة: </a:t>
            </a:r>
            <a:r>
              <a:rPr lang="ar-BH" altLang="ar-BH" sz="28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تنظيم معظم عمليات الخلية. توجد المادة الوراثية داخل </a:t>
            </a:r>
            <a:r>
              <a:rPr lang="ar-BH" altLang="ar-BH" sz="2800" b="1" dirty="0">
                <a:solidFill>
                  <a:schemeClr val="accent5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النواة</a:t>
            </a:r>
            <a:r>
              <a:rPr lang="ar-BH" altLang="ar-BH" sz="28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altLang="ar-BH" sz="2800" b="1" dirty="0">
                <a:solidFill>
                  <a:schemeClr val="accent5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في جميع المخلوقات الحية ما عدا البكتيريا، وتكون محمولة على الكروموسومات على شكل مادة كيميائية تسمى </a:t>
            </a:r>
            <a:r>
              <a:rPr lang="en-US" altLang="ar-BH" sz="2800" b="1" dirty="0">
                <a:solidFill>
                  <a:schemeClr val="accent5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DNA </a:t>
            </a:r>
            <a:r>
              <a:rPr lang="ar-BH" altLang="ar-BH" sz="2800" b="1" dirty="0">
                <a:solidFill>
                  <a:schemeClr val="accent5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، وهي تحدد صفات المخلوق الحي.</a:t>
            </a:r>
            <a:r>
              <a:rPr lang="ar-BH" altLang="ar-BH" sz="28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endParaRPr lang="ar-BH" sz="2800" b="1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944857E-02B1-4B85-9B8D-07377B77F879}"/>
              </a:ext>
            </a:extLst>
          </p:cNvPr>
          <p:cNvGrpSpPr/>
          <p:nvPr/>
        </p:nvGrpSpPr>
        <p:grpSpPr>
          <a:xfrm>
            <a:off x="780919" y="971297"/>
            <a:ext cx="3395374" cy="1546263"/>
            <a:chOff x="780919" y="971297"/>
            <a:chExt cx="3395374" cy="1546263"/>
          </a:xfrm>
        </p:grpSpPr>
        <p:pic>
          <p:nvPicPr>
            <p:cNvPr id="36" name="Picture 2">
              <a:extLst>
                <a:ext uri="{FF2B5EF4-FFF2-40B4-BE49-F238E27FC236}">
                  <a16:creationId xmlns:a16="http://schemas.microsoft.com/office/drawing/2014/main" id="{641EA49B-9F49-476B-B8B4-49EAF16A02A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16972" y="971297"/>
              <a:ext cx="2359321" cy="1546263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E65122A7-9A59-45A6-9BAD-432B88EC37B6}"/>
                </a:ext>
              </a:extLst>
            </p:cNvPr>
            <p:cNvCxnSpPr/>
            <p:nvPr/>
          </p:nvCxnSpPr>
          <p:spPr>
            <a:xfrm flipH="1" flipV="1">
              <a:off x="1565564" y="1219200"/>
              <a:ext cx="1475509" cy="318655"/>
            </a:xfrm>
            <a:prstGeom prst="straightConnector1">
              <a:avLst/>
            </a:prstGeom>
            <a:ln w="28575">
              <a:solidFill>
                <a:schemeClr val="tx2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374218E-10CC-4281-8D5C-B779F9B61AFA}"/>
                </a:ext>
              </a:extLst>
            </p:cNvPr>
            <p:cNvSpPr txBox="1"/>
            <p:nvPr/>
          </p:nvSpPr>
          <p:spPr>
            <a:xfrm>
              <a:off x="780919" y="971297"/>
              <a:ext cx="997527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BH" sz="2400" b="1" dirty="0">
                  <a:solidFill>
                    <a:schemeClr val="accent5">
                      <a:lumMod val="50000"/>
                    </a:schemeClr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النواة</a:t>
              </a:r>
            </a:p>
          </p:txBody>
        </p:sp>
      </p:grp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C0FD221E-11D4-4AC9-B451-5E261BDFC418}"/>
              </a:ext>
            </a:extLst>
          </p:cNvPr>
          <p:cNvSpPr/>
          <p:nvPr/>
        </p:nvSpPr>
        <p:spPr>
          <a:xfrm>
            <a:off x="4599101" y="3041163"/>
            <a:ext cx="7192138" cy="117062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BH" altLang="ar-BH" sz="28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الفجوة </a:t>
            </a:r>
            <a:r>
              <a:rPr lang="ar-BH" altLang="ar-BH" sz="28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العصارية: </a:t>
            </a:r>
            <a:r>
              <a:rPr lang="ar-BH" altLang="ar-BH" sz="28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تخزن الغذاء والماء والأملاح المعدنية والفضلات، وتكون الفجوات في الخلايا النباتية أكبر من الخلايا الحيوانية.</a:t>
            </a:r>
            <a:endParaRPr lang="ar-BH" sz="2800" b="1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3A8F19A-1F5A-40B1-8E18-6E9833E2CEC0}"/>
              </a:ext>
            </a:extLst>
          </p:cNvPr>
          <p:cNvGrpSpPr/>
          <p:nvPr/>
        </p:nvGrpSpPr>
        <p:grpSpPr>
          <a:xfrm>
            <a:off x="372808" y="2694248"/>
            <a:ext cx="3803485" cy="1673903"/>
            <a:chOff x="372808" y="2694248"/>
            <a:chExt cx="3803485" cy="1673903"/>
          </a:xfrm>
        </p:grpSpPr>
        <p:pic>
          <p:nvPicPr>
            <p:cNvPr id="38" name="Picture 3">
              <a:extLst>
                <a:ext uri="{FF2B5EF4-FFF2-40B4-BE49-F238E27FC236}">
                  <a16:creationId xmlns:a16="http://schemas.microsoft.com/office/drawing/2014/main" id="{4B2A2D07-4850-44D9-8CA0-AF821DE311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61064" y="2822906"/>
              <a:ext cx="2415229" cy="1545245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E0BC1BE5-941B-4551-B971-2DDE1D030A8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447556" y="3024773"/>
              <a:ext cx="2071256" cy="141624"/>
            </a:xfrm>
            <a:prstGeom prst="straightConnector1">
              <a:avLst/>
            </a:prstGeom>
            <a:ln w="28575">
              <a:solidFill>
                <a:schemeClr val="tx2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0A41774-050A-4673-B658-0F1DA4D79D96}"/>
                </a:ext>
              </a:extLst>
            </p:cNvPr>
            <p:cNvSpPr txBox="1"/>
            <p:nvPr/>
          </p:nvSpPr>
          <p:spPr>
            <a:xfrm>
              <a:off x="372808" y="2694248"/>
              <a:ext cx="1471668" cy="83099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BH" sz="2400" b="1" dirty="0">
                  <a:solidFill>
                    <a:schemeClr val="accent5">
                      <a:lumMod val="50000"/>
                    </a:schemeClr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الفجوة العصارية</a:t>
              </a:r>
            </a:p>
          </p:txBody>
        </p:sp>
      </p:grp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A1B60386-CA5D-4265-A958-70A31D847F28}"/>
              </a:ext>
            </a:extLst>
          </p:cNvPr>
          <p:cNvSpPr/>
          <p:nvPr/>
        </p:nvSpPr>
        <p:spPr>
          <a:xfrm>
            <a:off x="4585856" y="4817460"/>
            <a:ext cx="7192138" cy="91393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BH" altLang="ar-BH" sz="28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السيتوبلازم : </a:t>
            </a:r>
            <a:r>
              <a:rPr lang="ar-BH" altLang="ar-BH" sz="28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تحدث معظم العمليات الحيوية داخله.</a:t>
            </a:r>
            <a:endParaRPr lang="ar-BH" sz="2800" b="1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C978563-CC09-4F17-B44B-880086FB4F0E}"/>
              </a:ext>
            </a:extLst>
          </p:cNvPr>
          <p:cNvGrpSpPr/>
          <p:nvPr/>
        </p:nvGrpSpPr>
        <p:grpSpPr>
          <a:xfrm>
            <a:off x="372808" y="4569557"/>
            <a:ext cx="3747577" cy="1546263"/>
            <a:chOff x="372808" y="4569557"/>
            <a:chExt cx="3747577" cy="1546263"/>
          </a:xfrm>
        </p:grpSpPr>
        <p:pic>
          <p:nvPicPr>
            <p:cNvPr id="42" name="Picture 2">
              <a:extLst>
                <a:ext uri="{FF2B5EF4-FFF2-40B4-BE49-F238E27FC236}">
                  <a16:creationId xmlns:a16="http://schemas.microsoft.com/office/drawing/2014/main" id="{4ED38A57-1212-4FCB-AC48-AF37FE1B33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61064" y="4569557"/>
              <a:ext cx="2359321" cy="1546263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796AB5B5-9985-42B8-815C-99EED5089FC5}"/>
                </a:ext>
              </a:extLst>
            </p:cNvPr>
            <p:cNvCxnSpPr/>
            <p:nvPr/>
          </p:nvCxnSpPr>
          <p:spPr>
            <a:xfrm flipH="1" flipV="1">
              <a:off x="1565564" y="5153786"/>
              <a:ext cx="1475509" cy="318655"/>
            </a:xfrm>
            <a:prstGeom prst="straightConnector1">
              <a:avLst/>
            </a:prstGeom>
            <a:ln w="28575">
              <a:solidFill>
                <a:schemeClr val="tx2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3ED0C38-57F5-458F-AC72-D8A578C514F3}"/>
                </a:ext>
              </a:extLst>
            </p:cNvPr>
            <p:cNvSpPr txBox="1"/>
            <p:nvPr/>
          </p:nvSpPr>
          <p:spPr>
            <a:xfrm>
              <a:off x="372808" y="4922953"/>
              <a:ext cx="1306471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BH" sz="2400" b="1" dirty="0">
                  <a:solidFill>
                    <a:schemeClr val="accent5">
                      <a:lumMod val="50000"/>
                    </a:schemeClr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السيتوبلازم</a:t>
              </a:r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70E3981A-E3CF-4B32-9EA7-323E9469ED4E}"/>
              </a:ext>
            </a:extLst>
          </p:cNvPr>
          <p:cNvSpPr/>
          <p:nvPr/>
        </p:nvSpPr>
        <p:spPr>
          <a:xfrm>
            <a:off x="-10391" y="0"/>
            <a:ext cx="2096366" cy="6619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عالم</a:t>
            </a:r>
            <a:r>
              <a:rPr kumimoji="0" lang="ar-BH" altLang="en-US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الخلايا </a:t>
            </a:r>
            <a:r>
              <a:rPr kumimoji="0" lang="ar-BH" altLang="en-US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- العلوم –</a:t>
            </a:r>
          </a:p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en-US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الأول الإعدادي- الجزء الثاني </a:t>
            </a:r>
            <a:endParaRPr kumimoji="0" lang="en-US" altLang="en-US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64124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7" grpId="0" animBg="1"/>
      <p:bldP spid="4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7B51B72-7C90-4857-94A7-72FAED9F2B91}"/>
              </a:ext>
            </a:extLst>
          </p:cNvPr>
          <p:cNvSpPr txBox="1"/>
          <p:nvPr/>
        </p:nvSpPr>
        <p:spPr>
          <a:xfrm>
            <a:off x="2435046" y="12867"/>
            <a:ext cx="8688422" cy="76944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1">
            <a:spAutoFit/>
          </a:bodyPr>
          <a:lstStyle/>
          <a:p>
            <a:pPr algn="ctr" rtl="1">
              <a:defRPr/>
            </a:pPr>
            <a:r>
              <a:rPr lang="ar-BH" sz="4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أجزاء الخلايا النباتية والحيوانية- النشاطُ التقييمي</a:t>
            </a:r>
            <a:endParaRPr lang="en-US" sz="44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F08C04C-9B93-4F67-B838-397E8310F955}"/>
              </a:ext>
            </a:extLst>
          </p:cNvPr>
          <p:cNvSpPr txBox="1"/>
          <p:nvPr/>
        </p:nvSpPr>
        <p:spPr>
          <a:xfrm>
            <a:off x="5966679" y="2755291"/>
            <a:ext cx="5913075" cy="89255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1">
            <a:spAutoFit/>
          </a:bodyPr>
          <a:lstStyle/>
          <a:p>
            <a:pPr algn="r" rtl="1"/>
            <a:r>
              <a:rPr lang="ar-BH" sz="2600" b="1" dirty="0">
                <a:solidFill>
                  <a:schemeClr val="accent5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2- 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قارن</a:t>
            </a:r>
            <a:r>
              <a:rPr lang="ar-BH" sz="2600" b="1" dirty="0">
                <a:solidFill>
                  <a:schemeClr val="accent5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بين الخلية النباتية والخلية الحيوانية</a:t>
            </a:r>
            <a:r>
              <a:rPr lang="ar-BH" sz="2600" b="1" dirty="0">
                <a:solidFill>
                  <a:schemeClr val="accent5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بملء </a:t>
            </a:r>
          </a:p>
          <a:p>
            <a:pPr algn="r" rtl="1"/>
            <a:r>
              <a:rPr lang="ar-BH" sz="2600" b="1" dirty="0">
                <a:solidFill>
                  <a:schemeClr val="accent5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    الفراغ في الجدول </a:t>
            </a:r>
            <a:r>
              <a:rPr lang="ar-JO" sz="2600" b="1" dirty="0">
                <a:solidFill>
                  <a:schemeClr val="accent5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</a:t>
            </a:r>
            <a:r>
              <a:rPr lang="ar-BH" sz="2600" b="1" dirty="0">
                <a:solidFill>
                  <a:schemeClr val="accent5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تالي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: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FF6755B-9732-4B92-B393-B1C4C69164F8}"/>
              </a:ext>
            </a:extLst>
          </p:cNvPr>
          <p:cNvSpPr txBox="1"/>
          <p:nvPr/>
        </p:nvSpPr>
        <p:spPr>
          <a:xfrm>
            <a:off x="5739280" y="1900625"/>
            <a:ext cx="5996486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1">
            <a:spAutoFit/>
          </a:bodyPr>
          <a:lstStyle/>
          <a:p>
            <a:pPr marL="457200" indent="-457200" algn="r" rtl="1"/>
            <a:r>
              <a:rPr lang="ar-JO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أ- </a:t>
            </a:r>
            <a:r>
              <a:rPr lang="ar-SA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ما نوع الخلية التي يمثلها الرسم</a:t>
            </a:r>
            <a:r>
              <a:rPr lang="ar-JO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أ؟</a:t>
            </a:r>
            <a:r>
              <a:rPr lang="en-US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............. </a:t>
            </a:r>
          </a:p>
          <a:p>
            <a:pPr marL="457200" indent="-457200" algn="r" rtl="1"/>
            <a:r>
              <a:rPr lang="ar-JO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ب-</a:t>
            </a:r>
            <a:r>
              <a:rPr lang="ar-BH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SA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ما نوع الخلية التي يمثلها الرسم</a:t>
            </a:r>
            <a:r>
              <a:rPr lang="en-US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JO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ب؟ </a:t>
            </a:r>
            <a:r>
              <a:rPr lang="ar-BH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.....</a:t>
            </a:r>
            <a:r>
              <a:rPr lang="en-US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...........</a:t>
            </a:r>
            <a:r>
              <a:rPr lang="ar-BH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...</a:t>
            </a:r>
            <a:endParaRPr lang="en-US" sz="24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C750E31A-2B1F-432B-9744-3BD258E0C0A6}"/>
              </a:ext>
            </a:extLst>
          </p:cNvPr>
          <p:cNvGrpSpPr/>
          <p:nvPr/>
        </p:nvGrpSpPr>
        <p:grpSpPr>
          <a:xfrm>
            <a:off x="833298" y="2013575"/>
            <a:ext cx="4871707" cy="1563490"/>
            <a:chOff x="3618807" y="1712319"/>
            <a:chExt cx="5115098" cy="3196123"/>
          </a:xfrm>
        </p:grpSpPr>
        <p:pic>
          <p:nvPicPr>
            <p:cNvPr id="22" name="Picture 2">
              <a:extLst>
                <a:ext uri="{FF2B5EF4-FFF2-40B4-BE49-F238E27FC236}">
                  <a16:creationId xmlns:a16="http://schemas.microsoft.com/office/drawing/2014/main" id="{3B14E36F-F3FE-4851-944E-C73DC53082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18807" y="1712319"/>
              <a:ext cx="2477193" cy="2816786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" name="Picture 3">
              <a:extLst>
                <a:ext uri="{FF2B5EF4-FFF2-40B4-BE49-F238E27FC236}">
                  <a16:creationId xmlns:a16="http://schemas.microsoft.com/office/drawing/2014/main" id="{5DE1F4A4-C9B0-4300-9788-4F5D398086D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98011" y="1714172"/>
              <a:ext cx="2535894" cy="2814933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8C40357-34A3-4F81-AA41-E210651DB6AD}"/>
                </a:ext>
              </a:extLst>
            </p:cNvPr>
            <p:cNvSpPr txBox="1"/>
            <p:nvPr/>
          </p:nvSpPr>
          <p:spPr>
            <a:xfrm>
              <a:off x="8265110" y="4050560"/>
              <a:ext cx="351393" cy="841003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BH" sz="2400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أ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E6B7F9D9-3ECE-44E3-84CB-C9C57B8458AC}"/>
                </a:ext>
              </a:extLst>
            </p:cNvPr>
            <p:cNvSpPr txBox="1"/>
            <p:nvPr/>
          </p:nvSpPr>
          <p:spPr>
            <a:xfrm>
              <a:off x="5619916" y="4067439"/>
              <a:ext cx="351393" cy="841003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BH" sz="2400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ب</a:t>
              </a: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EC007FF7-359B-4140-9F62-D26153625737}"/>
              </a:ext>
            </a:extLst>
          </p:cNvPr>
          <p:cNvSpPr txBox="1"/>
          <p:nvPr/>
        </p:nvSpPr>
        <p:spPr>
          <a:xfrm>
            <a:off x="667826" y="1372428"/>
            <a:ext cx="11211928" cy="89255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1">
            <a:spAutoFit/>
          </a:bodyPr>
          <a:lstStyle/>
          <a:p>
            <a:pPr algn="r" rtl="1"/>
            <a:r>
              <a:rPr lang="ar-BH" sz="2600" b="1" dirty="0">
                <a:solidFill>
                  <a:schemeClr val="accent5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1- </a:t>
            </a:r>
            <a:r>
              <a:rPr lang="ar-BH" sz="2600" b="1" dirty="0" smtClean="0">
                <a:solidFill>
                  <a:schemeClr val="accent5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تأمل </a:t>
            </a:r>
            <a:r>
              <a:rPr lang="ar-BH" sz="2600" b="1" dirty="0">
                <a:solidFill>
                  <a:schemeClr val="accent5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الرسمين التاليين اللذين يمثلان نوعي الخلايا في أجسام المخلوقات الحية، ثم أجب عن الأسئلة التالية:</a:t>
            </a:r>
          </a:p>
        </p:txBody>
      </p:sp>
      <p:graphicFrame>
        <p:nvGraphicFramePr>
          <p:cNvPr id="28" name="Table 27">
            <a:extLst>
              <a:ext uri="{FF2B5EF4-FFF2-40B4-BE49-F238E27FC236}">
                <a16:creationId xmlns:a16="http://schemas.microsoft.com/office/drawing/2014/main" id="{0D181188-8BA3-4C50-AEB4-4250681690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6702620"/>
              </p:ext>
            </p:extLst>
          </p:nvPr>
        </p:nvGraphicFramePr>
        <p:xfrm>
          <a:off x="1510747" y="3737881"/>
          <a:ext cx="9526085" cy="2557464"/>
        </p:xfrm>
        <a:graphic>
          <a:graphicData uri="http://schemas.openxmlformats.org/drawingml/2006/table">
            <a:tbl>
              <a:tblPr rtl="1" firstRow="1" firstCol="1" lastRow="1" lastCol="1" bandRow="1" bandCol="1">
                <a:tableStyleId>{22838BEF-8BB2-4498-84A7-C5851F593DF1}</a:tableStyleId>
              </a:tblPr>
              <a:tblGrid>
                <a:gridCol w="3113069">
                  <a:extLst>
                    <a:ext uri="{9D8B030D-6E8A-4147-A177-3AD203B41FA5}">
                      <a16:colId xmlns:a16="http://schemas.microsoft.com/office/drawing/2014/main" val="682113074"/>
                    </a:ext>
                  </a:extLst>
                </a:gridCol>
                <a:gridCol w="3359436">
                  <a:extLst>
                    <a:ext uri="{9D8B030D-6E8A-4147-A177-3AD203B41FA5}">
                      <a16:colId xmlns:a16="http://schemas.microsoft.com/office/drawing/2014/main" val="125593468"/>
                    </a:ext>
                  </a:extLst>
                </a:gridCol>
                <a:gridCol w="3053580">
                  <a:extLst>
                    <a:ext uri="{9D8B030D-6E8A-4147-A177-3AD203B41FA5}">
                      <a16:colId xmlns:a16="http://schemas.microsoft.com/office/drawing/2014/main" val="2180593929"/>
                    </a:ext>
                  </a:extLst>
                </a:gridCol>
              </a:tblGrid>
              <a:tr h="568679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269875" algn="l"/>
                        </a:tabLst>
                      </a:pPr>
                      <a:r>
                        <a:rPr lang="ar-BH" sz="2800" dirty="0">
                          <a:effectLst/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وجه المقارنة</a:t>
                      </a:r>
                      <a:endParaRPr lang="en-US" sz="2800" dirty="0">
                        <a:effectLst/>
                        <a:latin typeface="Sakkal Majalla" panose="02000000000000000000" pitchFamily="2" charset="-78"/>
                        <a:ea typeface="Times New Roman" panose="02020603050405020304" pitchFamily="18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269875" algn="l"/>
                        </a:tabLst>
                      </a:pPr>
                      <a:r>
                        <a:rPr lang="ar-SA" sz="2800" dirty="0">
                          <a:effectLst/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الخلية النباتية</a:t>
                      </a:r>
                      <a:endParaRPr lang="en-US" sz="2800" dirty="0">
                        <a:effectLst/>
                        <a:latin typeface="Sakkal Majalla" panose="02000000000000000000" pitchFamily="2" charset="-78"/>
                        <a:ea typeface="Times New Roman" panose="02020603050405020304" pitchFamily="18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269875" algn="l"/>
                        </a:tabLst>
                      </a:pPr>
                      <a:r>
                        <a:rPr lang="ar-SA" sz="2800" dirty="0">
                          <a:effectLst/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الخلية الحيوانية</a:t>
                      </a:r>
                      <a:endParaRPr lang="en-US" sz="2800" dirty="0">
                        <a:effectLst/>
                        <a:latin typeface="Sakkal Majalla" panose="02000000000000000000" pitchFamily="2" charset="-78"/>
                        <a:ea typeface="Times New Roman" panose="02020603050405020304" pitchFamily="18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29986009"/>
                  </a:ext>
                </a:extLst>
              </a:tr>
              <a:tr h="474636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269875" algn="l"/>
                        </a:tabLst>
                      </a:pPr>
                      <a:r>
                        <a:rPr lang="ar-SA" sz="2600" dirty="0">
                          <a:effectLst/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جدار الخلية</a:t>
                      </a:r>
                      <a:endParaRPr lang="en-US" sz="2600" dirty="0">
                        <a:effectLst/>
                        <a:latin typeface="Sakkal Majalla" panose="02000000000000000000" pitchFamily="2" charset="-78"/>
                        <a:ea typeface="Times New Roman" panose="02020603050405020304" pitchFamily="18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269875" algn="l"/>
                        </a:tabLst>
                      </a:pPr>
                      <a:endParaRPr lang="en-US" sz="2800" b="1" u="sng" dirty="0">
                        <a:solidFill>
                          <a:srgbClr val="C00000"/>
                        </a:solidFill>
                        <a:effectLst/>
                        <a:latin typeface="Sakkal Majalla" panose="02000000000000000000" pitchFamily="2" charset="-78"/>
                        <a:ea typeface="Times New Roman" panose="02020603050405020304" pitchFamily="18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269875" algn="l"/>
                        </a:tabLst>
                      </a:pPr>
                      <a:endParaRPr lang="en-US" sz="2800" b="1" u="sng" dirty="0">
                        <a:solidFill>
                          <a:srgbClr val="C00000"/>
                        </a:solidFill>
                        <a:effectLst/>
                        <a:latin typeface="Sakkal Majalla" panose="02000000000000000000" pitchFamily="2" charset="-78"/>
                        <a:ea typeface="Times New Roman" panose="02020603050405020304" pitchFamily="18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56031394"/>
                  </a:ext>
                </a:extLst>
              </a:tr>
              <a:tr h="474636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269875" algn="l"/>
                        </a:tabLst>
                      </a:pPr>
                      <a:r>
                        <a:rPr lang="ar-SA" sz="2600" dirty="0">
                          <a:effectLst/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النواة</a:t>
                      </a:r>
                      <a:endParaRPr lang="en-US" sz="2600" dirty="0">
                        <a:effectLst/>
                        <a:latin typeface="Sakkal Majalla" panose="02000000000000000000" pitchFamily="2" charset="-78"/>
                        <a:ea typeface="Times New Roman" panose="02020603050405020304" pitchFamily="18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269875" algn="l"/>
                        </a:tabLst>
                      </a:pPr>
                      <a:endParaRPr lang="en-US" sz="2800" b="1" u="sng" dirty="0">
                        <a:solidFill>
                          <a:srgbClr val="C00000"/>
                        </a:solidFill>
                        <a:effectLst/>
                        <a:latin typeface="Sakkal Majalla" panose="02000000000000000000" pitchFamily="2" charset="-78"/>
                        <a:ea typeface="Times New Roman" panose="02020603050405020304" pitchFamily="18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269875" algn="l"/>
                        </a:tabLst>
                      </a:pPr>
                      <a:endParaRPr lang="en-US" sz="2800" b="1" u="sng" dirty="0">
                        <a:solidFill>
                          <a:srgbClr val="C00000"/>
                        </a:solidFill>
                        <a:effectLst/>
                        <a:latin typeface="Sakkal Majalla" panose="02000000000000000000" pitchFamily="2" charset="-78"/>
                        <a:ea typeface="Times New Roman" panose="02020603050405020304" pitchFamily="18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11452426"/>
                  </a:ext>
                </a:extLst>
              </a:tr>
              <a:tr h="564877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269875" algn="l"/>
                        </a:tabLst>
                      </a:pPr>
                      <a:r>
                        <a:rPr lang="ar-SA" sz="2600" dirty="0">
                          <a:effectLst/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البلاستيدات الخضراء</a:t>
                      </a:r>
                      <a:endParaRPr lang="en-US" sz="2600" dirty="0">
                        <a:effectLst/>
                        <a:latin typeface="Sakkal Majalla" panose="02000000000000000000" pitchFamily="2" charset="-78"/>
                        <a:ea typeface="Times New Roman" panose="02020603050405020304" pitchFamily="18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269875" algn="l"/>
                        </a:tabLst>
                      </a:pPr>
                      <a:endParaRPr lang="en-US" sz="2800" b="1" u="sng" dirty="0">
                        <a:solidFill>
                          <a:srgbClr val="C00000"/>
                        </a:solidFill>
                        <a:effectLst/>
                        <a:latin typeface="Sakkal Majalla" panose="02000000000000000000" pitchFamily="2" charset="-78"/>
                        <a:ea typeface="Times New Roman" panose="02020603050405020304" pitchFamily="18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269875" algn="l"/>
                        </a:tabLst>
                      </a:pPr>
                      <a:endParaRPr lang="en-US" sz="2800" b="1" u="sng" dirty="0">
                        <a:solidFill>
                          <a:srgbClr val="C00000"/>
                        </a:solidFill>
                        <a:effectLst/>
                        <a:latin typeface="Sakkal Majalla" panose="02000000000000000000" pitchFamily="2" charset="-78"/>
                        <a:ea typeface="Times New Roman" panose="02020603050405020304" pitchFamily="18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45751627"/>
                  </a:ext>
                </a:extLst>
              </a:tr>
              <a:tr h="474636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269875" algn="l"/>
                        </a:tabLst>
                      </a:pPr>
                      <a:r>
                        <a:rPr lang="ar-SA" sz="2600" dirty="0">
                          <a:effectLst/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الفجوات العصارية</a:t>
                      </a:r>
                      <a:endParaRPr lang="en-US" sz="2600" dirty="0">
                        <a:effectLst/>
                        <a:latin typeface="Sakkal Majalla" panose="02000000000000000000" pitchFamily="2" charset="-78"/>
                        <a:ea typeface="Times New Roman" panose="02020603050405020304" pitchFamily="18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269875" algn="l"/>
                        </a:tabLst>
                      </a:pPr>
                      <a:endParaRPr lang="en-US" sz="2800" b="1" u="sng" dirty="0">
                        <a:solidFill>
                          <a:srgbClr val="C00000"/>
                        </a:solidFill>
                        <a:effectLst/>
                        <a:latin typeface="Sakkal Majalla" panose="02000000000000000000" pitchFamily="2" charset="-78"/>
                        <a:ea typeface="Times New Roman" panose="02020603050405020304" pitchFamily="18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269875" algn="l"/>
                        </a:tabLst>
                      </a:pPr>
                      <a:endParaRPr lang="en-US" sz="2800" b="1" u="sng" dirty="0">
                        <a:solidFill>
                          <a:srgbClr val="C00000"/>
                        </a:solidFill>
                        <a:effectLst/>
                        <a:latin typeface="Sakkal Majalla" panose="02000000000000000000" pitchFamily="2" charset="-78"/>
                        <a:ea typeface="Times New Roman" panose="02020603050405020304" pitchFamily="18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271368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F29B6819-7D34-4903-B21A-A4928D0C4A4B}"/>
              </a:ext>
            </a:extLst>
          </p:cNvPr>
          <p:cNvSpPr txBox="1"/>
          <p:nvPr/>
        </p:nvSpPr>
        <p:spPr>
          <a:xfrm>
            <a:off x="1211334" y="807579"/>
            <a:ext cx="1063408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عزيزي الطالب: مستعينًا بمقطع الفيديو السابق؛ أجب عن الأسئلة التالية: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E157C0A-8CA9-49B8-B856-21B49BEC842C}"/>
              </a:ext>
            </a:extLst>
          </p:cNvPr>
          <p:cNvSpPr txBox="1"/>
          <p:nvPr/>
        </p:nvSpPr>
        <p:spPr>
          <a:xfrm>
            <a:off x="5739280" y="4192897"/>
            <a:ext cx="1069020" cy="461665"/>
          </a:xfrm>
          <a:prstGeom prst="rect">
            <a:avLst/>
          </a:prstGeom>
          <a:noFill/>
          <a:ln w="28575">
            <a:noFill/>
          </a:ln>
        </p:spPr>
        <p:txBody>
          <a:bodyPr wrap="square" rtlCol="1">
            <a:spAutoFit/>
          </a:bodyPr>
          <a:lstStyle/>
          <a:p>
            <a:pPr marL="0" marR="0" algn="ctr" rtl="1">
              <a:spcBef>
                <a:spcPts val="0"/>
              </a:spcBef>
              <a:spcAft>
                <a:spcPts val="0"/>
              </a:spcAft>
              <a:tabLst>
                <a:tab pos="0" algn="l"/>
                <a:tab pos="269875" algn="l"/>
              </a:tabLst>
            </a:pPr>
            <a:r>
              <a:rPr lang="ar-BH" sz="2400" b="1" u="sng" dirty="0">
                <a:solidFill>
                  <a:srgbClr val="FF0000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يوجد</a:t>
            </a:r>
            <a:endParaRPr lang="en-US" sz="2400" b="1" u="sng" dirty="0">
              <a:solidFill>
                <a:srgbClr val="FF0000"/>
              </a:solidFill>
              <a:effectLst/>
              <a:latin typeface="Sakkal Majalla" panose="02000000000000000000" pitchFamily="2" charset="-78"/>
              <a:ea typeface="Times New Roman" panose="02020603050405020304" pitchFamily="18" charset="0"/>
              <a:cs typeface="Sakkal Majalla" panose="02000000000000000000" pitchFamily="2" charset="-78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B53E4E3-70AC-43BD-92F7-594F34F714E6}"/>
              </a:ext>
            </a:extLst>
          </p:cNvPr>
          <p:cNvSpPr txBox="1"/>
          <p:nvPr/>
        </p:nvSpPr>
        <p:spPr>
          <a:xfrm>
            <a:off x="2422599" y="5284355"/>
            <a:ext cx="1183816" cy="461665"/>
          </a:xfrm>
          <a:prstGeom prst="rect">
            <a:avLst/>
          </a:prstGeom>
          <a:noFill/>
          <a:ln w="28575">
            <a:noFill/>
          </a:ln>
        </p:spPr>
        <p:txBody>
          <a:bodyPr wrap="square" rtlCol="1">
            <a:spAutoFit/>
          </a:bodyPr>
          <a:lstStyle/>
          <a:p>
            <a:pPr marL="0" marR="0" algn="ctr" rtl="1">
              <a:spcBef>
                <a:spcPts val="0"/>
              </a:spcBef>
              <a:spcAft>
                <a:spcPts val="0"/>
              </a:spcAft>
              <a:tabLst>
                <a:tab pos="0" algn="l"/>
                <a:tab pos="269875" algn="l"/>
              </a:tabLst>
            </a:pPr>
            <a:r>
              <a:rPr lang="ar-BH" sz="2400" b="1" u="sng" dirty="0">
                <a:solidFill>
                  <a:srgbClr val="FF0000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لا يوجد</a:t>
            </a:r>
            <a:endParaRPr lang="en-US" sz="2400" b="1" u="sng" dirty="0">
              <a:solidFill>
                <a:srgbClr val="FF0000"/>
              </a:solidFill>
              <a:effectLst/>
              <a:latin typeface="Sakkal Majalla" panose="02000000000000000000" pitchFamily="2" charset="-78"/>
              <a:ea typeface="Times New Roman" panose="02020603050405020304" pitchFamily="18" charset="0"/>
              <a:cs typeface="Sakkal Majalla" panose="02000000000000000000" pitchFamily="2" charset="-78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939A99D-1C18-453F-85DF-5E3C333495E6}"/>
              </a:ext>
            </a:extLst>
          </p:cNvPr>
          <p:cNvSpPr txBox="1"/>
          <p:nvPr/>
        </p:nvSpPr>
        <p:spPr>
          <a:xfrm>
            <a:off x="5726979" y="5883364"/>
            <a:ext cx="1183817" cy="461665"/>
          </a:xfrm>
          <a:prstGeom prst="rect">
            <a:avLst/>
          </a:prstGeom>
          <a:noFill/>
          <a:ln w="28575">
            <a:noFill/>
          </a:ln>
        </p:spPr>
        <p:txBody>
          <a:bodyPr wrap="square" rtlCol="1">
            <a:spAutoFit/>
          </a:bodyPr>
          <a:lstStyle/>
          <a:p>
            <a:pPr marL="0" marR="0" algn="ctr" rtl="1">
              <a:spcBef>
                <a:spcPts val="0"/>
              </a:spcBef>
              <a:spcAft>
                <a:spcPts val="0"/>
              </a:spcAft>
              <a:tabLst>
                <a:tab pos="0" algn="l"/>
                <a:tab pos="269875" algn="l"/>
              </a:tabLst>
            </a:pPr>
            <a:r>
              <a:rPr lang="ar-BH" sz="2400" b="1" u="sng" dirty="0">
                <a:solidFill>
                  <a:srgbClr val="FF0000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كبيرة</a:t>
            </a:r>
            <a:endParaRPr lang="en-US" sz="2400" b="1" u="sng" dirty="0">
              <a:solidFill>
                <a:srgbClr val="FF0000"/>
              </a:solidFill>
              <a:effectLst/>
              <a:latin typeface="Sakkal Majalla" panose="02000000000000000000" pitchFamily="2" charset="-78"/>
              <a:ea typeface="Times New Roman" panose="02020603050405020304" pitchFamily="18" charset="0"/>
              <a:cs typeface="Sakkal Majalla" panose="02000000000000000000" pitchFamily="2" charset="-78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81B1C21-F53A-422C-9341-22989BFF7FEF}"/>
              </a:ext>
            </a:extLst>
          </p:cNvPr>
          <p:cNvSpPr txBox="1"/>
          <p:nvPr/>
        </p:nvSpPr>
        <p:spPr>
          <a:xfrm>
            <a:off x="2435046" y="5841568"/>
            <a:ext cx="1183817" cy="461665"/>
          </a:xfrm>
          <a:prstGeom prst="rect">
            <a:avLst/>
          </a:prstGeom>
          <a:noFill/>
          <a:ln w="28575">
            <a:noFill/>
          </a:ln>
        </p:spPr>
        <p:txBody>
          <a:bodyPr wrap="square" rtlCol="1">
            <a:spAutoFit/>
          </a:bodyPr>
          <a:lstStyle/>
          <a:p>
            <a:pPr marL="0" marR="0" algn="ctr" rtl="1">
              <a:spcBef>
                <a:spcPts val="0"/>
              </a:spcBef>
              <a:spcAft>
                <a:spcPts val="0"/>
              </a:spcAft>
              <a:tabLst>
                <a:tab pos="0" algn="l"/>
                <a:tab pos="269875" algn="l"/>
              </a:tabLst>
            </a:pPr>
            <a:r>
              <a:rPr lang="ar-BH" sz="2400" b="1" u="sng" dirty="0">
                <a:solidFill>
                  <a:srgbClr val="FF0000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صغيرة</a:t>
            </a:r>
            <a:endParaRPr lang="en-US" sz="2400" b="1" u="sng" dirty="0">
              <a:solidFill>
                <a:srgbClr val="FF0000"/>
              </a:solidFill>
              <a:effectLst/>
              <a:latin typeface="Sakkal Majalla" panose="02000000000000000000" pitchFamily="2" charset="-78"/>
              <a:ea typeface="Times New Roman" panose="02020603050405020304" pitchFamily="18" charset="0"/>
              <a:cs typeface="Sakkal Majalla" panose="02000000000000000000" pitchFamily="2" charset="-78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8F12211-42D2-49BE-BB1C-0F40A5C55CAF}"/>
              </a:ext>
            </a:extLst>
          </p:cNvPr>
          <p:cNvSpPr txBox="1"/>
          <p:nvPr/>
        </p:nvSpPr>
        <p:spPr>
          <a:xfrm>
            <a:off x="2435047" y="4237315"/>
            <a:ext cx="1183816" cy="461665"/>
          </a:xfrm>
          <a:prstGeom prst="rect">
            <a:avLst/>
          </a:prstGeom>
          <a:noFill/>
          <a:ln w="28575">
            <a:noFill/>
          </a:ln>
        </p:spPr>
        <p:txBody>
          <a:bodyPr wrap="square" rtlCol="1">
            <a:spAutoFit/>
          </a:bodyPr>
          <a:lstStyle/>
          <a:p>
            <a:pPr marL="0" marR="0" algn="ctr" rtl="1">
              <a:spcBef>
                <a:spcPts val="0"/>
              </a:spcBef>
              <a:spcAft>
                <a:spcPts val="0"/>
              </a:spcAft>
              <a:tabLst>
                <a:tab pos="0" algn="l"/>
                <a:tab pos="269875" algn="l"/>
              </a:tabLst>
            </a:pPr>
            <a:r>
              <a:rPr lang="ar-BH" sz="2400" b="1" u="sng" dirty="0">
                <a:solidFill>
                  <a:srgbClr val="FF0000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لا يوجد</a:t>
            </a:r>
            <a:endParaRPr lang="en-US" sz="2400" b="1" u="sng" dirty="0">
              <a:solidFill>
                <a:srgbClr val="FF0000"/>
              </a:solidFill>
              <a:effectLst/>
              <a:latin typeface="Sakkal Majalla" panose="02000000000000000000" pitchFamily="2" charset="-78"/>
              <a:ea typeface="Times New Roman" panose="02020603050405020304" pitchFamily="18" charset="0"/>
              <a:cs typeface="Sakkal Majalla" panose="02000000000000000000" pitchFamily="2" charset="-78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817A490-D2D7-4719-BD3C-5465DF51126E}"/>
              </a:ext>
            </a:extLst>
          </p:cNvPr>
          <p:cNvSpPr txBox="1"/>
          <p:nvPr/>
        </p:nvSpPr>
        <p:spPr>
          <a:xfrm>
            <a:off x="2549843" y="4743397"/>
            <a:ext cx="1069020" cy="461665"/>
          </a:xfrm>
          <a:prstGeom prst="rect">
            <a:avLst/>
          </a:prstGeom>
          <a:noFill/>
          <a:ln w="28575">
            <a:noFill/>
          </a:ln>
        </p:spPr>
        <p:txBody>
          <a:bodyPr wrap="square" rtlCol="1">
            <a:spAutoFit/>
          </a:bodyPr>
          <a:lstStyle/>
          <a:p>
            <a:pPr marL="0" marR="0" algn="ctr" rtl="1">
              <a:spcBef>
                <a:spcPts val="0"/>
              </a:spcBef>
              <a:spcAft>
                <a:spcPts val="0"/>
              </a:spcAft>
              <a:tabLst>
                <a:tab pos="0" algn="l"/>
                <a:tab pos="269875" algn="l"/>
              </a:tabLst>
            </a:pPr>
            <a:r>
              <a:rPr lang="ar-BH" sz="2400" b="1" u="sng" dirty="0">
                <a:solidFill>
                  <a:srgbClr val="FF0000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يوجد</a:t>
            </a:r>
            <a:endParaRPr lang="en-US" sz="2400" b="1" u="sng" dirty="0">
              <a:solidFill>
                <a:srgbClr val="FF0000"/>
              </a:solidFill>
              <a:effectLst/>
              <a:latin typeface="Sakkal Majalla" panose="02000000000000000000" pitchFamily="2" charset="-78"/>
              <a:ea typeface="Times New Roman" panose="02020603050405020304" pitchFamily="18" charset="0"/>
              <a:cs typeface="Sakkal Majalla" panose="02000000000000000000" pitchFamily="2" charset="-78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8E051F1-764E-4558-9A07-75664567777B}"/>
              </a:ext>
            </a:extLst>
          </p:cNvPr>
          <p:cNvSpPr txBox="1"/>
          <p:nvPr/>
        </p:nvSpPr>
        <p:spPr>
          <a:xfrm>
            <a:off x="5739280" y="4716117"/>
            <a:ext cx="1069020" cy="461665"/>
          </a:xfrm>
          <a:prstGeom prst="rect">
            <a:avLst/>
          </a:prstGeom>
          <a:noFill/>
          <a:ln w="28575">
            <a:noFill/>
          </a:ln>
        </p:spPr>
        <p:txBody>
          <a:bodyPr wrap="square" rtlCol="1">
            <a:spAutoFit/>
          </a:bodyPr>
          <a:lstStyle/>
          <a:p>
            <a:pPr marL="0" marR="0" algn="ctr" rtl="1">
              <a:spcBef>
                <a:spcPts val="0"/>
              </a:spcBef>
              <a:spcAft>
                <a:spcPts val="0"/>
              </a:spcAft>
              <a:tabLst>
                <a:tab pos="0" algn="l"/>
                <a:tab pos="269875" algn="l"/>
              </a:tabLst>
            </a:pPr>
            <a:r>
              <a:rPr lang="ar-BH" sz="2400" b="1" u="sng" dirty="0">
                <a:solidFill>
                  <a:srgbClr val="FF0000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يوجد</a:t>
            </a:r>
            <a:endParaRPr lang="en-US" sz="2400" b="1" u="sng" dirty="0">
              <a:solidFill>
                <a:srgbClr val="FF0000"/>
              </a:solidFill>
              <a:effectLst/>
              <a:latin typeface="Sakkal Majalla" panose="02000000000000000000" pitchFamily="2" charset="-78"/>
              <a:ea typeface="Times New Roman" panose="02020603050405020304" pitchFamily="18" charset="0"/>
              <a:cs typeface="Sakkal Majalla" panose="02000000000000000000" pitchFamily="2" charset="-78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40DA646-1B61-4BEF-B816-7956F647A684}"/>
              </a:ext>
            </a:extLst>
          </p:cNvPr>
          <p:cNvSpPr txBox="1"/>
          <p:nvPr/>
        </p:nvSpPr>
        <p:spPr>
          <a:xfrm>
            <a:off x="5739280" y="5312733"/>
            <a:ext cx="1069020" cy="461665"/>
          </a:xfrm>
          <a:prstGeom prst="rect">
            <a:avLst/>
          </a:prstGeom>
          <a:noFill/>
          <a:ln w="28575">
            <a:noFill/>
          </a:ln>
        </p:spPr>
        <p:txBody>
          <a:bodyPr wrap="square" rtlCol="1">
            <a:spAutoFit/>
          </a:bodyPr>
          <a:lstStyle/>
          <a:p>
            <a:pPr marL="0" marR="0" algn="ctr" rtl="1">
              <a:spcBef>
                <a:spcPts val="0"/>
              </a:spcBef>
              <a:spcAft>
                <a:spcPts val="0"/>
              </a:spcAft>
              <a:tabLst>
                <a:tab pos="0" algn="l"/>
                <a:tab pos="269875" algn="l"/>
              </a:tabLst>
            </a:pPr>
            <a:r>
              <a:rPr lang="ar-BH" sz="2400" b="1" u="sng" dirty="0">
                <a:solidFill>
                  <a:srgbClr val="FF0000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يوجد</a:t>
            </a:r>
            <a:endParaRPr lang="en-US" sz="2400" b="1" u="sng" dirty="0">
              <a:solidFill>
                <a:srgbClr val="FF0000"/>
              </a:solidFill>
              <a:effectLst/>
              <a:latin typeface="Sakkal Majalla" panose="02000000000000000000" pitchFamily="2" charset="-78"/>
              <a:ea typeface="Times New Roman" panose="02020603050405020304" pitchFamily="18" charset="0"/>
              <a:cs typeface="Sakkal Majalla" panose="02000000000000000000" pitchFamily="2" charset="-78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B994387-9748-4C77-AD53-CE637F7F966A}"/>
              </a:ext>
            </a:extLst>
          </p:cNvPr>
          <p:cNvSpPr txBox="1"/>
          <p:nvPr/>
        </p:nvSpPr>
        <p:spPr>
          <a:xfrm>
            <a:off x="6528375" y="1871266"/>
            <a:ext cx="1723598" cy="46166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1">
            <a:spAutoFit/>
          </a:bodyPr>
          <a:lstStyle/>
          <a:p>
            <a:pPr algn="ctr" rtl="1"/>
            <a:r>
              <a:rPr lang="ar-BH" sz="2400" b="1" dirty="0">
                <a:solidFill>
                  <a:schemeClr val="accent2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الخلية النباتية                                                 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B1E450C-B55E-4D96-8041-0891C7ED2D17}"/>
              </a:ext>
            </a:extLst>
          </p:cNvPr>
          <p:cNvSpPr txBox="1"/>
          <p:nvPr/>
        </p:nvSpPr>
        <p:spPr>
          <a:xfrm>
            <a:off x="6169892" y="2358202"/>
            <a:ext cx="1979908" cy="46166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1">
            <a:spAutoFit/>
          </a:bodyPr>
          <a:lstStyle/>
          <a:p>
            <a:pPr algn="ctr" rtl="1"/>
            <a:r>
              <a:rPr lang="ar-BH" sz="2400" b="1" dirty="0">
                <a:solidFill>
                  <a:schemeClr val="accent2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الخلية الحيوانية                                              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0E3981A-E3CF-4B32-9EA7-323E9469ED4E}"/>
              </a:ext>
            </a:extLst>
          </p:cNvPr>
          <p:cNvSpPr/>
          <p:nvPr/>
        </p:nvSpPr>
        <p:spPr>
          <a:xfrm>
            <a:off x="-10391" y="0"/>
            <a:ext cx="2096366" cy="6619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عالم</a:t>
            </a:r>
            <a:r>
              <a:rPr kumimoji="0" lang="ar-BH" altLang="en-US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الخلايا </a:t>
            </a:r>
            <a:r>
              <a:rPr kumimoji="0" lang="ar-BH" altLang="en-US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- العلوم –</a:t>
            </a:r>
          </a:p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en-US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الأول الإعدادي- الجزء الثاني </a:t>
            </a:r>
            <a:endParaRPr kumimoji="0" lang="en-US" altLang="en-US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99119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6" grpId="0" animBg="1"/>
      <p:bldP spid="14" grpId="0"/>
      <p:bldP spid="16" grpId="0"/>
      <p:bldP spid="17" grpId="0"/>
      <p:bldP spid="29" grpId="0"/>
      <p:bldP spid="30" grpId="0"/>
      <p:bldP spid="31" grpId="0"/>
      <p:bldP spid="32" grpId="0"/>
      <p:bldP spid="33" grpId="0" animBg="1"/>
      <p:bldP spid="3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7B51B72-7C90-4857-94A7-72FAED9F2B91}"/>
              </a:ext>
            </a:extLst>
          </p:cNvPr>
          <p:cNvSpPr txBox="1"/>
          <p:nvPr/>
        </p:nvSpPr>
        <p:spPr>
          <a:xfrm>
            <a:off x="2381607" y="-31210"/>
            <a:ext cx="8880227" cy="76944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1">
            <a:spAutoFit/>
          </a:bodyPr>
          <a:lstStyle/>
          <a:p>
            <a:pPr algn="ctr" rtl="1">
              <a:defRPr/>
            </a:pPr>
            <a:r>
              <a:rPr lang="ar-BH" sz="4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وظائف بعض أجزاء الخلية - النشاطُ التقييمي</a:t>
            </a:r>
            <a:endParaRPr lang="en-US" sz="44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0711B35-E67E-48C2-BDA5-7B0CBC08ACF2}"/>
              </a:ext>
            </a:extLst>
          </p:cNvPr>
          <p:cNvSpPr txBox="1"/>
          <p:nvPr/>
        </p:nvSpPr>
        <p:spPr>
          <a:xfrm>
            <a:off x="6636702" y="855147"/>
            <a:ext cx="523851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BH" sz="2800" b="1" dirty="0">
                <a:solidFill>
                  <a:schemeClr val="accent5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3- 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أكمل الجدول التالي بما يناسبه</a:t>
            </a:r>
            <a:r>
              <a:rPr lang="ar-BH" sz="2800" b="1" dirty="0">
                <a:solidFill>
                  <a:schemeClr val="accent5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:</a:t>
            </a:r>
          </a:p>
        </p:txBody>
      </p:sp>
      <p:graphicFrame>
        <p:nvGraphicFramePr>
          <p:cNvPr id="37" name="Table 36">
            <a:extLst>
              <a:ext uri="{FF2B5EF4-FFF2-40B4-BE49-F238E27FC236}">
                <a16:creationId xmlns:a16="http://schemas.microsoft.com/office/drawing/2014/main" id="{EA56B1CB-76BC-4728-BB8D-C35BE46511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3839083"/>
              </p:ext>
            </p:extLst>
          </p:nvPr>
        </p:nvGraphicFramePr>
        <p:xfrm>
          <a:off x="4744276" y="1278874"/>
          <a:ext cx="7130938" cy="5167538"/>
        </p:xfrm>
        <a:graphic>
          <a:graphicData uri="http://schemas.openxmlformats.org/drawingml/2006/table">
            <a:tbl>
              <a:tblPr rtl="1" firstRow="1" firstCol="1" lastRow="1" lastCol="1" bandRow="1" bandCol="1">
                <a:tableStyleId>{22838BEF-8BB2-4498-84A7-C5851F593DF1}</a:tableStyleId>
              </a:tblPr>
              <a:tblGrid>
                <a:gridCol w="2031127">
                  <a:extLst>
                    <a:ext uri="{9D8B030D-6E8A-4147-A177-3AD203B41FA5}">
                      <a16:colId xmlns:a16="http://schemas.microsoft.com/office/drawing/2014/main" val="1548868522"/>
                    </a:ext>
                  </a:extLst>
                </a:gridCol>
                <a:gridCol w="714375">
                  <a:extLst>
                    <a:ext uri="{9D8B030D-6E8A-4147-A177-3AD203B41FA5}">
                      <a16:colId xmlns:a16="http://schemas.microsoft.com/office/drawing/2014/main" val="684848146"/>
                    </a:ext>
                  </a:extLst>
                </a:gridCol>
                <a:gridCol w="4385436">
                  <a:extLst>
                    <a:ext uri="{9D8B030D-6E8A-4147-A177-3AD203B41FA5}">
                      <a16:colId xmlns:a16="http://schemas.microsoft.com/office/drawing/2014/main" val="521746889"/>
                    </a:ext>
                  </a:extLst>
                </a:gridCol>
              </a:tblGrid>
              <a:tr h="650382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269875" algn="l"/>
                          <a:tab pos="923290" algn="l"/>
                        </a:tabLst>
                      </a:pPr>
                      <a:r>
                        <a:rPr lang="ar-SA" sz="2800" b="1" dirty="0">
                          <a:solidFill>
                            <a:schemeClr val="tx1"/>
                          </a:solidFill>
                          <a:effectLst/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اسم الجزء</a:t>
                      </a:r>
                      <a:endParaRPr lang="en-US" sz="2800" b="1" dirty="0">
                        <a:solidFill>
                          <a:schemeClr val="tx1"/>
                        </a:solidFill>
                        <a:effectLst/>
                        <a:latin typeface="Sakkal Majalla" panose="02000000000000000000" pitchFamily="2" charset="-78"/>
                        <a:ea typeface="Times New Roman" panose="02020603050405020304" pitchFamily="18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269875" algn="l"/>
                        </a:tabLst>
                      </a:pPr>
                      <a:r>
                        <a:rPr lang="ar-SA" sz="2800" b="1" dirty="0">
                          <a:solidFill>
                            <a:schemeClr val="tx1"/>
                          </a:solidFill>
                          <a:effectLst/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الرقم</a:t>
                      </a:r>
                      <a:endParaRPr lang="en-US" sz="2800" b="1" dirty="0">
                        <a:solidFill>
                          <a:schemeClr val="tx1"/>
                        </a:solidFill>
                        <a:effectLst/>
                        <a:latin typeface="Sakkal Majalla" panose="02000000000000000000" pitchFamily="2" charset="-78"/>
                        <a:ea typeface="Times New Roman" panose="02020603050405020304" pitchFamily="18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269875" algn="l"/>
                        </a:tabLst>
                      </a:pPr>
                      <a:r>
                        <a:rPr lang="ar-SA" sz="2800" b="1" dirty="0">
                          <a:solidFill>
                            <a:schemeClr val="tx1"/>
                          </a:solidFill>
                          <a:effectLst/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الوظيفة</a:t>
                      </a:r>
                      <a:endParaRPr lang="en-US" sz="2800" b="1" dirty="0">
                        <a:solidFill>
                          <a:schemeClr val="tx1"/>
                        </a:solidFill>
                        <a:effectLst/>
                        <a:latin typeface="Sakkal Majalla" panose="02000000000000000000" pitchFamily="2" charset="-78"/>
                        <a:ea typeface="Times New Roman" panose="02020603050405020304" pitchFamily="18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58578454"/>
                  </a:ext>
                </a:extLst>
              </a:tr>
              <a:tr h="423850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269875" algn="l"/>
                        </a:tabLst>
                      </a:pPr>
                      <a:r>
                        <a:rPr lang="ar-BH" sz="2400" b="1" dirty="0">
                          <a:solidFill>
                            <a:schemeClr val="tx1"/>
                          </a:solidFill>
                          <a:effectLst/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البلاستيدات الخضراء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Sakkal Majalla" panose="02000000000000000000" pitchFamily="2" charset="-78"/>
                        <a:ea typeface="Times New Roman" panose="02020603050405020304" pitchFamily="18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269875" algn="l"/>
                        </a:tabLst>
                      </a:pPr>
                      <a:r>
                        <a:rPr lang="ar-BH" sz="2400" b="1" dirty="0">
                          <a:solidFill>
                            <a:schemeClr val="tx1"/>
                          </a:solidFill>
                          <a:effectLst/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1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Sakkal Majalla" panose="02000000000000000000" pitchFamily="2" charset="-78"/>
                        <a:ea typeface="Times New Roman" panose="02020603050405020304" pitchFamily="18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269875" algn="l"/>
                        </a:tabLst>
                      </a:pPr>
                      <a:r>
                        <a:rPr lang="ar-BH" sz="2400" b="1" dirty="0">
                          <a:solidFill>
                            <a:schemeClr val="tx1"/>
                          </a:solidFill>
                          <a:effectLst/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 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Sakkal Majalla" panose="02000000000000000000" pitchFamily="2" charset="-78"/>
                        <a:ea typeface="Times New Roman" panose="02020603050405020304" pitchFamily="18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33474389"/>
                  </a:ext>
                </a:extLst>
              </a:tr>
              <a:tr h="413009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269875" algn="l"/>
                        </a:tabLst>
                      </a:pPr>
                      <a:r>
                        <a:rPr lang="ar-BH" sz="2400" b="1" dirty="0">
                          <a:solidFill>
                            <a:schemeClr val="tx1"/>
                          </a:solidFill>
                          <a:effectLst/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الفجوة العصارية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Sakkal Majalla" panose="02000000000000000000" pitchFamily="2" charset="-78"/>
                        <a:ea typeface="Times New Roman" panose="02020603050405020304" pitchFamily="18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269875" algn="l"/>
                        </a:tabLst>
                      </a:pPr>
                      <a:r>
                        <a:rPr lang="ar-BH" sz="2400" b="1" dirty="0">
                          <a:solidFill>
                            <a:schemeClr val="tx1"/>
                          </a:solidFill>
                          <a:effectLst/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2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Sakkal Majalla" panose="02000000000000000000" pitchFamily="2" charset="-78"/>
                        <a:ea typeface="Times New Roman" panose="02020603050405020304" pitchFamily="18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269875" algn="l"/>
                        </a:tabLst>
                      </a:pPr>
                      <a:r>
                        <a:rPr lang="ar-BH" sz="2400" b="1" dirty="0">
                          <a:solidFill>
                            <a:schemeClr val="tx1"/>
                          </a:solidFill>
                          <a:effectLst/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 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Sakkal Majalla" panose="02000000000000000000" pitchFamily="2" charset="-78"/>
                        <a:ea typeface="Times New Roman" panose="02020603050405020304" pitchFamily="18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78363704"/>
                  </a:ext>
                </a:extLst>
              </a:tr>
              <a:tr h="413009">
                <a:tc>
                  <a:txBody>
                    <a:bodyPr/>
                    <a:lstStyle/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269875" algn="l"/>
                        </a:tabLst>
                      </a:pPr>
                      <a:r>
                        <a:rPr lang="ar-BH" sz="2400" b="1" dirty="0">
                          <a:solidFill>
                            <a:schemeClr val="tx1"/>
                          </a:solidFill>
                          <a:effectLst/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 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Sakkal Majalla" panose="02000000000000000000" pitchFamily="2" charset="-78"/>
                        <a:ea typeface="Times New Roman" panose="02020603050405020304" pitchFamily="18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269875" algn="l"/>
                        </a:tabLst>
                      </a:pPr>
                      <a:r>
                        <a:rPr lang="ar-BH" sz="2400" b="1" dirty="0">
                          <a:solidFill>
                            <a:schemeClr val="tx1"/>
                          </a:solidFill>
                          <a:effectLst/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3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Sakkal Majalla" panose="02000000000000000000" pitchFamily="2" charset="-78"/>
                        <a:ea typeface="Times New Roman" panose="02020603050405020304" pitchFamily="18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269875" algn="l"/>
                        </a:tabLst>
                      </a:pPr>
                      <a:r>
                        <a:rPr lang="ar-BH" sz="2400" b="1" dirty="0">
                          <a:solidFill>
                            <a:schemeClr val="tx1"/>
                          </a:solidFill>
                          <a:effectLst/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تدير الخلية وتتحكم في معظم أنشطتها.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Sakkal Majalla" panose="02000000000000000000" pitchFamily="2" charset="-78"/>
                        <a:ea typeface="Times New Roman" panose="02020603050405020304" pitchFamily="18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07397611"/>
                  </a:ext>
                </a:extLst>
              </a:tr>
              <a:tr h="413009">
                <a:tc>
                  <a:txBody>
                    <a:bodyPr/>
                    <a:lstStyle/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269875" algn="l"/>
                        </a:tabLst>
                      </a:pPr>
                      <a:r>
                        <a:rPr lang="ar-BH" sz="2400" b="1" dirty="0">
                          <a:solidFill>
                            <a:schemeClr val="tx1"/>
                          </a:solidFill>
                          <a:effectLst/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 </a:t>
                      </a:r>
                      <a:r>
                        <a:rPr lang="ar-BH" sz="2400" b="1" dirty="0" smtClean="0">
                          <a:solidFill>
                            <a:schemeClr val="tx1"/>
                          </a:solidFill>
                          <a:effectLst/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الكروموسومات</a:t>
                      </a:r>
                      <a:endParaRPr lang="ar-BH" sz="2400" b="1" dirty="0">
                        <a:solidFill>
                          <a:schemeClr val="tx1"/>
                        </a:solidFill>
                        <a:effectLst/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269875" algn="l"/>
                        </a:tabLst>
                      </a:pP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Sakkal Majalla" panose="02000000000000000000" pitchFamily="2" charset="-78"/>
                        <a:ea typeface="Times New Roman" panose="02020603050405020304" pitchFamily="18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269875" algn="l"/>
                        </a:tabLst>
                      </a:pPr>
                      <a:r>
                        <a:rPr lang="ar-BH" sz="2400" b="1" dirty="0">
                          <a:solidFill>
                            <a:schemeClr val="tx1"/>
                          </a:solidFill>
                          <a:effectLst/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4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Sakkal Majalla" panose="02000000000000000000" pitchFamily="2" charset="-78"/>
                        <a:ea typeface="Times New Roman" panose="02020603050405020304" pitchFamily="18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269875" algn="l"/>
                        </a:tabLst>
                      </a:pPr>
                      <a:r>
                        <a:rPr lang="ar-BH" sz="2400" b="1" dirty="0">
                          <a:solidFill>
                            <a:schemeClr val="tx1"/>
                          </a:solidFill>
                          <a:effectLst/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 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Sakkal Majalla" panose="02000000000000000000" pitchFamily="2" charset="-78"/>
                        <a:ea typeface="Times New Roman" panose="02020603050405020304" pitchFamily="18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63394378"/>
                  </a:ext>
                </a:extLst>
              </a:tr>
              <a:tr h="650382">
                <a:tc>
                  <a:txBody>
                    <a:bodyPr/>
                    <a:lstStyle/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269875" algn="l"/>
                        </a:tabLst>
                      </a:pPr>
                      <a:r>
                        <a:rPr lang="ar-BH" sz="2400" b="1">
                          <a:solidFill>
                            <a:schemeClr val="tx1"/>
                          </a:solidFill>
                          <a:effectLst/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 </a:t>
                      </a:r>
                      <a:endParaRPr lang="en-US" sz="2400" b="1">
                        <a:solidFill>
                          <a:schemeClr val="tx1"/>
                        </a:solidFill>
                        <a:effectLst/>
                        <a:latin typeface="Sakkal Majalla" panose="02000000000000000000" pitchFamily="2" charset="-78"/>
                        <a:ea typeface="Times New Roman" panose="02020603050405020304" pitchFamily="18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269875" algn="l"/>
                        </a:tabLst>
                      </a:pPr>
                      <a:r>
                        <a:rPr lang="ar-BH" sz="2400" b="1">
                          <a:solidFill>
                            <a:schemeClr val="tx1"/>
                          </a:solidFill>
                          <a:effectLst/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5</a:t>
                      </a:r>
                      <a:endParaRPr lang="en-US" sz="2400" b="1">
                        <a:solidFill>
                          <a:schemeClr val="tx1"/>
                        </a:solidFill>
                        <a:effectLst/>
                        <a:latin typeface="Sakkal Majalla" panose="02000000000000000000" pitchFamily="2" charset="-78"/>
                        <a:ea typeface="Times New Roman" panose="02020603050405020304" pitchFamily="18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269875" algn="l"/>
                        </a:tabLst>
                      </a:pPr>
                      <a:r>
                        <a:rPr lang="ar-BH" sz="2300" b="1" dirty="0">
                          <a:solidFill>
                            <a:schemeClr val="tx1"/>
                          </a:solidFill>
                          <a:effectLst/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تحول طاقة الغذاء إلى شكل آخر من الطاقة تستطيع الخلية استخدامه.</a:t>
                      </a:r>
                      <a:endParaRPr lang="en-US" sz="2300" b="1" dirty="0">
                        <a:solidFill>
                          <a:schemeClr val="tx1"/>
                        </a:solidFill>
                        <a:effectLst/>
                        <a:latin typeface="Sakkal Majalla" panose="02000000000000000000" pitchFamily="2" charset="-78"/>
                        <a:ea typeface="Times New Roman" panose="02020603050405020304" pitchFamily="18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89557717"/>
                  </a:ext>
                </a:extLst>
              </a:tr>
              <a:tr h="413009">
                <a:tc>
                  <a:txBody>
                    <a:bodyPr/>
                    <a:lstStyle/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269875" algn="l"/>
                        </a:tabLst>
                      </a:pPr>
                      <a:r>
                        <a:rPr lang="ar-BH" sz="2400" b="1">
                          <a:solidFill>
                            <a:schemeClr val="tx1"/>
                          </a:solidFill>
                          <a:effectLst/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 </a:t>
                      </a:r>
                      <a:endParaRPr lang="en-US" sz="2400" b="1">
                        <a:solidFill>
                          <a:schemeClr val="tx1"/>
                        </a:solidFill>
                        <a:effectLst/>
                        <a:latin typeface="Sakkal Majalla" panose="02000000000000000000" pitchFamily="2" charset="-78"/>
                        <a:ea typeface="Times New Roman" panose="02020603050405020304" pitchFamily="18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269875" algn="l"/>
                        </a:tabLst>
                      </a:pPr>
                      <a:r>
                        <a:rPr lang="ar-BH" sz="2400" b="1">
                          <a:solidFill>
                            <a:schemeClr val="tx1"/>
                          </a:solidFill>
                          <a:effectLst/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6</a:t>
                      </a:r>
                      <a:endParaRPr lang="en-US" sz="2400" b="1">
                        <a:solidFill>
                          <a:schemeClr val="tx1"/>
                        </a:solidFill>
                        <a:effectLst/>
                        <a:latin typeface="Sakkal Majalla" panose="02000000000000000000" pitchFamily="2" charset="-78"/>
                        <a:ea typeface="Times New Roman" panose="02020603050405020304" pitchFamily="18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269875" algn="l"/>
                        </a:tabLst>
                      </a:pPr>
                      <a:r>
                        <a:rPr lang="ar-BH" sz="2300" b="1" dirty="0">
                          <a:solidFill>
                            <a:schemeClr val="tx1"/>
                          </a:solidFill>
                          <a:effectLst/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 مادة شبه هلامية تحتوي على العديد من المواد الكيميائية التي تحتاج إليها الخلية.</a:t>
                      </a:r>
                      <a:endParaRPr lang="en-US" sz="2300" b="1" dirty="0">
                        <a:solidFill>
                          <a:schemeClr val="tx1"/>
                        </a:solidFill>
                        <a:effectLst/>
                        <a:latin typeface="Sakkal Majalla" panose="02000000000000000000" pitchFamily="2" charset="-78"/>
                        <a:ea typeface="Times New Roman" panose="02020603050405020304" pitchFamily="18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06666902"/>
                  </a:ext>
                </a:extLst>
              </a:tr>
              <a:tr h="413009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269875" algn="l"/>
                        </a:tabLst>
                      </a:pPr>
                      <a:r>
                        <a:rPr lang="ar-BH" sz="2400" b="1">
                          <a:solidFill>
                            <a:schemeClr val="tx1"/>
                          </a:solidFill>
                          <a:effectLst/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الغشاء البلازمي</a:t>
                      </a:r>
                      <a:endParaRPr lang="en-US" sz="2400" b="1">
                        <a:solidFill>
                          <a:schemeClr val="tx1"/>
                        </a:solidFill>
                        <a:effectLst/>
                        <a:latin typeface="Sakkal Majalla" panose="02000000000000000000" pitchFamily="2" charset="-78"/>
                        <a:ea typeface="Times New Roman" panose="02020603050405020304" pitchFamily="18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269875" algn="l"/>
                        </a:tabLst>
                      </a:pPr>
                      <a:r>
                        <a:rPr lang="ar-BH" sz="2400" b="1">
                          <a:solidFill>
                            <a:schemeClr val="tx1"/>
                          </a:solidFill>
                          <a:effectLst/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7</a:t>
                      </a:r>
                      <a:endParaRPr lang="en-US" sz="2400" b="1">
                        <a:solidFill>
                          <a:schemeClr val="tx1"/>
                        </a:solidFill>
                        <a:effectLst/>
                        <a:latin typeface="Sakkal Majalla" panose="02000000000000000000" pitchFamily="2" charset="-78"/>
                        <a:ea typeface="Times New Roman" panose="02020603050405020304" pitchFamily="18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269875" algn="l"/>
                        </a:tabLst>
                      </a:pPr>
                      <a:r>
                        <a:rPr lang="ar-BH" sz="2300" b="1" dirty="0">
                          <a:solidFill>
                            <a:schemeClr val="tx1"/>
                          </a:solidFill>
                          <a:effectLst/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 ينظم مرور المواد من الخلية وإليها.</a:t>
                      </a:r>
                      <a:endParaRPr lang="en-US" sz="2300" b="1" dirty="0">
                        <a:solidFill>
                          <a:schemeClr val="tx1"/>
                        </a:solidFill>
                        <a:effectLst/>
                        <a:latin typeface="Sakkal Majalla" panose="02000000000000000000" pitchFamily="2" charset="-78"/>
                        <a:ea typeface="Times New Roman" panose="02020603050405020304" pitchFamily="18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85488913"/>
                  </a:ext>
                </a:extLst>
              </a:tr>
              <a:tr h="413009">
                <a:tc>
                  <a:txBody>
                    <a:bodyPr/>
                    <a:lstStyle/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269875" algn="l"/>
                        </a:tabLst>
                      </a:pPr>
                      <a:r>
                        <a:rPr lang="ar-BH" sz="2400" b="1">
                          <a:solidFill>
                            <a:schemeClr val="tx1"/>
                          </a:solidFill>
                          <a:effectLst/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 </a:t>
                      </a:r>
                      <a:endParaRPr lang="en-US" sz="2400" b="1">
                        <a:solidFill>
                          <a:schemeClr val="tx1"/>
                        </a:solidFill>
                        <a:effectLst/>
                        <a:latin typeface="Sakkal Majalla" panose="02000000000000000000" pitchFamily="2" charset="-78"/>
                        <a:ea typeface="Times New Roman" panose="02020603050405020304" pitchFamily="18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269875" algn="l"/>
                        </a:tabLst>
                      </a:pPr>
                      <a:r>
                        <a:rPr lang="ar-BH" sz="2400" b="1">
                          <a:solidFill>
                            <a:schemeClr val="tx1"/>
                          </a:solidFill>
                          <a:effectLst/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8</a:t>
                      </a:r>
                      <a:endParaRPr lang="en-US" sz="2400" b="1">
                        <a:solidFill>
                          <a:schemeClr val="tx1"/>
                        </a:solidFill>
                        <a:effectLst/>
                        <a:latin typeface="Sakkal Majalla" panose="02000000000000000000" pitchFamily="2" charset="-78"/>
                        <a:ea typeface="Times New Roman" panose="02020603050405020304" pitchFamily="18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269875" algn="l"/>
                        </a:tabLst>
                      </a:pPr>
                      <a:r>
                        <a:rPr lang="ar-BH" sz="2300" b="1" dirty="0">
                          <a:solidFill>
                            <a:schemeClr val="tx1"/>
                          </a:solidFill>
                          <a:effectLst/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يوفر الدعم والحماية للخلية.</a:t>
                      </a:r>
                      <a:endParaRPr lang="en-US" sz="2300" b="1" dirty="0">
                        <a:solidFill>
                          <a:schemeClr val="tx1"/>
                        </a:solidFill>
                        <a:effectLst/>
                        <a:latin typeface="Sakkal Majalla" panose="02000000000000000000" pitchFamily="2" charset="-78"/>
                        <a:ea typeface="Times New Roman" panose="02020603050405020304" pitchFamily="18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86447927"/>
                  </a:ext>
                </a:extLst>
              </a:tr>
            </a:tbl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id="{E706F066-C9D8-43F5-A2FC-4A180A48F22F}"/>
              </a:ext>
            </a:extLst>
          </p:cNvPr>
          <p:cNvSpPr txBox="1"/>
          <p:nvPr/>
        </p:nvSpPr>
        <p:spPr>
          <a:xfrm>
            <a:off x="5424055" y="2078655"/>
            <a:ext cx="3519053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269875" algn="l"/>
              </a:tabLst>
              <a:defRPr/>
            </a:pPr>
            <a:r>
              <a:rPr lang="ar-SA" sz="2400" b="1" u="sng" kern="1200" dirty="0">
                <a:solidFill>
                  <a:srgbClr val="FF0000"/>
                </a:solidFill>
                <a:effectLst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تصنيع الغذاء ( البناء الضوئي )</a:t>
            </a:r>
            <a:endParaRPr lang="en-US" sz="2400" b="1" u="sng" kern="1200" dirty="0">
              <a:solidFill>
                <a:srgbClr val="FF0000"/>
              </a:solidFill>
              <a:effectLst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0AB5794-CC59-4916-B90A-44436027CF33}"/>
              </a:ext>
            </a:extLst>
          </p:cNvPr>
          <p:cNvSpPr txBox="1"/>
          <p:nvPr/>
        </p:nvSpPr>
        <p:spPr>
          <a:xfrm>
            <a:off x="5985163" y="2513774"/>
            <a:ext cx="318654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b="1" u="sng" kern="1200" dirty="0">
                <a:solidFill>
                  <a:srgbClr val="FF0000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تخزين الغذاء و الفضلات</a:t>
            </a:r>
            <a:endParaRPr lang="ar-BH" sz="2400" dirty="0">
              <a:solidFill>
                <a:srgbClr val="FF0000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978A7D9-62BF-4C2A-91B8-715F326C3911}"/>
              </a:ext>
            </a:extLst>
          </p:cNvPr>
          <p:cNvSpPr txBox="1"/>
          <p:nvPr/>
        </p:nvSpPr>
        <p:spPr>
          <a:xfrm>
            <a:off x="5140036" y="3341405"/>
            <a:ext cx="3913909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BH" sz="2200" b="1" u="sng" dirty="0">
                <a:solidFill>
                  <a:srgbClr val="FF0000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توجد داخل النواة . وتحتوي على الـ </a:t>
            </a:r>
            <a:r>
              <a:rPr lang="en-US" sz="2200" b="1" u="sng" dirty="0">
                <a:solidFill>
                  <a:srgbClr val="FF0000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  DNA</a:t>
            </a:r>
            <a:r>
              <a:rPr lang="ar-BH" sz="2200" b="1" u="sng" dirty="0">
                <a:solidFill>
                  <a:srgbClr val="FF0000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الذي يحدد صفات المخلوق الحي</a:t>
            </a:r>
            <a:endParaRPr lang="ar-BH" sz="2200" dirty="0">
              <a:solidFill>
                <a:srgbClr val="FF0000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3DE2EE18-0445-435C-956E-0F98FFB6FFA5}"/>
              </a:ext>
            </a:extLst>
          </p:cNvPr>
          <p:cNvSpPr txBox="1"/>
          <p:nvPr/>
        </p:nvSpPr>
        <p:spPr>
          <a:xfrm>
            <a:off x="10202413" y="2967335"/>
            <a:ext cx="1302327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algn="ctr" rtl="1">
              <a:spcBef>
                <a:spcPts val="0"/>
              </a:spcBef>
              <a:spcAft>
                <a:spcPts val="0"/>
              </a:spcAft>
              <a:tabLst>
                <a:tab pos="0" algn="l"/>
                <a:tab pos="269875" algn="l"/>
              </a:tabLst>
            </a:pPr>
            <a:r>
              <a:rPr lang="ar-BH" sz="2400" b="1" dirty="0">
                <a:solidFill>
                  <a:srgbClr val="FF0000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 </a:t>
            </a:r>
            <a:r>
              <a:rPr lang="ar-BH" sz="2400" b="1" u="sng" dirty="0">
                <a:solidFill>
                  <a:srgbClr val="FF0000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النواة </a:t>
            </a:r>
            <a:endParaRPr lang="en-US" sz="2400" b="1" dirty="0">
              <a:solidFill>
                <a:srgbClr val="FF0000"/>
              </a:solidFill>
              <a:effectLst/>
              <a:latin typeface="Sakkal Majalla" panose="02000000000000000000" pitchFamily="2" charset="-78"/>
              <a:ea typeface="Times New Roman" panose="02020603050405020304" pitchFamily="18" charset="0"/>
              <a:cs typeface="Sakkal Majalla" panose="02000000000000000000" pitchFamily="2" charset="-78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9C022D2-1D3E-4221-ADD3-7D9DFA67DFCF}"/>
              </a:ext>
            </a:extLst>
          </p:cNvPr>
          <p:cNvSpPr txBox="1"/>
          <p:nvPr/>
        </p:nvSpPr>
        <p:spPr>
          <a:xfrm>
            <a:off x="9942443" y="4261811"/>
            <a:ext cx="16514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 rtl="1">
              <a:spcBef>
                <a:spcPts val="0"/>
              </a:spcBef>
              <a:spcAft>
                <a:spcPts val="0"/>
              </a:spcAft>
              <a:tabLst>
                <a:tab pos="0" algn="l"/>
                <a:tab pos="269875" algn="l"/>
              </a:tabLst>
            </a:pPr>
            <a:r>
              <a:rPr lang="ar-BH" sz="2400" b="1" dirty="0">
                <a:solidFill>
                  <a:srgbClr val="FF0000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 </a:t>
            </a:r>
            <a:r>
              <a:rPr lang="ar-BH" sz="2400" b="1" u="sng" dirty="0">
                <a:solidFill>
                  <a:srgbClr val="FF0000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الميتوكندريا</a:t>
            </a:r>
            <a:endParaRPr lang="en-US" sz="2400" b="1" dirty="0">
              <a:solidFill>
                <a:srgbClr val="FF0000"/>
              </a:solidFill>
              <a:effectLst/>
              <a:latin typeface="Sakkal Majalla" panose="02000000000000000000" pitchFamily="2" charset="-78"/>
              <a:ea typeface="Times New Roman" panose="02020603050405020304" pitchFamily="18" charset="0"/>
              <a:cs typeface="Sakkal Majalla" panose="02000000000000000000" pitchFamily="2" charset="-78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68152C3-50F5-4FD2-B100-0FB790A95990}"/>
              </a:ext>
            </a:extLst>
          </p:cNvPr>
          <p:cNvSpPr txBox="1"/>
          <p:nvPr/>
        </p:nvSpPr>
        <p:spPr>
          <a:xfrm>
            <a:off x="9942443" y="4920478"/>
            <a:ext cx="16514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 rtl="1">
              <a:spcBef>
                <a:spcPts val="0"/>
              </a:spcBef>
              <a:spcAft>
                <a:spcPts val="0"/>
              </a:spcAft>
              <a:tabLst>
                <a:tab pos="0" algn="l"/>
                <a:tab pos="269875" algn="l"/>
              </a:tabLst>
            </a:pPr>
            <a:r>
              <a:rPr lang="ar-BH" sz="2400" b="1" dirty="0">
                <a:solidFill>
                  <a:srgbClr val="FF0000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 </a:t>
            </a:r>
            <a:r>
              <a:rPr lang="ar-BH" sz="2400" b="1" u="sng" dirty="0">
                <a:solidFill>
                  <a:srgbClr val="FF0000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السيتوبلازم</a:t>
            </a:r>
            <a:endParaRPr lang="en-US" sz="2400" b="1" dirty="0">
              <a:solidFill>
                <a:srgbClr val="FF0000"/>
              </a:solidFill>
              <a:effectLst/>
              <a:latin typeface="Sakkal Majalla" panose="02000000000000000000" pitchFamily="2" charset="-78"/>
              <a:ea typeface="Times New Roman" panose="02020603050405020304" pitchFamily="18" charset="0"/>
              <a:cs typeface="Sakkal Majalla" panose="02000000000000000000" pitchFamily="2" charset="-78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3B0C62F-AAB0-4032-A92C-4C79D612B067}"/>
              </a:ext>
            </a:extLst>
          </p:cNvPr>
          <p:cNvSpPr txBox="1"/>
          <p:nvPr/>
        </p:nvSpPr>
        <p:spPr>
          <a:xfrm>
            <a:off x="10014086" y="5915657"/>
            <a:ext cx="16514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 rtl="1">
              <a:spcBef>
                <a:spcPts val="0"/>
              </a:spcBef>
              <a:spcAft>
                <a:spcPts val="0"/>
              </a:spcAft>
              <a:tabLst>
                <a:tab pos="0" algn="l"/>
                <a:tab pos="269875" algn="l"/>
              </a:tabLst>
            </a:pPr>
            <a:r>
              <a:rPr lang="ar-BH" sz="2400" b="1" dirty="0">
                <a:solidFill>
                  <a:srgbClr val="FF0000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 </a:t>
            </a:r>
            <a:r>
              <a:rPr lang="ar-BH" sz="2400" b="1" u="sng" dirty="0">
                <a:solidFill>
                  <a:srgbClr val="FF0000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الجدار الخلوي</a:t>
            </a:r>
            <a:endParaRPr lang="en-US" sz="2400" b="1" dirty="0">
              <a:solidFill>
                <a:srgbClr val="FF0000"/>
              </a:solidFill>
              <a:effectLst/>
              <a:latin typeface="Sakkal Majalla" panose="02000000000000000000" pitchFamily="2" charset="-78"/>
              <a:ea typeface="Times New Roman" panose="02020603050405020304" pitchFamily="18" charset="0"/>
              <a:cs typeface="Sakkal Majalla" panose="02000000000000000000" pitchFamily="2" charset="-78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60739AF-2B78-4316-88B6-3DCCCD384E0F}"/>
              </a:ext>
            </a:extLst>
          </p:cNvPr>
          <p:cNvGrpSpPr/>
          <p:nvPr/>
        </p:nvGrpSpPr>
        <p:grpSpPr>
          <a:xfrm>
            <a:off x="249807" y="1532659"/>
            <a:ext cx="4374877" cy="4013505"/>
            <a:chOff x="2225883" y="2207442"/>
            <a:chExt cx="5937373" cy="4068374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10455298-56DA-4271-B20C-D121F7A6E10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25883" y="3029196"/>
              <a:ext cx="2359321" cy="2656634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7514DF3B-FE42-408E-8114-9C0D5F7569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48027" y="3129646"/>
              <a:ext cx="2415229" cy="2556186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AFAC3A7-FF5E-499D-B7F3-2D4287C26FCE}"/>
                </a:ext>
              </a:extLst>
            </p:cNvPr>
            <p:cNvSpPr txBox="1"/>
            <p:nvPr/>
          </p:nvSpPr>
          <p:spPr>
            <a:xfrm>
              <a:off x="7711064" y="5142237"/>
              <a:ext cx="334673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BH" sz="2400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أ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49A06CE-F867-47EF-BCEF-A4711A47EB7A}"/>
                </a:ext>
              </a:extLst>
            </p:cNvPr>
            <p:cNvSpPr txBox="1"/>
            <p:nvPr/>
          </p:nvSpPr>
          <p:spPr>
            <a:xfrm>
              <a:off x="2351158" y="5049046"/>
              <a:ext cx="334673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BH" sz="2400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ب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0B077AC-944E-4605-BABE-8F55371DE035}"/>
                </a:ext>
              </a:extLst>
            </p:cNvPr>
            <p:cNvSpPr txBox="1"/>
            <p:nvPr/>
          </p:nvSpPr>
          <p:spPr>
            <a:xfrm>
              <a:off x="4907910" y="2747853"/>
              <a:ext cx="402368" cy="46166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1">
              <a:spAutoFit/>
            </a:bodyPr>
            <a:lstStyle/>
            <a:p>
              <a:pPr algn="ctr"/>
              <a:r>
                <a:rPr lang="ar-BH" sz="2400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2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80CEEB3-4135-473F-83D7-500AF27050FD}"/>
                </a:ext>
              </a:extLst>
            </p:cNvPr>
            <p:cNvSpPr txBox="1"/>
            <p:nvPr/>
          </p:nvSpPr>
          <p:spPr>
            <a:xfrm>
              <a:off x="4919940" y="2207442"/>
              <a:ext cx="402369" cy="461665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wrap="square" rtlCol="1">
              <a:spAutoFit/>
            </a:bodyPr>
            <a:lstStyle/>
            <a:p>
              <a:pPr algn="ctr"/>
              <a:r>
                <a:rPr lang="ar-BH" sz="2400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1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566AFBB-8DB9-41F2-B35F-3FB14204249C}"/>
                </a:ext>
              </a:extLst>
            </p:cNvPr>
            <p:cNvSpPr txBox="1"/>
            <p:nvPr/>
          </p:nvSpPr>
          <p:spPr>
            <a:xfrm>
              <a:off x="4919941" y="3265037"/>
              <a:ext cx="390338" cy="46166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1">
              <a:spAutoFit/>
            </a:bodyPr>
            <a:lstStyle/>
            <a:p>
              <a:pPr algn="ctr"/>
              <a:r>
                <a:rPr lang="ar-BH" sz="2400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3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18127A4-907C-469B-9B7E-7E68E244D315}"/>
                </a:ext>
              </a:extLst>
            </p:cNvPr>
            <p:cNvSpPr txBox="1"/>
            <p:nvPr/>
          </p:nvSpPr>
          <p:spPr>
            <a:xfrm>
              <a:off x="4919940" y="3782221"/>
              <a:ext cx="394481" cy="46166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1">
              <a:spAutoFit/>
            </a:bodyPr>
            <a:lstStyle/>
            <a:p>
              <a:pPr algn="ctr"/>
              <a:r>
                <a:rPr lang="ar-BH" sz="2400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4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78DC026-C593-4A79-BC94-CC3D2E9FE75A}"/>
                </a:ext>
              </a:extLst>
            </p:cNvPr>
            <p:cNvSpPr txBox="1"/>
            <p:nvPr/>
          </p:nvSpPr>
          <p:spPr>
            <a:xfrm>
              <a:off x="4915799" y="4313195"/>
              <a:ext cx="394480" cy="46166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1">
              <a:spAutoFit/>
            </a:bodyPr>
            <a:lstStyle/>
            <a:p>
              <a:pPr algn="ctr"/>
              <a:r>
                <a:rPr lang="ar-BH" sz="2400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5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5E3826C-D4C3-4EC4-AD9E-D526EA7322CF}"/>
                </a:ext>
              </a:extLst>
            </p:cNvPr>
            <p:cNvSpPr txBox="1"/>
            <p:nvPr/>
          </p:nvSpPr>
          <p:spPr>
            <a:xfrm>
              <a:off x="4915799" y="4811727"/>
              <a:ext cx="397919" cy="46166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1">
              <a:spAutoFit/>
            </a:bodyPr>
            <a:lstStyle/>
            <a:p>
              <a:pPr algn="ctr"/>
              <a:r>
                <a:rPr lang="ar-BH" sz="2400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6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8989D93F-A676-4D6D-A417-5023B56C515F}"/>
                </a:ext>
              </a:extLst>
            </p:cNvPr>
            <p:cNvSpPr txBox="1"/>
            <p:nvPr/>
          </p:nvSpPr>
          <p:spPr>
            <a:xfrm>
              <a:off x="4922849" y="5310259"/>
              <a:ext cx="397919" cy="46166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1">
              <a:spAutoFit/>
            </a:bodyPr>
            <a:lstStyle/>
            <a:p>
              <a:pPr algn="ctr"/>
              <a:r>
                <a:rPr lang="ar-BH" sz="2400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7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BA6CAB3-89F0-4F51-985E-B9A7A2A48A5C}"/>
                </a:ext>
              </a:extLst>
            </p:cNvPr>
            <p:cNvSpPr txBox="1"/>
            <p:nvPr/>
          </p:nvSpPr>
          <p:spPr>
            <a:xfrm>
              <a:off x="4937196" y="5814151"/>
              <a:ext cx="397919" cy="46166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1">
              <a:spAutoFit/>
            </a:bodyPr>
            <a:lstStyle/>
            <a:p>
              <a:pPr algn="ctr"/>
              <a:r>
                <a:rPr lang="ar-BH" sz="2400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8</a:t>
              </a:r>
            </a:p>
          </p:txBody>
        </p: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ED536C66-2FC4-44A3-AFF7-537E619B4845}"/>
                </a:ext>
              </a:extLst>
            </p:cNvPr>
            <p:cNvCxnSpPr>
              <a:cxnSpLocks/>
            </p:cNvCxnSpPr>
            <p:nvPr/>
          </p:nvCxnSpPr>
          <p:spPr>
            <a:xfrm>
              <a:off x="5276826" y="2431348"/>
              <a:ext cx="1809774" cy="103295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C12AA56F-9456-4ABF-95BA-D623CE64F096}"/>
                </a:ext>
              </a:extLst>
            </p:cNvPr>
            <p:cNvCxnSpPr>
              <a:cxnSpLocks/>
              <a:stCxn id="21" idx="3"/>
            </p:cNvCxnSpPr>
            <p:nvPr/>
          </p:nvCxnSpPr>
          <p:spPr>
            <a:xfrm>
              <a:off x="5310278" y="2978686"/>
              <a:ext cx="2065512" cy="714003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0109C22A-3523-4EBA-A573-4DA676B1E417}"/>
                </a:ext>
              </a:extLst>
            </p:cNvPr>
            <p:cNvCxnSpPr>
              <a:cxnSpLocks/>
              <a:stCxn id="21" idx="1"/>
            </p:cNvCxnSpPr>
            <p:nvPr/>
          </p:nvCxnSpPr>
          <p:spPr>
            <a:xfrm flipH="1">
              <a:off x="3610841" y="2978686"/>
              <a:ext cx="1297069" cy="52686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6A3AEED9-EA55-4486-88EE-7CEBFF34AFD9}"/>
                </a:ext>
              </a:extLst>
            </p:cNvPr>
            <p:cNvCxnSpPr>
              <a:cxnSpLocks/>
            </p:cNvCxnSpPr>
            <p:nvPr/>
          </p:nvCxnSpPr>
          <p:spPr>
            <a:xfrm>
              <a:off x="5264795" y="3458570"/>
              <a:ext cx="1821805" cy="47586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0F8CCB2E-6516-44BE-8999-2AE7E9BC276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97627" y="3482079"/>
              <a:ext cx="1222314" cy="351234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86BF45D6-1C3B-488D-AF6A-5D71503E4E64}"/>
                </a:ext>
              </a:extLst>
            </p:cNvPr>
            <p:cNvCxnSpPr>
              <a:cxnSpLocks/>
              <a:stCxn id="24" idx="3"/>
            </p:cNvCxnSpPr>
            <p:nvPr/>
          </p:nvCxnSpPr>
          <p:spPr>
            <a:xfrm>
              <a:off x="5314421" y="4013054"/>
              <a:ext cx="1641220" cy="188254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25016A83-4720-4C03-A36C-AE3FF151CAF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548495" y="3993486"/>
              <a:ext cx="1371444" cy="5777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C4BA9D81-D601-4EF4-BA17-1689D2BF2DFC}"/>
                </a:ext>
              </a:extLst>
            </p:cNvPr>
            <p:cNvCxnSpPr>
              <a:cxnSpLocks/>
              <a:stCxn id="25" idx="3"/>
            </p:cNvCxnSpPr>
            <p:nvPr/>
          </p:nvCxnSpPr>
          <p:spPr>
            <a:xfrm>
              <a:off x="5310279" y="4544028"/>
              <a:ext cx="1397053" cy="61457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BD626737-7684-44BF-BA03-41878A337B2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127842" y="4333418"/>
              <a:ext cx="792097" cy="20483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DDABA887-C348-4692-A16F-2651F7462E9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548495" y="4538250"/>
              <a:ext cx="1367305" cy="510796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750F6005-9835-4CB8-850E-4600F592F8F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335115" y="5060308"/>
              <a:ext cx="1681164" cy="462346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B81DC5AD-DE99-461C-A99E-2A538812308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924602" y="5109016"/>
              <a:ext cx="1018426" cy="41103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87C42841-C4DF-45FD-9D68-A75C80EC739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322309" y="5373070"/>
              <a:ext cx="2228725" cy="652756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70E3981A-E3CF-4B32-9EA7-323E9469ED4E}"/>
              </a:ext>
            </a:extLst>
          </p:cNvPr>
          <p:cNvSpPr/>
          <p:nvPr/>
        </p:nvSpPr>
        <p:spPr>
          <a:xfrm>
            <a:off x="-10391" y="0"/>
            <a:ext cx="2096366" cy="6619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عالم</a:t>
            </a:r>
            <a:r>
              <a:rPr kumimoji="0" lang="ar-BH" altLang="en-US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الخلايا </a:t>
            </a:r>
            <a:r>
              <a:rPr kumimoji="0" lang="ar-BH" altLang="en-US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- العلوم –</a:t>
            </a:r>
          </a:p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en-US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الأول الإعدادي- الجزء الثاني </a:t>
            </a:r>
            <a:endParaRPr kumimoji="0" lang="en-US" altLang="en-US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66605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8" grpId="0"/>
      <p:bldP spid="39" grpId="0"/>
      <p:bldP spid="40" grpId="0"/>
      <p:bldP spid="41" grpId="0"/>
      <p:bldP spid="43" grpId="0"/>
      <p:bldP spid="44" grpId="0"/>
      <p:bldP spid="4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9F37237-A5F4-48A4-8486-A640A1E522E2}"/>
              </a:ext>
            </a:extLst>
          </p:cNvPr>
          <p:cNvSpPr txBox="1"/>
          <p:nvPr/>
        </p:nvSpPr>
        <p:spPr>
          <a:xfrm>
            <a:off x="2496207" y="0"/>
            <a:ext cx="8781394" cy="76944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1">
            <a:spAutoFit/>
          </a:bodyPr>
          <a:lstStyle/>
          <a:p>
            <a:pPr algn="ctr" rtl="1">
              <a:defRPr/>
            </a:pPr>
            <a:r>
              <a:rPr lang="ar-BH" sz="4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وظائف بعض أجزاء الخلية</a:t>
            </a:r>
            <a:endParaRPr lang="en-US" sz="44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11" name="Picture 7">
            <a:extLst>
              <a:ext uri="{FF2B5EF4-FFF2-40B4-BE49-F238E27FC236}">
                <a16:creationId xmlns:a16="http://schemas.microsoft.com/office/drawing/2014/main" id="{94D49E4D-A09E-410E-9F7F-143980DAEC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45" t="44119" r="48264" b="33847"/>
          <a:stretch>
            <a:fillRect/>
          </a:stretch>
        </p:blipFill>
        <p:spPr bwMode="auto">
          <a:xfrm>
            <a:off x="923509" y="2343981"/>
            <a:ext cx="3382962" cy="2246769"/>
          </a:xfrm>
          <a:prstGeom prst="rect">
            <a:avLst/>
          </a:prstGeom>
          <a:ln>
            <a:solidFill>
              <a:srgbClr val="C00000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Box 4">
            <a:extLst>
              <a:ext uri="{FF2B5EF4-FFF2-40B4-BE49-F238E27FC236}">
                <a16:creationId xmlns:a16="http://schemas.microsoft.com/office/drawing/2014/main" id="{79688AA4-C4D5-411E-B79B-E99AE91ED8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7125" y="2385892"/>
            <a:ext cx="6853044" cy="2062103"/>
          </a:xfrm>
          <a:prstGeom prst="rect">
            <a:avLst/>
          </a:prstGeom>
          <a:solidFill>
            <a:schemeClr val="accent2">
              <a:lumMod val="20000"/>
              <a:lumOff val="80000"/>
              <a:alpha val="14999"/>
            </a:schemeClr>
          </a:solidFill>
          <a:ln w="19050" algn="ctr">
            <a:solidFill>
              <a:srgbClr val="990033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SA" altLang="ar-BH" sz="32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تحتوي الخلايا الحية </a:t>
            </a:r>
            <a:r>
              <a:rPr lang="ar-BH" altLang="ar-BH" sz="32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-</a:t>
            </a:r>
            <a:r>
              <a:rPr lang="ar-SA" altLang="ar-BH" sz="32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باستثناء البكتيريا</a:t>
            </a:r>
            <a:r>
              <a:rPr lang="ar-BH" altLang="ar-BH" sz="32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-</a:t>
            </a:r>
            <a:r>
              <a:rPr lang="ar-SA" altLang="ar-BH" sz="32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على الميتوكندريا التي </a:t>
            </a:r>
            <a:r>
              <a:rPr lang="ar-BH" altLang="ar-BH" sz="32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</a:t>
            </a:r>
            <a:r>
              <a:rPr lang="ar-SA" altLang="ar-BH" sz="32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حدث بداخلها </a:t>
            </a:r>
            <a:r>
              <a:rPr lang="ar-BH" altLang="ar-BH" sz="32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عملية </a:t>
            </a:r>
            <a:r>
              <a:rPr lang="ar-SA" altLang="ar-BH" sz="32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التنفس الخلوي</a:t>
            </a:r>
            <a:r>
              <a:rPr lang="ar-BH" altLang="ar-BH" sz="32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؛</a:t>
            </a:r>
            <a:r>
              <a:rPr lang="ar-SA" altLang="ar-BH" sz="32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altLang="ar-BH" sz="32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حيث ت</a:t>
            </a:r>
            <a:r>
              <a:rPr lang="ar-SA" altLang="ar-BH" sz="32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نتج عنه</a:t>
            </a:r>
            <a:r>
              <a:rPr lang="ar-BH" altLang="ar-BH" sz="32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</a:t>
            </a:r>
            <a:r>
              <a:rPr lang="ar-SA" altLang="ar-BH" sz="32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ال</a:t>
            </a:r>
            <a:r>
              <a:rPr lang="ar-BH" altLang="ar-BH" sz="3200" b="1" dirty="0" err="1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طا</a:t>
            </a:r>
            <a:r>
              <a:rPr lang="ar-SA" altLang="ar-BH" sz="3200" b="1" dirty="0" err="1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قة</a:t>
            </a:r>
            <a:r>
              <a:rPr lang="ar-SA" altLang="ar-BH" sz="32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altLang="ar-BH" sz="32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ب</a:t>
            </a:r>
            <a:r>
              <a:rPr lang="ar-SA" altLang="ar-BH" sz="32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اتحاد الأكسجين مع الغذاء</a:t>
            </a:r>
            <a:r>
              <a:rPr lang="ar-BH" altLang="ar-BH" sz="32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،</a:t>
            </a:r>
            <a:r>
              <a:rPr lang="ar-SA" altLang="ar-BH" sz="32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وينتج عن هذه العملية أيضاً ثاني أكسيد الكربون والماء</a:t>
            </a:r>
            <a:r>
              <a:rPr lang="ar-BH" altLang="ar-BH" sz="32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.</a:t>
            </a:r>
            <a:endParaRPr lang="en-US" altLang="ar-BH" sz="3200" b="1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BD9C5083-09F2-4270-BD6A-6A4C3D3BF67D}"/>
              </a:ext>
            </a:extLst>
          </p:cNvPr>
          <p:cNvSpPr/>
          <p:nvPr/>
        </p:nvSpPr>
        <p:spPr>
          <a:xfrm>
            <a:off x="7578436" y="974768"/>
            <a:ext cx="4282685" cy="56934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BH" altLang="ar-BH" sz="28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الطاقة والخلية : </a:t>
            </a:r>
            <a:r>
              <a:rPr lang="ar-BH" altLang="ar-BH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الميتوكندريا</a:t>
            </a:r>
            <a:endParaRPr lang="ar-BH" sz="28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0E3981A-E3CF-4B32-9EA7-323E9469ED4E}"/>
              </a:ext>
            </a:extLst>
          </p:cNvPr>
          <p:cNvSpPr/>
          <p:nvPr/>
        </p:nvSpPr>
        <p:spPr>
          <a:xfrm>
            <a:off x="-10391" y="0"/>
            <a:ext cx="2096366" cy="6619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عالم</a:t>
            </a:r>
            <a:r>
              <a:rPr kumimoji="0" lang="ar-BH" altLang="en-US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الخلايا </a:t>
            </a:r>
            <a:r>
              <a:rPr kumimoji="0" lang="ar-BH" altLang="en-US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- العلوم –</a:t>
            </a:r>
          </a:p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en-US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الأول الإعدادي- الجزء الثاني </a:t>
            </a:r>
            <a:endParaRPr kumimoji="0" lang="en-US" altLang="en-US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19843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9F37237-A5F4-48A4-8486-A640A1E522E2}"/>
              </a:ext>
            </a:extLst>
          </p:cNvPr>
          <p:cNvSpPr txBox="1"/>
          <p:nvPr/>
        </p:nvSpPr>
        <p:spPr>
          <a:xfrm>
            <a:off x="2330866" y="-25977"/>
            <a:ext cx="8862651" cy="76944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1">
            <a:spAutoFit/>
          </a:bodyPr>
          <a:lstStyle/>
          <a:p>
            <a:pPr algn="ctr" rtl="1">
              <a:defRPr/>
            </a:pPr>
            <a:r>
              <a:rPr lang="ar-BH" sz="4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وظائف بعض أجزاء الخلية</a:t>
            </a:r>
            <a:endParaRPr lang="en-US" sz="44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BD9C5083-09F2-4270-BD6A-6A4C3D3BF67D}"/>
              </a:ext>
            </a:extLst>
          </p:cNvPr>
          <p:cNvSpPr/>
          <p:nvPr/>
        </p:nvSpPr>
        <p:spPr>
          <a:xfrm>
            <a:off x="5313217" y="877032"/>
            <a:ext cx="6319304" cy="56934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BH" altLang="ar-BH" sz="28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مصانع طبيعية للطاقة الشمسية: </a:t>
            </a:r>
            <a:r>
              <a:rPr lang="ar-BH" altLang="ar-BH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البلاستيدات الخضراء</a:t>
            </a:r>
            <a:endParaRPr lang="ar-BH" sz="28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CA996AF-5983-483D-B076-6BC541683B8C}"/>
              </a:ext>
            </a:extLst>
          </p:cNvPr>
          <p:cNvGrpSpPr/>
          <p:nvPr/>
        </p:nvGrpSpPr>
        <p:grpSpPr>
          <a:xfrm>
            <a:off x="880646" y="1186844"/>
            <a:ext cx="1320340" cy="311288"/>
            <a:chOff x="1684116" y="428262"/>
            <a:chExt cx="1293700" cy="389885"/>
          </a:xfrm>
        </p:grpSpPr>
        <p:sp>
          <p:nvSpPr>
            <p:cNvPr id="22" name="Action Button: Movie 13">
              <a:hlinkClick r:id="" action="ppaction://noaction" highlightClick="1"/>
              <a:extLst>
                <a:ext uri="{FF2B5EF4-FFF2-40B4-BE49-F238E27FC236}">
                  <a16:creationId xmlns:a16="http://schemas.microsoft.com/office/drawing/2014/main" id="{E3AD980A-56FB-40CA-B7B2-67554D9E9B00}"/>
                </a:ext>
              </a:extLst>
            </p:cNvPr>
            <p:cNvSpPr/>
            <p:nvPr/>
          </p:nvSpPr>
          <p:spPr>
            <a:xfrm>
              <a:off x="2292016" y="428263"/>
              <a:ext cx="685800" cy="389884"/>
            </a:xfrm>
            <a:prstGeom prst="actionButtonMovi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x-none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F494696E-3F3B-46E5-9870-725833749B35}"/>
                </a:ext>
              </a:extLst>
            </p:cNvPr>
            <p:cNvSpPr/>
            <p:nvPr/>
          </p:nvSpPr>
          <p:spPr>
            <a:xfrm>
              <a:off x="1684116" y="428262"/>
              <a:ext cx="607671" cy="38988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r>
                <a:rPr lang="ar-SA" sz="1400" b="1" dirty="0"/>
                <a:t>فيديو</a:t>
              </a:r>
              <a:endParaRPr lang="x-none" sz="1400" b="1" dirty="0"/>
            </a:p>
          </p:txBody>
        </p:sp>
      </p:grpSp>
      <p:sp>
        <p:nvSpPr>
          <p:cNvPr id="16" name="Text Box 3">
            <a:extLst>
              <a:ext uri="{FF2B5EF4-FFF2-40B4-BE49-F238E27FC236}">
                <a16:creationId xmlns:a16="http://schemas.microsoft.com/office/drawing/2014/main" id="{7EC9233A-3AEE-45AF-9291-8989A71749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8538" y="2685892"/>
            <a:ext cx="6645477" cy="2677656"/>
          </a:xfrm>
          <a:prstGeom prst="rect">
            <a:avLst/>
          </a:prstGeom>
          <a:solidFill>
            <a:schemeClr val="bg1">
              <a:alpha val="14999"/>
            </a:schemeClr>
          </a:solidFill>
          <a:ln w="19050" algn="ctr">
            <a:solidFill>
              <a:srgbClr val="99003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SA" altLang="ar-BH" sz="28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تقوم النباتات والطحالب وبعض أنواع البكتيريا بعملية البناء الضوئي </a:t>
            </a:r>
            <a:r>
              <a:rPr lang="ar-BH" altLang="ar-BH" sz="28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داخل خلايا متخصصة تُسمّى </a:t>
            </a:r>
            <a:r>
              <a:rPr lang="ar-SA" altLang="ar-BH" sz="28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البلاستيدات الخضراء التي تمتص الطاقة الضوئية وتخزنها في الغذاء الناتج من </a:t>
            </a:r>
            <a:r>
              <a:rPr lang="ar-BH" altLang="ar-BH" sz="2800" b="1" dirty="0" smtClean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</a:t>
            </a:r>
            <a:r>
              <a:rPr lang="ar-SA" altLang="ar-BH" sz="2800" b="1" dirty="0" smtClean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تحاد </a:t>
            </a:r>
            <a:r>
              <a:rPr lang="ar-SA" altLang="ar-BH" sz="28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ثاني أكسيد الكربون </a:t>
            </a:r>
            <a:r>
              <a:rPr lang="ar-BH" altLang="ar-BH" sz="28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مع </a:t>
            </a:r>
            <a:r>
              <a:rPr lang="ar-SA" altLang="ar-BH" sz="28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الماء</a:t>
            </a:r>
            <a:r>
              <a:rPr lang="ar-BH" altLang="ar-BH" sz="28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،</a:t>
            </a:r>
            <a:r>
              <a:rPr lang="ar-SA" altLang="ar-BH" sz="28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وعندما تحتاج الخلية النباتية إلى الطاقة تقوم الميتوكندريا بإنتاجها بتفكيك الغذاء.</a:t>
            </a:r>
            <a:endParaRPr lang="en-US" altLang="ar-BH" sz="2800" b="1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120DC71B-8E30-40C8-B935-D3ED712CC72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l="2145" t="4638" r="5026" b="6483"/>
          <a:stretch/>
        </p:blipFill>
        <p:spPr>
          <a:xfrm>
            <a:off x="7730244" y="2743357"/>
            <a:ext cx="3902277" cy="213183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0E3981A-E3CF-4B32-9EA7-323E9469ED4E}"/>
              </a:ext>
            </a:extLst>
          </p:cNvPr>
          <p:cNvSpPr/>
          <p:nvPr/>
        </p:nvSpPr>
        <p:spPr>
          <a:xfrm>
            <a:off x="95123" y="27760"/>
            <a:ext cx="2096366" cy="6619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عالم</a:t>
            </a:r>
            <a:r>
              <a:rPr kumimoji="0" lang="ar-BH" altLang="en-US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الخلايا </a:t>
            </a:r>
            <a:r>
              <a:rPr kumimoji="0" lang="ar-BH" altLang="en-US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- العلوم –</a:t>
            </a:r>
          </a:p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en-US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الأول الإعدادي- الجزء الثاني </a:t>
            </a:r>
            <a:endParaRPr kumimoji="0" lang="en-US" altLang="en-US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74810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37E39AE7-99AA-4F20-93EE-4B1189B4DEF5}"/>
              </a:ext>
            </a:extLst>
          </p:cNvPr>
          <p:cNvSpPr txBox="1"/>
          <p:nvPr/>
        </p:nvSpPr>
        <p:spPr>
          <a:xfrm>
            <a:off x="2007954" y="903163"/>
            <a:ext cx="9195921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BH" sz="3200" b="1" dirty="0">
                <a:solidFill>
                  <a:schemeClr val="accent5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قارن بين عملية البناء الضوئي وعملية التنفس الخلوي بإكمال الجدول التالي: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E10E55D7-E8DA-42CE-B436-36FCC61255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7582916"/>
              </p:ext>
            </p:extLst>
          </p:nvPr>
        </p:nvGraphicFramePr>
        <p:xfrm>
          <a:off x="1027072" y="1507901"/>
          <a:ext cx="10137856" cy="5654574"/>
        </p:xfrm>
        <a:graphic>
          <a:graphicData uri="http://schemas.openxmlformats.org/drawingml/2006/table">
            <a:tbl>
              <a:tblPr rtl="1" firstRow="1" firstCol="1" bandRow="1">
                <a:tableStyleId>{22838BEF-8BB2-4498-84A7-C5851F593DF1}</a:tableStyleId>
              </a:tblPr>
              <a:tblGrid>
                <a:gridCol w="1848936">
                  <a:extLst>
                    <a:ext uri="{9D8B030D-6E8A-4147-A177-3AD203B41FA5}">
                      <a16:colId xmlns:a16="http://schemas.microsoft.com/office/drawing/2014/main" val="1770303351"/>
                    </a:ext>
                  </a:extLst>
                </a:gridCol>
                <a:gridCol w="4016457">
                  <a:extLst>
                    <a:ext uri="{9D8B030D-6E8A-4147-A177-3AD203B41FA5}">
                      <a16:colId xmlns:a16="http://schemas.microsoft.com/office/drawing/2014/main" val="2845129872"/>
                    </a:ext>
                  </a:extLst>
                </a:gridCol>
                <a:gridCol w="4272463">
                  <a:extLst>
                    <a:ext uri="{9D8B030D-6E8A-4147-A177-3AD203B41FA5}">
                      <a16:colId xmlns:a16="http://schemas.microsoft.com/office/drawing/2014/main" val="3039039694"/>
                    </a:ext>
                  </a:extLst>
                </a:gridCol>
              </a:tblGrid>
              <a:tr h="598819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269875" algn="l"/>
                        </a:tabLst>
                      </a:pPr>
                      <a:r>
                        <a:rPr lang="ar-BH" sz="2800" dirty="0">
                          <a:effectLst/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وجه المقارنة</a:t>
                      </a:r>
                      <a:endParaRPr lang="en-US" sz="2800" dirty="0">
                        <a:effectLst/>
                        <a:latin typeface="Sakkal Majalla" panose="02000000000000000000" pitchFamily="2" charset="-78"/>
                        <a:ea typeface="Times New Roman" panose="02020603050405020304" pitchFamily="18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269875" algn="l"/>
                        </a:tabLst>
                      </a:pPr>
                      <a:r>
                        <a:rPr lang="ar-BH" sz="2800" dirty="0">
                          <a:effectLst/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عملية البناء الضوئي</a:t>
                      </a:r>
                      <a:endParaRPr lang="en-US" sz="2800" dirty="0">
                        <a:effectLst/>
                        <a:latin typeface="Sakkal Majalla" panose="02000000000000000000" pitchFamily="2" charset="-78"/>
                        <a:ea typeface="Times New Roman" panose="02020603050405020304" pitchFamily="18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269875" algn="l"/>
                        </a:tabLst>
                      </a:pPr>
                      <a:r>
                        <a:rPr lang="ar-BH" sz="2800" dirty="0">
                          <a:effectLst/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عملية التنفس الخلوي</a:t>
                      </a:r>
                      <a:endParaRPr lang="en-US" sz="2800" dirty="0">
                        <a:effectLst/>
                        <a:latin typeface="Sakkal Majalla" panose="02000000000000000000" pitchFamily="2" charset="-78"/>
                        <a:ea typeface="Times New Roman" panose="02020603050405020304" pitchFamily="18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26068601"/>
                  </a:ext>
                </a:extLst>
              </a:tr>
              <a:tr h="1448334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269875" algn="l"/>
                        </a:tabLst>
                      </a:pPr>
                      <a:r>
                        <a:rPr lang="ar-BH" sz="2600" dirty="0">
                          <a:effectLst/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الرسم التوضيحي</a:t>
                      </a:r>
                      <a:endParaRPr lang="en-US" sz="2600" dirty="0">
                        <a:effectLst/>
                        <a:latin typeface="Sakkal Majalla" panose="02000000000000000000" pitchFamily="2" charset="-78"/>
                        <a:ea typeface="Times New Roman" panose="02020603050405020304" pitchFamily="18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269875" algn="l"/>
                        </a:tabLst>
                      </a:pPr>
                      <a:endParaRPr lang="en-US" sz="2400" dirty="0">
                        <a:effectLst/>
                        <a:latin typeface="Sakkal Majalla" panose="02000000000000000000" pitchFamily="2" charset="-78"/>
                        <a:ea typeface="Times New Roman" panose="02020603050405020304" pitchFamily="18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269875" algn="l"/>
                        </a:tabLst>
                      </a:pPr>
                      <a:endParaRPr lang="en-US" sz="2400" dirty="0">
                        <a:effectLst/>
                        <a:latin typeface="Sakkal Majalla" panose="02000000000000000000" pitchFamily="2" charset="-78"/>
                        <a:ea typeface="Times New Roman" panose="02020603050405020304" pitchFamily="18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907559602"/>
                  </a:ext>
                </a:extLst>
              </a:tr>
              <a:tr h="556046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269875" algn="l"/>
                        </a:tabLst>
                      </a:pPr>
                      <a:r>
                        <a:rPr lang="ar-BH" sz="2600" dirty="0">
                          <a:effectLst/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المواد التي تدخل</a:t>
                      </a:r>
                      <a:endParaRPr lang="en-US" sz="2600" dirty="0">
                        <a:effectLst/>
                        <a:latin typeface="Sakkal Majalla" panose="02000000000000000000" pitchFamily="2" charset="-78"/>
                        <a:ea typeface="Times New Roman" panose="02020603050405020304" pitchFamily="18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269875" algn="l"/>
                        </a:tabLst>
                      </a:pPr>
                      <a:r>
                        <a:rPr lang="ar-BH" sz="2400" dirty="0">
                          <a:effectLst/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 </a:t>
                      </a:r>
                      <a:endParaRPr lang="en-US" sz="2400" dirty="0">
                        <a:effectLst/>
                        <a:latin typeface="Sakkal Majalla" panose="02000000000000000000" pitchFamily="2" charset="-78"/>
                        <a:ea typeface="Times New Roman" panose="02020603050405020304" pitchFamily="18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269875" algn="l"/>
                        </a:tabLst>
                      </a:pPr>
                      <a:r>
                        <a:rPr lang="ar-BH" sz="2400" dirty="0">
                          <a:effectLst/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 </a:t>
                      </a:r>
                      <a:endParaRPr lang="en-US" sz="2400" dirty="0">
                        <a:effectLst/>
                        <a:latin typeface="Sakkal Majalla" panose="02000000000000000000" pitchFamily="2" charset="-78"/>
                        <a:ea typeface="Times New Roman" panose="02020603050405020304" pitchFamily="18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87917862"/>
                  </a:ext>
                </a:extLst>
              </a:tr>
              <a:tr h="556046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269875" algn="l"/>
                        </a:tabLst>
                      </a:pPr>
                      <a:r>
                        <a:rPr lang="ar-BH" sz="2600" dirty="0">
                          <a:effectLst/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المواد التي تنتج</a:t>
                      </a:r>
                      <a:endParaRPr lang="en-US" sz="2600" dirty="0">
                        <a:effectLst/>
                        <a:latin typeface="Sakkal Majalla" panose="02000000000000000000" pitchFamily="2" charset="-78"/>
                        <a:ea typeface="Times New Roman" panose="02020603050405020304" pitchFamily="18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269875" algn="l"/>
                        </a:tabLst>
                      </a:pPr>
                      <a:r>
                        <a:rPr lang="ar-BH" sz="2400" dirty="0">
                          <a:effectLst/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 </a:t>
                      </a:r>
                      <a:endParaRPr lang="en-US" sz="2400" dirty="0">
                        <a:effectLst/>
                        <a:latin typeface="Sakkal Majalla" panose="02000000000000000000" pitchFamily="2" charset="-78"/>
                        <a:ea typeface="Times New Roman" panose="02020603050405020304" pitchFamily="18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269875" algn="l"/>
                        </a:tabLst>
                      </a:pPr>
                      <a:r>
                        <a:rPr lang="ar-BH" sz="2400" dirty="0">
                          <a:effectLst/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 </a:t>
                      </a:r>
                      <a:endParaRPr lang="en-US" sz="2400" dirty="0">
                        <a:effectLst/>
                        <a:latin typeface="Sakkal Majalla" panose="02000000000000000000" pitchFamily="2" charset="-78"/>
                        <a:ea typeface="Times New Roman" panose="02020603050405020304" pitchFamily="18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87522886"/>
                  </a:ext>
                </a:extLst>
              </a:tr>
              <a:tr h="556046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269875" algn="l"/>
                        </a:tabLst>
                      </a:pPr>
                      <a:r>
                        <a:rPr lang="ar-BH" sz="2600" dirty="0">
                          <a:effectLst/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مكان حدوثه</a:t>
                      </a:r>
                      <a:endParaRPr lang="en-US" sz="2600" dirty="0">
                        <a:effectLst/>
                        <a:latin typeface="Sakkal Majalla" panose="02000000000000000000" pitchFamily="2" charset="-78"/>
                        <a:ea typeface="Times New Roman" panose="02020603050405020304" pitchFamily="18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269875" algn="l"/>
                        </a:tabLst>
                      </a:pPr>
                      <a:endParaRPr lang="en-US" sz="2400" dirty="0">
                        <a:effectLst/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269875" algn="l"/>
                        </a:tabLst>
                      </a:pPr>
                      <a:r>
                        <a:rPr lang="ar-BH" sz="2400" dirty="0">
                          <a:effectLst/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 </a:t>
                      </a:r>
                      <a:endParaRPr lang="en-US" sz="2400" dirty="0">
                        <a:effectLst/>
                        <a:latin typeface="Sakkal Majalla" panose="02000000000000000000" pitchFamily="2" charset="-78"/>
                        <a:ea typeface="Times New Roman" panose="02020603050405020304" pitchFamily="18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6295323"/>
                  </a:ext>
                </a:extLst>
              </a:tr>
              <a:tr h="556046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269875" algn="l"/>
                        </a:tabLst>
                      </a:pPr>
                      <a:r>
                        <a:rPr lang="ar-BH" sz="2600" dirty="0">
                          <a:effectLst/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وقت حدوثه</a:t>
                      </a:r>
                      <a:endParaRPr lang="en-US" sz="2600" dirty="0">
                        <a:effectLst/>
                        <a:latin typeface="Sakkal Majalla" panose="02000000000000000000" pitchFamily="2" charset="-78"/>
                        <a:ea typeface="Times New Roman" panose="02020603050405020304" pitchFamily="18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269875" algn="l"/>
                        </a:tabLst>
                      </a:pPr>
                      <a:r>
                        <a:rPr lang="ar-BH" sz="2400">
                          <a:effectLst/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 </a:t>
                      </a:r>
                      <a:endParaRPr lang="en-US" sz="2400">
                        <a:effectLst/>
                        <a:latin typeface="Sakkal Majalla" panose="02000000000000000000" pitchFamily="2" charset="-78"/>
                        <a:ea typeface="Times New Roman" panose="02020603050405020304" pitchFamily="18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269875" algn="l"/>
                        </a:tabLst>
                      </a:pPr>
                      <a:r>
                        <a:rPr lang="ar-BH" sz="2400" dirty="0">
                          <a:effectLst/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 </a:t>
                      </a:r>
                      <a:endParaRPr lang="en-US" sz="2400" dirty="0">
                        <a:effectLst/>
                        <a:latin typeface="Sakkal Majalla" panose="02000000000000000000" pitchFamily="2" charset="-78"/>
                        <a:ea typeface="Times New Roman" panose="02020603050405020304" pitchFamily="18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89010350"/>
                  </a:ext>
                </a:extLst>
              </a:tr>
              <a:tr h="556046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269875" algn="l"/>
                        </a:tabLst>
                      </a:pPr>
                      <a:r>
                        <a:rPr lang="ar-BH" sz="2600" dirty="0">
                          <a:effectLst/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الكائن الحي</a:t>
                      </a:r>
                      <a:endParaRPr lang="en-US" sz="2600" dirty="0">
                        <a:effectLst/>
                        <a:latin typeface="Sakkal Majalla" panose="02000000000000000000" pitchFamily="2" charset="-78"/>
                        <a:ea typeface="Times New Roman" panose="02020603050405020304" pitchFamily="18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269875" algn="l"/>
                        </a:tabLst>
                      </a:pPr>
                      <a:r>
                        <a:rPr lang="ar-BH" sz="2400" dirty="0">
                          <a:effectLst/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 </a:t>
                      </a:r>
                      <a:endParaRPr lang="en-US" sz="2400" dirty="0">
                        <a:effectLst/>
                        <a:latin typeface="Sakkal Majalla" panose="02000000000000000000" pitchFamily="2" charset="-78"/>
                        <a:ea typeface="Times New Roman" panose="02020603050405020304" pitchFamily="18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269875" algn="l"/>
                        </a:tabLst>
                      </a:pPr>
                      <a:r>
                        <a:rPr lang="ar-BH" sz="2400" dirty="0">
                          <a:effectLst/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 </a:t>
                      </a:r>
                      <a:endParaRPr lang="en-US" sz="2400" dirty="0">
                        <a:effectLst/>
                        <a:latin typeface="Sakkal Majalla" panose="02000000000000000000" pitchFamily="2" charset="-78"/>
                        <a:ea typeface="Times New Roman" panose="02020603050405020304" pitchFamily="18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19111782"/>
                  </a:ext>
                </a:extLst>
              </a:tr>
            </a:tbl>
          </a:graphicData>
        </a:graphic>
      </p:graphicFrame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B4B2BFFC-CD76-429A-8CC2-C2B7687DF93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4645361"/>
              </p:ext>
            </p:extLst>
          </p:nvPr>
        </p:nvGraphicFramePr>
        <p:xfrm>
          <a:off x="5645426" y="2142457"/>
          <a:ext cx="3172002" cy="1458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91" name="Bitmap Image" r:id="rId5" imgW="2409524" imgH="2257740" progId="PBrush">
                  <p:embed/>
                </p:oleObj>
              </mc:Choice>
              <mc:Fallback>
                <p:oleObj name="Bitmap Image" r:id="rId5" imgW="2409524" imgH="2257740" progId="PBrush">
                  <p:embed/>
                  <p:pic>
                    <p:nvPicPr>
                      <p:cNvPr id="0" name="Picture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45426" y="2142457"/>
                        <a:ext cx="3172002" cy="1458263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148" name="Picture 1">
            <a:extLst>
              <a:ext uri="{FF2B5EF4-FFF2-40B4-BE49-F238E27FC236}">
                <a16:creationId xmlns:a16="http://schemas.microsoft.com/office/drawing/2014/main" id="{FEEB1D5B-700B-4C86-B9D8-DF79C548EC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461" y="2124810"/>
            <a:ext cx="3828234" cy="14582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C0C71429-D947-4ACF-9B51-97A9284F61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66532" y="2014663"/>
            <a:ext cx="819150" cy="255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BH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AE1723E-79BF-4FC0-B3F4-94832FF1EBB5}"/>
              </a:ext>
            </a:extLst>
          </p:cNvPr>
          <p:cNvSpPr txBox="1"/>
          <p:nvPr/>
        </p:nvSpPr>
        <p:spPr>
          <a:xfrm>
            <a:off x="2417378" y="-30468"/>
            <a:ext cx="8786497" cy="76944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1">
            <a:spAutoFit/>
          </a:bodyPr>
          <a:lstStyle/>
          <a:p>
            <a:pPr algn="ctr" rtl="1">
              <a:defRPr/>
            </a:pPr>
            <a:r>
              <a:rPr lang="ar-BH" sz="4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وظائف بعض أجزاء الخلية- النشاطُ التقييمي</a:t>
            </a:r>
            <a:endParaRPr lang="en-US" sz="44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6FAB7AB-92DD-4CDD-AC70-9DC1FBDAAABD}"/>
              </a:ext>
            </a:extLst>
          </p:cNvPr>
          <p:cNvSpPr txBox="1"/>
          <p:nvPr/>
        </p:nvSpPr>
        <p:spPr>
          <a:xfrm>
            <a:off x="5175464" y="3567115"/>
            <a:ext cx="4170220" cy="60016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  <a:tab pos="269875" algn="l"/>
              </a:tabLst>
            </a:pPr>
            <a:r>
              <a:rPr lang="ar-BH" sz="2400" b="1" u="sng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ثاني اكسيد الكربون + ماء + ضوء الشمس</a:t>
            </a:r>
            <a:endParaRPr lang="en-US" sz="2400" b="1" u="sng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4D1E332-0BBF-452D-B6B8-CAD05BB30658}"/>
              </a:ext>
            </a:extLst>
          </p:cNvPr>
          <p:cNvSpPr txBox="1"/>
          <p:nvPr/>
        </p:nvSpPr>
        <p:spPr>
          <a:xfrm>
            <a:off x="5949536" y="4140185"/>
            <a:ext cx="2867892" cy="60016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  <a:tab pos="269875" algn="l"/>
              </a:tabLst>
            </a:pPr>
            <a:r>
              <a:rPr lang="ar-BH" sz="2400" b="1" u="sng" dirty="0">
                <a:solidFill>
                  <a:srgbClr val="FF0000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الغذاء + الأكسجين</a:t>
            </a:r>
            <a:endParaRPr lang="en-US" sz="2400" b="1" u="sng" dirty="0">
              <a:solidFill>
                <a:srgbClr val="FF0000"/>
              </a:solidFill>
              <a:effectLst/>
              <a:latin typeface="Sakkal Majalla" panose="02000000000000000000" pitchFamily="2" charset="-78"/>
              <a:ea typeface="Times New Roman" panose="02020603050405020304" pitchFamily="18" charset="0"/>
              <a:cs typeface="Sakkal Majalla" panose="02000000000000000000" pitchFamily="2" charset="-78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E8F61B7-A0CA-4DE7-921B-D179CFE55317}"/>
              </a:ext>
            </a:extLst>
          </p:cNvPr>
          <p:cNvSpPr txBox="1"/>
          <p:nvPr/>
        </p:nvSpPr>
        <p:spPr>
          <a:xfrm>
            <a:off x="5992090" y="4673356"/>
            <a:ext cx="2867892" cy="60016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  <a:tab pos="269875" algn="l"/>
              </a:tabLst>
            </a:pPr>
            <a:r>
              <a:rPr lang="ar-BH" sz="2400" b="1" u="sng" dirty="0">
                <a:solidFill>
                  <a:srgbClr val="FF0000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البلاستيدات الخضراء </a:t>
            </a:r>
            <a:endParaRPr lang="en-US" sz="2400" b="1" u="sng" dirty="0">
              <a:solidFill>
                <a:srgbClr val="FF0000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9774A28-5A6A-44B1-AC03-DD6E7BDF3108}"/>
              </a:ext>
            </a:extLst>
          </p:cNvPr>
          <p:cNvSpPr txBox="1"/>
          <p:nvPr/>
        </p:nvSpPr>
        <p:spPr>
          <a:xfrm>
            <a:off x="5252966" y="5735122"/>
            <a:ext cx="4170220" cy="60016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  <a:tab pos="269875" algn="l"/>
              </a:tabLst>
            </a:pPr>
            <a:r>
              <a:rPr lang="ar-SA" altLang="ar-BH" sz="2400" b="1" u="sng" kern="1200" dirty="0">
                <a:solidFill>
                  <a:srgbClr val="FF0000"/>
                </a:solidFill>
                <a:effectLst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النباتات والطحالب وبعض أنواع البكتيريا </a:t>
            </a:r>
            <a:endParaRPr lang="en-US" sz="2400" b="1" u="sng" kern="1200" dirty="0">
              <a:solidFill>
                <a:srgbClr val="FF0000"/>
              </a:solidFill>
              <a:effectLst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6E718CD-B9AC-40B5-8D9F-2668A80EEA42}"/>
              </a:ext>
            </a:extLst>
          </p:cNvPr>
          <p:cNvSpPr txBox="1"/>
          <p:nvPr/>
        </p:nvSpPr>
        <p:spPr>
          <a:xfrm>
            <a:off x="6096000" y="5222580"/>
            <a:ext cx="2867892" cy="60016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  <a:tab pos="269875" algn="l"/>
              </a:tabLst>
            </a:pPr>
            <a:r>
              <a:rPr lang="ar-BH" sz="2400" b="1" u="sng" dirty="0">
                <a:solidFill>
                  <a:srgbClr val="FF0000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النهار</a:t>
            </a:r>
            <a:endParaRPr lang="en-US" sz="2400" b="1" u="sng" dirty="0">
              <a:solidFill>
                <a:srgbClr val="FF0000"/>
              </a:solidFill>
              <a:effectLst/>
              <a:latin typeface="Sakkal Majalla" panose="02000000000000000000" pitchFamily="2" charset="-78"/>
              <a:ea typeface="Times New Roman" panose="02020603050405020304" pitchFamily="18" charset="0"/>
              <a:cs typeface="Sakkal Majalla" panose="02000000000000000000" pitchFamily="2" charset="-78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8AD9001-464F-44F0-9F07-7B112E385A8B}"/>
              </a:ext>
            </a:extLst>
          </p:cNvPr>
          <p:cNvSpPr txBox="1"/>
          <p:nvPr/>
        </p:nvSpPr>
        <p:spPr>
          <a:xfrm>
            <a:off x="1088321" y="4106580"/>
            <a:ext cx="4170220" cy="60016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  <a:tab pos="269875" algn="l"/>
              </a:tabLst>
            </a:pPr>
            <a:r>
              <a:rPr lang="ar-BH" sz="2400" b="1" u="sng" dirty="0">
                <a:solidFill>
                  <a:srgbClr val="FF0000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ثاني اكسيد الكربون + ماء + طاقة</a:t>
            </a:r>
            <a:endParaRPr lang="en-US" sz="2400" b="1" u="sng" dirty="0">
              <a:solidFill>
                <a:srgbClr val="FF0000"/>
              </a:solidFill>
              <a:effectLst/>
              <a:latin typeface="Sakkal Majalla" panose="02000000000000000000" pitchFamily="2" charset="-78"/>
              <a:ea typeface="Times New Roman" panose="02020603050405020304" pitchFamily="18" charset="0"/>
              <a:cs typeface="Sakkal Majalla" panose="02000000000000000000" pitchFamily="2" charset="-78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47CDF27-0346-4CF9-A223-CC183853F7A0}"/>
              </a:ext>
            </a:extLst>
          </p:cNvPr>
          <p:cNvSpPr txBox="1"/>
          <p:nvPr/>
        </p:nvSpPr>
        <p:spPr>
          <a:xfrm>
            <a:off x="1765632" y="3566932"/>
            <a:ext cx="2867892" cy="60016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  <a:tab pos="269875" algn="l"/>
              </a:tabLst>
            </a:pPr>
            <a:r>
              <a:rPr lang="ar-BH" sz="2400" b="1" u="sng" dirty="0">
                <a:solidFill>
                  <a:srgbClr val="FF0000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الغذاء + الأكسجين</a:t>
            </a:r>
            <a:endParaRPr lang="en-US" sz="2400" b="1" u="sng" dirty="0">
              <a:solidFill>
                <a:srgbClr val="FF0000"/>
              </a:solidFill>
              <a:effectLst/>
              <a:latin typeface="Sakkal Majalla" panose="02000000000000000000" pitchFamily="2" charset="-78"/>
              <a:ea typeface="Times New Roman" panose="02020603050405020304" pitchFamily="18" charset="0"/>
              <a:cs typeface="Sakkal Majalla" panose="02000000000000000000" pitchFamily="2" charset="-78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5110EE8-8D49-4D16-87FB-737B932B87D1}"/>
              </a:ext>
            </a:extLst>
          </p:cNvPr>
          <p:cNvSpPr txBox="1"/>
          <p:nvPr/>
        </p:nvSpPr>
        <p:spPr>
          <a:xfrm>
            <a:off x="1742207" y="4692636"/>
            <a:ext cx="2867892" cy="60016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  <a:tab pos="269875" algn="l"/>
              </a:tabLst>
            </a:pPr>
            <a:r>
              <a:rPr lang="ar-BH" sz="2400" b="1" u="sng" dirty="0">
                <a:solidFill>
                  <a:srgbClr val="FF0000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الميتوكندريا</a:t>
            </a:r>
            <a:endParaRPr lang="en-US" sz="2400" b="1" u="sng" dirty="0">
              <a:solidFill>
                <a:srgbClr val="FF0000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434D4B6-6D02-41BD-A6B7-EED03FFAE4D1}"/>
              </a:ext>
            </a:extLst>
          </p:cNvPr>
          <p:cNvSpPr txBox="1"/>
          <p:nvPr/>
        </p:nvSpPr>
        <p:spPr>
          <a:xfrm>
            <a:off x="943475" y="5735122"/>
            <a:ext cx="4170220" cy="60016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  <a:tab pos="269875" algn="l"/>
              </a:tabLst>
            </a:pPr>
            <a:r>
              <a:rPr lang="ar-BH" altLang="ar-BH" sz="2400" b="1" u="sng" kern="1200" dirty="0">
                <a:solidFill>
                  <a:srgbClr val="FF0000"/>
                </a:solidFill>
                <a:effectLst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جميع المخلوقات الحية</a:t>
            </a:r>
            <a:endParaRPr lang="en-US" sz="2400" b="1" u="sng" kern="1200" dirty="0">
              <a:solidFill>
                <a:srgbClr val="FF0000"/>
              </a:solidFill>
              <a:effectLst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48D8485-A459-4F5E-AE4B-53CE176454FE}"/>
              </a:ext>
            </a:extLst>
          </p:cNvPr>
          <p:cNvSpPr txBox="1"/>
          <p:nvPr/>
        </p:nvSpPr>
        <p:spPr>
          <a:xfrm>
            <a:off x="1668975" y="5181597"/>
            <a:ext cx="2867892" cy="60016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  <a:tab pos="269875" algn="l"/>
              </a:tabLst>
            </a:pPr>
            <a:r>
              <a:rPr lang="ar-BH" sz="2400" b="1" u="sng" dirty="0">
                <a:solidFill>
                  <a:srgbClr val="FF0000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جميع الأوقات</a:t>
            </a:r>
            <a:endParaRPr lang="en-US" sz="2400" b="1" u="sng" dirty="0">
              <a:solidFill>
                <a:srgbClr val="FF0000"/>
              </a:solidFill>
              <a:effectLst/>
              <a:latin typeface="Sakkal Majalla" panose="02000000000000000000" pitchFamily="2" charset="-78"/>
              <a:ea typeface="Times New Roman" panose="02020603050405020304" pitchFamily="18" charset="0"/>
              <a:cs typeface="Sakkal Majalla" panose="02000000000000000000" pitchFamily="2" charset="-78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0E3981A-E3CF-4B32-9EA7-323E9469ED4E}"/>
              </a:ext>
            </a:extLst>
          </p:cNvPr>
          <p:cNvSpPr/>
          <p:nvPr/>
        </p:nvSpPr>
        <p:spPr>
          <a:xfrm>
            <a:off x="-10391" y="0"/>
            <a:ext cx="2096366" cy="6619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عالم</a:t>
            </a:r>
            <a:r>
              <a:rPr kumimoji="0" lang="ar-BH" altLang="en-US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الخلايا </a:t>
            </a:r>
            <a:r>
              <a:rPr kumimoji="0" lang="ar-BH" altLang="en-US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- العلوم –</a:t>
            </a:r>
          </a:p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en-US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الأول الإعدادي- الجزء الثاني </a:t>
            </a:r>
            <a:endParaRPr kumimoji="0" lang="en-US" altLang="en-US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09258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AA40C74-28AA-4615-9243-1585DEA59FDF}"/>
              </a:ext>
            </a:extLst>
          </p:cNvPr>
          <p:cNvSpPr/>
          <p:nvPr/>
        </p:nvSpPr>
        <p:spPr>
          <a:xfrm>
            <a:off x="2622331" y="-72737"/>
            <a:ext cx="8145518" cy="841802"/>
          </a:xfrm>
          <a:prstGeom prst="roundRect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>
              <a:spcBef>
                <a:spcPct val="0"/>
              </a:spcBef>
            </a:pPr>
            <a:r>
              <a:rPr lang="ar-BH" sz="4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التقويم النهائي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DDDD2D2-DCBF-44CC-979E-D07DE72825DD}"/>
              </a:ext>
            </a:extLst>
          </p:cNvPr>
          <p:cNvSpPr txBox="1"/>
          <p:nvPr/>
        </p:nvSpPr>
        <p:spPr>
          <a:xfrm>
            <a:off x="1221581" y="1207739"/>
            <a:ext cx="10456777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28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عزيزي الطالب: اختبر معلوماتك عن درس عالم الخلايا من خلال فتح الرابط الإلكتروني بالضغط على الشكل الذي أمامك: </a:t>
            </a:r>
          </a:p>
        </p:txBody>
      </p:sp>
      <p:pic>
        <p:nvPicPr>
          <p:cNvPr id="6" name="Graphic 5" descr="Clipboard Mixed">
            <a:hlinkClick r:id="rId4"/>
            <a:extLst>
              <a:ext uri="{FF2B5EF4-FFF2-40B4-BE49-F238E27FC236}">
                <a16:creationId xmlns:a16="http://schemas.microsoft.com/office/drawing/2014/main" id="{9C593D5F-EAC8-4A1E-A217-4B1A96B0DA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4274127" y="2364153"/>
            <a:ext cx="3437287" cy="3437287"/>
          </a:xfrm>
          <a:prstGeom prst="rect">
            <a:avLst/>
          </a:prstGeom>
        </p:spPr>
      </p:pic>
      <p:pic>
        <p:nvPicPr>
          <p:cNvPr id="10" name="Picture 9" descr="A picture containing text, book&#10;&#10;Description automatically generated">
            <a:extLst>
              <a:ext uri="{FF2B5EF4-FFF2-40B4-BE49-F238E27FC236}">
                <a16:creationId xmlns:a16="http://schemas.microsoft.com/office/drawing/2014/main" id="{CE395E60-4E35-4E94-BE67-AD1D68A8857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003" t="60043" r="5212" b="2477"/>
          <a:stretch>
            <a:fillRect/>
          </a:stretch>
        </p:blipFill>
        <p:spPr bwMode="auto">
          <a:xfrm>
            <a:off x="7317808" y="3665216"/>
            <a:ext cx="1405292" cy="1404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0E3981A-E3CF-4B32-9EA7-323E9469ED4E}"/>
              </a:ext>
            </a:extLst>
          </p:cNvPr>
          <p:cNvSpPr/>
          <p:nvPr/>
        </p:nvSpPr>
        <p:spPr>
          <a:xfrm>
            <a:off x="-10391" y="0"/>
            <a:ext cx="2096366" cy="6619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عالم</a:t>
            </a:r>
            <a:r>
              <a:rPr kumimoji="0" lang="ar-BH" altLang="en-US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الخلايا </a:t>
            </a:r>
            <a:r>
              <a:rPr kumimoji="0" lang="ar-BH" altLang="en-US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- العلوم –</a:t>
            </a:r>
          </a:p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en-US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الأول الإعدادي- الجزء الثاني </a:t>
            </a:r>
            <a:endParaRPr kumimoji="0" lang="en-US" altLang="en-US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27923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D26BC652-9F2B-4189-8EA4-5D2C1679D3BF}"/>
              </a:ext>
            </a:extLst>
          </p:cNvPr>
          <p:cNvSpPr/>
          <p:nvPr/>
        </p:nvSpPr>
        <p:spPr>
          <a:xfrm>
            <a:off x="3297507" y="2021961"/>
            <a:ext cx="5680345" cy="318454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BH" sz="6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انتهى الدرس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0E3981A-E3CF-4B32-9EA7-323E9469ED4E}"/>
              </a:ext>
            </a:extLst>
          </p:cNvPr>
          <p:cNvSpPr/>
          <p:nvPr/>
        </p:nvSpPr>
        <p:spPr>
          <a:xfrm>
            <a:off x="-10391" y="0"/>
            <a:ext cx="2096366" cy="6619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عالم</a:t>
            </a:r>
            <a:r>
              <a:rPr kumimoji="0" lang="ar-BH" altLang="en-US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الخلايا </a:t>
            </a:r>
            <a:r>
              <a:rPr kumimoji="0" lang="ar-BH" altLang="en-US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- العلوم –</a:t>
            </a:r>
          </a:p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altLang="en-US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الأول الإعدادي- الجزء الثاني </a:t>
            </a:r>
            <a:endParaRPr kumimoji="0" lang="en-US" altLang="en-US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71048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9B6F7093-7B83-4D0A-BC1F-683D122F6A48}" vid="{1FAA4335-E554-4125-ACCC-D1CCCAA2166B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9B6F7093-7B83-4D0A-BC1F-683D122F6A48}" vid="{1FAA4335-E554-4125-ACCC-D1CCCAA2166B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PPT TMPLT.potx</Template>
  <TotalTime>84</TotalTime>
  <Words>681</Words>
  <Application>Microsoft Office PowerPoint</Application>
  <PresentationFormat>Widescreen</PresentationFormat>
  <Paragraphs>179</Paragraphs>
  <Slides>13</Slides>
  <Notes>11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Arial</vt:lpstr>
      <vt:lpstr>Calibri</vt:lpstr>
      <vt:lpstr>Calibri Light</vt:lpstr>
      <vt:lpstr>Sakkal Majalla</vt:lpstr>
      <vt:lpstr>Times New Roman</vt:lpstr>
      <vt:lpstr>Office Theme</vt:lpstr>
      <vt:lpstr>1_Office Theme</vt:lpstr>
      <vt:lpstr>Bitmap Image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Maryam Khaled Mohamed Ebrahim Busaad</dc:creator>
  <cp:lastModifiedBy>user</cp:lastModifiedBy>
  <cp:revision>574</cp:revision>
  <dcterms:created xsi:type="dcterms:W3CDTF">2020-03-04T10:47:58Z</dcterms:created>
  <dcterms:modified xsi:type="dcterms:W3CDTF">2020-10-08T06:42:39Z</dcterms:modified>
</cp:coreProperties>
</file>