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2FA"/>
    <a:srgbClr val="FFFFCC"/>
    <a:srgbClr val="FFE5FF"/>
    <a:srgbClr val="EEF7E9"/>
    <a:srgbClr val="E1F4FF"/>
    <a:srgbClr val="FFC1FF"/>
    <a:srgbClr val="CCECFF"/>
    <a:srgbClr val="FFFFC1"/>
    <a:srgbClr val="FF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B6E346-857F-41C9-80ED-57E9C978CBFE}" type="doc">
      <dgm:prSet loTypeId="urn:microsoft.com/office/officeart/2005/8/layout/pyramid2" loCatId="list" qsTypeId="urn:microsoft.com/office/officeart/2005/8/quickstyle/simple1" qsCatId="simple" csTypeId="urn:microsoft.com/office/officeart/2005/8/colors/colorful4" csCatId="colorful" phldr="1"/>
      <dgm:spPr/>
    </dgm:pt>
    <dgm:pt modelId="{AF75BC4C-D84C-444E-B14C-0FDD005D9B32}">
      <dgm:prSet phldrT="[Text]" custT="1"/>
      <dgm:spPr/>
      <dgm:t>
        <a:bodyPr/>
        <a:lstStyle/>
        <a:p>
          <a:r>
            <a:rPr lang="ar-BH" sz="4000" dirty="0">
              <a:cs typeface="Akhbar MT" pitchFamily="2" charset="-78"/>
            </a:rPr>
            <a:t>السلطة التنفيذية</a:t>
          </a:r>
          <a:endParaRPr lang="en-US" sz="4000" dirty="0">
            <a:cs typeface="Akhbar MT" pitchFamily="2" charset="-78"/>
          </a:endParaRPr>
        </a:p>
      </dgm:t>
    </dgm:pt>
    <dgm:pt modelId="{82B6DE48-E414-4A91-B7F5-53E253ADFE9C}" type="parTrans" cxnId="{95F93D23-1CBB-438F-B603-9552D35F1E07}">
      <dgm:prSet/>
      <dgm:spPr/>
      <dgm:t>
        <a:bodyPr/>
        <a:lstStyle/>
        <a:p>
          <a:endParaRPr lang="en-US"/>
        </a:p>
      </dgm:t>
    </dgm:pt>
    <dgm:pt modelId="{0493BBD8-3FBC-475E-97FA-1B6B066C3C0F}" type="sibTrans" cxnId="{95F93D23-1CBB-438F-B603-9552D35F1E07}">
      <dgm:prSet/>
      <dgm:spPr/>
      <dgm:t>
        <a:bodyPr/>
        <a:lstStyle/>
        <a:p>
          <a:endParaRPr lang="en-US"/>
        </a:p>
      </dgm:t>
    </dgm:pt>
    <dgm:pt modelId="{F911D63B-C53E-4F63-A058-5B877B246B08}">
      <dgm:prSet phldrT="[Text]" custT="1"/>
      <dgm:spPr/>
      <dgm:t>
        <a:bodyPr/>
        <a:lstStyle/>
        <a:p>
          <a:r>
            <a:rPr lang="ar-BH" sz="4000" dirty="0">
              <a:cs typeface="Akhbar MT" pitchFamily="2" charset="-78"/>
            </a:rPr>
            <a:t>السلطة القضائية</a:t>
          </a:r>
          <a:endParaRPr lang="en-US" sz="4000" dirty="0">
            <a:cs typeface="Akhbar MT" pitchFamily="2" charset="-78"/>
          </a:endParaRPr>
        </a:p>
      </dgm:t>
    </dgm:pt>
    <dgm:pt modelId="{DE5B998D-875C-49B6-8850-0C4BBAE4E3BA}" type="parTrans" cxnId="{AF612974-0065-48B4-8318-87C400B89208}">
      <dgm:prSet/>
      <dgm:spPr/>
      <dgm:t>
        <a:bodyPr/>
        <a:lstStyle/>
        <a:p>
          <a:endParaRPr lang="en-US"/>
        </a:p>
      </dgm:t>
    </dgm:pt>
    <dgm:pt modelId="{5E4C67EF-FA7A-4F76-B4F3-051B95585C81}" type="sibTrans" cxnId="{AF612974-0065-48B4-8318-87C400B89208}">
      <dgm:prSet/>
      <dgm:spPr/>
      <dgm:t>
        <a:bodyPr/>
        <a:lstStyle/>
        <a:p>
          <a:endParaRPr lang="en-US"/>
        </a:p>
      </dgm:t>
    </dgm:pt>
    <dgm:pt modelId="{6FE32C90-FDAC-433D-AC45-1F9BD56EF497}">
      <dgm:prSet phldrT="[Text]" custT="1"/>
      <dgm:spPr/>
      <dgm:t>
        <a:bodyPr/>
        <a:lstStyle/>
        <a:p>
          <a:r>
            <a:rPr lang="ar-BH" sz="4000" dirty="0">
              <a:cs typeface="Akhbar MT" pitchFamily="2" charset="-78"/>
            </a:rPr>
            <a:t>السلطة التشريعية</a:t>
          </a:r>
          <a:endParaRPr lang="en-US" sz="4000" dirty="0">
            <a:cs typeface="Akhbar MT" pitchFamily="2" charset="-78"/>
          </a:endParaRPr>
        </a:p>
      </dgm:t>
    </dgm:pt>
    <dgm:pt modelId="{069A274F-CF8E-4147-BB73-56344FC73185}" type="parTrans" cxnId="{CCF5A4AB-651E-4256-96E2-1C9A2765BB8A}">
      <dgm:prSet/>
      <dgm:spPr/>
      <dgm:t>
        <a:bodyPr/>
        <a:lstStyle/>
        <a:p>
          <a:endParaRPr lang="en-US"/>
        </a:p>
      </dgm:t>
    </dgm:pt>
    <dgm:pt modelId="{FD6AA9A2-DD97-4EE8-A767-ABC591B728AD}" type="sibTrans" cxnId="{CCF5A4AB-651E-4256-96E2-1C9A2765BB8A}">
      <dgm:prSet/>
      <dgm:spPr/>
      <dgm:t>
        <a:bodyPr/>
        <a:lstStyle/>
        <a:p>
          <a:endParaRPr lang="en-US"/>
        </a:p>
      </dgm:t>
    </dgm:pt>
    <dgm:pt modelId="{13CF7C1C-4C31-43A8-9102-E5F9F2019328}" type="pres">
      <dgm:prSet presAssocID="{32B6E346-857F-41C9-80ED-57E9C978CBFE}" presName="compositeShape" presStyleCnt="0">
        <dgm:presLayoutVars>
          <dgm:dir/>
          <dgm:resizeHandles/>
        </dgm:presLayoutVars>
      </dgm:prSet>
      <dgm:spPr/>
    </dgm:pt>
    <dgm:pt modelId="{3C623051-B216-40E7-98CF-D266CC575BCB}" type="pres">
      <dgm:prSet presAssocID="{32B6E346-857F-41C9-80ED-57E9C978CBFE}" presName="pyramid" presStyleLbl="node1" presStyleIdx="0" presStyleCnt="1" custLinFactNeighborX="219" custLinFactNeighborY="-3065"/>
      <dgm:spPr>
        <a:solidFill>
          <a:schemeClr val="accent2">
            <a:lumMod val="60000"/>
            <a:lumOff val="40000"/>
          </a:schemeClr>
        </a:solidFill>
      </dgm:spPr>
    </dgm:pt>
    <dgm:pt modelId="{C71DCD92-5FD9-4975-B315-C739C5766304}" type="pres">
      <dgm:prSet presAssocID="{32B6E346-857F-41C9-80ED-57E9C978CBFE}" presName="theList" presStyleCnt="0"/>
      <dgm:spPr/>
    </dgm:pt>
    <dgm:pt modelId="{A96B3FBB-093F-4B7F-A174-5340E1E21311}" type="pres">
      <dgm:prSet presAssocID="{AF75BC4C-D84C-444E-B14C-0FDD005D9B32}" presName="aNode" presStyleLbl="fgAcc1" presStyleIdx="0" presStyleCnt="3" custScaleX="119558">
        <dgm:presLayoutVars>
          <dgm:bulletEnabled val="1"/>
        </dgm:presLayoutVars>
      </dgm:prSet>
      <dgm:spPr/>
    </dgm:pt>
    <dgm:pt modelId="{1FBBE123-B430-4438-8A74-6BC81FAF88BB}" type="pres">
      <dgm:prSet presAssocID="{AF75BC4C-D84C-444E-B14C-0FDD005D9B32}" presName="aSpace" presStyleCnt="0"/>
      <dgm:spPr/>
    </dgm:pt>
    <dgm:pt modelId="{CC3B9F8A-CE4A-47D3-9B9A-59DD9A5AE757}" type="pres">
      <dgm:prSet presAssocID="{F911D63B-C53E-4F63-A058-5B877B246B08}" presName="aNode" presStyleLbl="fgAcc1" presStyleIdx="1" presStyleCnt="3" custScaleX="119713" custLinFactY="104696" custLinFactNeighborX="2752" custLinFactNeighborY="200000">
        <dgm:presLayoutVars>
          <dgm:bulletEnabled val="1"/>
        </dgm:presLayoutVars>
      </dgm:prSet>
      <dgm:spPr/>
    </dgm:pt>
    <dgm:pt modelId="{73C7B934-A3FA-4054-AE3C-959D77C2CA0E}" type="pres">
      <dgm:prSet presAssocID="{F911D63B-C53E-4F63-A058-5B877B246B08}" presName="aSpace" presStyleCnt="0"/>
      <dgm:spPr/>
    </dgm:pt>
    <dgm:pt modelId="{3B3CF980-A430-4D16-B04B-0E41E3C805DB}" type="pres">
      <dgm:prSet presAssocID="{6FE32C90-FDAC-433D-AC45-1F9BD56EF497}" presName="aNode" presStyleLbl="fgAcc1" presStyleIdx="2" presStyleCnt="3" custScaleX="120038" custLinFactY="-93750" custLinFactNeighborX="2063" custLinFactNeighborY="-100000">
        <dgm:presLayoutVars>
          <dgm:bulletEnabled val="1"/>
        </dgm:presLayoutVars>
      </dgm:prSet>
      <dgm:spPr/>
    </dgm:pt>
    <dgm:pt modelId="{274C0566-E59D-4FC8-BA55-6E39400FB409}" type="pres">
      <dgm:prSet presAssocID="{6FE32C90-FDAC-433D-AC45-1F9BD56EF497}" presName="aSpace" presStyleCnt="0"/>
      <dgm:spPr/>
    </dgm:pt>
  </dgm:ptLst>
  <dgm:cxnLst>
    <dgm:cxn modelId="{E85F3B0C-6103-41E3-92C4-442FCECEE847}" type="presOf" srcId="{6FE32C90-FDAC-433D-AC45-1F9BD56EF497}" destId="{3B3CF980-A430-4D16-B04B-0E41E3C805DB}" srcOrd="0" destOrd="0" presId="urn:microsoft.com/office/officeart/2005/8/layout/pyramid2"/>
    <dgm:cxn modelId="{95F93D23-1CBB-438F-B603-9552D35F1E07}" srcId="{32B6E346-857F-41C9-80ED-57E9C978CBFE}" destId="{AF75BC4C-D84C-444E-B14C-0FDD005D9B32}" srcOrd="0" destOrd="0" parTransId="{82B6DE48-E414-4A91-B7F5-53E253ADFE9C}" sibTransId="{0493BBD8-3FBC-475E-97FA-1B6B066C3C0F}"/>
    <dgm:cxn modelId="{AF612974-0065-48B4-8318-87C400B89208}" srcId="{32B6E346-857F-41C9-80ED-57E9C978CBFE}" destId="{F911D63B-C53E-4F63-A058-5B877B246B08}" srcOrd="1" destOrd="0" parTransId="{DE5B998D-875C-49B6-8850-0C4BBAE4E3BA}" sibTransId="{5E4C67EF-FA7A-4F76-B4F3-051B95585C81}"/>
    <dgm:cxn modelId="{F4A12A89-4F1B-461E-B7CC-27B90575863A}" type="presOf" srcId="{F911D63B-C53E-4F63-A058-5B877B246B08}" destId="{CC3B9F8A-CE4A-47D3-9B9A-59DD9A5AE757}" srcOrd="0" destOrd="0" presId="urn:microsoft.com/office/officeart/2005/8/layout/pyramid2"/>
    <dgm:cxn modelId="{5C08B590-2327-49EA-B61A-D92E124F52EF}" type="presOf" srcId="{32B6E346-857F-41C9-80ED-57E9C978CBFE}" destId="{13CF7C1C-4C31-43A8-9102-E5F9F2019328}" srcOrd="0" destOrd="0" presId="urn:microsoft.com/office/officeart/2005/8/layout/pyramid2"/>
    <dgm:cxn modelId="{CCF5A4AB-651E-4256-96E2-1C9A2765BB8A}" srcId="{32B6E346-857F-41C9-80ED-57E9C978CBFE}" destId="{6FE32C90-FDAC-433D-AC45-1F9BD56EF497}" srcOrd="2" destOrd="0" parTransId="{069A274F-CF8E-4147-BB73-56344FC73185}" sibTransId="{FD6AA9A2-DD97-4EE8-A767-ABC591B728AD}"/>
    <dgm:cxn modelId="{F9BC30AE-FF71-4C96-AB55-DCD2C5DF6B2F}" type="presOf" srcId="{AF75BC4C-D84C-444E-B14C-0FDD005D9B32}" destId="{A96B3FBB-093F-4B7F-A174-5340E1E21311}" srcOrd="0" destOrd="0" presId="urn:microsoft.com/office/officeart/2005/8/layout/pyramid2"/>
    <dgm:cxn modelId="{D8673745-5E78-416B-94CB-81EC5A03C5F5}" type="presParOf" srcId="{13CF7C1C-4C31-43A8-9102-E5F9F2019328}" destId="{3C623051-B216-40E7-98CF-D266CC575BCB}" srcOrd="0" destOrd="0" presId="urn:microsoft.com/office/officeart/2005/8/layout/pyramid2"/>
    <dgm:cxn modelId="{5EBC848D-0DFD-4812-B6DD-FCDDAE4EB05C}" type="presParOf" srcId="{13CF7C1C-4C31-43A8-9102-E5F9F2019328}" destId="{C71DCD92-5FD9-4975-B315-C739C5766304}" srcOrd="1" destOrd="0" presId="urn:microsoft.com/office/officeart/2005/8/layout/pyramid2"/>
    <dgm:cxn modelId="{2857CE4E-14B3-4098-8680-D562E1CD8FF8}" type="presParOf" srcId="{C71DCD92-5FD9-4975-B315-C739C5766304}" destId="{A96B3FBB-093F-4B7F-A174-5340E1E21311}" srcOrd="0" destOrd="0" presId="urn:microsoft.com/office/officeart/2005/8/layout/pyramid2"/>
    <dgm:cxn modelId="{E06FEC69-9B43-496F-B5CC-CD1E1802A9DA}" type="presParOf" srcId="{C71DCD92-5FD9-4975-B315-C739C5766304}" destId="{1FBBE123-B430-4438-8A74-6BC81FAF88BB}" srcOrd="1" destOrd="0" presId="urn:microsoft.com/office/officeart/2005/8/layout/pyramid2"/>
    <dgm:cxn modelId="{79BA696F-A237-4142-B3D0-B93B87785610}" type="presParOf" srcId="{C71DCD92-5FD9-4975-B315-C739C5766304}" destId="{CC3B9F8A-CE4A-47D3-9B9A-59DD9A5AE757}" srcOrd="2" destOrd="0" presId="urn:microsoft.com/office/officeart/2005/8/layout/pyramid2"/>
    <dgm:cxn modelId="{C476FA43-9343-42A1-B828-4231B00E91EA}" type="presParOf" srcId="{C71DCD92-5FD9-4975-B315-C739C5766304}" destId="{73C7B934-A3FA-4054-AE3C-959D77C2CA0E}" srcOrd="3" destOrd="0" presId="urn:microsoft.com/office/officeart/2005/8/layout/pyramid2"/>
    <dgm:cxn modelId="{1002866D-566F-4C62-9B6C-E7801CA0AB6B}" type="presParOf" srcId="{C71DCD92-5FD9-4975-B315-C739C5766304}" destId="{3B3CF980-A430-4D16-B04B-0E41E3C805DB}" srcOrd="4" destOrd="0" presId="urn:microsoft.com/office/officeart/2005/8/layout/pyramid2"/>
    <dgm:cxn modelId="{0148C623-DBEA-40EE-99F8-D5ACDE21B88A}" type="presParOf" srcId="{C71DCD92-5FD9-4975-B315-C739C5766304}" destId="{274C0566-E59D-4FC8-BA55-6E39400FB40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23051-B216-40E7-98CF-D266CC575BCB}">
      <dsp:nvSpPr>
        <dsp:cNvPr id="0" name=""/>
        <dsp:cNvSpPr/>
      </dsp:nvSpPr>
      <dsp:spPr>
        <a:xfrm>
          <a:off x="2623622" y="0"/>
          <a:ext cx="4351338" cy="4351338"/>
        </a:xfrm>
        <a:prstGeom prst="triangl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6B3FBB-093F-4B7F-A174-5340E1E21311}">
      <dsp:nvSpPr>
        <dsp:cNvPr id="0" name=""/>
        <dsp:cNvSpPr/>
      </dsp:nvSpPr>
      <dsp:spPr>
        <a:xfrm>
          <a:off x="4513176" y="437470"/>
          <a:ext cx="3381542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kern="1200" dirty="0">
              <a:cs typeface="Akhbar MT" pitchFamily="2" charset="-78"/>
            </a:rPr>
            <a:t>السلطة التنفيذية</a:t>
          </a:r>
          <a:endParaRPr lang="en-US" sz="4000" kern="1200" dirty="0">
            <a:cs typeface="Akhbar MT" pitchFamily="2" charset="-78"/>
          </a:endParaRPr>
        </a:p>
      </dsp:txBody>
      <dsp:txXfrm>
        <a:off x="4563459" y="487753"/>
        <a:ext cx="3280976" cy="929477"/>
      </dsp:txXfrm>
    </dsp:sp>
    <dsp:sp modelId="{CC3B9F8A-CE4A-47D3-9B9A-59DD9A5AE757}">
      <dsp:nvSpPr>
        <dsp:cNvPr id="0" name=""/>
        <dsp:cNvSpPr/>
      </dsp:nvSpPr>
      <dsp:spPr>
        <a:xfrm>
          <a:off x="4588820" y="2932194"/>
          <a:ext cx="3385926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kern="1200" dirty="0">
              <a:cs typeface="Akhbar MT" pitchFamily="2" charset="-78"/>
            </a:rPr>
            <a:t>السلطة القضائية</a:t>
          </a:r>
          <a:endParaRPr lang="en-US" sz="4000" kern="1200" dirty="0">
            <a:cs typeface="Akhbar MT" pitchFamily="2" charset="-78"/>
          </a:endParaRPr>
        </a:p>
      </dsp:txBody>
      <dsp:txXfrm>
        <a:off x="4639103" y="2982477"/>
        <a:ext cx="3285360" cy="929477"/>
      </dsp:txXfrm>
    </dsp:sp>
    <dsp:sp modelId="{3B3CF980-A430-4D16-B04B-0E41E3C805DB}">
      <dsp:nvSpPr>
        <dsp:cNvPr id="0" name=""/>
        <dsp:cNvSpPr/>
      </dsp:nvSpPr>
      <dsp:spPr>
        <a:xfrm>
          <a:off x="4564737" y="1660647"/>
          <a:ext cx="3395118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kern="1200" dirty="0">
              <a:cs typeface="Akhbar MT" pitchFamily="2" charset="-78"/>
            </a:rPr>
            <a:t>السلطة التشريعية</a:t>
          </a:r>
          <a:endParaRPr lang="en-US" sz="4000" kern="1200" dirty="0">
            <a:cs typeface="Akhbar MT" pitchFamily="2" charset="-78"/>
          </a:endParaRPr>
        </a:p>
      </dsp:txBody>
      <dsp:txXfrm>
        <a:off x="4615020" y="1710930"/>
        <a:ext cx="3294552" cy="929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3"/>
          <p:cNvSpPr/>
          <p:nvPr userDrawn="1"/>
        </p:nvSpPr>
        <p:spPr>
          <a:xfrm>
            <a:off x="50393" y="89106"/>
            <a:ext cx="3988207" cy="41710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دولة القانون – التربية للمواطنة للصف الأول الإعدادي</a:t>
            </a:r>
            <a:endParaRPr lang="en-US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532BD18-50F9-4A4F-90E9-C489A621D245}"/>
              </a:ext>
            </a:extLst>
          </p:cNvPr>
          <p:cNvSpPr>
            <a:spLocks/>
          </p:cNvSpPr>
          <p:nvPr userDrawn="1"/>
        </p:nvSpPr>
        <p:spPr>
          <a:xfrm>
            <a:off x="7536427" y="6477000"/>
            <a:ext cx="4232532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الثاني 2021-2022م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/>
          </p:cNvSpPr>
          <p:nvPr userDrawn="1"/>
        </p:nvSpPr>
        <p:spPr>
          <a:xfrm>
            <a:off x="7300452" y="6477000"/>
            <a:ext cx="4439010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 /><Relationship Id="rId3" Type="http://schemas.openxmlformats.org/officeDocument/2006/relationships/slide" Target="slide3.xml" /><Relationship Id="rId7" Type="http://schemas.openxmlformats.org/officeDocument/2006/relationships/hyperlink" Target="https://www.edunet.bh/e_content/level_2/stage_7/subject_ID_4/Part_3/e_books/Muwatana-G7-2018/Muwatana%20G7%202018/files/assets/basic-html/page-1.html" TargetMode="Externa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6" Type="http://schemas.openxmlformats.org/officeDocument/2006/relationships/slide" Target="slide10.xml" /><Relationship Id="rId5" Type="http://schemas.openxmlformats.org/officeDocument/2006/relationships/slide" Target="slide5.xml" /><Relationship Id="rId4" Type="http://schemas.openxmlformats.org/officeDocument/2006/relationships/slide" Target="slide4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 /><Relationship Id="rId2" Type="http://schemas.openxmlformats.org/officeDocument/2006/relationships/slide" Target="slide2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 /><Relationship Id="rId2" Type="http://schemas.openxmlformats.org/officeDocument/2006/relationships/slide" Target="slide3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4" Type="http://schemas.openxmlformats.org/officeDocument/2006/relationships/slide" Target="slide6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 /><Relationship Id="rId3" Type="http://schemas.openxmlformats.org/officeDocument/2006/relationships/diagramLayout" Target="../diagrams/layout1.xml" /><Relationship Id="rId7" Type="http://schemas.openxmlformats.org/officeDocument/2006/relationships/slide" Target="slide5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.jpg" /><Relationship Id="rId5" Type="http://schemas.openxmlformats.org/officeDocument/2006/relationships/image" Target="../media/image5.jpeg" /><Relationship Id="rId4" Type="http://schemas.openxmlformats.org/officeDocument/2006/relationships/slide" Target="slide8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4" Type="http://schemas.openxmlformats.org/officeDocument/2006/relationships/slide" Target="slide9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9.png" /><Relationship Id="rId4" Type="http://schemas.openxmlformats.org/officeDocument/2006/relationships/slide" Target="slide10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 /><Relationship Id="rId2" Type="http://schemas.openxmlformats.org/officeDocument/2006/relationships/slide" Target="slide9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 /><Relationship Id="rId2" Type="http://schemas.openxmlformats.org/officeDocument/2006/relationships/slide" Target="slide10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1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Top Corners One Rounded and One Snipped 1">
            <a:extLst>
              <a:ext uri="{FF2B5EF4-FFF2-40B4-BE49-F238E27FC236}">
                <a16:creationId xmlns:a16="http://schemas.microsoft.com/office/drawing/2014/main" id="{951A5BDA-860B-4642-885E-D5AE631EAE0D}"/>
              </a:ext>
            </a:extLst>
          </p:cNvPr>
          <p:cNvSpPr/>
          <p:nvPr/>
        </p:nvSpPr>
        <p:spPr>
          <a:xfrm>
            <a:off x="2969787" y="1587785"/>
            <a:ext cx="6100024" cy="1279286"/>
          </a:xfrm>
          <a:prstGeom prst="snip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solidFill>
                  <a:schemeClr val="tx1"/>
                </a:solidFill>
                <a:cs typeface="Akhbar MT" pitchFamily="2" charset="-78"/>
              </a:rPr>
              <a:t>مادة التربية للمواطنة </a:t>
            </a:r>
          </a:p>
          <a:p>
            <a:pPr algn="ctr"/>
            <a:r>
              <a:rPr lang="ar-BH" sz="4000" b="1" dirty="0">
                <a:solidFill>
                  <a:schemeClr val="tx1"/>
                </a:solidFill>
                <a:cs typeface="Akhbar MT" pitchFamily="2" charset="-78"/>
              </a:rPr>
              <a:t>الصف الأول الإعدادي </a:t>
            </a:r>
            <a:endParaRPr lang="en-US" sz="40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5" name="Rectangle: Rounded Corners 2">
            <a:hlinkClick r:id="rId3" action="ppaction://hlinksldjump"/>
            <a:extLst>
              <a:ext uri="{FF2B5EF4-FFF2-40B4-BE49-F238E27FC236}">
                <a16:creationId xmlns:a16="http://schemas.microsoft.com/office/drawing/2014/main" id="{B669552F-5B17-4FCC-A3B7-14D83EE3D1F1}"/>
              </a:ext>
            </a:extLst>
          </p:cNvPr>
          <p:cNvSpPr/>
          <p:nvPr/>
        </p:nvSpPr>
        <p:spPr>
          <a:xfrm>
            <a:off x="4966940" y="4726053"/>
            <a:ext cx="2305050" cy="5810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dirty="0">
                <a:solidFill>
                  <a:schemeClr val="tx1"/>
                </a:solidFill>
                <a:cs typeface="Akhbar MT" pitchFamily="2" charset="-78"/>
              </a:rPr>
              <a:t>دخول</a:t>
            </a:r>
            <a:r>
              <a:rPr lang="ar-BH" sz="3600" dirty="0">
                <a:cs typeface="Akhbar MT" pitchFamily="2" charset="-78"/>
              </a:rPr>
              <a:t> </a:t>
            </a:r>
            <a:endParaRPr lang="en-US" sz="3600" dirty="0">
              <a:cs typeface="Akhbar MT" pitchFamily="2" charset="-78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8C81B44-7745-47FA-8DA4-ADDBE0CC58D2}"/>
              </a:ext>
            </a:extLst>
          </p:cNvPr>
          <p:cNvSpPr txBox="1">
            <a:spLocks/>
          </p:cNvSpPr>
          <p:nvPr/>
        </p:nvSpPr>
        <p:spPr>
          <a:xfrm>
            <a:off x="3543300" y="3824158"/>
            <a:ext cx="5105400" cy="5143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BH" sz="3600" b="1" dirty="0">
                <a:cs typeface="Akhbar MT" pitchFamily="2" charset="-78"/>
              </a:rPr>
              <a:t> مملكة البحرين – دولة القانون</a:t>
            </a:r>
            <a:endParaRPr lang="en-US" sz="3600" b="1" dirty="0">
              <a:cs typeface="Akhbar MT" pitchFamily="2" charset="-78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48C81B44-7745-47FA-8DA4-ADDBE0CC58D2}"/>
              </a:ext>
            </a:extLst>
          </p:cNvPr>
          <p:cNvSpPr txBox="1">
            <a:spLocks/>
          </p:cNvSpPr>
          <p:nvPr/>
        </p:nvSpPr>
        <p:spPr>
          <a:xfrm>
            <a:off x="3543300" y="3068203"/>
            <a:ext cx="5105400" cy="514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BH" sz="3600" b="1" dirty="0">
                <a:cs typeface="Akhbar MT" pitchFamily="2" charset="-78"/>
              </a:rPr>
              <a:t>الدرس السادس</a:t>
            </a:r>
            <a:endParaRPr lang="en-US" sz="3600" b="1" dirty="0">
              <a:cs typeface="Akhbar MT" pitchFamily="2" charset="-78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48C81B44-7745-47FA-8DA4-ADDBE0CC58D2}"/>
              </a:ext>
            </a:extLst>
          </p:cNvPr>
          <p:cNvSpPr txBox="1">
            <a:spLocks/>
          </p:cNvSpPr>
          <p:nvPr/>
        </p:nvSpPr>
        <p:spPr>
          <a:xfrm>
            <a:off x="8648700" y="5528447"/>
            <a:ext cx="2996119" cy="514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BH" b="1" dirty="0">
                <a:cs typeface="Akhbar MT" pitchFamily="2" charset="-78"/>
              </a:rPr>
              <a:t> الصفحة 30-33</a:t>
            </a:r>
            <a:endParaRPr lang="en-US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1">
            <a:hlinkClick r:id="rId3" action="ppaction://hlinksldjump"/>
            <a:extLst>
              <a:ext uri="{FF2B5EF4-FFF2-40B4-BE49-F238E27FC236}">
                <a16:creationId xmlns:a16="http://schemas.microsoft.com/office/drawing/2014/main" id="{4ACFE632-B911-49AB-BFED-5EDEE0216DB7}"/>
              </a:ext>
            </a:extLst>
          </p:cNvPr>
          <p:cNvSpPr txBox="1">
            <a:spLocks/>
          </p:cNvSpPr>
          <p:nvPr/>
        </p:nvSpPr>
        <p:spPr>
          <a:xfrm>
            <a:off x="4068414" y="2536470"/>
            <a:ext cx="4048852" cy="6965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BH" sz="3600" b="1" dirty="0">
                <a:cs typeface="Akhbar MT" pitchFamily="2" charset="-78"/>
              </a:rPr>
              <a:t>أهداف الدرس </a:t>
            </a:r>
            <a:endParaRPr lang="en-US" sz="3600" b="1" dirty="0">
              <a:cs typeface="Akhbar MT" pitchFamily="2" charset="-78"/>
            </a:endParaRPr>
          </a:p>
        </p:txBody>
      </p:sp>
      <p:sp>
        <p:nvSpPr>
          <p:cNvPr id="36" name="Title 1">
            <a:hlinkClick r:id="rId4" action="ppaction://hlinksldjump"/>
            <a:extLst>
              <a:ext uri="{FF2B5EF4-FFF2-40B4-BE49-F238E27FC236}">
                <a16:creationId xmlns:a16="http://schemas.microsoft.com/office/drawing/2014/main" id="{FC7F67DB-7658-44CB-9806-1C3962C4101D}"/>
              </a:ext>
            </a:extLst>
          </p:cNvPr>
          <p:cNvSpPr txBox="1">
            <a:spLocks/>
          </p:cNvSpPr>
          <p:nvPr/>
        </p:nvSpPr>
        <p:spPr>
          <a:xfrm>
            <a:off x="4068414" y="3505650"/>
            <a:ext cx="4048852" cy="6976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3200" b="1" dirty="0">
                <a:cs typeface="Akhbar MT" pitchFamily="2" charset="-78"/>
              </a:rPr>
              <a:t>أولًا: مقومات دولة القانون </a:t>
            </a:r>
            <a:endParaRPr lang="en-US" sz="3200" b="1" dirty="0">
              <a:cs typeface="Akhbar MT" pitchFamily="2" charset="-78"/>
            </a:endParaRPr>
          </a:p>
        </p:txBody>
      </p:sp>
      <p:sp>
        <p:nvSpPr>
          <p:cNvPr id="37" name="Title 1">
            <a:hlinkClick r:id="rId5" action="ppaction://hlinksldjump"/>
            <a:extLst>
              <a:ext uri="{FF2B5EF4-FFF2-40B4-BE49-F238E27FC236}">
                <a16:creationId xmlns:a16="http://schemas.microsoft.com/office/drawing/2014/main" id="{0CAF5A2B-6598-413B-88BE-C216A5115194}"/>
              </a:ext>
            </a:extLst>
          </p:cNvPr>
          <p:cNvSpPr txBox="1">
            <a:spLocks/>
          </p:cNvSpPr>
          <p:nvPr/>
        </p:nvSpPr>
        <p:spPr>
          <a:xfrm>
            <a:off x="4068414" y="4483646"/>
            <a:ext cx="4048850" cy="6472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BH" sz="2800" b="1" dirty="0">
                <a:cs typeface="Akhbar MT" pitchFamily="2" charset="-78"/>
              </a:rPr>
              <a:t>ثانيًا:السلطات في مملكة البحرين</a:t>
            </a:r>
            <a:endParaRPr lang="en-US" sz="2800" b="1" dirty="0">
              <a:cs typeface="Akhbar MT" pitchFamily="2" charset="-78"/>
            </a:endParaRPr>
          </a:p>
        </p:txBody>
      </p:sp>
      <p:sp>
        <p:nvSpPr>
          <p:cNvPr id="39" name="Title 1">
            <a:hlinkClick r:id="rId6" action="ppaction://hlinksldjump"/>
            <a:extLst>
              <a:ext uri="{FF2B5EF4-FFF2-40B4-BE49-F238E27FC236}">
                <a16:creationId xmlns:a16="http://schemas.microsoft.com/office/drawing/2014/main" id="{9012B57F-0D90-43D0-A2AB-75B4DFCD8CAF}"/>
              </a:ext>
            </a:extLst>
          </p:cNvPr>
          <p:cNvSpPr txBox="1">
            <a:spLocks/>
          </p:cNvSpPr>
          <p:nvPr/>
        </p:nvSpPr>
        <p:spPr>
          <a:xfrm>
            <a:off x="4068415" y="5411235"/>
            <a:ext cx="4057414" cy="687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BH" sz="3200" b="1" dirty="0">
                <a:cs typeface="Akhbar MT" pitchFamily="2" charset="-78"/>
              </a:rPr>
              <a:t>ثالثًا:مبدأ فصل السلطات</a:t>
            </a:r>
            <a:endParaRPr lang="en-US" sz="3200" b="1" dirty="0">
              <a:cs typeface="Akhbar MT" pitchFamily="2" charset="-78"/>
            </a:endParaRPr>
          </a:p>
        </p:txBody>
      </p:sp>
      <p:sp>
        <p:nvSpPr>
          <p:cNvPr id="40" name="Rectangle 39">
            <a:hlinkClick r:id="rId7"/>
            <a:extLst>
              <a:ext uri="{FF2B5EF4-FFF2-40B4-BE49-F238E27FC236}">
                <a16:creationId xmlns:a16="http://schemas.microsoft.com/office/drawing/2014/main" id="{E3D76E16-4A65-4C37-A125-C964295F53E7}"/>
              </a:ext>
            </a:extLst>
          </p:cNvPr>
          <p:cNvSpPr/>
          <p:nvPr/>
        </p:nvSpPr>
        <p:spPr>
          <a:xfrm>
            <a:off x="4068415" y="1504392"/>
            <a:ext cx="4057414" cy="7594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cs typeface="Akhbar MT" pitchFamily="2" charset="-78"/>
              </a:rPr>
              <a:t>الكتاب المدرسي</a:t>
            </a:r>
            <a:endParaRPr lang="en-US" sz="36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46D8691-17B2-4250-A117-9DCE7ABBA492}"/>
              </a:ext>
            </a:extLst>
          </p:cNvPr>
          <p:cNvSpPr/>
          <p:nvPr/>
        </p:nvSpPr>
        <p:spPr>
          <a:xfrm>
            <a:off x="3628624" y="650693"/>
            <a:ext cx="4848225" cy="6472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cs typeface="Akhbar MT" pitchFamily="2" charset="-78"/>
              </a:rPr>
              <a:t>المحتويات</a:t>
            </a:r>
            <a:endParaRPr lang="en-US" sz="4000" b="1" dirty="0">
              <a:cs typeface="Akhbar MT" pitchFamily="2" charset="-78"/>
            </a:endParaRPr>
          </a:p>
        </p:txBody>
      </p:sp>
      <p:sp>
        <p:nvSpPr>
          <p:cNvPr id="42" name="Arrow: Right 12">
            <a:hlinkClick r:id="rId8" action="ppaction://hlinksldjump"/>
            <a:extLst>
              <a:ext uri="{FF2B5EF4-FFF2-40B4-BE49-F238E27FC236}">
                <a16:creationId xmlns:a16="http://schemas.microsoft.com/office/drawing/2014/main" id="{F7266061-CF1F-4867-BF87-CA730D9EB573}"/>
              </a:ext>
            </a:extLst>
          </p:cNvPr>
          <p:cNvSpPr/>
          <p:nvPr/>
        </p:nvSpPr>
        <p:spPr>
          <a:xfrm>
            <a:off x="917963" y="5474849"/>
            <a:ext cx="1304925" cy="70652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/>
              <a:t>السابق</a:t>
            </a:r>
            <a:endParaRPr lang="en-US" sz="2000" b="1" dirty="0"/>
          </a:p>
        </p:txBody>
      </p:sp>
      <p:sp>
        <p:nvSpPr>
          <p:cNvPr id="43" name="Arrow: Left 13">
            <a:hlinkClick r:id="rId3" action="ppaction://hlinksldjump"/>
            <a:extLst>
              <a:ext uri="{FF2B5EF4-FFF2-40B4-BE49-F238E27FC236}">
                <a16:creationId xmlns:a16="http://schemas.microsoft.com/office/drawing/2014/main" id="{13CD6466-3A94-461E-8C0B-66BD63B17DB0}"/>
              </a:ext>
            </a:extLst>
          </p:cNvPr>
          <p:cNvSpPr/>
          <p:nvPr/>
        </p:nvSpPr>
        <p:spPr>
          <a:xfrm>
            <a:off x="9899717" y="5433997"/>
            <a:ext cx="1304925" cy="706526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/>
              <a:t>التالي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539678DB-BFD3-40E4-AE8C-912463F72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98" y="181498"/>
            <a:ext cx="3396574" cy="8255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BH" sz="4800" dirty="0">
                <a:cs typeface="Akhbar MT" pitchFamily="2" charset="-78"/>
              </a:rPr>
              <a:t>أهداف الدرس </a:t>
            </a:r>
            <a:endParaRPr lang="en-US" sz="4800" dirty="0">
              <a:cs typeface="Akhbar MT" pitchFamily="2" charset="-78"/>
            </a:endParaRPr>
          </a:p>
        </p:txBody>
      </p:sp>
      <p:sp>
        <p:nvSpPr>
          <p:cNvPr id="11" name="Rectangle: Top Corners One Rounded and One Snipped 3">
            <a:extLst>
              <a:ext uri="{FF2B5EF4-FFF2-40B4-BE49-F238E27FC236}">
                <a16:creationId xmlns:a16="http://schemas.microsoft.com/office/drawing/2014/main" id="{CA6C0A21-38F0-4F13-B94E-541F73473BCA}"/>
              </a:ext>
            </a:extLst>
          </p:cNvPr>
          <p:cNvSpPr/>
          <p:nvPr/>
        </p:nvSpPr>
        <p:spPr>
          <a:xfrm>
            <a:off x="270642" y="1285605"/>
            <a:ext cx="11498316" cy="4048125"/>
          </a:xfrm>
          <a:prstGeom prst="snip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600" dirty="0">
                <a:solidFill>
                  <a:schemeClr val="tx1"/>
                </a:solidFill>
                <a:cs typeface="Akhbar MT" pitchFamily="2" charset="-78"/>
              </a:rPr>
              <a:t>1- أن يتعرف المتعلم مقومات دولة القانون.</a:t>
            </a:r>
          </a:p>
          <a:p>
            <a:pPr algn="r" rtl="1"/>
            <a:r>
              <a:rPr lang="ar-BH" sz="3600" dirty="0">
                <a:solidFill>
                  <a:schemeClr val="tx1"/>
                </a:solidFill>
                <a:cs typeface="Akhbar MT" pitchFamily="2" charset="-78"/>
              </a:rPr>
              <a:t>2- أن يميز المتعلم بين أنواع السلطات العامة في مملكة البحرين من حيث ممثلوها ووظائفها.</a:t>
            </a:r>
          </a:p>
          <a:p>
            <a:pPr algn="r" rtl="1"/>
            <a:r>
              <a:rPr lang="ar-BH" sz="3600" dirty="0">
                <a:solidFill>
                  <a:schemeClr val="tx1"/>
                </a:solidFill>
                <a:cs typeface="Akhbar MT" pitchFamily="2" charset="-78"/>
              </a:rPr>
              <a:t>3- أن يبرزالمتعلم مظاهر التعاون بين السلطتين التشريعية والتنفيذية.</a:t>
            </a:r>
          </a:p>
          <a:p>
            <a:pPr algn="r" rtl="1"/>
            <a:r>
              <a:rPr lang="ar-BH" sz="3600" dirty="0">
                <a:solidFill>
                  <a:schemeClr val="tx1"/>
                </a:solidFill>
                <a:cs typeface="Akhbar MT" pitchFamily="2" charset="-78"/>
              </a:rPr>
              <a:t>4- أن يبين المتعلم وظائف واختصاصات أنواع القضاء والهيئات القضائية في مملكة البحرين.</a:t>
            </a:r>
          </a:p>
          <a:p>
            <a:pPr algn="r" rtl="1"/>
            <a:r>
              <a:rPr lang="ar-BH" sz="3600" dirty="0">
                <a:solidFill>
                  <a:schemeClr val="tx1"/>
                </a:solidFill>
                <a:cs typeface="Akhbar MT" pitchFamily="2" charset="-78"/>
              </a:rPr>
              <a:t>5- أن يبدي المتعلم استعداده لاحترام قوانين الدولة.</a:t>
            </a:r>
            <a:endParaRPr lang="en-US" sz="3600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4" name="Arrow: Right 4">
            <a:hlinkClick r:id="rId2" action="ppaction://hlinksldjump"/>
            <a:extLst>
              <a:ext uri="{FF2B5EF4-FFF2-40B4-BE49-F238E27FC236}">
                <a16:creationId xmlns:a16="http://schemas.microsoft.com/office/drawing/2014/main" id="{99E6A66D-327B-40F7-B406-7B1C252BA25D}"/>
              </a:ext>
            </a:extLst>
          </p:cNvPr>
          <p:cNvSpPr/>
          <p:nvPr/>
        </p:nvSpPr>
        <p:spPr>
          <a:xfrm>
            <a:off x="795434" y="5499861"/>
            <a:ext cx="1257299" cy="69387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السابق</a:t>
            </a:r>
            <a:endParaRPr lang="en-US" b="1" dirty="0"/>
          </a:p>
        </p:txBody>
      </p:sp>
      <p:sp>
        <p:nvSpPr>
          <p:cNvPr id="15" name="Arrow: Left 5">
            <a:hlinkClick r:id="rId3" action="ppaction://hlinksldjump"/>
            <a:extLst>
              <a:ext uri="{FF2B5EF4-FFF2-40B4-BE49-F238E27FC236}">
                <a16:creationId xmlns:a16="http://schemas.microsoft.com/office/drawing/2014/main" id="{5CA43FB8-B347-4DBF-8ACE-D81C09B0FE26}"/>
              </a:ext>
            </a:extLst>
          </p:cNvPr>
          <p:cNvSpPr/>
          <p:nvPr/>
        </p:nvSpPr>
        <p:spPr>
          <a:xfrm>
            <a:off x="10334673" y="5404164"/>
            <a:ext cx="1257299" cy="736828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التالي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18966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FC89B620-76A8-413E-8922-B739D0421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7926" y="498189"/>
            <a:ext cx="1521847" cy="719451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 rtl="1"/>
            <a:r>
              <a:rPr lang="ar-BH" b="1" dirty="0"/>
              <a:t>أولًا:</a:t>
            </a:r>
            <a:endParaRPr lang="en-US" b="1" dirty="0"/>
          </a:p>
        </p:txBody>
      </p:sp>
      <p:sp>
        <p:nvSpPr>
          <p:cNvPr id="12" name="Callout: Left Arrow 4">
            <a:extLst>
              <a:ext uri="{FF2B5EF4-FFF2-40B4-BE49-F238E27FC236}">
                <a16:creationId xmlns:a16="http://schemas.microsoft.com/office/drawing/2014/main" id="{ECA54C7C-0692-4799-9AE7-333DE3A7B59B}"/>
              </a:ext>
            </a:extLst>
          </p:cNvPr>
          <p:cNvSpPr/>
          <p:nvPr/>
        </p:nvSpPr>
        <p:spPr>
          <a:xfrm>
            <a:off x="7181850" y="2409729"/>
            <a:ext cx="3990975" cy="1933184"/>
          </a:xfrm>
          <a:prstGeom prst="leftArrowCallou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cs typeface="Akhbar MT" pitchFamily="2" charset="-78"/>
              </a:rPr>
              <a:t>مقومات دولة القانون </a:t>
            </a:r>
            <a:endParaRPr lang="en-US" sz="4400" b="1" dirty="0">
              <a:cs typeface="Akhbar MT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B3A03B-D7DE-4C2F-95EC-223BB90E4C7A}"/>
              </a:ext>
            </a:extLst>
          </p:cNvPr>
          <p:cNvSpPr/>
          <p:nvPr/>
        </p:nvSpPr>
        <p:spPr>
          <a:xfrm>
            <a:off x="2007386" y="1332849"/>
            <a:ext cx="4088614" cy="6000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cs typeface="Akhbar MT" pitchFamily="2" charset="-78"/>
              </a:rPr>
              <a:t>وجود الدستور</a:t>
            </a:r>
            <a:endParaRPr lang="en-US" sz="36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886195-2D25-46A2-9984-3C8DBEDCF388}"/>
              </a:ext>
            </a:extLst>
          </p:cNvPr>
          <p:cNvSpPr/>
          <p:nvPr/>
        </p:nvSpPr>
        <p:spPr>
          <a:xfrm>
            <a:off x="2007386" y="2082124"/>
            <a:ext cx="4088614" cy="600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cs typeface="Akhbar MT" pitchFamily="2" charset="-78"/>
              </a:rPr>
              <a:t>الفصل بين السلطات</a:t>
            </a:r>
            <a:endParaRPr lang="en-US" sz="36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C8583A-3CA9-4659-8CEC-083E6722B58F}"/>
              </a:ext>
            </a:extLst>
          </p:cNvPr>
          <p:cNvSpPr/>
          <p:nvPr/>
        </p:nvSpPr>
        <p:spPr>
          <a:xfrm>
            <a:off x="2007383" y="4230224"/>
            <a:ext cx="4088614" cy="6000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cs typeface="Akhbar MT" pitchFamily="2" charset="-78"/>
              </a:rPr>
              <a:t>خضوع السلطات للقانون</a:t>
            </a:r>
            <a:endParaRPr lang="en-US" sz="36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52BB62-34C9-42BE-8506-8D9D80AA6657}"/>
              </a:ext>
            </a:extLst>
          </p:cNvPr>
          <p:cNvSpPr/>
          <p:nvPr/>
        </p:nvSpPr>
        <p:spPr>
          <a:xfrm>
            <a:off x="2007385" y="2776246"/>
            <a:ext cx="4088614" cy="6000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cs typeface="Akhbar MT" pitchFamily="2" charset="-78"/>
              </a:rPr>
              <a:t>تدرج القواعد القانونية</a:t>
            </a:r>
            <a:endParaRPr lang="en-US" sz="36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7B213A-6F6B-47DA-A062-571070A10D3E}"/>
              </a:ext>
            </a:extLst>
          </p:cNvPr>
          <p:cNvSpPr/>
          <p:nvPr/>
        </p:nvSpPr>
        <p:spPr>
          <a:xfrm>
            <a:off x="2007384" y="3525521"/>
            <a:ext cx="4088614" cy="6000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cs typeface="Akhbar MT" pitchFamily="2" charset="-78"/>
              </a:rPr>
              <a:t>الاعتراف بحقوق الأفراد وحرياتهم</a:t>
            </a:r>
            <a:endParaRPr lang="en-US" sz="28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FA8576-F9C1-4816-9417-139C0C6AAC37}"/>
              </a:ext>
            </a:extLst>
          </p:cNvPr>
          <p:cNvSpPr/>
          <p:nvPr/>
        </p:nvSpPr>
        <p:spPr>
          <a:xfrm>
            <a:off x="2007383" y="4934927"/>
            <a:ext cx="4088614" cy="600075"/>
          </a:xfrm>
          <a:prstGeom prst="rect">
            <a:avLst/>
          </a:prstGeom>
          <a:solidFill>
            <a:srgbClr val="EAF2F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cs typeface="Akhbar MT" pitchFamily="2" charset="-78"/>
              </a:rPr>
              <a:t>تنظيم الرقابة القانونية</a:t>
            </a:r>
            <a:endParaRPr lang="en-US" sz="32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9" name="Arrow: Right 11">
            <a:hlinkClick r:id="rId2" action="ppaction://hlinksldjump"/>
            <a:extLst>
              <a:ext uri="{FF2B5EF4-FFF2-40B4-BE49-F238E27FC236}">
                <a16:creationId xmlns:a16="http://schemas.microsoft.com/office/drawing/2014/main" id="{7D7BE5D4-DECF-4B34-8E40-B30981DB3FFC}"/>
              </a:ext>
            </a:extLst>
          </p:cNvPr>
          <p:cNvSpPr/>
          <p:nvPr/>
        </p:nvSpPr>
        <p:spPr>
          <a:xfrm>
            <a:off x="658761" y="5459200"/>
            <a:ext cx="1104899" cy="60007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600" b="1" dirty="0"/>
              <a:t>السابق</a:t>
            </a:r>
            <a:endParaRPr lang="en-US" sz="1600" b="1" dirty="0"/>
          </a:p>
        </p:txBody>
      </p:sp>
      <p:sp>
        <p:nvSpPr>
          <p:cNvPr id="20" name="Arrow: Left 12">
            <a:hlinkClick r:id="rId3" action="ppaction://hlinksldjump"/>
            <a:extLst>
              <a:ext uri="{FF2B5EF4-FFF2-40B4-BE49-F238E27FC236}">
                <a16:creationId xmlns:a16="http://schemas.microsoft.com/office/drawing/2014/main" id="{0E5FC02E-8F69-4BF2-BDC3-49EB6A4C4A75}"/>
              </a:ext>
            </a:extLst>
          </p:cNvPr>
          <p:cNvSpPr/>
          <p:nvPr/>
        </p:nvSpPr>
        <p:spPr>
          <a:xfrm>
            <a:off x="10067926" y="5535002"/>
            <a:ext cx="1104899" cy="600075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600" b="1" dirty="0"/>
              <a:t>التالي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71836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D7BA704-FBD5-4F5A-A596-471FC3ED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038" y="267246"/>
            <a:ext cx="6191865" cy="72376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ar-BH" b="1" dirty="0">
                <a:cs typeface="Akhbar MT" pitchFamily="2" charset="-78"/>
              </a:rPr>
              <a:t>ثانيًا:السلطات في مملكة البحرين</a:t>
            </a:r>
            <a:endParaRPr lang="en-US" b="1" dirty="0">
              <a:cs typeface="Akhbar MT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E875F-2CAC-4C42-B524-4B72E5BCED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t="30074" r="6346" b="29778"/>
          <a:stretch/>
        </p:blipFill>
        <p:spPr>
          <a:xfrm>
            <a:off x="6416598" y="1883785"/>
            <a:ext cx="5499936" cy="39033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E86522-894C-4DF6-ABEA-87C76DCDCA62}"/>
              </a:ext>
            </a:extLst>
          </p:cNvPr>
          <p:cNvSpPr txBox="1"/>
          <p:nvPr/>
        </p:nvSpPr>
        <p:spPr>
          <a:xfrm>
            <a:off x="7575756" y="1192513"/>
            <a:ext cx="4340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من خلال قراءة المستند  الآتي: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cs typeface="Akhbar MT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EF4076-CCE2-4525-A268-97BB01279BF1}"/>
              </a:ext>
            </a:extLst>
          </p:cNvPr>
          <p:cNvSpPr/>
          <p:nvPr/>
        </p:nvSpPr>
        <p:spPr>
          <a:xfrm>
            <a:off x="381520" y="2564941"/>
            <a:ext cx="5606737" cy="25410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200" b="1" dirty="0">
                <a:solidFill>
                  <a:schemeClr val="tx1"/>
                </a:solidFill>
                <a:cs typeface="Akhbar MT" pitchFamily="2" charset="-78"/>
              </a:rPr>
              <a:t>أجب عن الأسئلة:</a:t>
            </a:r>
          </a:p>
          <a:p>
            <a:pPr algn="r" rtl="1"/>
            <a:r>
              <a:rPr lang="ar-BH" sz="3200" dirty="0">
                <a:solidFill>
                  <a:schemeClr val="tx1"/>
                </a:solidFill>
                <a:cs typeface="Akhbar MT" pitchFamily="2" charset="-78"/>
              </a:rPr>
              <a:t>1- علام  يقوم نظام الحكم في مملكة البحرين؟</a:t>
            </a:r>
          </a:p>
          <a:p>
            <a:pPr algn="r" rtl="1"/>
            <a:r>
              <a:rPr lang="ar-BH" sz="3200" dirty="0">
                <a:solidFill>
                  <a:schemeClr val="tx1"/>
                </a:solidFill>
                <a:cs typeface="Akhbar MT" pitchFamily="2" charset="-78"/>
              </a:rPr>
              <a:t>2- من يتولى السلطة التشريعية؟</a:t>
            </a:r>
          </a:p>
          <a:p>
            <a:pPr algn="r" rtl="1"/>
            <a:r>
              <a:rPr lang="ar-BH" sz="3200" dirty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Arrow: Right 8">
            <a:hlinkClick r:id="rId3" action="ppaction://hlinksldjump"/>
            <a:extLst>
              <a:ext uri="{FF2B5EF4-FFF2-40B4-BE49-F238E27FC236}">
                <a16:creationId xmlns:a16="http://schemas.microsoft.com/office/drawing/2014/main" id="{9E9A02F5-DBB3-4877-BD9E-D71EB4421785}"/>
              </a:ext>
            </a:extLst>
          </p:cNvPr>
          <p:cNvSpPr/>
          <p:nvPr/>
        </p:nvSpPr>
        <p:spPr>
          <a:xfrm>
            <a:off x="1266825" y="5705417"/>
            <a:ext cx="1264755" cy="685801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السابق</a:t>
            </a:r>
            <a:endParaRPr lang="en-US" b="1" dirty="0"/>
          </a:p>
        </p:txBody>
      </p:sp>
      <p:sp>
        <p:nvSpPr>
          <p:cNvPr id="9" name="Arrow: Left 9">
            <a:hlinkClick r:id="rId4" action="ppaction://hlinksldjump"/>
            <a:extLst>
              <a:ext uri="{FF2B5EF4-FFF2-40B4-BE49-F238E27FC236}">
                <a16:creationId xmlns:a16="http://schemas.microsoft.com/office/drawing/2014/main" id="{1D5DAAF7-049C-47AE-8A2C-73D8A58D5D55}"/>
              </a:ext>
            </a:extLst>
          </p:cNvPr>
          <p:cNvSpPr/>
          <p:nvPr/>
        </p:nvSpPr>
        <p:spPr>
          <a:xfrm>
            <a:off x="10504903" y="5893628"/>
            <a:ext cx="1264755" cy="573124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التالي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1327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B9F4B2B4-E928-44A9-9AC7-02F7F3589D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445791"/>
              </p:ext>
            </p:extLst>
          </p:nvPr>
        </p:nvGraphicFramePr>
        <p:xfrm>
          <a:off x="1409700" y="101986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rrow: Right 4">
            <a:hlinkClick r:id="rId7" action="ppaction://hlinksldjump"/>
            <a:extLst>
              <a:ext uri="{FF2B5EF4-FFF2-40B4-BE49-F238E27FC236}">
                <a16:creationId xmlns:a16="http://schemas.microsoft.com/office/drawing/2014/main" id="{B37CCA4D-9CBE-47F4-86A9-94584A7E34EB}"/>
              </a:ext>
            </a:extLst>
          </p:cNvPr>
          <p:cNvSpPr/>
          <p:nvPr/>
        </p:nvSpPr>
        <p:spPr>
          <a:xfrm>
            <a:off x="1409700" y="5614193"/>
            <a:ext cx="1200149" cy="65722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/>
              <a:t>السابق</a:t>
            </a:r>
            <a:endParaRPr lang="en-US" sz="2000" b="1" dirty="0"/>
          </a:p>
        </p:txBody>
      </p:sp>
      <p:sp>
        <p:nvSpPr>
          <p:cNvPr id="6" name="Arrow: Left 5">
            <a:hlinkClick r:id="rId8" action="ppaction://hlinksldjump"/>
            <a:extLst>
              <a:ext uri="{FF2B5EF4-FFF2-40B4-BE49-F238E27FC236}">
                <a16:creationId xmlns:a16="http://schemas.microsoft.com/office/drawing/2014/main" id="{2FE31680-14D5-4828-946D-4058CEE37E4A}"/>
              </a:ext>
            </a:extLst>
          </p:cNvPr>
          <p:cNvSpPr/>
          <p:nvPr/>
        </p:nvSpPr>
        <p:spPr>
          <a:xfrm>
            <a:off x="9763126" y="5614193"/>
            <a:ext cx="1200149" cy="657225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/>
              <a:t>التالي</a:t>
            </a:r>
            <a:endParaRPr lang="en-US" sz="2000" b="1" dirty="0"/>
          </a:p>
        </p:txBody>
      </p:sp>
      <p:sp>
        <p:nvSpPr>
          <p:cNvPr id="7" name="Arrow: Striped Right 8">
            <a:extLst>
              <a:ext uri="{FF2B5EF4-FFF2-40B4-BE49-F238E27FC236}">
                <a16:creationId xmlns:a16="http://schemas.microsoft.com/office/drawing/2014/main" id="{7BEF0761-F865-4E02-A89A-B11615BCD5BD}"/>
              </a:ext>
            </a:extLst>
          </p:cNvPr>
          <p:cNvSpPr/>
          <p:nvPr/>
        </p:nvSpPr>
        <p:spPr>
          <a:xfrm>
            <a:off x="533399" y="2263725"/>
            <a:ext cx="4152900" cy="2152650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5400" b="1" dirty="0">
                <a:solidFill>
                  <a:schemeClr val="tx1"/>
                </a:solidFill>
                <a:cs typeface="Akhbar MT" pitchFamily="2" charset="-78"/>
              </a:rPr>
              <a:t>السلطات </a:t>
            </a:r>
            <a:endParaRPr lang="en-US" sz="5400" b="1" dirty="0">
              <a:solidFill>
                <a:schemeClr val="tx1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840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CA5657-CACE-4C72-8F42-ACE09723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8945" y="193706"/>
            <a:ext cx="4496684" cy="1005262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r" rtl="1"/>
            <a:r>
              <a:rPr lang="ar-BH" b="1" dirty="0">
                <a:cs typeface="Akhbar MT" pitchFamily="2" charset="-78"/>
              </a:rPr>
              <a:t>السلطة التنفيذية ويتولاها:</a:t>
            </a:r>
            <a:endParaRPr lang="en-US" b="1" dirty="0">
              <a:cs typeface="Akhbar MT" pitchFamily="2" charset="-78"/>
            </a:endParaRPr>
          </a:p>
        </p:txBody>
      </p:sp>
      <p:pic>
        <p:nvPicPr>
          <p:cNvPr id="5" name="Picture 2" descr="نتيجة بحث الصور عن الملك حمد">
            <a:extLst>
              <a:ext uri="{FF2B5EF4-FFF2-40B4-BE49-F238E27FC236}">
                <a16:creationId xmlns:a16="http://schemas.microsoft.com/office/drawing/2014/main" id="{230B5928-A84E-4B81-A324-6BC118CBD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896" y="1607936"/>
            <a:ext cx="3187733" cy="3232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: Top Corners One Rounded and One Snipped 3">
            <a:extLst>
              <a:ext uri="{FF2B5EF4-FFF2-40B4-BE49-F238E27FC236}">
                <a16:creationId xmlns:a16="http://schemas.microsoft.com/office/drawing/2014/main" id="{0C74D4D9-2C74-40BC-963C-59DEFE52066E}"/>
              </a:ext>
            </a:extLst>
          </p:cNvPr>
          <p:cNvSpPr/>
          <p:nvPr/>
        </p:nvSpPr>
        <p:spPr>
          <a:xfrm>
            <a:off x="8457895" y="5127548"/>
            <a:ext cx="3187733" cy="599371"/>
          </a:xfrm>
          <a:prstGeom prst="snip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dirty="0">
                <a:cs typeface="Akhbar MT" pitchFamily="2" charset="-78"/>
              </a:rPr>
              <a:t>الملك</a:t>
            </a:r>
            <a:endParaRPr lang="en-US" sz="4400" dirty="0">
              <a:cs typeface="Akhbar MT" pitchFamily="2" charset="-78"/>
            </a:endParaRPr>
          </a:p>
        </p:txBody>
      </p:sp>
      <p:sp>
        <p:nvSpPr>
          <p:cNvPr id="7" name="Rectangle: Top Corners One Rounded and One Snipped 7">
            <a:extLst>
              <a:ext uri="{FF2B5EF4-FFF2-40B4-BE49-F238E27FC236}">
                <a16:creationId xmlns:a16="http://schemas.microsoft.com/office/drawing/2014/main" id="{6CF4089E-E235-4252-A881-D69DB1CC77B1}"/>
              </a:ext>
            </a:extLst>
          </p:cNvPr>
          <p:cNvSpPr/>
          <p:nvPr/>
        </p:nvSpPr>
        <p:spPr>
          <a:xfrm>
            <a:off x="5015345" y="5074475"/>
            <a:ext cx="3121559" cy="652444"/>
          </a:xfrm>
          <a:prstGeom prst="snip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000" b="1" dirty="0">
                <a:cs typeface="Akhbar MT" pitchFamily="2" charset="-78"/>
              </a:rPr>
              <a:t>رئيس مجلس الوزراء</a:t>
            </a:r>
            <a:endParaRPr lang="en-US" sz="3000" b="1" dirty="0">
              <a:cs typeface="Akhbar MT" pitchFamily="2" charset="-78"/>
            </a:endParaRPr>
          </a:p>
        </p:txBody>
      </p:sp>
      <p:sp>
        <p:nvSpPr>
          <p:cNvPr id="8" name="Rectangle: Top Corners One Rounded and One Snipped 9">
            <a:extLst>
              <a:ext uri="{FF2B5EF4-FFF2-40B4-BE49-F238E27FC236}">
                <a16:creationId xmlns:a16="http://schemas.microsoft.com/office/drawing/2014/main" id="{E26DC992-1E63-49B6-B24F-0FAA9529ABE3}"/>
              </a:ext>
            </a:extLst>
          </p:cNvPr>
          <p:cNvSpPr/>
          <p:nvPr/>
        </p:nvSpPr>
        <p:spPr>
          <a:xfrm>
            <a:off x="546373" y="5070624"/>
            <a:ext cx="3859372" cy="637162"/>
          </a:xfrm>
          <a:prstGeom prst="snip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cs typeface="Akhbar MT" pitchFamily="2" charset="-78"/>
              </a:rPr>
              <a:t>مجلس الوزراء</a:t>
            </a:r>
            <a:endParaRPr lang="en-US" sz="4000" b="1" dirty="0">
              <a:cs typeface="Akhbar MT" pitchFamily="2" charset="-78"/>
            </a:endParaRPr>
          </a:p>
        </p:txBody>
      </p:sp>
      <p:sp>
        <p:nvSpPr>
          <p:cNvPr id="9" name="Arrow: Right 8">
            <a:hlinkClick r:id="rId3" action="ppaction://hlinksldjump"/>
            <a:extLst>
              <a:ext uri="{FF2B5EF4-FFF2-40B4-BE49-F238E27FC236}">
                <a16:creationId xmlns:a16="http://schemas.microsoft.com/office/drawing/2014/main" id="{E6AFFC2A-2ADA-4E64-864E-5549199F8851}"/>
              </a:ext>
            </a:extLst>
          </p:cNvPr>
          <p:cNvSpPr/>
          <p:nvPr/>
        </p:nvSpPr>
        <p:spPr>
          <a:xfrm>
            <a:off x="592760" y="5938123"/>
            <a:ext cx="1133475" cy="543214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>
                <a:solidFill>
                  <a:schemeClr val="bg1"/>
                </a:solidFill>
              </a:rPr>
              <a:t>السابق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Arrow: Left 10">
            <a:hlinkClick r:id="rId4" action="ppaction://hlinksldjump"/>
            <a:extLst>
              <a:ext uri="{FF2B5EF4-FFF2-40B4-BE49-F238E27FC236}">
                <a16:creationId xmlns:a16="http://schemas.microsoft.com/office/drawing/2014/main" id="{FCF8D323-2B26-41EB-A8FE-E993F7A122BF}"/>
              </a:ext>
            </a:extLst>
          </p:cNvPr>
          <p:cNvSpPr/>
          <p:nvPr/>
        </p:nvSpPr>
        <p:spPr>
          <a:xfrm>
            <a:off x="10787062" y="5840361"/>
            <a:ext cx="1133475" cy="562834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التالي</a:t>
            </a:r>
            <a:endParaRPr lang="en-US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0" y="1607936"/>
            <a:ext cx="4115610" cy="3232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06389" y="1607936"/>
            <a:ext cx="3169897" cy="3214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621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CA5657-CACE-4C72-8F42-ACE09723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8945" y="248394"/>
            <a:ext cx="4788514" cy="802193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ar-BH" b="1" dirty="0">
                <a:cs typeface="Akhbar MT" pitchFamily="2" charset="-78"/>
              </a:rPr>
              <a:t>السلطة التشريعية ويتولاها:</a:t>
            </a:r>
            <a:endParaRPr lang="en-US" b="1" dirty="0">
              <a:cs typeface="Akhbar MT" pitchFamily="2" charset="-78"/>
            </a:endParaRPr>
          </a:p>
        </p:txBody>
      </p:sp>
      <p:pic>
        <p:nvPicPr>
          <p:cNvPr id="5" name="Picture 2" descr="نتيجة بحث الصور عن الملك حمد">
            <a:extLst>
              <a:ext uri="{FF2B5EF4-FFF2-40B4-BE49-F238E27FC236}">
                <a16:creationId xmlns:a16="http://schemas.microsoft.com/office/drawing/2014/main" id="{230B5928-A84E-4B81-A324-6BC118CBD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25" y="1525841"/>
            <a:ext cx="2657475" cy="2677949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Top Corners One Rounded and One Snipped 3">
            <a:extLst>
              <a:ext uri="{FF2B5EF4-FFF2-40B4-BE49-F238E27FC236}">
                <a16:creationId xmlns:a16="http://schemas.microsoft.com/office/drawing/2014/main" id="{0C74D4D9-2C74-40BC-963C-59DEFE52066E}"/>
              </a:ext>
            </a:extLst>
          </p:cNvPr>
          <p:cNvSpPr/>
          <p:nvPr/>
        </p:nvSpPr>
        <p:spPr>
          <a:xfrm>
            <a:off x="8696325" y="4418933"/>
            <a:ext cx="2657475" cy="1081759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400" dirty="0">
                <a:cs typeface="Akhbar MT" pitchFamily="2" charset="-78"/>
              </a:rPr>
              <a:t>الملك</a:t>
            </a:r>
            <a:endParaRPr lang="en-US" sz="4400" dirty="0">
              <a:cs typeface="Akhbar MT" pitchFamily="2" charset="-78"/>
            </a:endParaRPr>
          </a:p>
        </p:txBody>
      </p:sp>
      <p:sp>
        <p:nvSpPr>
          <p:cNvPr id="7" name="Rectangle: Top Corners One Rounded and One Snipped 7">
            <a:extLst>
              <a:ext uri="{FF2B5EF4-FFF2-40B4-BE49-F238E27FC236}">
                <a16:creationId xmlns:a16="http://schemas.microsoft.com/office/drawing/2014/main" id="{6CF4089E-E235-4252-A881-D69DB1CC77B1}"/>
              </a:ext>
            </a:extLst>
          </p:cNvPr>
          <p:cNvSpPr/>
          <p:nvPr/>
        </p:nvSpPr>
        <p:spPr>
          <a:xfrm>
            <a:off x="4588333" y="4348168"/>
            <a:ext cx="3116276" cy="1152525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cs typeface="Akhbar MT" pitchFamily="2" charset="-78"/>
              </a:rPr>
              <a:t>مجلس الشورى</a:t>
            </a:r>
          </a:p>
          <a:p>
            <a:pPr algn="ctr"/>
            <a:r>
              <a:rPr lang="ar-BH" sz="2400" b="1" dirty="0">
                <a:cs typeface="Akhbar MT" pitchFamily="2" charset="-78"/>
              </a:rPr>
              <a:t>يتكون من 40 عضوًا، يتم تعيينهم من قبل الملك.</a:t>
            </a:r>
            <a:endParaRPr lang="en-US" sz="2400" b="1" dirty="0">
              <a:cs typeface="Akhbar MT" pitchFamily="2" charset="-78"/>
            </a:endParaRPr>
          </a:p>
        </p:txBody>
      </p:sp>
      <p:sp>
        <p:nvSpPr>
          <p:cNvPr id="8" name="Rectangle: Top Corners One Rounded and One Snipped 9">
            <a:extLst>
              <a:ext uri="{FF2B5EF4-FFF2-40B4-BE49-F238E27FC236}">
                <a16:creationId xmlns:a16="http://schemas.microsoft.com/office/drawing/2014/main" id="{E26DC992-1E63-49B6-B24F-0FAA9529ABE3}"/>
              </a:ext>
            </a:extLst>
          </p:cNvPr>
          <p:cNvSpPr/>
          <p:nvPr/>
        </p:nvSpPr>
        <p:spPr>
          <a:xfrm>
            <a:off x="702375" y="4418934"/>
            <a:ext cx="3353651" cy="1152525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cs typeface="Akhbar MT" pitchFamily="2" charset="-78"/>
              </a:rPr>
              <a:t>مجلس النواب</a:t>
            </a:r>
          </a:p>
          <a:p>
            <a:pPr algn="ctr"/>
            <a:r>
              <a:rPr lang="ar-BH" sz="2400" b="1" dirty="0">
                <a:cs typeface="Akhbar MT" pitchFamily="2" charset="-78"/>
              </a:rPr>
              <a:t>يتكون من 40 عضوًا، يتم </a:t>
            </a:r>
            <a:r>
              <a:rPr lang="ar-BH" sz="2400" b="1">
                <a:cs typeface="Akhbar MT" pitchFamily="2" charset="-78"/>
              </a:rPr>
              <a:t>انتخابهم باقتراع مباشر. </a:t>
            </a:r>
            <a:endParaRPr lang="en-US" sz="2400" b="1" dirty="0">
              <a:cs typeface="Akhbar MT" pitchFamily="2" charset="-78"/>
            </a:endParaRPr>
          </a:p>
        </p:txBody>
      </p:sp>
      <p:sp>
        <p:nvSpPr>
          <p:cNvPr id="9" name="Arrow: Right 8">
            <a:hlinkClick r:id="rId3" action="ppaction://hlinksldjump"/>
            <a:extLst>
              <a:ext uri="{FF2B5EF4-FFF2-40B4-BE49-F238E27FC236}">
                <a16:creationId xmlns:a16="http://schemas.microsoft.com/office/drawing/2014/main" id="{2ED87AD8-B2BA-44FB-8B05-A14ED5CB3303}"/>
              </a:ext>
            </a:extLst>
          </p:cNvPr>
          <p:cNvSpPr/>
          <p:nvPr/>
        </p:nvSpPr>
        <p:spPr>
          <a:xfrm>
            <a:off x="495284" y="5786604"/>
            <a:ext cx="1181100" cy="69532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السابق</a:t>
            </a:r>
            <a:endParaRPr lang="en-US" b="1" dirty="0"/>
          </a:p>
        </p:txBody>
      </p:sp>
      <p:sp>
        <p:nvSpPr>
          <p:cNvPr id="10" name="Arrow: Left 10">
            <a:hlinkClick r:id="rId4" action="ppaction://hlinksldjump"/>
            <a:extLst>
              <a:ext uri="{FF2B5EF4-FFF2-40B4-BE49-F238E27FC236}">
                <a16:creationId xmlns:a16="http://schemas.microsoft.com/office/drawing/2014/main" id="{88D87E99-4CFA-4868-9AAB-EFC81D14EB68}"/>
              </a:ext>
            </a:extLst>
          </p:cNvPr>
          <p:cNvSpPr/>
          <p:nvPr/>
        </p:nvSpPr>
        <p:spPr>
          <a:xfrm>
            <a:off x="10468396" y="5715835"/>
            <a:ext cx="1181100" cy="695326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/>
              <a:t>التالي</a:t>
            </a:r>
            <a:endParaRPr lang="en-US" sz="2000" b="1" dirty="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970E5F20-C009-4D9B-95F9-F8D2AF021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76" y="1525841"/>
            <a:ext cx="3353652" cy="267794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مجلس الشورى">
            <a:extLst>
              <a:ext uri="{FF2B5EF4-FFF2-40B4-BE49-F238E27FC236}">
                <a16:creationId xmlns:a16="http://schemas.microsoft.com/office/drawing/2014/main" id="{EB9E7E32-4E20-47BA-8BE9-B2B83E9F0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333" y="1525841"/>
            <a:ext cx="3116276" cy="2677949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16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CA5657-CACE-4C72-8F42-ACE09723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0449" y="295904"/>
            <a:ext cx="4162425" cy="727878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ar-BH" b="1" dirty="0">
                <a:cs typeface="Akhbar MT" pitchFamily="2" charset="-78"/>
              </a:rPr>
              <a:t>السلطة القضائية تتولى: </a:t>
            </a:r>
            <a:endParaRPr lang="en-US" b="1" dirty="0">
              <a:cs typeface="Akhbar MT" pitchFamily="2" charset="-78"/>
            </a:endParaRPr>
          </a:p>
        </p:txBody>
      </p:sp>
      <p:pic>
        <p:nvPicPr>
          <p:cNvPr id="5" name="Picture 2" descr="نتيجة بحث الصور عن الملك حمد">
            <a:extLst>
              <a:ext uri="{FF2B5EF4-FFF2-40B4-BE49-F238E27FC236}">
                <a16:creationId xmlns:a16="http://schemas.microsoft.com/office/drawing/2014/main" id="{230B5928-A84E-4B81-A324-6BC118CBD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74" y="817123"/>
            <a:ext cx="2720502" cy="3715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B364D7-1003-4100-A7D8-AE7859C54BFD}"/>
              </a:ext>
            </a:extLst>
          </p:cNvPr>
          <p:cNvSpPr/>
          <p:nvPr/>
        </p:nvSpPr>
        <p:spPr>
          <a:xfrm>
            <a:off x="4045529" y="2178995"/>
            <a:ext cx="4309518" cy="914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cs typeface="Akhbar MT" pitchFamily="2" charset="-78"/>
              </a:rPr>
              <a:t>تنظيم عمل المحاكم</a:t>
            </a:r>
            <a:endParaRPr lang="en-US" sz="4000" b="1" dirty="0">
              <a:cs typeface="Akhbar MT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19A15B-E2F3-4259-88BC-562C9D99D963}"/>
              </a:ext>
            </a:extLst>
          </p:cNvPr>
          <p:cNvSpPr/>
          <p:nvPr/>
        </p:nvSpPr>
        <p:spPr>
          <a:xfrm>
            <a:off x="4045528" y="3546697"/>
            <a:ext cx="4309518" cy="914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4000" b="1" dirty="0">
                <a:cs typeface="Akhbar MT" pitchFamily="2" charset="-78"/>
              </a:rPr>
              <a:t>تصدر الأحكام باسم الملك</a:t>
            </a:r>
            <a:endParaRPr lang="en-US" sz="4000" b="1" dirty="0">
              <a:cs typeface="Akhbar MT" pitchFamily="2" charset="-78"/>
            </a:endParaRPr>
          </a:p>
        </p:txBody>
      </p:sp>
      <p:sp>
        <p:nvSpPr>
          <p:cNvPr id="8" name="Rectangle: Top Corners One Rounded and One Snipped 5">
            <a:extLst>
              <a:ext uri="{FF2B5EF4-FFF2-40B4-BE49-F238E27FC236}">
                <a16:creationId xmlns:a16="http://schemas.microsoft.com/office/drawing/2014/main" id="{C4C45FF0-386A-4560-BD3D-72D77DC131A6}"/>
              </a:ext>
            </a:extLst>
          </p:cNvPr>
          <p:cNvSpPr/>
          <p:nvPr/>
        </p:nvSpPr>
        <p:spPr>
          <a:xfrm>
            <a:off x="614822" y="4676970"/>
            <a:ext cx="10958052" cy="1007367"/>
          </a:xfrm>
          <a:prstGeom prst="snip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cs typeface="Akhbar MT" pitchFamily="2" charset="-78"/>
              </a:rPr>
              <a:t>لمعرفة المؤسسات القضائية في مملكة البحرين، و أدوارها ارجع إلى الكتاب المدرسي الصفحة 32</a:t>
            </a:r>
            <a:endParaRPr lang="en-US" sz="3200" b="1" dirty="0">
              <a:cs typeface="Akhbar MT" pitchFamily="2" charset="-78"/>
            </a:endParaRPr>
          </a:p>
        </p:txBody>
      </p:sp>
      <p:sp>
        <p:nvSpPr>
          <p:cNvPr id="9" name="Arrow: Right 7">
            <a:hlinkClick r:id="rId3" action="ppaction://hlinksldjump"/>
            <a:extLst>
              <a:ext uri="{FF2B5EF4-FFF2-40B4-BE49-F238E27FC236}">
                <a16:creationId xmlns:a16="http://schemas.microsoft.com/office/drawing/2014/main" id="{985A1C94-2829-458C-BD20-C1A4293883F7}"/>
              </a:ext>
            </a:extLst>
          </p:cNvPr>
          <p:cNvSpPr/>
          <p:nvPr/>
        </p:nvSpPr>
        <p:spPr>
          <a:xfrm>
            <a:off x="258999" y="5756168"/>
            <a:ext cx="1276349" cy="63817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السابق</a:t>
            </a:r>
            <a:endParaRPr lang="en-US" b="1" dirty="0"/>
          </a:p>
        </p:txBody>
      </p:sp>
      <p:sp>
        <p:nvSpPr>
          <p:cNvPr id="10" name="Arrow: Left 8">
            <a:hlinkClick r:id="rId4" action="ppaction://hlinksldjump"/>
            <a:extLst>
              <a:ext uri="{FF2B5EF4-FFF2-40B4-BE49-F238E27FC236}">
                <a16:creationId xmlns:a16="http://schemas.microsoft.com/office/drawing/2014/main" id="{11C6B3BC-9DA2-4443-AF1D-EF7454B65EC1}"/>
              </a:ext>
            </a:extLst>
          </p:cNvPr>
          <p:cNvSpPr/>
          <p:nvPr/>
        </p:nvSpPr>
        <p:spPr>
          <a:xfrm>
            <a:off x="10691812" y="5742313"/>
            <a:ext cx="1276349" cy="638176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التالي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83C197-84DD-4A6E-8391-FEAF301A1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96" y="2412460"/>
            <a:ext cx="3388365" cy="1750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131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E8F448-3293-4CAE-8574-B743EB0F4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231" y="335629"/>
            <a:ext cx="6604819" cy="996746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ar-BH" sz="5400" dirty="0">
                <a:cs typeface="Akhbar MT" pitchFamily="2" charset="-78"/>
              </a:rPr>
              <a:t>ثالثًا:مبدأ فصل السلطات</a:t>
            </a:r>
            <a:endParaRPr lang="en-US" sz="5400" dirty="0">
              <a:cs typeface="Akhbar MT" pitchFamily="2" charset="-78"/>
            </a:endParaRPr>
          </a:p>
        </p:txBody>
      </p:sp>
      <p:sp>
        <p:nvSpPr>
          <p:cNvPr id="5" name="Rectangle: Top Corners Snipped 3">
            <a:extLst>
              <a:ext uri="{FF2B5EF4-FFF2-40B4-BE49-F238E27FC236}">
                <a16:creationId xmlns:a16="http://schemas.microsoft.com/office/drawing/2014/main" id="{AD353AD3-292A-477C-BD9C-C85C974AA40B}"/>
              </a:ext>
            </a:extLst>
          </p:cNvPr>
          <p:cNvSpPr/>
          <p:nvPr/>
        </p:nvSpPr>
        <p:spPr>
          <a:xfrm>
            <a:off x="7509753" y="1712068"/>
            <a:ext cx="4155332" cy="3897381"/>
          </a:xfrm>
          <a:prstGeom prst="snip2Same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BH" sz="3200" dirty="0">
                <a:cs typeface="Akhbar MT" pitchFamily="2" charset="-78"/>
              </a:rPr>
              <a:t>يعني استقلال السلطات الثلاث: </a:t>
            </a:r>
            <a:r>
              <a:rPr lang="ar-BH" sz="3200" u="sng" dirty="0">
                <a:solidFill>
                  <a:srgbClr val="C00000"/>
                </a:solidFill>
                <a:cs typeface="Akhbar MT" pitchFamily="2" charset="-78"/>
              </a:rPr>
              <a:t>السلطة التنفيذية</a:t>
            </a:r>
            <a:r>
              <a:rPr lang="ar-BH" sz="3200" dirty="0">
                <a:solidFill>
                  <a:srgbClr val="C00000"/>
                </a:solidFill>
                <a:cs typeface="Akhbar MT" pitchFamily="2" charset="-78"/>
              </a:rPr>
              <a:t> </a:t>
            </a:r>
            <a:r>
              <a:rPr lang="ar-BH" sz="3200" dirty="0">
                <a:cs typeface="Akhbar MT" pitchFamily="2" charset="-78"/>
              </a:rPr>
              <a:t>و</a:t>
            </a:r>
            <a:r>
              <a:rPr lang="ar-BH" sz="3200" u="sng" dirty="0">
                <a:solidFill>
                  <a:srgbClr val="0070C0"/>
                </a:solidFill>
                <a:cs typeface="Akhbar MT" pitchFamily="2" charset="-78"/>
              </a:rPr>
              <a:t>السلطة التشريعية</a:t>
            </a:r>
            <a:r>
              <a:rPr lang="ar-BH" sz="3200" dirty="0">
                <a:solidFill>
                  <a:srgbClr val="0070C0"/>
                </a:solidFill>
                <a:cs typeface="Akhbar MT" pitchFamily="2" charset="-78"/>
              </a:rPr>
              <a:t> </a:t>
            </a:r>
            <a:r>
              <a:rPr lang="ar-BH" sz="3200" dirty="0">
                <a:cs typeface="Akhbar MT" pitchFamily="2" charset="-78"/>
              </a:rPr>
              <a:t>و</a:t>
            </a:r>
            <a:r>
              <a:rPr lang="ar-BH" sz="3200" u="sng" dirty="0">
                <a:solidFill>
                  <a:schemeClr val="accent6">
                    <a:lumMod val="75000"/>
                  </a:schemeClr>
                </a:solidFill>
                <a:cs typeface="Akhbar MT" pitchFamily="2" charset="-78"/>
              </a:rPr>
              <a:t>السلطة القضائية</a:t>
            </a:r>
            <a:r>
              <a:rPr lang="ar-BH" sz="3200" dirty="0">
                <a:solidFill>
                  <a:schemeClr val="accent6">
                    <a:lumMod val="75000"/>
                  </a:schemeClr>
                </a:solidFill>
                <a:cs typeface="Akhbar MT" pitchFamily="2" charset="-78"/>
              </a:rPr>
              <a:t> </a:t>
            </a:r>
            <a:r>
              <a:rPr lang="ar-BH" sz="3200" dirty="0">
                <a:cs typeface="Akhbar MT" pitchFamily="2" charset="-78"/>
              </a:rPr>
              <a:t>مع التعاون فيما بينها.</a:t>
            </a:r>
            <a:endParaRPr lang="en-US" sz="3200" dirty="0">
              <a:cs typeface="Akhbar MT" pitchFamily="2" charset="-78"/>
            </a:endParaRPr>
          </a:p>
        </p:txBody>
      </p:sp>
      <p:sp>
        <p:nvSpPr>
          <p:cNvPr id="6" name="Arrow: Left 4">
            <a:extLst>
              <a:ext uri="{FF2B5EF4-FFF2-40B4-BE49-F238E27FC236}">
                <a16:creationId xmlns:a16="http://schemas.microsoft.com/office/drawing/2014/main" id="{D2C9DC94-145F-41F9-B111-EA41A72B64E2}"/>
              </a:ext>
            </a:extLst>
          </p:cNvPr>
          <p:cNvSpPr/>
          <p:nvPr/>
        </p:nvSpPr>
        <p:spPr>
          <a:xfrm>
            <a:off x="4591454" y="3193770"/>
            <a:ext cx="2710493" cy="1806008"/>
          </a:xfrm>
          <a:prstGeom prst="lef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cs typeface="Akhbar MT" pitchFamily="2" charset="-78"/>
              </a:rPr>
              <a:t>مزايا مبدأ الفصل بين السلطات</a:t>
            </a:r>
            <a:endParaRPr lang="en-US" sz="2800" b="1" dirty="0">
              <a:cs typeface="Akhbar MT" pitchFamily="2" charset="-78"/>
            </a:endParaRPr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CCF64294-B772-491E-AEA5-03E41E0BF3E5}"/>
              </a:ext>
            </a:extLst>
          </p:cNvPr>
          <p:cNvSpPr/>
          <p:nvPr/>
        </p:nvSpPr>
        <p:spPr>
          <a:xfrm>
            <a:off x="376238" y="2410614"/>
            <a:ext cx="4019550" cy="8747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chemeClr val="tx1"/>
                </a:solidFill>
                <a:cs typeface="Akhbar MT" pitchFamily="2" charset="-78"/>
              </a:rPr>
              <a:t>حماية الحقوق والحريات وتحقيق العدل والمساواة ومنع الاستبداد</a:t>
            </a:r>
            <a:endParaRPr lang="en-US" sz="2800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8" name="Rectangle: Rounded Corners 6">
            <a:extLst>
              <a:ext uri="{FF2B5EF4-FFF2-40B4-BE49-F238E27FC236}">
                <a16:creationId xmlns:a16="http://schemas.microsoft.com/office/drawing/2014/main" id="{0E81B3F3-93A2-4C4C-B5AA-C8712F2BFCC4}"/>
              </a:ext>
            </a:extLst>
          </p:cNvPr>
          <p:cNvSpPr/>
          <p:nvPr/>
        </p:nvSpPr>
        <p:spPr>
          <a:xfrm>
            <a:off x="376238" y="3604484"/>
            <a:ext cx="4019550" cy="87471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cs typeface="Akhbar MT" pitchFamily="2" charset="-78"/>
              </a:rPr>
              <a:t>حسن أداء وظائف الدولة و إتقانها</a:t>
            </a:r>
            <a:endParaRPr lang="en-US" sz="28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AB6DBCFE-8017-4C61-BCC8-B12B0383FF58}"/>
              </a:ext>
            </a:extLst>
          </p:cNvPr>
          <p:cNvSpPr/>
          <p:nvPr/>
        </p:nvSpPr>
        <p:spPr>
          <a:xfrm>
            <a:off x="376238" y="4734738"/>
            <a:ext cx="4019550" cy="87471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chemeClr val="tx1"/>
                </a:solidFill>
                <a:cs typeface="Akhbar MT" pitchFamily="2" charset="-78"/>
              </a:rPr>
              <a:t>ضمان احترام مبدأ سيادة القانون</a:t>
            </a:r>
            <a:endParaRPr lang="en-US" sz="2800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0" name="Arrow: Right 8">
            <a:hlinkClick r:id="rId2" action="ppaction://hlinksldjump"/>
            <a:extLst>
              <a:ext uri="{FF2B5EF4-FFF2-40B4-BE49-F238E27FC236}">
                <a16:creationId xmlns:a16="http://schemas.microsoft.com/office/drawing/2014/main" id="{7F6DDBEA-27F3-44C5-B523-A58182C69155}"/>
              </a:ext>
            </a:extLst>
          </p:cNvPr>
          <p:cNvSpPr/>
          <p:nvPr/>
        </p:nvSpPr>
        <p:spPr>
          <a:xfrm>
            <a:off x="1290638" y="5864992"/>
            <a:ext cx="1095375" cy="69309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السابق</a:t>
            </a:r>
            <a:endParaRPr lang="en-US" b="1" dirty="0"/>
          </a:p>
        </p:txBody>
      </p:sp>
      <p:sp>
        <p:nvSpPr>
          <p:cNvPr id="11" name="Arrow: Left 9">
            <a:hlinkClick r:id="rId3" action="ppaction://hlinksldjump"/>
            <a:extLst>
              <a:ext uri="{FF2B5EF4-FFF2-40B4-BE49-F238E27FC236}">
                <a16:creationId xmlns:a16="http://schemas.microsoft.com/office/drawing/2014/main" id="{0F1D8126-98CF-4E4F-9BB2-0F5875128A14}"/>
              </a:ext>
            </a:extLst>
          </p:cNvPr>
          <p:cNvSpPr/>
          <p:nvPr/>
        </p:nvSpPr>
        <p:spPr>
          <a:xfrm>
            <a:off x="9972675" y="5864992"/>
            <a:ext cx="1095375" cy="649208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التالي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487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0A0C14A-BF3F-4DFD-B074-B600AA31B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031392"/>
              </p:ext>
            </p:extLst>
          </p:nvPr>
        </p:nvGraphicFramePr>
        <p:xfrm>
          <a:off x="2112962" y="2128658"/>
          <a:ext cx="8128000" cy="3705728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25625">
                  <a:extLst>
                    <a:ext uri="{9D8B030D-6E8A-4147-A177-3AD203B41FA5}">
                      <a16:colId xmlns:a16="http://schemas.microsoft.com/office/drawing/2014/main" val="3256626329"/>
                    </a:ext>
                  </a:extLst>
                </a:gridCol>
                <a:gridCol w="6302375">
                  <a:extLst>
                    <a:ext uri="{9D8B030D-6E8A-4147-A177-3AD203B41FA5}">
                      <a16:colId xmlns:a16="http://schemas.microsoft.com/office/drawing/2014/main" val="1227168811"/>
                    </a:ext>
                  </a:extLst>
                </a:gridCol>
              </a:tblGrid>
              <a:tr h="781081">
                <a:tc>
                  <a:txBody>
                    <a:bodyPr/>
                    <a:lstStyle/>
                    <a:p>
                      <a:pPr algn="ctr" rtl="1"/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b="0" dirty="0">
                          <a:cs typeface="Akhbar MT" pitchFamily="2" charset="-78"/>
                        </a:rPr>
                        <a:t>السلطة في مملكة البحرين تتكون من سلطتين.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380279"/>
                  </a:ext>
                </a:extLst>
              </a:tr>
              <a:tr h="725018">
                <a:tc>
                  <a:txBody>
                    <a:bodyPr/>
                    <a:lstStyle/>
                    <a:p>
                      <a:pPr algn="ctr" rtl="1"/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من مقومات دولة القانون وجود الدستور.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396723"/>
                  </a:ext>
                </a:extLst>
              </a:tr>
              <a:tr h="725018">
                <a:tc>
                  <a:txBody>
                    <a:bodyPr/>
                    <a:lstStyle/>
                    <a:p>
                      <a:pPr algn="ctr" rtl="1"/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الملك يتولى السلطة التنفيذية والتشريعية.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696614"/>
                  </a:ext>
                </a:extLst>
              </a:tr>
              <a:tr h="749593">
                <a:tc>
                  <a:txBody>
                    <a:bodyPr/>
                    <a:lstStyle/>
                    <a:p>
                      <a:pPr algn="ctr" rtl="1"/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السلطة القضائية تصدر الأحكام باسم رئيس الوزراء.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18427"/>
                  </a:ext>
                </a:extLst>
              </a:tr>
              <a:tr h="725018">
                <a:tc>
                  <a:txBody>
                    <a:bodyPr/>
                    <a:lstStyle/>
                    <a:p>
                      <a:pPr algn="ctr" rtl="1"/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فصل السلطات يضمن احترام مبدأ سيادة القانون. 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545579"/>
                  </a:ext>
                </a:extLst>
              </a:tr>
            </a:tbl>
          </a:graphicData>
        </a:graphic>
      </p:graphicFrame>
      <p:sp>
        <p:nvSpPr>
          <p:cNvPr id="5" name="Rectangle: Top Corners Rounded 5">
            <a:extLst>
              <a:ext uri="{FF2B5EF4-FFF2-40B4-BE49-F238E27FC236}">
                <a16:creationId xmlns:a16="http://schemas.microsoft.com/office/drawing/2014/main" id="{3E0045BD-0B83-44BC-8244-01633A539B99}"/>
              </a:ext>
            </a:extLst>
          </p:cNvPr>
          <p:cNvSpPr/>
          <p:nvPr/>
        </p:nvSpPr>
        <p:spPr>
          <a:xfrm>
            <a:off x="1396711" y="1077630"/>
            <a:ext cx="9398578" cy="736791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cs typeface="Akhbar MT" pitchFamily="2" charset="-78"/>
              </a:rPr>
              <a:t>ضع علامة )√) أمام العبارة الصحيحة وعلامة(×) أمام العبارة الخاطئة</a:t>
            </a:r>
            <a:endParaRPr lang="en-US" sz="3200" b="1" dirty="0">
              <a:cs typeface="Akhbar MT" pitchFamily="2" charset="-78"/>
            </a:endParaRPr>
          </a:p>
        </p:txBody>
      </p:sp>
      <p:sp>
        <p:nvSpPr>
          <p:cNvPr id="6" name="Arrow: Right 9">
            <a:hlinkClick r:id="rId2" action="ppaction://hlinksldjump"/>
            <a:extLst>
              <a:ext uri="{FF2B5EF4-FFF2-40B4-BE49-F238E27FC236}">
                <a16:creationId xmlns:a16="http://schemas.microsoft.com/office/drawing/2014/main" id="{BA31DC44-4C92-4AF8-98E4-65B425E92DB6}"/>
              </a:ext>
            </a:extLst>
          </p:cNvPr>
          <p:cNvSpPr/>
          <p:nvPr/>
        </p:nvSpPr>
        <p:spPr>
          <a:xfrm>
            <a:off x="467646" y="5784162"/>
            <a:ext cx="1238250" cy="736791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السابق</a:t>
            </a:r>
            <a:endParaRPr lang="en-US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0A66BD-E6CF-4D74-A9B6-5366D3B6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324" y="311739"/>
            <a:ext cx="1285875" cy="67640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BH" sz="3600" b="1" dirty="0">
                <a:solidFill>
                  <a:schemeClr val="bg1"/>
                </a:solidFill>
                <a:cs typeface="Akhbar MT" pitchFamily="2" charset="-78"/>
              </a:rPr>
              <a:t>نشاط</a:t>
            </a:r>
            <a:endParaRPr lang="en-US" sz="3600" b="1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8" name="Arrow: Left 6">
            <a:hlinkClick r:id="rId3" action="ppaction://hlinksldjump"/>
            <a:extLst>
              <a:ext uri="{FF2B5EF4-FFF2-40B4-BE49-F238E27FC236}">
                <a16:creationId xmlns:a16="http://schemas.microsoft.com/office/drawing/2014/main" id="{DA5459A0-35DF-4BC0-AC6E-8BC29914E0C6}"/>
              </a:ext>
            </a:extLst>
          </p:cNvPr>
          <p:cNvSpPr/>
          <p:nvPr/>
        </p:nvSpPr>
        <p:spPr>
          <a:xfrm>
            <a:off x="10466438" y="5716397"/>
            <a:ext cx="1095375" cy="665681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التالي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0483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0A0C14A-BF3F-4DFD-B074-B600AA31B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062278"/>
              </p:ext>
            </p:extLst>
          </p:nvPr>
        </p:nvGraphicFramePr>
        <p:xfrm>
          <a:off x="2112962" y="2288586"/>
          <a:ext cx="8128000" cy="316973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25625">
                  <a:extLst>
                    <a:ext uri="{9D8B030D-6E8A-4147-A177-3AD203B41FA5}">
                      <a16:colId xmlns:a16="http://schemas.microsoft.com/office/drawing/2014/main" val="3256626329"/>
                    </a:ext>
                  </a:extLst>
                </a:gridCol>
                <a:gridCol w="6302375">
                  <a:extLst>
                    <a:ext uri="{9D8B030D-6E8A-4147-A177-3AD203B41FA5}">
                      <a16:colId xmlns:a16="http://schemas.microsoft.com/office/drawing/2014/main" val="1227168811"/>
                    </a:ext>
                  </a:extLst>
                </a:gridCol>
              </a:tblGrid>
              <a:tr h="689575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×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b="0" dirty="0">
                          <a:cs typeface="Akhbar MT" pitchFamily="2" charset="-78"/>
                        </a:rPr>
                        <a:t>السلطة في مملكة البحرين تتكون من سلطتين.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380279"/>
                  </a:ext>
                </a:extLst>
              </a:tr>
              <a:tr h="625906"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من مقومات دولة القانون وجود الدستور.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396723"/>
                  </a:ext>
                </a:extLst>
              </a:tr>
              <a:tr h="613353"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الملك يتولى السلطة التنفيذية والتشريعية.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696614"/>
                  </a:ext>
                </a:extLst>
              </a:tr>
              <a:tr h="661776"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السلطة القضائية تصدر الأحكام باسم رئيس الوزراء.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18427"/>
                  </a:ext>
                </a:extLst>
              </a:tr>
              <a:tr h="564930">
                <a:tc>
                  <a:txBody>
                    <a:bodyPr/>
                    <a:lstStyle/>
                    <a:p>
                      <a:pPr algn="ctr" rtl="1"/>
                      <a:r>
                        <a:rPr lang="en-US" sz="3200" b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3200" dirty="0">
                          <a:cs typeface="Akhbar MT" pitchFamily="2" charset="-78"/>
                        </a:rPr>
                        <a:t>فصل السلطات يضمن احترام مبدأ سيادة القانون. </a:t>
                      </a:r>
                      <a:endParaRPr lang="en-US" sz="3200" b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545579"/>
                  </a:ext>
                </a:extLst>
              </a:tr>
            </a:tbl>
          </a:graphicData>
        </a:graphic>
      </p:graphicFrame>
      <p:sp>
        <p:nvSpPr>
          <p:cNvPr id="6" name="Arrow: Right 9">
            <a:hlinkClick r:id="rId2" action="ppaction://hlinksldjump"/>
            <a:extLst>
              <a:ext uri="{FF2B5EF4-FFF2-40B4-BE49-F238E27FC236}">
                <a16:creationId xmlns:a16="http://schemas.microsoft.com/office/drawing/2014/main" id="{BA31DC44-4C92-4AF8-98E4-65B425E92DB6}"/>
              </a:ext>
            </a:extLst>
          </p:cNvPr>
          <p:cNvSpPr/>
          <p:nvPr/>
        </p:nvSpPr>
        <p:spPr>
          <a:xfrm>
            <a:off x="518651" y="5704987"/>
            <a:ext cx="1238250" cy="75882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السابق</a:t>
            </a:r>
            <a:endParaRPr lang="en-US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0A66BD-E6CF-4D74-A9B6-5366D3B6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324" y="311740"/>
            <a:ext cx="1285875" cy="56860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cs typeface="Akhbar MT" pitchFamily="2" charset="-78"/>
              </a:rPr>
              <a:t>الإجابة</a:t>
            </a:r>
            <a:endParaRPr lang="en-US" sz="3600" b="1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8" name="Rectangle: Top Corners Rounded 5">
            <a:extLst>
              <a:ext uri="{FF2B5EF4-FFF2-40B4-BE49-F238E27FC236}">
                <a16:creationId xmlns:a16="http://schemas.microsoft.com/office/drawing/2014/main" id="{81C9B257-43EC-4FC1-B165-B1E09CA73F06}"/>
              </a:ext>
            </a:extLst>
          </p:cNvPr>
          <p:cNvSpPr/>
          <p:nvPr/>
        </p:nvSpPr>
        <p:spPr>
          <a:xfrm>
            <a:off x="1396711" y="1170395"/>
            <a:ext cx="9398578" cy="736791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cs typeface="Akhbar MT" pitchFamily="2" charset="-78"/>
              </a:rPr>
              <a:t>ضع علامة )√) أمام العبارة الصحيحة وعلامة(×) أمام العبارة الخاطئة</a:t>
            </a:r>
            <a:endParaRPr lang="en-US" sz="32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0739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99CED6-B461-4A62-A9CD-09485100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70" y="2699853"/>
            <a:ext cx="9546107" cy="1311708"/>
          </a:xfrm>
        </p:spPr>
        <p:txBody>
          <a:bodyPr>
            <a:normAutofit/>
          </a:bodyPr>
          <a:lstStyle/>
          <a:p>
            <a:pPr algn="ctr" rtl="1"/>
            <a:r>
              <a:rPr lang="ar-BH" sz="6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cs typeface="Akhbar MT" pitchFamily="2" charset="-78"/>
              </a:rPr>
              <a:t>تمنياتنا لكم بالنجاح والتوفيق</a:t>
            </a:r>
            <a:endParaRPr lang="en-US" sz="66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9666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3842</TotalTime>
  <Words>395</Words>
  <Application>Microsoft Office PowerPoint</Application>
  <PresentationFormat>Widescreen</PresentationFormat>
  <Paragraphs>97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أهداف الدرس </vt:lpstr>
      <vt:lpstr>أولًا:</vt:lpstr>
      <vt:lpstr>ثانيًا:السلطات في مملكة البحرين</vt:lpstr>
      <vt:lpstr>PowerPoint Presentation</vt:lpstr>
      <vt:lpstr>السلطة التنفيذية ويتولاها:</vt:lpstr>
      <vt:lpstr>السلطة التشريعية ويتولاها:</vt:lpstr>
      <vt:lpstr>السلطة القضائية تتولى: </vt:lpstr>
      <vt:lpstr>ثالثًا:مبدأ فصل السلطات</vt:lpstr>
      <vt:lpstr>نشاط</vt:lpstr>
      <vt:lpstr>الإجابة</vt:lpstr>
      <vt:lpstr>تمنياتنا لكم بالنجاح والتوفيق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493</cp:revision>
  <cp:lastPrinted>2021-01-17T11:49:49Z</cp:lastPrinted>
  <dcterms:created xsi:type="dcterms:W3CDTF">2020-03-04T10:47:58Z</dcterms:created>
  <dcterms:modified xsi:type="dcterms:W3CDTF">2022-06-21T07:32:58Z</dcterms:modified>
</cp:coreProperties>
</file>