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330" r:id="rId3"/>
    <p:sldId id="422" r:id="rId4"/>
    <p:sldId id="587" r:id="rId5"/>
    <p:sldId id="403" r:id="rId6"/>
    <p:sldId id="425" r:id="rId7"/>
    <p:sldId id="585" r:id="rId8"/>
    <p:sldId id="487" r:id="rId9"/>
    <p:sldId id="449" r:id="rId10"/>
    <p:sldId id="455" r:id="rId11"/>
    <p:sldId id="486" r:id="rId12"/>
    <p:sldId id="396" r:id="rId13"/>
    <p:sldId id="58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1FF"/>
    <a:srgbClr val="FFFFCC"/>
    <a:srgbClr val="CCFFFF"/>
    <a:srgbClr val="FFC1F9"/>
    <a:srgbClr val="DEE9EC"/>
    <a:srgbClr val="E5EAE0"/>
    <a:srgbClr val="FFFFFF"/>
    <a:srgbClr val="CCFFCC"/>
    <a:srgbClr val="D4BB92"/>
    <a:srgbClr val="9986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21" autoAdjust="0"/>
    <p:restoredTop sz="86328"/>
  </p:normalViewPr>
  <p:slideViewPr>
    <p:cSldViewPr snapToGrid="0">
      <p:cViewPr varScale="1">
        <p:scale>
          <a:sx n="73" d="100"/>
          <a:sy n="73" d="100"/>
        </p:scale>
        <p:origin x="918" y="96"/>
      </p:cViewPr>
      <p:guideLst/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7A947-0CDA-AE49-9348-43DBC78373D5}" type="datetimeFigureOut">
              <a:rPr lang="x-none" smtClean="0"/>
              <a:t>10/7/2020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2A9D7-1B94-784B-B0AF-ADB234213F2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73773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80207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4353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2030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5214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526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51066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8365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29020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50750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83547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682766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23098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89693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19.png"/><Relationship Id="rId4" Type="http://schemas.openxmlformats.org/officeDocument/2006/relationships/hyperlink" Target="https://forms.gle/5kdYUJBoKrNCWuRY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1445958-5DAC-421B-832D-674FDFC98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090027"/>
              </p:ext>
            </p:extLst>
          </p:nvPr>
        </p:nvGraphicFramePr>
        <p:xfrm>
          <a:off x="2979506" y="2219804"/>
          <a:ext cx="6393887" cy="1554163"/>
        </p:xfrm>
        <a:graphic>
          <a:graphicData uri="http://schemas.openxmlformats.org/drawingml/2006/table">
            <a:tbl>
              <a:tblPr/>
              <a:tblGrid>
                <a:gridCol w="6393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54163">
                <a:tc>
                  <a:txBody>
                    <a:bodyPr/>
                    <a:lstStyle/>
                    <a:p>
                      <a:pPr algn="ctr"/>
                      <a:endParaRPr lang="ar-BH" sz="1600" dirty="0">
                        <a:solidFill>
                          <a:schemeClr val="accent5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41" marR="91441" marT="45621" marB="456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0">
            <a:extLst>
              <a:ext uri="{FF2B5EF4-FFF2-40B4-BE49-F238E27FC236}">
                <a16:creationId xmlns:a16="http://schemas.microsoft.com/office/drawing/2014/main" id="{07A6E679-6625-487E-909A-E3DD5C0CF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746457"/>
              </p:ext>
            </p:extLst>
          </p:nvPr>
        </p:nvGraphicFramePr>
        <p:xfrm>
          <a:off x="3620228" y="1857470"/>
          <a:ext cx="7388531" cy="43281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{5DA37D80-6434-44D0-A028-1B22A696006F}</a:tableStyleId>
              </a:tblPr>
              <a:tblGrid>
                <a:gridCol w="4725428">
                  <a:extLst>
                    <a:ext uri="{9D8B030D-6E8A-4147-A177-3AD203B41FA5}">
                      <a16:colId xmlns:a16="http://schemas.microsoft.com/office/drawing/2014/main" val="1016024147"/>
                    </a:ext>
                  </a:extLst>
                </a:gridCol>
                <a:gridCol w="2663103">
                  <a:extLst>
                    <a:ext uri="{9D8B030D-6E8A-4147-A177-3AD203B41FA5}">
                      <a16:colId xmlns:a16="http://schemas.microsoft.com/office/drawing/2014/main" val="879990646"/>
                    </a:ext>
                  </a:extLst>
                </a:gridCol>
              </a:tblGrid>
              <a:tr h="6709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4400" dirty="0"/>
                        <a:t>العلوم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4400" dirty="0"/>
                        <a:t>الماد</a:t>
                      </a:r>
                      <a:r>
                        <a:rPr lang="ar-SA" sz="4400" dirty="0"/>
                        <a:t>ّ</a:t>
                      </a:r>
                      <a:r>
                        <a:rPr lang="ar-BH" sz="4400" dirty="0"/>
                        <a:t>ة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2888969"/>
                  </a:ext>
                </a:extLst>
              </a:tr>
              <a:tr h="563577"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الأول الإعدادي- الجزء الأول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الصف</a:t>
                      </a:r>
                      <a:r>
                        <a:rPr lang="ar-SA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ّ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0410534"/>
                  </a:ext>
                </a:extLst>
              </a:tr>
              <a:tr h="563577"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الثاني</a:t>
                      </a:r>
                    </a:p>
                    <a:p>
                      <a:pPr algn="ctr" rtl="1"/>
                      <a:r>
                        <a:rPr lang="ar-BH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(الحركة والقوى والآلات البسيطة)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الفصل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3270941"/>
                  </a:ext>
                </a:extLst>
              </a:tr>
              <a:tr h="66634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noProof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الشغل والآلات البسيطة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noProof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BH" sz="3600" b="1" kern="1200" noProof="0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الجزء الثالث </a:t>
                      </a:r>
                      <a:endParaRPr lang="ar-BH" sz="3600" b="1" kern="1200" noProof="0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الدرس الثاني 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1933326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0D9850DA-F2CC-4929-B80B-E22E9BC4DE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294" t="4398" b="29646"/>
          <a:stretch/>
        </p:blipFill>
        <p:spPr>
          <a:xfrm>
            <a:off x="1053238" y="1857470"/>
            <a:ext cx="2376897" cy="20037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10875303" descr="itg10875303">
            <a:extLst>
              <a:ext uri="{FF2B5EF4-FFF2-40B4-BE49-F238E27FC236}">
                <a16:creationId xmlns:a16="http://schemas.microsoft.com/office/drawing/2014/main" id="{9AF407F1-2B2F-4302-AC3A-0F69EE884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51" y="4006922"/>
            <a:ext cx="2420884" cy="1565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517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F18ABB-C0C5-4568-BA23-B86881F4A33F}"/>
              </a:ext>
            </a:extLst>
          </p:cNvPr>
          <p:cNvSpPr/>
          <p:nvPr/>
        </p:nvSpPr>
        <p:spPr>
          <a:xfrm>
            <a:off x="2866997" y="0"/>
            <a:ext cx="6966190" cy="89200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</a:t>
            </a: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أهداف الدرس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7881E5-35DD-4F32-A498-3BBB7C432626}"/>
              </a:ext>
            </a:extLst>
          </p:cNvPr>
          <p:cNvSpPr/>
          <p:nvPr/>
        </p:nvSpPr>
        <p:spPr>
          <a:xfrm>
            <a:off x="183462" y="152222"/>
            <a:ext cx="232343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الشغل والآلات البسيطة3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7" name="Picture 6" descr="http://t3.gstatic.com/images?q=tbn:ANd9GcQ6Oaxw7uZSMQCOekqMph2E9LVJrWekgULlNq38lSvVrtlR9A0U">
            <a:extLst>
              <a:ext uri="{FF2B5EF4-FFF2-40B4-BE49-F238E27FC236}">
                <a16:creationId xmlns:a16="http://schemas.microsoft.com/office/drawing/2014/main" id="{16919C85-858D-4B55-BD4D-C0980F62C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76859" y="2462374"/>
            <a:ext cx="1849501" cy="2938833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501183-8877-4B65-B1EE-35F684785558}"/>
              </a:ext>
            </a:extLst>
          </p:cNvPr>
          <p:cNvSpPr txBox="1"/>
          <p:nvPr/>
        </p:nvSpPr>
        <p:spPr>
          <a:xfrm>
            <a:off x="3402770" y="2696921"/>
            <a:ext cx="7090006" cy="67710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476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lvl="0" algn="justLow" rtl="1"/>
            <a:endParaRPr lang="ar-BH" sz="1000" b="1" dirty="0">
              <a:solidFill>
                <a:schemeClr val="bg1"/>
              </a:solidFill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  <a:p>
            <a:pPr lvl="0" algn="justLow" rtl="1"/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ea typeface="Segoe UI Symbol" panose="020B0502040204020203" pitchFamily="34" charset="0"/>
                <a:cs typeface="Sakkal Majalla" panose="02000000000000000000" pitchFamily="2" charset="-78"/>
              </a:rPr>
              <a:t>1- يميز بين أنواع مختلفة من الآلات البسيطة.</a:t>
            </a:r>
            <a:r>
              <a:rPr lang="en-US" sz="2800" b="1" dirty="0">
                <a:solidFill>
                  <a:schemeClr val="bg1"/>
                </a:solidFill>
                <a:latin typeface="Sakkal Majalla" panose="02000000000000000000" pitchFamily="2" charset="-78"/>
                <a:ea typeface="Segoe UI Symbol" panose="020B0502040204020203" pitchFamily="34" charset="0"/>
                <a:cs typeface="Sakkal Majalla" panose="02000000000000000000" pitchFamily="2" charset="-78"/>
              </a:rPr>
              <a:t>   </a:t>
            </a:r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ea typeface="Segoe UI Symbol" panose="020B0502040204020203" pitchFamily="34" charset="0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300767-30AF-4967-B586-0F1EC7E0D137}"/>
              </a:ext>
            </a:extLst>
          </p:cNvPr>
          <p:cNvSpPr txBox="1"/>
          <p:nvPr/>
        </p:nvSpPr>
        <p:spPr>
          <a:xfrm>
            <a:off x="3374206" y="3783909"/>
            <a:ext cx="7147134" cy="6848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476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Low" rtl="1"/>
            <a:endParaRPr lang="ar-BH" sz="1050" b="1" dirty="0">
              <a:solidFill>
                <a:srgbClr val="000000"/>
              </a:solidFill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  <a:p>
            <a:pPr algn="justLow" rtl="1"/>
            <a:r>
              <a:rPr lang="ar-BH" sz="2800" b="1" dirty="0">
                <a:solidFill>
                  <a:srgbClr val="000000"/>
                </a:solidFill>
                <a:latin typeface="Sakkal Majalla" panose="02000000000000000000" pitchFamily="2" charset="-78"/>
                <a:ea typeface="Segoe UI Symbol" panose="020B0502040204020203" pitchFamily="34" charset="0"/>
                <a:cs typeface="Sakkal Majalla" panose="02000000000000000000" pitchFamily="2" charset="-78"/>
              </a:rPr>
              <a:t>2-يعطي أمثلة على آلات تعمل بمبدأ أحد أنواع الآلات البسيطة</a:t>
            </a:r>
            <a:r>
              <a:rPr lang="ar-BH" sz="2800" dirty="0"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.</a:t>
            </a:r>
            <a:endParaRPr lang="ar-BH" sz="2800" b="1" dirty="0">
              <a:solidFill>
                <a:srgbClr val="000000"/>
              </a:solidFill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906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37044C2B-4418-419F-90E4-ADEEF5845835}"/>
              </a:ext>
            </a:extLst>
          </p:cNvPr>
          <p:cNvSpPr txBox="1"/>
          <p:nvPr/>
        </p:nvSpPr>
        <p:spPr>
          <a:xfrm>
            <a:off x="435495" y="1081822"/>
            <a:ext cx="11266175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عزيزي الطالب: </a:t>
            </a:r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لقد تعرفت في الجزء الثاني من درس الشغل والآلات البسيطة على أنواع الروافع. تأمل الروافع التالية ثم صنفها وفقًا لأنواعها </a:t>
            </a:r>
            <a:r>
              <a:rPr lang="ar-BH" sz="3200" b="1" dirty="0" smtClean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الثلاثة:   </a:t>
            </a:r>
            <a:endParaRPr lang="ar-BH" sz="32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" name="Graphic 9" descr="Seesaw">
            <a:extLst>
              <a:ext uri="{FF2B5EF4-FFF2-40B4-BE49-F238E27FC236}">
                <a16:creationId xmlns:a16="http://schemas.microsoft.com/office/drawing/2014/main" id="{F66B9C93-58A7-41A0-8097-9D0A182FA4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6156" y="2742675"/>
            <a:ext cx="1285981" cy="1420443"/>
          </a:xfrm>
          <a:prstGeom prst="rect">
            <a:avLst/>
          </a:prstGeom>
        </p:spPr>
      </p:pic>
      <p:pic>
        <p:nvPicPr>
          <p:cNvPr id="14" name="Graphic 13" descr="Hammer">
            <a:extLst>
              <a:ext uri="{FF2B5EF4-FFF2-40B4-BE49-F238E27FC236}">
                <a16:creationId xmlns:a16="http://schemas.microsoft.com/office/drawing/2014/main" id="{D6DE9C1F-4FA4-4BF7-A3F5-B8912B2C09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36655" y="2683189"/>
            <a:ext cx="1592182" cy="1592182"/>
          </a:xfrm>
          <a:prstGeom prst="rect">
            <a:avLst/>
          </a:prstGeom>
        </p:spPr>
      </p:pic>
      <p:pic>
        <p:nvPicPr>
          <p:cNvPr id="16" name="Graphic 15" descr="Garden Tools">
            <a:extLst>
              <a:ext uri="{FF2B5EF4-FFF2-40B4-BE49-F238E27FC236}">
                <a16:creationId xmlns:a16="http://schemas.microsoft.com/office/drawing/2014/main" id="{C937A3C6-9B4D-40FA-A152-C19DC86DC3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99335" y="2426675"/>
            <a:ext cx="1939247" cy="1939247"/>
          </a:xfrm>
          <a:prstGeom prst="rect">
            <a:avLst/>
          </a:prstGeom>
        </p:spPr>
      </p:pic>
      <p:pic>
        <p:nvPicPr>
          <p:cNvPr id="20" name="Graphic 19" descr="Wheelbarrow">
            <a:extLst>
              <a:ext uri="{FF2B5EF4-FFF2-40B4-BE49-F238E27FC236}">
                <a16:creationId xmlns:a16="http://schemas.microsoft.com/office/drawing/2014/main" id="{5F3526D3-9C81-491F-BDE0-9433C3EF881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15780" y="2588727"/>
            <a:ext cx="1424002" cy="1516907"/>
          </a:xfrm>
          <a:prstGeom prst="rect">
            <a:avLst/>
          </a:prstGeom>
        </p:spPr>
      </p:pic>
      <p:graphicFrame>
        <p:nvGraphicFramePr>
          <p:cNvPr id="21" name="Table 21">
            <a:extLst>
              <a:ext uri="{FF2B5EF4-FFF2-40B4-BE49-F238E27FC236}">
                <a16:creationId xmlns:a16="http://schemas.microsoft.com/office/drawing/2014/main" id="{F26026F9-1D52-4468-AC5A-5676F6FE7A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499891"/>
              </p:ext>
            </p:extLst>
          </p:nvPr>
        </p:nvGraphicFramePr>
        <p:xfrm>
          <a:off x="3180358" y="2587687"/>
          <a:ext cx="7710784" cy="3375368"/>
        </p:xfrm>
        <a:graphic>
          <a:graphicData uri="http://schemas.openxmlformats.org/drawingml/2006/table">
            <a:tbl>
              <a:tblPr rtl="1" firstRow="1" bandRow="1">
                <a:tableStyleId>{ED083AE6-46FA-4A59-8FB0-9F97EB10719F}</a:tableStyleId>
              </a:tblPr>
              <a:tblGrid>
                <a:gridCol w="1506313">
                  <a:extLst>
                    <a:ext uri="{9D8B030D-6E8A-4147-A177-3AD203B41FA5}">
                      <a16:colId xmlns:a16="http://schemas.microsoft.com/office/drawing/2014/main" val="1551869309"/>
                    </a:ext>
                  </a:extLst>
                </a:gridCol>
                <a:gridCol w="1506313">
                  <a:extLst>
                    <a:ext uri="{9D8B030D-6E8A-4147-A177-3AD203B41FA5}">
                      <a16:colId xmlns:a16="http://schemas.microsoft.com/office/drawing/2014/main" val="819597433"/>
                    </a:ext>
                  </a:extLst>
                </a:gridCol>
                <a:gridCol w="1506313">
                  <a:extLst>
                    <a:ext uri="{9D8B030D-6E8A-4147-A177-3AD203B41FA5}">
                      <a16:colId xmlns:a16="http://schemas.microsoft.com/office/drawing/2014/main" val="2942006152"/>
                    </a:ext>
                  </a:extLst>
                </a:gridCol>
                <a:gridCol w="1506313">
                  <a:extLst>
                    <a:ext uri="{9D8B030D-6E8A-4147-A177-3AD203B41FA5}">
                      <a16:colId xmlns:a16="http://schemas.microsoft.com/office/drawing/2014/main" val="973985781"/>
                    </a:ext>
                  </a:extLst>
                </a:gridCol>
                <a:gridCol w="1685532">
                  <a:extLst>
                    <a:ext uri="{9D8B030D-6E8A-4147-A177-3AD203B41FA5}">
                      <a16:colId xmlns:a16="http://schemas.microsoft.com/office/drawing/2014/main" val="1696870285"/>
                    </a:ext>
                  </a:extLst>
                </a:gridCol>
              </a:tblGrid>
              <a:tr h="2031043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الرافعة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185053"/>
                  </a:ext>
                </a:extLst>
              </a:tr>
              <a:tr h="134432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2800" b="1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النوع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BH" dirty="0"/>
                    </a:p>
                  </a:txBody>
                  <a:tcPr>
                    <a:solidFill>
                      <a:schemeClr val="accent4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BH" dirty="0"/>
                    </a:p>
                  </a:txBody>
                  <a:tcPr>
                    <a:solidFill>
                      <a:schemeClr val="accent4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BH" dirty="0"/>
                    </a:p>
                  </a:txBody>
                  <a:tcPr>
                    <a:solidFill>
                      <a:schemeClr val="accent4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BH" dirty="0"/>
                    </a:p>
                  </a:txBody>
                  <a:tcPr>
                    <a:solidFill>
                      <a:schemeClr val="accent4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62599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BDD827EF-5883-4157-B5EB-0561CF0D1088}"/>
              </a:ext>
            </a:extLst>
          </p:cNvPr>
          <p:cNvSpPr txBox="1"/>
          <p:nvPr/>
        </p:nvSpPr>
        <p:spPr>
          <a:xfrm>
            <a:off x="8038582" y="4845717"/>
            <a:ext cx="10726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الأول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0EB1BC-AB95-4FCE-9392-F2AB9BD2A95B}"/>
              </a:ext>
            </a:extLst>
          </p:cNvPr>
          <p:cNvSpPr txBox="1"/>
          <p:nvPr/>
        </p:nvSpPr>
        <p:spPr>
          <a:xfrm>
            <a:off x="6532621" y="4917196"/>
            <a:ext cx="10726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الثالث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8010254-F62D-4687-AEF2-56748AE2AF72}"/>
              </a:ext>
            </a:extLst>
          </p:cNvPr>
          <p:cNvSpPr txBox="1"/>
          <p:nvPr/>
        </p:nvSpPr>
        <p:spPr>
          <a:xfrm>
            <a:off x="3308143" y="4948940"/>
            <a:ext cx="10726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الثالث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6B3085-924A-4DB8-B2A8-A9AEDFF86D09}"/>
              </a:ext>
            </a:extLst>
          </p:cNvPr>
          <p:cNvSpPr txBox="1"/>
          <p:nvPr/>
        </p:nvSpPr>
        <p:spPr>
          <a:xfrm>
            <a:off x="5088030" y="4917196"/>
            <a:ext cx="10726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7D5C0B-0E07-4804-85DB-66C6368DD08E}"/>
              </a:ext>
            </a:extLst>
          </p:cNvPr>
          <p:cNvSpPr/>
          <p:nvPr/>
        </p:nvSpPr>
        <p:spPr>
          <a:xfrm>
            <a:off x="3180358" y="27168"/>
            <a:ext cx="6966190" cy="89200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الربط مع المعرفة السابقة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DD2B7D-72D3-4F7B-AD43-2F2098276FC9}"/>
              </a:ext>
            </a:extLst>
          </p:cNvPr>
          <p:cNvSpPr/>
          <p:nvPr/>
        </p:nvSpPr>
        <p:spPr>
          <a:xfrm>
            <a:off x="183462" y="152222"/>
            <a:ext cx="232343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الشغل والآلات البسيطة3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644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3" grpId="0"/>
      <p:bldP spid="25" grpId="0"/>
      <p:bldP spid="26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9B77197B-8D3F-4FAD-90FF-BEA062776EE7}"/>
              </a:ext>
            </a:extLst>
          </p:cNvPr>
          <p:cNvSpPr txBox="1"/>
          <p:nvPr/>
        </p:nvSpPr>
        <p:spPr>
          <a:xfrm>
            <a:off x="917844" y="1062078"/>
            <a:ext cx="10356310" cy="17004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r"/>
            <a:endParaRPr lang="ar-BH" altLang="ar-BH" sz="1050" b="1" dirty="0">
              <a:highlight>
                <a:srgbClr val="FFFF00"/>
              </a:highligh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altLang="ar-BH" sz="2800" b="1" dirty="0"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البكرة </a:t>
            </a:r>
            <a:r>
              <a:rPr lang="ar-BH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  <a:r>
              <a:rPr lang="ar-SA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عجلة </a:t>
            </a:r>
            <a:r>
              <a:rPr lang="ar-BH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في</a:t>
            </a:r>
            <a:r>
              <a:rPr lang="ar-SA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محيطه</a:t>
            </a:r>
            <a:r>
              <a:rPr lang="ar-BH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r>
              <a:rPr lang="ar-SA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alt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r>
              <a:rPr lang="ar-SA" alt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خدود </a:t>
            </a:r>
            <a:r>
              <a:rPr lang="ar-BH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يمر حوله حبل.</a:t>
            </a:r>
          </a:p>
          <a:p>
            <a:pPr algn="ctr"/>
            <a:endParaRPr lang="ar-BH" altLang="ar-BH" sz="1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ar-BH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البكرة تغير اتجاه القوة المؤثرة، وقد تزيد من أثرها أي تقلل من القوة اللازمة لرفع الثقل.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4FCA418-A41E-4213-8327-71C439905732}"/>
              </a:ext>
            </a:extLst>
          </p:cNvPr>
          <p:cNvSpPr/>
          <p:nvPr/>
        </p:nvSpPr>
        <p:spPr>
          <a:xfrm>
            <a:off x="8937017" y="3553840"/>
            <a:ext cx="1917123" cy="5195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البكرة الثابتة</a:t>
            </a:r>
            <a:endParaRPr lang="ar-BH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509F78D-3C89-4EA5-A71C-7B5441D3C9EB}"/>
              </a:ext>
            </a:extLst>
          </p:cNvPr>
          <p:cNvSpPr/>
          <p:nvPr/>
        </p:nvSpPr>
        <p:spPr>
          <a:xfrm>
            <a:off x="1345178" y="3656261"/>
            <a:ext cx="1917123" cy="4503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نظام البكرات</a:t>
            </a:r>
            <a:endParaRPr lang="ar-BH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619C840D-E01B-4A1C-8DB1-796026247221}"/>
              </a:ext>
            </a:extLst>
          </p:cNvPr>
          <p:cNvSpPr/>
          <p:nvPr/>
        </p:nvSpPr>
        <p:spPr>
          <a:xfrm>
            <a:off x="5432273" y="3676116"/>
            <a:ext cx="1917123" cy="5195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البكرة المتحركة</a:t>
            </a:r>
            <a:endParaRPr lang="ar-BH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4DF9A07-5764-4803-BA6A-F6EC1F028FA4}"/>
              </a:ext>
            </a:extLst>
          </p:cNvPr>
          <p:cNvGrpSpPr/>
          <p:nvPr/>
        </p:nvGrpSpPr>
        <p:grpSpPr>
          <a:xfrm>
            <a:off x="2142755" y="2948281"/>
            <a:ext cx="7852011" cy="707980"/>
            <a:chOff x="1278542" y="2519255"/>
            <a:chExt cx="9702350" cy="7079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42CD4C75-5268-4643-ADA0-E4655E8DC1BD}"/>
                </a:ext>
              </a:extLst>
            </p:cNvPr>
            <p:cNvSpPr/>
            <p:nvPr/>
          </p:nvSpPr>
          <p:spPr>
            <a:xfrm>
              <a:off x="5374405" y="2519255"/>
              <a:ext cx="2368895" cy="51954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BH" sz="28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أنواع البكرات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4C8C4A6-2C1B-4179-959D-864DA163C0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0448" y="2789703"/>
              <a:ext cx="3474260" cy="1"/>
            </a:xfrm>
            <a:prstGeom prst="line">
              <a:avLst/>
            </a:prstGeom>
            <a:grpFill/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4C96A8D-7A58-4E6F-AA36-878C1A9F041D}"/>
                </a:ext>
              </a:extLst>
            </p:cNvPr>
            <p:cNvCxnSpPr>
              <a:cxnSpLocks/>
            </p:cNvCxnSpPr>
            <p:nvPr/>
          </p:nvCxnSpPr>
          <p:spPr>
            <a:xfrm>
              <a:off x="10980892" y="2779028"/>
              <a:ext cx="0" cy="376866"/>
            </a:xfrm>
            <a:prstGeom prst="line">
              <a:avLst/>
            </a:prstGeom>
            <a:grpFill/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9EAC483-6FFA-4B24-84E5-8D995CB8FB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8542" y="2764698"/>
              <a:ext cx="4294783" cy="52850"/>
            </a:xfrm>
            <a:prstGeom prst="line">
              <a:avLst/>
            </a:prstGeom>
            <a:grpFill/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8E37FAC-F28F-4BAB-B5F3-BD62EDA976B7}"/>
                </a:ext>
              </a:extLst>
            </p:cNvPr>
            <p:cNvCxnSpPr>
              <a:cxnSpLocks/>
            </p:cNvCxnSpPr>
            <p:nvPr/>
          </p:nvCxnSpPr>
          <p:spPr>
            <a:xfrm>
              <a:off x="1278542" y="2850369"/>
              <a:ext cx="0" cy="376866"/>
            </a:xfrm>
            <a:prstGeom prst="line">
              <a:avLst/>
            </a:prstGeom>
            <a:grpFill/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97FA39E-1B5B-4CCC-8E01-1E6FD72C2F9D}"/>
                </a:ext>
              </a:extLst>
            </p:cNvPr>
            <p:cNvCxnSpPr>
              <a:cxnSpLocks/>
            </p:cNvCxnSpPr>
            <p:nvPr/>
          </p:nvCxnSpPr>
          <p:spPr>
            <a:xfrm>
              <a:off x="6531887" y="3038801"/>
              <a:ext cx="0" cy="188434"/>
            </a:xfrm>
            <a:prstGeom prst="line">
              <a:avLst/>
            </a:prstGeom>
            <a:grpFill/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F682975-C04C-4545-99C7-75307D7BE1B7}"/>
              </a:ext>
            </a:extLst>
          </p:cNvPr>
          <p:cNvSpPr/>
          <p:nvPr/>
        </p:nvSpPr>
        <p:spPr>
          <a:xfrm>
            <a:off x="3231730" y="9748"/>
            <a:ext cx="6966190" cy="89200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الآلات البسيطة- البكرات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6F2568-CCC7-4ECD-A35F-EA01D84EE6EB}"/>
              </a:ext>
            </a:extLst>
          </p:cNvPr>
          <p:cNvSpPr/>
          <p:nvPr/>
        </p:nvSpPr>
        <p:spPr>
          <a:xfrm>
            <a:off x="183462" y="152222"/>
            <a:ext cx="232343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الشغل والآلات البسيطة3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530C137-A019-4349-AAE0-044CE8663B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715" t="5639" r="4585" b="23298"/>
          <a:stretch/>
        </p:blipFill>
        <p:spPr>
          <a:xfrm>
            <a:off x="9098170" y="4284063"/>
            <a:ext cx="1755970" cy="1980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F9DA1B-3742-4636-8D4A-F049DE3E4D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339" t="3280" r="30586" b="22890"/>
          <a:stretch/>
        </p:blipFill>
        <p:spPr>
          <a:xfrm>
            <a:off x="5744821" y="4403950"/>
            <a:ext cx="1292026" cy="1860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A270A91-C330-403A-A11C-6C00DC6880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98" t="4174" r="59791" b="22536"/>
          <a:stretch/>
        </p:blipFill>
        <p:spPr>
          <a:xfrm>
            <a:off x="1345178" y="4284062"/>
            <a:ext cx="1861125" cy="19807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062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5" grpId="0" animBg="1"/>
      <p:bldP spid="29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4FCA418-A41E-4213-8327-71C439905732}"/>
              </a:ext>
            </a:extLst>
          </p:cNvPr>
          <p:cNvSpPr/>
          <p:nvPr/>
        </p:nvSpPr>
        <p:spPr>
          <a:xfrm>
            <a:off x="9289657" y="1563861"/>
            <a:ext cx="2125767" cy="5195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alt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البكرة الثابتة</a:t>
            </a:r>
            <a:endParaRPr lang="ar-BH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509F78D-3C89-4EA5-A71C-7B5441D3C9EB}"/>
              </a:ext>
            </a:extLst>
          </p:cNvPr>
          <p:cNvSpPr/>
          <p:nvPr/>
        </p:nvSpPr>
        <p:spPr>
          <a:xfrm>
            <a:off x="9289657" y="5547199"/>
            <a:ext cx="2125767" cy="4503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alt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نظام البكرات</a:t>
            </a:r>
            <a:endParaRPr lang="ar-BH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57B7371-EFD3-4206-ACCE-ACC571F635BA}"/>
              </a:ext>
            </a:extLst>
          </p:cNvPr>
          <p:cNvSpPr/>
          <p:nvPr/>
        </p:nvSpPr>
        <p:spPr>
          <a:xfrm>
            <a:off x="3617537" y="1241670"/>
            <a:ext cx="5286313" cy="12640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spcBef>
                <a:spcPct val="50000"/>
              </a:spcBef>
            </a:pPr>
            <a:r>
              <a:rPr lang="ar-BH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رافعة من النوع الأول </a:t>
            </a:r>
            <a:r>
              <a:rPr lang="ar-BH" altLang="ar-BH" sz="2800" b="1" dirty="0">
                <a:solidFill>
                  <a:schemeClr val="tx1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فائدتها الآلية =1 </a:t>
            </a:r>
          </a:p>
          <a:p>
            <a:pPr algn="ctr" rtl="1">
              <a:spcBef>
                <a:spcPct val="50000"/>
              </a:spcBef>
            </a:pPr>
            <a:r>
              <a:rPr lang="ar-BH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 تغير اتجاه القوة المؤثرة)</a:t>
            </a:r>
            <a:endParaRPr lang="en-US" altLang="ar-BH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619C840D-E01B-4A1C-8DB1-796026247221}"/>
              </a:ext>
            </a:extLst>
          </p:cNvPr>
          <p:cNvSpPr/>
          <p:nvPr/>
        </p:nvSpPr>
        <p:spPr>
          <a:xfrm>
            <a:off x="9340092" y="3698121"/>
            <a:ext cx="2125767" cy="5195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alt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البكرة المتحركة</a:t>
            </a:r>
            <a:endParaRPr lang="ar-BH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B8A6579F-2BF7-412D-9165-D8820F93A0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715" t="5639" r="4585" b="23298"/>
          <a:stretch/>
        </p:blipFill>
        <p:spPr>
          <a:xfrm>
            <a:off x="773206" y="1088372"/>
            <a:ext cx="2458524" cy="1610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9E0B7ED-E007-4F11-9C6A-4F09426536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339" t="3280" r="30586" b="22890"/>
          <a:stretch/>
        </p:blipFill>
        <p:spPr>
          <a:xfrm>
            <a:off x="726141" y="3023526"/>
            <a:ext cx="2505589" cy="1542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44A7FBA0-7EF8-4499-861A-A377F4378ED0}"/>
              </a:ext>
            </a:extLst>
          </p:cNvPr>
          <p:cNvSpPr/>
          <p:nvPr/>
        </p:nvSpPr>
        <p:spPr>
          <a:xfrm>
            <a:off x="3617537" y="3136887"/>
            <a:ext cx="5286313" cy="16420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spcBef>
                <a:spcPct val="50000"/>
              </a:spcBef>
            </a:pPr>
            <a:r>
              <a:rPr lang="ar-BH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رافعة من النوع الثاني </a:t>
            </a:r>
            <a:r>
              <a:rPr lang="ar-BH" altLang="ar-BH" sz="2800" b="1" dirty="0">
                <a:solidFill>
                  <a:schemeClr val="tx1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فائدتها الآلية =2 </a:t>
            </a:r>
          </a:p>
          <a:p>
            <a:pPr algn="ctr">
              <a:spcBef>
                <a:spcPct val="50000"/>
              </a:spcBef>
              <a:buNone/>
            </a:pPr>
            <a:r>
              <a:rPr lang="ar-BH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تقلل مقدار القوة المؤثرة  أو التغلب على مقاومة كبيرة بتأثير قوة صغيرة أو مضاعفة أثر القوة</a:t>
            </a:r>
            <a:r>
              <a:rPr lang="ar-BH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lang="en-US" altLang="ar-BH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32E5C37-6255-42C5-97BF-85B56FF5508A}"/>
              </a:ext>
            </a:extLst>
          </p:cNvPr>
          <p:cNvSpPr/>
          <p:nvPr/>
        </p:nvSpPr>
        <p:spPr>
          <a:xfrm>
            <a:off x="3529853" y="5115774"/>
            <a:ext cx="5373997" cy="10900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spcBef>
                <a:spcPct val="50000"/>
              </a:spcBef>
            </a:pPr>
            <a:r>
              <a:rPr lang="ar-BH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يمكن استخدام مجموعة(نظام البكرات) لمضاعفة أثر القوة  أو تغيير اتجاه الحركة.</a:t>
            </a:r>
            <a:endParaRPr lang="en-US" altLang="ar-BH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3E34C50D-3E2F-40EA-84C1-A06B200C41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98" t="4174" r="59791" b="22536"/>
          <a:stretch/>
        </p:blipFill>
        <p:spPr>
          <a:xfrm>
            <a:off x="726141" y="4776164"/>
            <a:ext cx="2505589" cy="1542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F682975-C04C-4545-99C7-75307D7BE1B7}"/>
              </a:ext>
            </a:extLst>
          </p:cNvPr>
          <p:cNvSpPr/>
          <p:nvPr/>
        </p:nvSpPr>
        <p:spPr>
          <a:xfrm>
            <a:off x="3231730" y="9748"/>
            <a:ext cx="6966190" cy="89200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الآلات البسيطة- البكرات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6F2568-CCC7-4ECD-A35F-EA01D84EE6EB}"/>
              </a:ext>
            </a:extLst>
          </p:cNvPr>
          <p:cNvSpPr/>
          <p:nvPr/>
        </p:nvSpPr>
        <p:spPr>
          <a:xfrm>
            <a:off x="183462" y="152222"/>
            <a:ext cx="232343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الشغل والآلات البسيطة3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695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1" grpId="0" animBg="1"/>
      <p:bldP spid="42" grpId="0" animBg="1"/>
      <p:bldP spid="49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B1C1BA-C156-434C-AB3F-F263A9E7F157}"/>
              </a:ext>
            </a:extLst>
          </p:cNvPr>
          <p:cNvSpPr/>
          <p:nvPr/>
        </p:nvSpPr>
        <p:spPr>
          <a:xfrm>
            <a:off x="272955" y="1489968"/>
            <a:ext cx="113876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KW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يوضح الشكل المجاور بكرة مفردة تستعمل في رفع جسم. مستعينا بالشكل وبما درسته أج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</a:t>
            </a:r>
            <a:r>
              <a:rPr lang="ar-KW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عن الأسئلة التالية: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0E4510-E3F3-4DC6-B51A-7936F3E99A47}"/>
              </a:ext>
            </a:extLst>
          </p:cNvPr>
          <p:cNvSpPr txBox="1"/>
          <p:nvPr/>
        </p:nvSpPr>
        <p:spPr>
          <a:xfrm>
            <a:off x="2923345" y="2211505"/>
            <a:ext cx="8601831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BH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KW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حدد ما إذا كانت هذه البكرة ثابتة </a:t>
            </a:r>
            <a:r>
              <a:rPr lang="ar-BH" sz="2800" b="1" dirty="0" smtClean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r>
              <a:rPr lang="ar-KW" sz="2800" b="1" dirty="0" smtClean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 </a:t>
            </a:r>
            <a:r>
              <a:rPr lang="ar-KW" sz="30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متحركة</a:t>
            </a:r>
            <a:r>
              <a:rPr lang="ar-KW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؟</a:t>
            </a:r>
            <a:endParaRPr lang="ar-BH" sz="280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/>
            <a:endParaRPr lang="en-US" sz="105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/>
            <a:r>
              <a:rPr lang="ar-BH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</a:t>
            </a:r>
            <a:r>
              <a:rPr lang="ar-KW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كم تساوي الفائدة الآلية لهذا النوع من البكرات عند إهمال الاحتكاك</a:t>
            </a:r>
            <a:r>
              <a:rPr lang="ar-BH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؟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/>
            <a:r>
              <a:rPr lang="ar-BH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3- </a:t>
            </a:r>
            <a:r>
              <a:rPr lang="ar-KW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تأثير استعمال هذه البكرة على القوة اللازمة لرفع الجسم</a:t>
            </a:r>
            <a:r>
              <a:rPr lang="ar-BH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؟</a:t>
            </a:r>
          </a:p>
          <a:p>
            <a:pPr lvl="0" algn="r"/>
            <a:endParaRPr lang="ar-BH" sz="240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/>
            <a:endParaRPr lang="ar-BH" sz="80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/>
            <a:endParaRPr lang="ar-BH" sz="10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/>
            <a:endParaRPr lang="en-US" sz="40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/>
            <a:r>
              <a:rPr lang="ar-BH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4- إ</a:t>
            </a:r>
            <a:r>
              <a:rPr lang="ar-KW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ذا علمت أن وزن الجسم المراد رفعه 120 نيوتن فكم يحمل كل حبل من حبلي الحمل من وزن الجسم المراد رفعه؟</a:t>
            </a:r>
            <a:endParaRPr lang="ar-BH" sz="280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/>
            <a:endParaRPr lang="en-US" sz="120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5- </a:t>
            </a:r>
            <a:r>
              <a:rPr lang="ar-KW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كيف يمكن تغيير اتجاه قوة شد الحبل الملفوف حول هذه البكرة دون أن تتغير فائدتها الآلية؟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9D2C3D7-F8E6-4D92-84B5-F6D1AF2A6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92" y="2630509"/>
            <a:ext cx="1549929" cy="27313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AFA1FB-B77B-45AA-A5C9-70FDFBF4B1E4}"/>
              </a:ext>
            </a:extLst>
          </p:cNvPr>
          <p:cNvSpPr txBox="1"/>
          <p:nvPr/>
        </p:nvSpPr>
        <p:spPr>
          <a:xfrm>
            <a:off x="2653658" y="927521"/>
            <a:ext cx="906259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عزيزي الطالب: مستعينًا بالمعلومات السابقة، أجب عن السؤال التالي: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7E2C66-222B-41F4-BE98-CE4BAA2DAA59}"/>
              </a:ext>
            </a:extLst>
          </p:cNvPr>
          <p:cNvSpPr/>
          <p:nvPr/>
        </p:nvSpPr>
        <p:spPr>
          <a:xfrm>
            <a:off x="3231730" y="9748"/>
            <a:ext cx="6966190" cy="89200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البكرات – النشاط التقييمي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9A075C-999C-45B2-8501-8CCAF44F3E3E}"/>
              </a:ext>
            </a:extLst>
          </p:cNvPr>
          <p:cNvSpPr/>
          <p:nvPr/>
        </p:nvSpPr>
        <p:spPr>
          <a:xfrm>
            <a:off x="183462" y="152222"/>
            <a:ext cx="232343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الشغل والآلات البسيطة3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D274D1-9614-4442-A7AB-0CB687D39CEF}"/>
              </a:ext>
            </a:extLst>
          </p:cNvPr>
          <p:cNvSpPr txBox="1"/>
          <p:nvPr/>
        </p:nvSpPr>
        <p:spPr>
          <a:xfrm>
            <a:off x="4935433" y="2278880"/>
            <a:ext cx="1424198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بكرة متحركة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D1FF77-6AB3-4510-9C17-BE73DC5C12DC}"/>
              </a:ext>
            </a:extLst>
          </p:cNvPr>
          <p:cNvSpPr txBox="1"/>
          <p:nvPr/>
        </p:nvSpPr>
        <p:spPr>
          <a:xfrm>
            <a:off x="2653658" y="2740545"/>
            <a:ext cx="1424198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فائدتها =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17DBFB-972E-4A30-A906-0092105E025A}"/>
              </a:ext>
            </a:extLst>
          </p:cNvPr>
          <p:cNvSpPr/>
          <p:nvPr/>
        </p:nvSpPr>
        <p:spPr>
          <a:xfrm>
            <a:off x="4517650" y="3753045"/>
            <a:ext cx="6028567" cy="461665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ar-SA" alt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التغلب على مقاومة كبيرة بتأثير قوة صغيرة أو مضاعفة أثر القوة</a:t>
            </a:r>
            <a:r>
              <a:rPr lang="ar-BH" alt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0D863C-8C24-46E0-B7C6-F513DAC89240}"/>
              </a:ext>
            </a:extLst>
          </p:cNvPr>
          <p:cNvSpPr txBox="1"/>
          <p:nvPr/>
        </p:nvSpPr>
        <p:spPr>
          <a:xfrm>
            <a:off x="6194708" y="4669565"/>
            <a:ext cx="1424198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60 نيوتن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17328B-C8D2-45D5-B3C3-1E1A90837276}"/>
              </a:ext>
            </a:extLst>
          </p:cNvPr>
          <p:cNvSpPr/>
          <p:nvPr/>
        </p:nvSpPr>
        <p:spPr>
          <a:xfrm>
            <a:off x="3700541" y="5756250"/>
            <a:ext cx="6028567" cy="461665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BH" alt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إضافة بكرة مفردة ثابتة، فتبقى الفائدة الآلية =2 ( نظام البكرات).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217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10" grpId="0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5">
            <a:extLst>
              <a:ext uri="{FF2B5EF4-FFF2-40B4-BE49-F238E27FC236}">
                <a16:creationId xmlns:a16="http://schemas.microsoft.com/office/drawing/2014/main" id="{6B2ED3EA-FD0F-4399-A0F7-0D8CBC10C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2620" y="1745949"/>
            <a:ext cx="6841809" cy="3498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lvl1pPr marL="87313" indent="7938"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093788" indent="-45720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635125" indent="-4572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271713" indent="-4572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908300" indent="-4572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365500" indent="-4572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822700" indent="-4572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4279900" indent="-4572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737100" indent="-4572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0" eaLnBrk="1" hangingPunct="1">
              <a:spcBef>
                <a:spcPct val="15000"/>
              </a:spcBef>
              <a:buSzPct val="150000"/>
              <a:buNone/>
            </a:pPr>
            <a:endParaRPr lang="ar-BH" altLang="ar-BH" sz="1200" u="sng" dirty="0">
              <a:solidFill>
                <a:srgbClr val="CC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indent="0" eaLnBrk="1" hangingPunct="1">
              <a:spcBef>
                <a:spcPct val="15000"/>
              </a:spcBef>
              <a:buSzPct val="150000"/>
              <a:buNone/>
            </a:pPr>
            <a:r>
              <a:rPr lang="ar-BH" altLang="ar-BH" u="sng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العجلة والمحور:</a:t>
            </a:r>
          </a:p>
          <a:p>
            <a:pPr algn="just">
              <a:spcBef>
                <a:spcPct val="15000"/>
              </a:spcBef>
              <a:buSzPct val="150000"/>
              <a:buNone/>
            </a:pPr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آلة بسيطة مكونة من قرصين دائريين، الأكبر قطراً يسمــى العجلة، والأصغر قطراً يسمى المحور يدوران حول محور ارتكاز واحد مشترك.</a:t>
            </a:r>
          </a:p>
          <a:p>
            <a:pPr algn="just">
              <a:spcBef>
                <a:spcPct val="15000"/>
              </a:spcBef>
              <a:buSzPct val="150000"/>
              <a:buNone/>
            </a:pPr>
            <a:endParaRPr lang="ar-BH" altLang="ar-BH" sz="16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>
              <a:spcBef>
                <a:spcPct val="15000"/>
              </a:spcBef>
              <a:buSzPct val="150000"/>
              <a:buNone/>
            </a:pPr>
            <a:endParaRPr lang="ar-BH" altLang="ar-BH" sz="5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indent="0" algn="just" eaLnBrk="1" hangingPunct="1">
              <a:spcBef>
                <a:spcPct val="15000"/>
              </a:spcBef>
              <a:buSzPct val="150000"/>
              <a:buNone/>
            </a:pPr>
            <a:r>
              <a:rPr lang="ar-BH" altLang="ar-BH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تحسب الفائدة الآلية لهذه الآلة بقسمة نصف قطر العجلة على نصف قطر المحور، وتكون دائمًا أكبر من واحد</a:t>
            </a:r>
            <a:r>
              <a:rPr lang="ar-BH" altLang="ar-BH" sz="2800" b="1" dirty="0">
                <a:solidFill>
                  <a:srgbClr val="7030A0"/>
                </a:solidFill>
                <a:cs typeface="PT Bold Heading" panose="02010400000000000000" pitchFamily="2" charset="-78"/>
              </a:rPr>
              <a:t>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33CEC4B-5700-4F1C-B1D1-9C1714EE8A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294" t="4398" b="29646"/>
          <a:stretch/>
        </p:blipFill>
        <p:spPr>
          <a:xfrm>
            <a:off x="662820" y="1818526"/>
            <a:ext cx="3949094" cy="33290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1F3CFB4-F5C1-4E84-BAE9-6AE35DEC68A4}"/>
              </a:ext>
            </a:extLst>
          </p:cNvPr>
          <p:cNvSpPr/>
          <p:nvPr/>
        </p:nvSpPr>
        <p:spPr>
          <a:xfrm>
            <a:off x="3231730" y="9748"/>
            <a:ext cx="6966190" cy="89200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الآلات البسيطة – العجلة والمحور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48B7D6-CAED-4D0D-A2E6-AA4D40A0552D}"/>
              </a:ext>
            </a:extLst>
          </p:cNvPr>
          <p:cNvSpPr/>
          <p:nvPr/>
        </p:nvSpPr>
        <p:spPr>
          <a:xfrm>
            <a:off x="183462" y="152222"/>
            <a:ext cx="232343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الشغل والآلات البسيطة3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267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E1DA099-F5C2-40B9-9B34-CBCCD0B4CBE5}"/>
              </a:ext>
            </a:extLst>
          </p:cNvPr>
          <p:cNvSpPr txBox="1"/>
          <p:nvPr/>
        </p:nvSpPr>
        <p:spPr>
          <a:xfrm>
            <a:off x="5332156" y="1005245"/>
            <a:ext cx="6180114" cy="53860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r"/>
            <a:endParaRPr lang="ar-BH" sz="2800" b="1" u="sng" dirty="0">
              <a:solidFill>
                <a:schemeClr val="accent2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3200" b="1" u="sng" dirty="0">
                <a:solidFill>
                  <a:srgbClr val="FF0000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المستوى المائل</a:t>
            </a:r>
            <a:r>
              <a:rPr lang="ar-BH" sz="3200" b="1" u="sng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السطح المنحدر الذي يمكّن من رفع جسم ثقيل بقوة أقل، في مقابل التحرك مسافة أطول. 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>
              <a:spcBef>
                <a:spcPct val="50000"/>
              </a:spcBef>
            </a:pPr>
            <a:r>
              <a:rPr lang="ar-BH" altLang="ar-BH"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العوامل التي تعتمد عليها فاعلية الالة:-</a:t>
            </a:r>
            <a:r>
              <a:rPr lang="ar-BH" altLang="ar-BH" sz="2800" b="1" dirty="0">
                <a:solidFill>
                  <a:srgbClr val="FF0000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algn="r">
              <a:spcBef>
                <a:spcPct val="50000"/>
              </a:spcBef>
            </a:pPr>
            <a:r>
              <a:rPr lang="ar-BH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الارتفاع المراد الوصول إليه.</a:t>
            </a:r>
          </a:p>
          <a:p>
            <a:pPr algn="r">
              <a:spcBef>
                <a:spcPct val="50000"/>
              </a:spcBef>
            </a:pPr>
            <a:r>
              <a:rPr lang="ar-BH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طول المستوى المائل.</a:t>
            </a:r>
            <a:endParaRPr lang="en-US" alt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>
              <a:spcBef>
                <a:spcPct val="50000"/>
              </a:spcBef>
            </a:pPr>
            <a:endParaRPr lang="en-US" alt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800" b="1" dirty="0">
              <a:solidFill>
                <a:schemeClr val="accent2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كلما زاد طول السطح المائل قلت القوة التي نحتاجها لتحريك الجسم.</a:t>
            </a:r>
            <a:endParaRPr lang="en-US" sz="2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en-US" sz="2400" b="1" u="sng" dirty="0">
              <a:solidFill>
                <a:schemeClr val="accent2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E47B645-FDFE-4804-9D49-3B1A67E0FB13}"/>
              </a:ext>
            </a:extLst>
          </p:cNvPr>
          <p:cNvGrpSpPr/>
          <p:nvPr/>
        </p:nvGrpSpPr>
        <p:grpSpPr>
          <a:xfrm>
            <a:off x="6724481" y="4210182"/>
            <a:ext cx="4609210" cy="900751"/>
            <a:chOff x="3613473" y="1721003"/>
            <a:chExt cx="3131999" cy="900751"/>
          </a:xfrm>
        </p:grpSpPr>
        <p:sp>
          <p:nvSpPr>
            <p:cNvPr id="61" name="Line 4">
              <a:extLst>
                <a:ext uri="{FF2B5EF4-FFF2-40B4-BE49-F238E27FC236}">
                  <a16:creationId xmlns:a16="http://schemas.microsoft.com/office/drawing/2014/main" id="{4F7377AE-573B-49D9-B835-3A7E86F77A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09645" y="2136502"/>
              <a:ext cx="1245308" cy="3192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BH" sz="2400" b="1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2" name="Text Box 5">
              <a:extLst>
                <a:ext uri="{FF2B5EF4-FFF2-40B4-BE49-F238E27FC236}">
                  <a16:creationId xmlns:a16="http://schemas.microsoft.com/office/drawing/2014/main" id="{AF01B917-4EE5-462C-B3A2-8CACA4A998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3473" y="2160089"/>
              <a:ext cx="158425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ar-SA" altLang="ar-BH" sz="2400" b="1" dirty="0">
                  <a:solidFill>
                    <a:schemeClr val="accent2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ارتفاع السطح المائل</a:t>
              </a:r>
              <a:endParaRPr lang="en-US" altLang="ar-BH" sz="2400" b="1" dirty="0">
                <a:solidFill>
                  <a:schemeClr val="accent2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3" name="Text Box 6">
              <a:extLst>
                <a:ext uri="{FF2B5EF4-FFF2-40B4-BE49-F238E27FC236}">
                  <a16:creationId xmlns:a16="http://schemas.microsoft.com/office/drawing/2014/main" id="{4CD538DE-F240-4AAE-BD6A-DC5AF70EF7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0173" y="1721003"/>
              <a:ext cx="158425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ar-SA" altLang="ar-BH" sz="2400" b="1" dirty="0">
                  <a:solidFill>
                    <a:schemeClr val="accent2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طول السطح المائل</a:t>
              </a:r>
              <a:endParaRPr lang="en-US" altLang="ar-BH" sz="2400" b="1" dirty="0">
                <a:solidFill>
                  <a:schemeClr val="accent2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4" name="Text Box 10">
              <a:extLst>
                <a:ext uri="{FF2B5EF4-FFF2-40B4-BE49-F238E27FC236}">
                  <a16:creationId xmlns:a16="http://schemas.microsoft.com/office/drawing/2014/main" id="{A2EBB2D0-89F2-41F9-AD77-C0744FDB23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2702" y="1940546"/>
              <a:ext cx="186277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ar-SA" altLang="ar-BH" sz="2400" b="1" dirty="0">
                  <a:solidFill>
                    <a:schemeClr val="accent2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الفائدة الآلية المثالية =</a:t>
              </a:r>
              <a:endParaRPr lang="en-US" altLang="ar-BH" sz="2400" b="1" dirty="0">
                <a:solidFill>
                  <a:schemeClr val="accent2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pic>
        <p:nvPicPr>
          <p:cNvPr id="65" name="10875303" descr="itg10875303">
            <a:extLst>
              <a:ext uri="{FF2B5EF4-FFF2-40B4-BE49-F238E27FC236}">
                <a16:creationId xmlns:a16="http://schemas.microsoft.com/office/drawing/2014/main" id="{EBE8429F-4132-46BD-AF4B-ADFD35B94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37" y="4027464"/>
            <a:ext cx="3350103" cy="2166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88FE077-DD9B-444E-BBF8-55584B2889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844" t="8277" r="3482" b="9692"/>
          <a:stretch/>
        </p:blipFill>
        <p:spPr>
          <a:xfrm>
            <a:off x="679730" y="1149722"/>
            <a:ext cx="3934223" cy="2417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A1074AC-C052-40E8-9FDA-1027AF598908}"/>
              </a:ext>
            </a:extLst>
          </p:cNvPr>
          <p:cNvSpPr/>
          <p:nvPr/>
        </p:nvSpPr>
        <p:spPr>
          <a:xfrm>
            <a:off x="3231730" y="9748"/>
            <a:ext cx="6966190" cy="89200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الآلات البسيطة – المستوى المائل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51D2D9-340C-4185-B5A9-CB8476AA5C26}"/>
              </a:ext>
            </a:extLst>
          </p:cNvPr>
          <p:cNvSpPr/>
          <p:nvPr/>
        </p:nvSpPr>
        <p:spPr>
          <a:xfrm>
            <a:off x="183462" y="152222"/>
            <a:ext cx="232343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الشغل والآلات البسيطة3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411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C09220-8067-4323-AB46-3F057F0DDFCE}"/>
              </a:ext>
            </a:extLst>
          </p:cNvPr>
          <p:cNvSpPr txBox="1"/>
          <p:nvPr/>
        </p:nvSpPr>
        <p:spPr>
          <a:xfrm>
            <a:off x="2801327" y="3177562"/>
            <a:ext cx="8844595" cy="261610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lvl="0"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م</a:t>
            </a:r>
            <a:r>
              <a:rPr lang="ar-KW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 اسم هذه الآلة؟</a:t>
            </a:r>
            <a:endParaRPr lang="ar-BH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</a:t>
            </a:r>
            <a:r>
              <a:rPr lang="ar-KW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هل يتحرك الصندوق مسافة أطول أم أقصر عند رفعه عموديا إلى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lvl="0"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</a:t>
            </a:r>
            <a:r>
              <a:rPr lang="ar-KW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الارتفاع نفسه دون استعمال هذه الآلة؟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en-US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3- </a:t>
            </a:r>
            <a:r>
              <a:rPr lang="ar-KW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لماذا يكون الشغل المنجز بوساطة هذه الآلة </a:t>
            </a:r>
            <a:r>
              <a:rPr lang="ar-KW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أقل</a:t>
            </a:r>
            <a:r>
              <a:rPr lang="ar-KW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 الشغل المبذول؟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EC3B3B-FF5C-496E-AB1A-E5227B0626C2}"/>
              </a:ext>
            </a:extLst>
          </p:cNvPr>
          <p:cNvSpPr txBox="1"/>
          <p:nvPr/>
        </p:nvSpPr>
        <p:spPr>
          <a:xfrm>
            <a:off x="1708902" y="1859236"/>
            <a:ext cx="9937020" cy="11387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r" rtl="1"/>
            <a:r>
              <a:rPr lang="ar-KW" sz="32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يوضح الشكل المجاور آلة </a:t>
            </a:r>
            <a:r>
              <a:rPr lang="ar-KW" sz="36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بسيطة</a:t>
            </a:r>
            <a:r>
              <a:rPr lang="ar-KW" sz="32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تستعمل في رفع صندوق</a:t>
            </a:r>
            <a:r>
              <a:rPr lang="ar-BH" sz="32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r>
              <a:rPr lang="ar-KW" sz="32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مستع</a:t>
            </a:r>
            <a:r>
              <a:rPr lang="ar-BH" sz="32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ينً</a:t>
            </a:r>
            <a:r>
              <a:rPr lang="ar-KW" sz="32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 بالشكل وبما درسته أج</a:t>
            </a:r>
            <a:r>
              <a:rPr lang="ar-BH" sz="32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</a:t>
            </a:r>
            <a:r>
              <a:rPr lang="ar-KW" sz="32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عن الأسئلة التالية: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1E732BE2-ECAE-401C-9B61-ADAFB5E78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0" t="6122" r="7292"/>
          <a:stretch>
            <a:fillRect/>
          </a:stretch>
        </p:blipFill>
        <p:spPr bwMode="auto">
          <a:xfrm>
            <a:off x="989586" y="2427966"/>
            <a:ext cx="2082982" cy="293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6A05E2-B30F-42AC-90E3-5715E80715A8}"/>
              </a:ext>
            </a:extLst>
          </p:cNvPr>
          <p:cNvSpPr txBox="1"/>
          <p:nvPr/>
        </p:nvSpPr>
        <p:spPr>
          <a:xfrm>
            <a:off x="1026543" y="1064337"/>
            <a:ext cx="10634081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r"/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عزيزي الطالب: مستعينًا بمقطع الفيديو والمعلومات السابقة؛ أجب عن الأسئلة التالية: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915B10-8D2E-4243-A6C3-33FD2DC03142}"/>
              </a:ext>
            </a:extLst>
          </p:cNvPr>
          <p:cNvSpPr/>
          <p:nvPr/>
        </p:nvSpPr>
        <p:spPr>
          <a:xfrm>
            <a:off x="3231730" y="9748"/>
            <a:ext cx="6966190" cy="89200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المستوى المائل – النشاط التقييمي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77A641-39EC-4134-8E49-9D90D8085DB1}"/>
              </a:ext>
            </a:extLst>
          </p:cNvPr>
          <p:cNvSpPr/>
          <p:nvPr/>
        </p:nvSpPr>
        <p:spPr>
          <a:xfrm>
            <a:off x="183462" y="152222"/>
            <a:ext cx="232343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الشغل والآلات البسيطة3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940F9D-78E3-438D-B6B1-18096C5AB867}"/>
              </a:ext>
            </a:extLst>
          </p:cNvPr>
          <p:cNvSpPr/>
          <p:nvPr/>
        </p:nvSpPr>
        <p:spPr>
          <a:xfrm>
            <a:off x="7223624" y="3171238"/>
            <a:ext cx="1610317" cy="492443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BH" altLang="ar-BH" sz="2600" b="1" dirty="0">
                <a:solidFill>
                  <a:schemeClr val="tx2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المستوى المائل.</a:t>
            </a:r>
            <a:endParaRPr lang="ar-BH" sz="2600" b="1" dirty="0">
              <a:solidFill>
                <a:schemeClr val="tx2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90FD35-88B0-45D7-9DFC-2A13BA20FD4E}"/>
              </a:ext>
            </a:extLst>
          </p:cNvPr>
          <p:cNvSpPr/>
          <p:nvPr/>
        </p:nvSpPr>
        <p:spPr>
          <a:xfrm>
            <a:off x="6714825" y="4663750"/>
            <a:ext cx="2598892" cy="492443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BH" altLang="ar-BH" sz="2600" b="1" dirty="0">
                <a:solidFill>
                  <a:schemeClr val="tx2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يتحرك مسافة أقصر. </a:t>
            </a:r>
            <a:endParaRPr lang="ar-BH" sz="2600" b="1" dirty="0">
              <a:solidFill>
                <a:schemeClr val="tx2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555859-DF78-4A54-89EE-6B959E1680BD}"/>
              </a:ext>
            </a:extLst>
          </p:cNvPr>
          <p:cNvSpPr/>
          <p:nvPr/>
        </p:nvSpPr>
        <p:spPr>
          <a:xfrm>
            <a:off x="4824205" y="5793663"/>
            <a:ext cx="5777713" cy="492443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BH" altLang="ar-BH" sz="2600" b="1" dirty="0">
                <a:solidFill>
                  <a:schemeClr val="tx2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لأنه تم فقدان جزء من الشغل المبذول بسبب الاحتكاك.</a:t>
            </a:r>
            <a:endParaRPr lang="ar-BH" sz="2600" b="1" dirty="0">
              <a:solidFill>
                <a:schemeClr val="tx2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627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5">
            <a:extLst>
              <a:ext uri="{FF2B5EF4-FFF2-40B4-BE49-F238E27FC236}">
                <a16:creationId xmlns:a16="http://schemas.microsoft.com/office/drawing/2014/main" id="{B4439613-E4CF-4C7D-A607-140BC27AF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2873" y="1904625"/>
            <a:ext cx="7653160" cy="2512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lvl1pPr marL="87313" indent="7938"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093788" indent="-45720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635125" indent="-4572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271713" indent="-4572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908300" indent="-4572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365500" indent="-4572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822700" indent="-4572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4279900" indent="-4572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737100" indent="-4572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0" eaLnBrk="1" hangingPunct="1">
              <a:spcBef>
                <a:spcPct val="15000"/>
              </a:spcBef>
              <a:buSzPct val="150000"/>
              <a:buNone/>
            </a:pPr>
            <a:endParaRPr lang="ar-BH" altLang="ar-BH" sz="1200" u="sng" dirty="0">
              <a:solidFill>
                <a:srgbClr val="CC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indent="0" eaLnBrk="1" hangingPunct="1">
              <a:spcBef>
                <a:spcPct val="15000"/>
              </a:spcBef>
              <a:buSzPct val="150000"/>
              <a:buNone/>
            </a:pPr>
            <a:r>
              <a:rPr lang="ar-BH" altLang="ar-BH" b="1" u="sng" dirty="0">
                <a:solidFill>
                  <a:srgbClr val="FF0000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المسمار اللولبي (البرغي):</a:t>
            </a:r>
          </a:p>
          <a:p>
            <a:pPr algn="just">
              <a:spcBef>
                <a:spcPct val="15000"/>
              </a:spcBef>
              <a:buSzPct val="150000"/>
              <a:buNone/>
            </a:pPr>
            <a:r>
              <a:rPr lang="ar-SA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مستوى مائل يلتف حول اسطوانة</a:t>
            </a:r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ويعمل على تغيير اتجاه القوة.</a:t>
            </a:r>
          </a:p>
          <a:p>
            <a:pPr algn="just">
              <a:spcBef>
                <a:spcPct val="15000"/>
              </a:spcBef>
              <a:buSzPct val="150000"/>
              <a:buNone/>
            </a:pPr>
            <a:endParaRPr lang="ar-SA" altLang="ar-BH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indent="0" algn="just" eaLnBrk="1" hangingPunct="1">
              <a:spcBef>
                <a:spcPct val="15000"/>
              </a:spcBef>
              <a:buSzPct val="150000"/>
              <a:buNone/>
            </a:pPr>
            <a:r>
              <a:rPr lang="ar-BH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البرغي يغير اتجاه القوة المؤثرة، فعند تدوير البرغي فإن أسنان اللولب تغير اتجاه القوة المؤثرة بحيث تدفع البرغي داخل المادة</a:t>
            </a:r>
            <a:r>
              <a:rPr lang="ar-BH" alt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BH" altLang="ar-BH" sz="2800" dirty="0">
              <a:cs typeface="PT Bold Heading" panose="02010400000000000000" pitchFamily="2" charset="-78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D0B2C0F-EED6-4A08-8035-294D5717C8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868" b="67831" l="40921" r="65729">
                        <a14:foregroundMark x1="53197" y1="15625" x2="53453" y2="38235"/>
                        <a14:foregroundMark x1="53453" y1="38235" x2="53197" y2="18199"/>
                        <a14:foregroundMark x1="53197" y1="18199" x2="57331" y2="48041"/>
                        <a14:foregroundMark x1="56394" y1="63419" x2="55499" y2="64338"/>
                        <a14:foregroundMark x1="54220" y1="67831" x2="53453" y2="64706"/>
                        <a14:foregroundMark x1="56777" y1="20037" x2="57152" y2="48016"/>
                        <a14:backgroundMark x1="58824" y1="54963" x2="62148" y2="48713"/>
                        <a14:backgroundMark x1="62148" y1="48713" x2="59079" y2="59926"/>
                        <a14:backgroundMark x1="59079" y1="59926" x2="59079" y2="63419"/>
                      </a14:backgroundRemoval>
                    </a14:imgEffect>
                  </a14:imgLayer>
                </a14:imgProps>
              </a:ext>
            </a:extLst>
          </a:blip>
          <a:srcRect l="37873" t="6444" r="30954" b="28123"/>
          <a:stretch/>
        </p:blipFill>
        <p:spPr>
          <a:xfrm rot="21438260">
            <a:off x="1421699" y="1966036"/>
            <a:ext cx="1415841" cy="3287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E36F65B-5C6D-4EDF-AF06-382DF00599D9}"/>
              </a:ext>
            </a:extLst>
          </p:cNvPr>
          <p:cNvSpPr/>
          <p:nvPr/>
        </p:nvSpPr>
        <p:spPr>
          <a:xfrm>
            <a:off x="3231730" y="9748"/>
            <a:ext cx="6966190" cy="89200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الآلات البسيطة – المسمار اللولبي (البرغي)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90EAE7-9747-4E3E-8DE5-98DCAF717441}"/>
              </a:ext>
            </a:extLst>
          </p:cNvPr>
          <p:cNvSpPr/>
          <p:nvPr/>
        </p:nvSpPr>
        <p:spPr>
          <a:xfrm>
            <a:off x="183462" y="152222"/>
            <a:ext cx="232343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الشغل والآلات البسيطة3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855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91D6DCD-8CB1-41E3-AEB8-1C11BE16B65C}"/>
              </a:ext>
            </a:extLst>
          </p:cNvPr>
          <p:cNvSpPr/>
          <p:nvPr/>
        </p:nvSpPr>
        <p:spPr>
          <a:xfrm>
            <a:off x="4466803" y="1432151"/>
            <a:ext cx="7388794" cy="44935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endParaRPr lang="ar-BH" altLang="ar-BH" sz="2200" b="1" dirty="0">
              <a:highlight>
                <a:srgbClr val="FFFF00"/>
              </a:highligh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ar-BH" altLang="ar-BH" sz="2200" b="1" dirty="0">
              <a:highlight>
                <a:srgbClr val="FFFF00"/>
              </a:highligh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ar-BH" altLang="ar-BH" sz="2200" b="1" dirty="0">
              <a:highlight>
                <a:srgbClr val="FFFF00"/>
              </a:highligh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ar-BH" altLang="ar-BH" sz="2200" b="1" dirty="0">
              <a:highlight>
                <a:srgbClr val="FFFF00"/>
              </a:highligh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ar-BH" altLang="ar-BH" sz="2200" b="1" dirty="0">
              <a:highlight>
                <a:srgbClr val="FFFF00"/>
              </a:highligh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ar-BH" altLang="ar-BH" sz="2200" b="1" dirty="0">
              <a:highlight>
                <a:srgbClr val="FFFF00"/>
              </a:highligh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ar-BH" altLang="ar-BH" sz="2200" b="1" dirty="0">
              <a:highlight>
                <a:srgbClr val="FFFF00"/>
              </a:highligh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ar-BH" altLang="ar-BH" sz="2200" b="1" dirty="0">
              <a:highlight>
                <a:srgbClr val="FFFF00"/>
              </a:highligh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ar-BH" altLang="ar-BH" sz="2200" b="1" dirty="0">
              <a:highlight>
                <a:srgbClr val="FFFF00"/>
              </a:highligh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Text Box 5">
            <a:extLst>
              <a:ext uri="{FF2B5EF4-FFF2-40B4-BE49-F238E27FC236}">
                <a16:creationId xmlns:a16="http://schemas.microsoft.com/office/drawing/2014/main" id="{B4439613-E4CF-4C7D-A607-140BC27AF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0944" y="1526171"/>
            <a:ext cx="7024653" cy="449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87313" indent="7938"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093788" indent="-45720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635125" indent="-4572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271713" indent="-4572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908300" indent="-4572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365500" indent="-4572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822700" indent="-4572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4279900" indent="-4572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737100" indent="-4572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0" eaLnBrk="1" hangingPunct="1">
              <a:spcBef>
                <a:spcPct val="15000"/>
              </a:spcBef>
              <a:buSzPct val="150000"/>
              <a:buNone/>
            </a:pPr>
            <a:endParaRPr lang="ar-BH" altLang="ar-BH" sz="1200" u="sng" dirty="0">
              <a:solidFill>
                <a:srgbClr val="CC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indent="0" eaLnBrk="1" hangingPunct="1">
              <a:spcBef>
                <a:spcPct val="15000"/>
              </a:spcBef>
              <a:buSzPct val="150000"/>
              <a:buNone/>
            </a:pPr>
            <a:r>
              <a:rPr lang="ar-BH" altLang="ar-BH" b="1" u="sng" dirty="0">
                <a:solidFill>
                  <a:srgbClr val="FF0000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الإسفين:</a:t>
            </a:r>
          </a:p>
          <a:p>
            <a:pPr algn="just">
              <a:spcBef>
                <a:spcPct val="15000"/>
              </a:spcBef>
              <a:buSzPct val="150000"/>
              <a:buNone/>
            </a:pPr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سطح مائل متحرك له وجه واحد أو وجهان مائلان، وهو يغير اتجاه القوة المؤثرة. </a:t>
            </a:r>
          </a:p>
          <a:p>
            <a:pPr algn="just">
              <a:spcBef>
                <a:spcPct val="15000"/>
              </a:spcBef>
              <a:buSzPct val="150000"/>
              <a:buNone/>
            </a:pPr>
            <a:endParaRPr lang="ar-SA" altLang="ar-BH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eaLnBrk="1" hangingPunct="1">
              <a:spcBef>
                <a:spcPct val="15000"/>
              </a:spcBef>
              <a:buSzPct val="150000"/>
              <a:buFontTx/>
              <a:buChar char="-"/>
            </a:pPr>
            <a:r>
              <a:rPr lang="ar-BH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إن أسنان آكلات اللحوم تتخذ شكل الأسافين أكثر مما هي لدى </a:t>
            </a:r>
          </a:p>
          <a:p>
            <a:pPr indent="0" algn="just" eaLnBrk="1" hangingPunct="1">
              <a:spcBef>
                <a:spcPct val="15000"/>
              </a:spcBef>
              <a:buSzPct val="150000"/>
              <a:buNone/>
            </a:pPr>
            <a:r>
              <a:rPr lang="ar-BH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آكلات النبات. فأسنان آكلات اللحوم تقطع وتمزق اللحوم بينما </a:t>
            </a:r>
          </a:p>
          <a:p>
            <a:pPr indent="0" algn="just" eaLnBrk="1" hangingPunct="1">
              <a:spcBef>
                <a:spcPct val="15000"/>
              </a:spcBef>
              <a:buSzPct val="150000"/>
              <a:buNone/>
            </a:pPr>
            <a:r>
              <a:rPr lang="ar-BH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آكلات النبات تعمل على طحن المادة النباتية</a:t>
            </a:r>
            <a:r>
              <a:rPr lang="ar-BH" alt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indent="0" algn="just" eaLnBrk="1" hangingPunct="1">
              <a:spcBef>
                <a:spcPct val="15000"/>
              </a:spcBef>
              <a:buSzPct val="150000"/>
              <a:buNone/>
            </a:pPr>
            <a:r>
              <a:rPr lang="ar-BH" alt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alt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من أمثلتها السكاكين والفؤووس</a:t>
            </a:r>
            <a:r>
              <a:rPr lang="ar-BH" alt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indent="0" algn="just" eaLnBrk="1" hangingPunct="1">
              <a:spcBef>
                <a:spcPct val="15000"/>
              </a:spcBef>
              <a:buSzPct val="150000"/>
              <a:buNone/>
            </a:pPr>
            <a:r>
              <a:rPr lang="ar-BH" alt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- الاسنان الأمامية أسافين تستخدم للقطع.</a:t>
            </a:r>
            <a:endParaRPr lang="ar-BH" altLang="ar-BH" sz="2800" dirty="0">
              <a:cs typeface="PT Bold Heading" panose="02010400000000000000" pitchFamily="2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14CECB-AB81-4BC9-804E-18A9EF5E2B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3" t="5970" b="5970"/>
          <a:stretch/>
        </p:blipFill>
        <p:spPr>
          <a:xfrm>
            <a:off x="409230" y="1202629"/>
            <a:ext cx="3847179" cy="314460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16B1DB-9B45-4EF7-910D-B965E7982D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463" b="71951" l="25052" r="92133">
                        <a14:foregroundMark x1="74327" y1="23780" x2="29814" y2="65549"/>
                        <a14:foregroundMark x1="29814" y1="65549" x2="54451" y2="51524"/>
                        <a14:foregroundMark x1="54451" y1="51524" x2="59834" y2="45732"/>
                        <a14:foregroundMark x1="59834" y1="45732" x2="44099" y2="58841"/>
                        <a14:foregroundMark x1="48654" y1="54268" x2="25259" y2="70427"/>
                        <a14:foregroundMark x1="25259" y1="70427" x2="25052" y2="71951"/>
                        <a14:foregroundMark x1="73499" y1="23171" x2="71222" y2="16463"/>
                      </a14:backgroundRemoval>
                    </a14:imgEffect>
                  </a14:imgLayer>
                </a14:imgProps>
              </a:ext>
            </a:extLst>
          </a:blip>
          <a:srcRect l="22065" t="11854" b="20975"/>
          <a:stretch/>
        </p:blipFill>
        <p:spPr>
          <a:xfrm>
            <a:off x="4904636" y="4774440"/>
            <a:ext cx="1904616" cy="11147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1DDA5B-53EC-4637-A75D-32C3A3DE258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101" t="7273" r="3099" b="15855"/>
          <a:stretch/>
        </p:blipFill>
        <p:spPr>
          <a:xfrm>
            <a:off x="409230" y="4450679"/>
            <a:ext cx="3847179" cy="1895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E0D9CF-8C48-4C9F-952C-90C21363162B}"/>
              </a:ext>
            </a:extLst>
          </p:cNvPr>
          <p:cNvSpPr/>
          <p:nvPr/>
        </p:nvSpPr>
        <p:spPr>
          <a:xfrm>
            <a:off x="3231730" y="9748"/>
            <a:ext cx="6966190" cy="89200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الآلات البسيطة – الإسفين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5DCC12-C289-4EDF-9E1A-C2F4B5DBB3D8}"/>
              </a:ext>
            </a:extLst>
          </p:cNvPr>
          <p:cNvSpPr/>
          <p:nvPr/>
        </p:nvSpPr>
        <p:spPr>
          <a:xfrm>
            <a:off x="183462" y="152222"/>
            <a:ext cx="232343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الشغل والآلات البسيطة3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706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DDDD2D2-DCBF-44CC-979E-D07DE72825DD}"/>
              </a:ext>
            </a:extLst>
          </p:cNvPr>
          <p:cNvSpPr txBox="1"/>
          <p:nvPr/>
        </p:nvSpPr>
        <p:spPr>
          <a:xfrm>
            <a:off x="657547" y="1458227"/>
            <a:ext cx="1115657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عزيزي الطالب، اختبر معلوماتك حول درس الشغل والآلات البسيطة (الجزء الثالث) بفتح الرابط  الإلكتروني من خلال الضغط على الشكل الذي أمامك: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DF96E8-1E16-4458-9A55-084F0EED352C}"/>
              </a:ext>
            </a:extLst>
          </p:cNvPr>
          <p:cNvSpPr/>
          <p:nvPr/>
        </p:nvSpPr>
        <p:spPr>
          <a:xfrm>
            <a:off x="3575914" y="37200"/>
            <a:ext cx="5937956" cy="89200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التقويم النهائي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8" name="Graphic 7" descr="Clipboard Mixed">
            <a:hlinkClick r:id="rId4"/>
            <a:extLst>
              <a:ext uri="{FF2B5EF4-FFF2-40B4-BE49-F238E27FC236}">
                <a16:creationId xmlns:a16="http://schemas.microsoft.com/office/drawing/2014/main" id="{2452C1CD-71D5-4A17-AA64-7EACD7646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13286" y="2499865"/>
            <a:ext cx="3437287" cy="3437287"/>
          </a:xfrm>
          <a:prstGeom prst="rect">
            <a:avLst/>
          </a:prstGeom>
        </p:spPr>
      </p:pic>
      <p:pic>
        <p:nvPicPr>
          <p:cNvPr id="9" name="Picture 8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3C420633-9E28-4138-99EB-C86CD76CF1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03" t="60043" r="5212" b="2477"/>
          <a:stretch>
            <a:fillRect/>
          </a:stretch>
        </p:blipFill>
        <p:spPr bwMode="auto">
          <a:xfrm>
            <a:off x="6820192" y="3540294"/>
            <a:ext cx="1405292" cy="208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3D546C-CBB9-40C5-9A68-DA30713E5881}"/>
              </a:ext>
            </a:extLst>
          </p:cNvPr>
          <p:cNvSpPr/>
          <p:nvPr/>
        </p:nvSpPr>
        <p:spPr>
          <a:xfrm>
            <a:off x="183462" y="152222"/>
            <a:ext cx="232343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الشغل والآلات البسيطة3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7923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AB68EF-78AD-437F-A7AD-2CAEFBA56B1F}"/>
              </a:ext>
            </a:extLst>
          </p:cNvPr>
          <p:cNvSpPr/>
          <p:nvPr/>
        </p:nvSpPr>
        <p:spPr>
          <a:xfrm>
            <a:off x="183462" y="152222"/>
            <a:ext cx="232343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الشغل والآلات البسيطة3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6871506-D909-4B5E-8FEE-B97EC12ADB05}"/>
              </a:ext>
            </a:extLst>
          </p:cNvPr>
          <p:cNvSpPr/>
          <p:nvPr/>
        </p:nvSpPr>
        <p:spPr>
          <a:xfrm>
            <a:off x="3297507" y="2021960"/>
            <a:ext cx="5680345" cy="318454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</a:t>
            </a:r>
          </a:p>
        </p:txBody>
      </p:sp>
    </p:spTree>
    <p:extLst>
      <p:ext uri="{BB962C8B-B14F-4D97-AF65-F5344CB8AC3E}">
        <p14:creationId xmlns:p14="http://schemas.microsoft.com/office/powerpoint/2010/main" val="377829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18</TotalTime>
  <Words>811</Words>
  <Application>Microsoft Office PowerPoint</Application>
  <PresentationFormat>Widescreen</PresentationFormat>
  <Paragraphs>154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PT Bold Heading</vt:lpstr>
      <vt:lpstr>Sakkal Majalla</vt:lpstr>
      <vt:lpstr>Segoe UI Symbol</vt:lpstr>
      <vt:lpstr>Simplified Arabic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Khaled Mohamed Ebrahim Busaad</dc:creator>
  <cp:lastModifiedBy>Dr. Sameer Abed Salem Alkhraisat</cp:lastModifiedBy>
  <cp:revision>959</cp:revision>
  <dcterms:created xsi:type="dcterms:W3CDTF">2020-03-04T10:47:58Z</dcterms:created>
  <dcterms:modified xsi:type="dcterms:W3CDTF">2020-10-07T09:58:07Z</dcterms:modified>
</cp:coreProperties>
</file>